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0"/>
  </p:handout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3" r:id="rId23"/>
    <p:sldId id="292" r:id="rId24"/>
    <p:sldId id="294" r:id="rId25"/>
    <p:sldId id="296" r:id="rId26"/>
    <p:sldId id="295" r:id="rId27"/>
    <p:sldId id="297" r:id="rId28"/>
    <p:sldId id="298" r:id="rId29"/>
    <p:sldId id="299" r:id="rId30"/>
    <p:sldId id="300" r:id="rId31"/>
    <p:sldId id="301" r:id="rId32"/>
    <p:sldId id="303" r:id="rId33"/>
    <p:sldId id="304" r:id="rId34"/>
    <p:sldId id="305" r:id="rId35"/>
    <p:sldId id="306" r:id="rId36"/>
    <p:sldId id="302" r:id="rId37"/>
    <p:sldId id="307" r:id="rId38"/>
    <p:sldId id="271" r:id="rId39"/>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74" d="100"/>
          <a:sy n="74"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pl-PL"/>
          </a:p>
        </p:txBody>
      </p:sp>
      <p:sp>
        <p:nvSpPr>
          <p:cNvPr id="3" name="Symbol zastępczy daty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0AEB7472-52F5-4ECB-8545-DE65C5EBEC8B}" type="datetimeFigureOut">
              <a:rPr lang="pl-PL" smtClean="0"/>
              <a:t>2016-03-03</a:t>
            </a:fld>
            <a:endParaRPr lang="pl-PL"/>
          </a:p>
        </p:txBody>
      </p:sp>
      <p:sp>
        <p:nvSpPr>
          <p:cNvPr id="4" name="Symbol zastępczy stopki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pl-PL"/>
          </a:p>
        </p:txBody>
      </p:sp>
      <p:sp>
        <p:nvSpPr>
          <p:cNvPr id="5" name="Symbol zastępczy numeru slajdu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62FB1E08-7A64-4AB8-9089-6DCAA2D54740}" type="slidenum">
              <a:rPr lang="pl-PL" smtClean="0"/>
              <a:t>‹#›</a:t>
            </a:fld>
            <a:endParaRPr lang="pl-PL"/>
          </a:p>
        </p:txBody>
      </p:sp>
    </p:spTree>
    <p:extLst>
      <p:ext uri="{BB962C8B-B14F-4D97-AF65-F5344CB8AC3E}">
        <p14:creationId xmlns:p14="http://schemas.microsoft.com/office/powerpoint/2010/main" val="13901950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3/3/2016</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40F4739-9812-4A9F-890D-2AD6BA5F6EE8}" type="datetimeFigureOut">
              <a:rPr lang="en-US" dirty="0"/>
              <a:t>3/3/2016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8845AC5-A3F8-44AA-BA8F-596CDCC976D3}"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pl-PL" smtClean="0"/>
              <a:t>Kliknij, aby edytować styl</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C873B183-A821-4095-A363-9EC968635539}"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74D01B4-0AA5-45E6-B2E6-5FA4078AEBCF}"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3/3/2016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3/3/2016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8AAA073D-A903-47F8-8D16-77642FB0DF1F}" type="datetimeFigureOut">
              <a:rPr lang="en-US" dirty="0"/>
              <a:t>3/3/2016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3/3/2016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3/3/2016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3/3/2016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3/3/2016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E665CEB-0076-4E37-B880-BCEA9784DE0A}" type="datetimeFigureOut">
              <a:rPr lang="en-US" dirty="0"/>
              <a:t>3/3/2016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6149E5E-3896-4118-99A7-7B85668F1C5E}" type="datetimeFigureOut">
              <a:rPr lang="en-US" dirty="0"/>
              <a:t>3/3/2016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3/3/2016</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4400" dirty="0"/>
              <a:t>PRAWO UNII </a:t>
            </a:r>
            <a:r>
              <a:rPr lang="pl-PL" sz="4400" dirty="0" smtClean="0"/>
              <a:t>EUROPEJSKIEJ</a:t>
            </a:r>
            <a:br>
              <a:rPr lang="pl-PL" sz="4400" dirty="0" smtClean="0"/>
            </a:br>
            <a:r>
              <a:rPr lang="pl-PL" sz="3200" dirty="0" smtClean="0"/>
              <a:t>Zajęcia nr 2 </a:t>
            </a:r>
            <a:endParaRPr lang="pl-PL" sz="3200" dirty="0"/>
          </a:p>
        </p:txBody>
      </p:sp>
      <p:sp>
        <p:nvSpPr>
          <p:cNvPr id="3" name="Podtytuł 2"/>
          <p:cNvSpPr>
            <a:spLocks noGrp="1"/>
          </p:cNvSpPr>
          <p:nvPr>
            <p:ph type="subTitle" idx="1"/>
          </p:nvPr>
        </p:nvSpPr>
        <p:spPr/>
        <p:txBody>
          <a:bodyPr/>
          <a:lstStyle/>
          <a:p>
            <a:r>
              <a:rPr lang="pl-PL" dirty="0" smtClean="0">
                <a:solidFill>
                  <a:schemeClr val="bg1"/>
                </a:solidFill>
              </a:rPr>
              <a:t>Studia wieczorowe / Grupa 3 / 23-PR-WM-S6-PUE </a:t>
            </a:r>
          </a:p>
          <a:p>
            <a:r>
              <a:rPr lang="pl-PL" dirty="0" smtClean="0">
                <a:solidFill>
                  <a:schemeClr val="bg1"/>
                </a:solidFill>
              </a:rPr>
              <a:t>mgr </a:t>
            </a:r>
            <a:r>
              <a:rPr lang="pl-PL" dirty="0">
                <a:solidFill>
                  <a:schemeClr val="bg1"/>
                </a:solidFill>
              </a:rPr>
              <a:t>Barbara </a:t>
            </a:r>
            <a:r>
              <a:rPr lang="pl-PL" dirty="0" err="1">
                <a:solidFill>
                  <a:schemeClr val="bg1"/>
                </a:solidFill>
              </a:rPr>
              <a:t>Chaczko</a:t>
            </a:r>
            <a:endParaRPr lang="pl-PL" dirty="0" smtClean="0">
              <a:solidFill>
                <a:schemeClr val="bg1"/>
              </a:solidFill>
            </a:endParaRPr>
          </a:p>
          <a:p>
            <a:endParaRPr lang="pl-PL" dirty="0"/>
          </a:p>
        </p:txBody>
      </p:sp>
    </p:spTree>
    <p:extLst>
      <p:ext uri="{BB962C8B-B14F-4D97-AF65-F5344CB8AC3E}">
        <p14:creationId xmlns:p14="http://schemas.microsoft.com/office/powerpoint/2010/main" val="280087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 </a:t>
            </a:r>
            <a:endParaRPr lang="pl-PL" dirty="0"/>
          </a:p>
        </p:txBody>
      </p:sp>
      <p:sp>
        <p:nvSpPr>
          <p:cNvPr id="3" name="Symbol zastępczy zawartości 2"/>
          <p:cNvSpPr>
            <a:spLocks noGrp="1"/>
          </p:cNvSpPr>
          <p:nvPr>
            <p:ph idx="1"/>
          </p:nvPr>
        </p:nvSpPr>
        <p:spPr/>
        <p:txBody>
          <a:bodyPr/>
          <a:lstStyle/>
          <a:p>
            <a:pPr marL="0" indent="0">
              <a:buNone/>
            </a:pPr>
            <a:r>
              <a:rPr lang="pl-PL" dirty="0"/>
              <a:t>Akt delegujący kompetencje:</a:t>
            </a:r>
          </a:p>
          <a:p>
            <a:pPr marL="0" indent="0" algn="just">
              <a:buNone/>
            </a:pPr>
            <a:r>
              <a:rPr lang="pl-PL" dirty="0"/>
              <a:t>1) jest aktem ustawodawczym;</a:t>
            </a:r>
          </a:p>
          <a:p>
            <a:pPr marL="0" indent="0" algn="just">
              <a:buNone/>
            </a:pPr>
            <a:r>
              <a:rPr lang="pl-PL" dirty="0"/>
              <a:t>2) wyraźnie określa warunki przekazania uprawnień, które mogą być następujące:</a:t>
            </a:r>
          </a:p>
          <a:p>
            <a:pPr marL="0" indent="0" algn="just">
              <a:buNone/>
            </a:pPr>
            <a:r>
              <a:rPr lang="pl-PL" dirty="0" smtClean="0"/>
              <a:t>	a</a:t>
            </a:r>
            <a:r>
              <a:rPr lang="pl-PL" dirty="0"/>
              <a:t>)	Parlament Europejski lub Rada może zadecydować o odwołaniu przekazanych uprawnień,</a:t>
            </a:r>
          </a:p>
          <a:p>
            <a:pPr marL="0" indent="0" algn="just">
              <a:buNone/>
            </a:pPr>
            <a:r>
              <a:rPr lang="pl-PL" dirty="0" smtClean="0"/>
              <a:t>	b</a:t>
            </a:r>
            <a:r>
              <a:rPr lang="pl-PL" dirty="0"/>
              <a:t>)	akt delegowany może wejść w życie tylko wtedy, gdy Parlament Europejski lub Rada nie wyrażą sprzeciwu w terminie przewidzianym przez akt ustawodawczy.</a:t>
            </a:r>
          </a:p>
          <a:p>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59023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 </a:t>
            </a:r>
            <a:endParaRPr lang="pl-PL" dirty="0"/>
          </a:p>
        </p:txBody>
      </p:sp>
      <p:sp>
        <p:nvSpPr>
          <p:cNvPr id="3" name="Symbol zastępczy zawartości 2"/>
          <p:cNvSpPr>
            <a:spLocks noGrp="1"/>
          </p:cNvSpPr>
          <p:nvPr>
            <p:ph idx="1"/>
          </p:nvPr>
        </p:nvSpPr>
        <p:spPr/>
        <p:txBody>
          <a:bodyPr/>
          <a:lstStyle/>
          <a:p>
            <a:pPr marL="0" indent="0">
              <a:buNone/>
            </a:pPr>
            <a:r>
              <a:rPr lang="pl-PL" b="1" dirty="0" smtClean="0"/>
              <a:t>Akty wykonawcze</a:t>
            </a:r>
          </a:p>
          <a:p>
            <a:pPr algn="just"/>
            <a:r>
              <a:rPr lang="pl-PL" dirty="0"/>
              <a:t>W przeciwieństwie do aktów delegowanych zdefiniowanych w art. 290 ust. 1 TFUE, postanowienia art. 291 ust. 2 TFUE nie zawierają definicji aktów wykonawczych. </a:t>
            </a:r>
            <a:endParaRPr lang="pl-PL" dirty="0" smtClean="0"/>
          </a:p>
          <a:p>
            <a:pPr algn="just"/>
            <a:r>
              <a:rPr lang="pl-PL" dirty="0" smtClean="0"/>
              <a:t>Wskazują </a:t>
            </a:r>
            <a:r>
              <a:rPr lang="pl-PL" dirty="0"/>
              <a:t>one jedynie, że w sytuacji gdy konieczne są jednolite warunki wykonywania prawnie wiążących aktów Unii, akty te powierzają uprawnienia wykonawcze Komisji lub, w należycie uzasadnionych przypadkach oraz w przypadkach określonych w artykułach 24 i 26 Traktatu o Unii Europejskiej, Radzie. </a:t>
            </a:r>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921936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lstStyle/>
          <a:p>
            <a:pPr marL="0" indent="0">
              <a:buNone/>
            </a:pPr>
            <a:r>
              <a:rPr lang="pl-PL" dirty="0"/>
              <a:t>Akt wykonawczy Unii:</a:t>
            </a:r>
          </a:p>
          <a:p>
            <a:pPr marL="0" indent="0" algn="just">
              <a:buNone/>
            </a:pPr>
            <a:r>
              <a:rPr lang="pl-PL" dirty="0"/>
              <a:t>1)	wymaga upoważnienia w wiążącym akcie prawnym, który wykonuje (nie musi to być akt ustawodawczy);</a:t>
            </a:r>
          </a:p>
          <a:p>
            <a:pPr marL="0" indent="0" algn="just">
              <a:buNone/>
            </a:pPr>
            <a:r>
              <a:rPr lang="pl-PL" dirty="0"/>
              <a:t>2)	jest wydawany, gdy konieczne są jednolite warunki do wykonania aktu podstawowego</a:t>
            </a:r>
          </a:p>
          <a:p>
            <a:pPr marL="0" indent="0" algn="just">
              <a:buNone/>
            </a:pPr>
            <a:r>
              <a:rPr lang="pl-PL" dirty="0"/>
              <a:t>3) służy wcieleniu w życie aktu podstawowego w sposób nieingerujący w jego</a:t>
            </a:r>
          </a:p>
          <a:p>
            <a:pPr marL="0" indent="0" algn="just">
              <a:buNone/>
            </a:pPr>
            <a:r>
              <a:rPr lang="pl-PL" dirty="0"/>
              <a:t>4</a:t>
            </a:r>
            <a:r>
              <a:rPr lang="pl-PL" dirty="0" smtClean="0"/>
              <a:t>)</a:t>
            </a:r>
            <a:r>
              <a:rPr lang="pl-PL" dirty="0"/>
              <a:t>	podlega kontroli państw członkowskich (procedurom </a:t>
            </a:r>
            <a:r>
              <a:rPr lang="pl-PL" dirty="0" err="1"/>
              <a:t>komitologicznym</a:t>
            </a:r>
            <a:r>
              <a:rPr lang="pl-PL" dirty="0"/>
              <a:t>).</a:t>
            </a:r>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765729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t>Podstawowe formy aktów w podziale szczegółowym</a:t>
            </a:r>
            <a:endParaRPr lang="pl-PL" dirty="0"/>
          </a:p>
          <a:p>
            <a:r>
              <a:rPr lang="pl-PL" i="1" dirty="0"/>
              <a:t>Art. 288 TFUE </a:t>
            </a:r>
            <a:endParaRPr lang="pl-PL" dirty="0"/>
          </a:p>
          <a:p>
            <a:pPr marL="0" indent="0" algn="just">
              <a:buNone/>
            </a:pPr>
            <a:r>
              <a:rPr lang="pl-PL" i="1" dirty="0"/>
              <a:t>„W celu wykonania kompetencji Unii instytucje przyjmują rozporządzenia, dyrektywy, decyzje, zalecenia i opinie.</a:t>
            </a:r>
            <a:endParaRPr lang="pl-PL" dirty="0"/>
          </a:p>
          <a:p>
            <a:pPr marL="0" indent="0" algn="just">
              <a:buNone/>
            </a:pPr>
            <a:r>
              <a:rPr lang="pl-PL" i="1" dirty="0"/>
              <a:t>Rozporządzenie ma zasięg ogólny. Wiąże w całości i jest bezpośrednio stosowane we wszystkich Państwach Członkowskich.</a:t>
            </a:r>
            <a:endParaRPr lang="pl-PL" dirty="0"/>
          </a:p>
          <a:p>
            <a:pPr marL="0" indent="0" algn="just">
              <a:buNone/>
            </a:pPr>
            <a:r>
              <a:rPr lang="pl-PL" i="1" dirty="0"/>
              <a:t>Dyrektywa wiąże każde Państwo Członkowskie, do którego jest kierowana, w od-niesieniu do rezultatu, który ma być osiągnięty, pozostawia jednak organom krajowym swobodę wyboru formy i środków.</a:t>
            </a:r>
            <a:endParaRPr lang="pl-PL" dirty="0"/>
          </a:p>
          <a:p>
            <a:pPr marL="0" indent="0" algn="just">
              <a:buNone/>
            </a:pPr>
            <a:r>
              <a:rPr lang="pl-PL" i="1" dirty="0"/>
              <a:t>Decyzja wiąże w całości. Decyzja, która wskazuje adresatów, wiąże tylko tych adresatów.</a:t>
            </a:r>
            <a:endParaRPr lang="pl-PL" dirty="0"/>
          </a:p>
          <a:p>
            <a:pPr marL="0" indent="0" algn="just">
              <a:buNone/>
            </a:pPr>
            <a:r>
              <a:rPr lang="pl-PL" i="1" dirty="0"/>
              <a:t>Zalecenia i opinie nie mają mocy wiążącej”.</a:t>
            </a:r>
            <a:endParaRPr lang="pl-PL" dirty="0"/>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106681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 </a:t>
            </a:r>
            <a:endParaRPr lang="pl-PL" dirty="0"/>
          </a:p>
        </p:txBody>
      </p:sp>
      <p:sp>
        <p:nvSpPr>
          <p:cNvPr id="6" name="Symbol zastępczy zawartości 5"/>
          <p:cNvSpPr>
            <a:spLocks noGrp="1"/>
          </p:cNvSpPr>
          <p:nvPr>
            <p:ph idx="1"/>
          </p:nvPr>
        </p:nvSpPr>
        <p:spPr>
          <a:xfrm>
            <a:off x="1154954" y="2603499"/>
            <a:ext cx="9895119" cy="3578359"/>
          </a:xfrm>
        </p:spPr>
        <p:txBody>
          <a:bodyPr numCol="2">
            <a:normAutofit lnSpcReduction="10000"/>
          </a:bodyPr>
          <a:lstStyle/>
          <a:p>
            <a:pPr marL="0" indent="0">
              <a:buNone/>
            </a:pPr>
            <a:r>
              <a:rPr lang="pl-PL" b="1" dirty="0" smtClean="0"/>
              <a:t>Rozporządzenie</a:t>
            </a:r>
          </a:p>
          <a:p>
            <a:pPr lvl="0" algn="just"/>
            <a:r>
              <a:rPr lang="pl-PL" dirty="0"/>
              <a:t>jest instrumentem ujednolicania prawa Unii</a:t>
            </a:r>
          </a:p>
          <a:p>
            <a:pPr lvl="0" algn="just"/>
            <a:r>
              <a:rPr lang="pl-PL" dirty="0"/>
              <a:t>ma zasięg ogólny</a:t>
            </a:r>
          </a:p>
          <a:p>
            <a:pPr lvl="0" algn="just"/>
            <a:r>
              <a:rPr lang="pl-PL" dirty="0"/>
              <a:t>wiąże w całości </a:t>
            </a:r>
          </a:p>
          <a:p>
            <a:pPr lvl="0" algn="just"/>
            <a:r>
              <a:rPr lang="pl-PL" dirty="0"/>
              <a:t>jest bezpośrednio stosowane we wszystkich Państwach Członkowskich - tworzy prawa i obowiązki dla jednostek </a:t>
            </a:r>
          </a:p>
          <a:p>
            <a:pPr lvl="0" algn="just"/>
            <a:r>
              <a:rPr lang="pl-PL" dirty="0"/>
              <a:t>nie może być przez państwo zmienione ani uzupełnione, zastępuje prawo krajowe</a:t>
            </a:r>
          </a:p>
          <a:p>
            <a:pPr lvl="0" algn="just"/>
            <a:r>
              <a:rPr lang="pl-PL" dirty="0"/>
              <a:t>tworzy prawa i obowiązki dla jednostek </a:t>
            </a:r>
          </a:p>
          <a:p>
            <a:pPr lvl="0" algn="just"/>
            <a:r>
              <a:rPr lang="pl-PL" dirty="0"/>
              <a:t>dla swojej skuteczności wymaga uzasadnienia i ogłoszenia w Dzienniku Urzędowym UE we wszystkich językach urzędowych Unii i wchodzi w życie w określonym w nim terminie lub 20 dni po publikacji</a:t>
            </a:r>
          </a:p>
          <a:p>
            <a:pPr lvl="0" algn="just"/>
            <a:r>
              <a:rPr lang="pl-PL" dirty="0"/>
              <a:t>jeśli w danej dziedzinie wydano rozporządzenie, państwa członkowskie tracą uprawnienia do stanowienia prawa w tym zakresie</a:t>
            </a:r>
          </a:p>
          <a:p>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2857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a:xfrm>
            <a:off x="1154955" y="2603500"/>
            <a:ext cx="8761411" cy="3269266"/>
          </a:xfrm>
        </p:spPr>
        <p:txBody>
          <a:bodyPr numCol="2">
            <a:normAutofit fontScale="92500" lnSpcReduction="10000"/>
          </a:bodyPr>
          <a:lstStyle/>
          <a:p>
            <a:pPr marL="0" indent="0">
              <a:buNone/>
            </a:pPr>
            <a:r>
              <a:rPr lang="pl-PL" b="1" dirty="0" smtClean="0"/>
              <a:t>Dyrektywa</a:t>
            </a:r>
          </a:p>
          <a:p>
            <a:pPr lvl="0" algn="just"/>
            <a:r>
              <a:rPr lang="pl-PL" dirty="0"/>
              <a:t>jej adresatem jest państwo członkowskie</a:t>
            </a:r>
          </a:p>
          <a:p>
            <a:pPr lvl="0" algn="just"/>
            <a:r>
              <a:rPr lang="pl-PL" dirty="0"/>
              <a:t>co do zasady ustanawia prawa i obowiązku tylko dla państw członkowskich</a:t>
            </a:r>
          </a:p>
          <a:p>
            <a:pPr lvl="0" algn="just"/>
            <a:r>
              <a:rPr lang="pl-PL" dirty="0"/>
              <a:t>wiążę państwo, do którego jest adresowana co do rezultatu, który ma być osiągnięty,</a:t>
            </a:r>
          </a:p>
          <a:p>
            <a:pPr lvl="0" algn="just"/>
            <a:r>
              <a:rPr lang="pl-PL" dirty="0"/>
              <a:t>pozostawia jednak organom krajowym swobodę wyboru formy i środków</a:t>
            </a:r>
          </a:p>
          <a:p>
            <a:pPr lvl="0" algn="just"/>
            <a:r>
              <a:rPr lang="pl-PL" dirty="0"/>
              <a:t>służy zbliżaniu prawa</a:t>
            </a:r>
          </a:p>
          <a:p>
            <a:pPr lvl="0" algn="just"/>
            <a:r>
              <a:rPr lang="pl-PL" dirty="0"/>
              <a:t>wymaga transpozycji</a:t>
            </a:r>
          </a:p>
          <a:p>
            <a:pPr lvl="0" algn="just"/>
            <a:r>
              <a:rPr lang="pl-PL" dirty="0"/>
              <a:t>nie może być skierowana do jednostek </a:t>
            </a:r>
          </a:p>
          <a:p>
            <a:pPr lvl="0" algn="just"/>
            <a:r>
              <a:rPr lang="pl-PL" dirty="0"/>
              <a:t>wchodzi w życie w dacie określonej w dyrektywie lub 20 dni od publikacji w Dzienniku Urzędowym UE lub notyfikacji adresatowi – okres do transpozycji zaczyna biec</a:t>
            </a:r>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992359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lstStyle/>
          <a:p>
            <a:pPr marL="0" indent="0">
              <a:buNone/>
            </a:pPr>
            <a:r>
              <a:rPr lang="pl-PL" b="1" dirty="0" smtClean="0"/>
              <a:t>Decyzja</a:t>
            </a:r>
          </a:p>
          <a:p>
            <a:pPr lvl="0"/>
            <a:r>
              <a:rPr lang="pl-PL" dirty="0"/>
              <a:t>co do zasady ma charakter indywidualny i konkretny</a:t>
            </a:r>
          </a:p>
          <a:p>
            <a:pPr lvl="0"/>
            <a:r>
              <a:rPr lang="pl-PL" dirty="0"/>
              <a:t>decyzja wiąże w całości,</a:t>
            </a:r>
          </a:p>
          <a:p>
            <a:pPr lvl="0"/>
            <a:r>
              <a:rPr lang="pl-PL" dirty="0"/>
              <a:t>decyzja, która wskazuje adresatów, wiąże tylko </a:t>
            </a:r>
            <a:r>
              <a:rPr lang="pl-PL" dirty="0" smtClean="0"/>
              <a:t>adresatów</a:t>
            </a:r>
          </a:p>
          <a:p>
            <a:r>
              <a:rPr lang="pl-PL" dirty="0"/>
              <a:t>d</a:t>
            </a:r>
            <a:r>
              <a:rPr lang="pl-PL" dirty="0" smtClean="0"/>
              <a:t>ecyzja </a:t>
            </a:r>
            <a:r>
              <a:rPr lang="pl-PL" dirty="0"/>
              <a:t>może także nie wskazywać indywidualnego adresata, wtedy więc wywołuje skutki wobec wszystkich, których może dotyczyć</a:t>
            </a:r>
            <a:r>
              <a:rPr lang="pl-PL" dirty="0" smtClean="0"/>
              <a:t>.</a:t>
            </a:r>
          </a:p>
          <a:p>
            <a:endParaRPr lang="pl-PL" dirty="0"/>
          </a:p>
          <a:p>
            <a:pPr lvl="0"/>
            <a:endParaRPr lang="pl-PL" dirty="0"/>
          </a:p>
          <a:p>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4182447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Decyzja, która wskazuje adresata:</a:t>
            </a:r>
          </a:p>
          <a:p>
            <a:pPr lvl="0" algn="just"/>
            <a:r>
              <a:rPr lang="pl-PL" dirty="0"/>
              <a:t>jest aktem </a:t>
            </a:r>
            <a:r>
              <a:rPr lang="pl-PL" dirty="0" err="1"/>
              <a:t>konkretno</a:t>
            </a:r>
            <a:r>
              <a:rPr lang="pl-PL" dirty="0"/>
              <a:t> – indywidualnym instytucji Unii, tym różni się od rozporządzenia, które ma charakter powszechnie obowiązującego prawa. </a:t>
            </a:r>
          </a:p>
          <a:p>
            <a:pPr lvl="0" algn="just"/>
            <a:r>
              <a:rPr lang="pl-PL" dirty="0"/>
              <a:t>wiąże w całości, tych do których jest skierowana ( instytucje UE, państwo członkowskie, jednostkę), to odróżnia ją od dyrektyw, które wskazują rezultat, który ma być osiągnięty</a:t>
            </a:r>
          </a:p>
          <a:p>
            <a:pPr lvl="0" algn="just"/>
            <a:r>
              <a:rPr lang="pl-PL" dirty="0"/>
              <a:t>może nałożyć bezpośrednio skuteczne obowiązki na adresata, jej adresat nie ma swobody co do sposobu jej wykonania</a:t>
            </a:r>
          </a:p>
          <a:p>
            <a:pPr lvl="0" algn="just"/>
            <a:r>
              <a:rPr lang="pl-PL" dirty="0"/>
              <a:t>jeśli jest skierowana do państwa członkowskiego: </a:t>
            </a:r>
          </a:p>
          <a:p>
            <a:pPr lvl="0" algn="just"/>
            <a:r>
              <a:rPr lang="pl-PL" dirty="0"/>
              <a:t>może być powołana przez jednostkę przeciwko państwu</a:t>
            </a:r>
          </a:p>
          <a:p>
            <a:pPr lvl="0" algn="just"/>
            <a:r>
              <a:rPr lang="pl-PL" dirty="0"/>
              <a:t>nie może wywołać skutków horyzontalnych. </a:t>
            </a:r>
          </a:p>
          <a:p>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198800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lstStyle/>
          <a:p>
            <a:pPr marL="0" indent="0">
              <a:buNone/>
            </a:pPr>
            <a:r>
              <a:rPr lang="pl-PL" dirty="0" smtClean="0"/>
              <a:t>Zalecenia i opinie</a:t>
            </a:r>
          </a:p>
          <a:p>
            <a:pPr lvl="0" algn="just"/>
            <a:r>
              <a:rPr lang="pl-PL" dirty="0"/>
              <a:t>zalecenia i opinie nie mają mocy wiążącej</a:t>
            </a:r>
          </a:p>
          <a:p>
            <a:pPr lvl="0" algn="just"/>
            <a:r>
              <a:rPr lang="pl-PL" dirty="0"/>
              <a:t>zalecenia mogą wydawać: Rada, Komisja oraz Europejski Bank Centralny </a:t>
            </a:r>
          </a:p>
          <a:p>
            <a:pPr lvl="0" algn="just"/>
            <a:r>
              <a:rPr lang="pl-PL" dirty="0"/>
              <a:t>z opiniami mogą wiązać się skutki prawne, na przykład gdy wymagana przez Traktat przed podjęciem decyzji przez Radę opinia PE wprawdzie nie musi być uwzględniona, ale brak opinii stanowi naruszenie istotnego wymogu proceduralnego </a:t>
            </a:r>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029163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stosowania prawa </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Autonomia prawa</a:t>
            </a:r>
          </a:p>
          <a:p>
            <a:pPr algn="just"/>
            <a:r>
              <a:rPr lang="pl-PL" dirty="0" smtClean="0"/>
              <a:t>Prawo UE stanowi część prawa krajowego i jest w nim stosowane bezpośrednio</a:t>
            </a:r>
          </a:p>
          <a:p>
            <a:pPr algn="just"/>
            <a:r>
              <a:rPr lang="pl-PL" dirty="0" smtClean="0"/>
              <a:t>Aby lepiej to zrozumieć należy się odwołać do klasycznych koncepcji stosowania prawa międzynarodowego</a:t>
            </a:r>
          </a:p>
          <a:p>
            <a:pPr algn="just"/>
            <a:r>
              <a:rPr lang="pl-PL" dirty="0" smtClean="0"/>
              <a:t>Koncepcja monistyczna – prawo międzynarodowe i krajowe są częścią jednego systemu, ratyfikowane traktaty mogą być powoływane przed sądem krajowym, pierwszeństwo prawa międzynarodowego</a:t>
            </a:r>
          </a:p>
          <a:p>
            <a:pPr algn="just"/>
            <a:r>
              <a:rPr lang="pl-PL" dirty="0" smtClean="0"/>
              <a:t>Koncepcja dualistyczna – dwa różne systemy, traktaty muszą być transponowane do prawa krajowego, w przypadku konfliktu – pierwszeństwo może uzyskać późniejsza ustawa </a:t>
            </a:r>
          </a:p>
          <a:p>
            <a:pPr marL="0" indent="0">
              <a:buNone/>
            </a:pPr>
            <a:endParaRPr lang="pl-PL" dirty="0"/>
          </a:p>
        </p:txBody>
      </p:sp>
      <p:sp>
        <p:nvSpPr>
          <p:cNvPr id="4" name="pole tekstowe 3"/>
          <p:cNvSpPr txBox="1"/>
          <p:nvPr/>
        </p:nvSpPr>
        <p:spPr>
          <a:xfrm>
            <a:off x="9388700"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112588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a:t>
            </a:r>
            <a:r>
              <a:rPr lang="pl-PL" dirty="0"/>
              <a:t>prawa UE</a:t>
            </a:r>
          </a:p>
        </p:txBody>
      </p:sp>
      <p:sp>
        <p:nvSpPr>
          <p:cNvPr id="3" name="Symbol zastępczy zawartości 2"/>
          <p:cNvSpPr>
            <a:spLocks noGrp="1"/>
          </p:cNvSpPr>
          <p:nvPr>
            <p:ph idx="1"/>
          </p:nvPr>
        </p:nvSpPr>
        <p:spPr/>
        <p:txBody>
          <a:bodyPr/>
          <a:lstStyle/>
          <a:p>
            <a:pPr marL="0" indent="0" algn="just">
              <a:buNone/>
            </a:pPr>
            <a:r>
              <a:rPr lang="pl-PL" dirty="0"/>
              <a:t>Prawo Unii Europejskiej obejmuje prawo konstytuujące Unię, stanowione przez państwa członkowskie (</a:t>
            </a:r>
            <a:r>
              <a:rPr lang="pl-PL" b="1" dirty="0"/>
              <a:t>prawo pierwotne) </a:t>
            </a:r>
            <a:r>
              <a:rPr lang="pl-PL" dirty="0"/>
              <a:t>oraz </a:t>
            </a:r>
            <a:r>
              <a:rPr lang="pl-PL" b="1" dirty="0"/>
              <a:t>prawo stanowione przez instytucje Unii w ramach powierzonych im kompetencji (tzw. prawo wtórne lub </a:t>
            </a:r>
            <a:r>
              <a:rPr lang="pl-PL" b="1" dirty="0" smtClean="0"/>
              <a:t>pochodne. </a:t>
            </a:r>
          </a:p>
          <a:p>
            <a:pPr marL="0" indent="0" algn="just">
              <a:buNone/>
            </a:pPr>
            <a:r>
              <a:rPr lang="pl-PL" b="1" dirty="0"/>
              <a:t>Prawo pierwotne</a:t>
            </a:r>
            <a:r>
              <a:rPr lang="pl-PL" dirty="0"/>
              <a:t> Unii </a:t>
            </a:r>
            <a:r>
              <a:rPr lang="pl-PL" dirty="0" smtClean="0"/>
              <a:t>- traktaty </a:t>
            </a:r>
            <a:r>
              <a:rPr lang="pl-PL" dirty="0"/>
              <a:t>stanowiące podstawę Unii, tzw. traktaty założycielskie, z załączonymi do nich protokołami, aneksami itp., traktaty je zmieniające, traktaty akcesyjne oraz ogólne zasady </a:t>
            </a:r>
            <a:r>
              <a:rPr lang="pl-PL" dirty="0" smtClean="0"/>
              <a:t>prawa.</a:t>
            </a:r>
          </a:p>
          <a:p>
            <a:pPr marL="0" indent="0" algn="just">
              <a:buNone/>
            </a:pPr>
            <a:r>
              <a:rPr lang="pl-PL" b="1" dirty="0"/>
              <a:t>P</a:t>
            </a:r>
            <a:r>
              <a:rPr lang="pl-PL" b="1" dirty="0" smtClean="0"/>
              <a:t>rawo </a:t>
            </a:r>
            <a:r>
              <a:rPr lang="pl-PL" b="1" dirty="0"/>
              <a:t>wtórne (</a:t>
            </a:r>
            <a:r>
              <a:rPr lang="pl-PL" b="1" dirty="0" smtClean="0"/>
              <a:t>pochodne) - </a:t>
            </a:r>
            <a:r>
              <a:rPr lang="pl-PL" dirty="0"/>
              <a:t>p</a:t>
            </a:r>
            <a:r>
              <a:rPr lang="pl-PL" dirty="0" smtClean="0"/>
              <a:t>rawo </a:t>
            </a:r>
            <a:r>
              <a:rPr lang="pl-PL" dirty="0"/>
              <a:t>stanowione w Unii przez jej instytucje na podstawie kompetencji </a:t>
            </a:r>
            <a:r>
              <a:rPr lang="pl-PL" dirty="0" smtClean="0"/>
              <a:t>powierzonych przez Państwa Członkowskie.</a:t>
            </a:r>
            <a:endParaRPr lang="pl-PL" b="1"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860861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normAutofit fontScale="92500" lnSpcReduction="10000"/>
          </a:bodyPr>
          <a:lstStyle/>
          <a:p>
            <a:r>
              <a:rPr lang="pl-PL" dirty="0" smtClean="0"/>
              <a:t>Dwa kluczowe orzeczenia (</a:t>
            </a:r>
            <a:r>
              <a:rPr lang="pl-PL" dirty="0"/>
              <a:t>26/62 Van </a:t>
            </a:r>
            <a:r>
              <a:rPr lang="pl-PL" dirty="0" err="1"/>
              <a:t>Gend</a:t>
            </a:r>
            <a:r>
              <a:rPr lang="pl-PL" dirty="0"/>
              <a:t> &amp; </a:t>
            </a:r>
            <a:r>
              <a:rPr lang="pl-PL" dirty="0" err="1" smtClean="0"/>
              <a:t>Loos</a:t>
            </a:r>
            <a:r>
              <a:rPr lang="pl-PL" dirty="0" smtClean="0"/>
              <a:t>, </a:t>
            </a:r>
            <a:r>
              <a:rPr lang="pt-BR" dirty="0"/>
              <a:t>6/64 Flaminio Costa vs. </a:t>
            </a:r>
            <a:r>
              <a:rPr lang="pt-BR" dirty="0" smtClean="0"/>
              <a:t>E.N.E.L</a:t>
            </a:r>
            <a:r>
              <a:rPr lang="pl-PL" dirty="0" smtClean="0"/>
              <a:t>) </a:t>
            </a:r>
          </a:p>
          <a:p>
            <a:r>
              <a:rPr lang="pl-PL" dirty="0" smtClean="0"/>
              <a:t>Trybunał stwierdził:</a:t>
            </a:r>
          </a:p>
          <a:p>
            <a:pPr marL="0" indent="0" algn="just">
              <a:buNone/>
            </a:pPr>
            <a:r>
              <a:rPr lang="pl-PL" dirty="0" smtClean="0"/>
              <a:t>„Poprzez utworzenie na czas nieograniczony Wspólnoty, posiadającej własne organy, wyposażonej w osobowość prawną, w zdolność prawną, w zdolność do reprezentacji w sferze międzynarodowej, a w szczególności w prawa suwerenne wywodzące się z ograniczenia kompetencji państw członkowskich lub z przekazania przez państwa członkowskie swoich uprawnień Wspólnocie, państwa członkowskie ograniczyły swoje suwerenne prawa i przez to utworzyły korpus prawa, które jest wiążące dla ich obywateli i dla nich samych. Traktat EWG stworzył własny porządek prawny, który po wejściu w życiu Traktatu został włączony do porządków prawnych praw członkowskich i musi być stosowany przez ich sądy.”</a:t>
            </a:r>
            <a:endParaRPr lang="pl-PL" dirty="0"/>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4138219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algn="just"/>
            <a:r>
              <a:rPr lang="pl-PL" dirty="0" smtClean="0"/>
              <a:t>Oznaczało to początek autonomii prawa wspólnotowego.</a:t>
            </a:r>
          </a:p>
          <a:p>
            <a:pPr algn="just"/>
            <a:r>
              <a:rPr lang="pl-PL" dirty="0" smtClean="0"/>
              <a:t>Jednolite dla wszystkich zasady np. zasada bezpośredniości i pierwszeństwa. </a:t>
            </a:r>
          </a:p>
          <a:p>
            <a:pPr algn="just"/>
            <a:r>
              <a:rPr lang="pl-PL" dirty="0" smtClean="0"/>
              <a:t>Państwa członkowskie nie mogą postępować wbrew swoim zobowiązanym, wbrew Traktatowi, a prawo Unii:</a:t>
            </a:r>
          </a:p>
          <a:p>
            <a:pPr algn="just">
              <a:buAutoNum type="alphaLcPeriod"/>
            </a:pPr>
            <a:r>
              <a:rPr lang="pl-PL" dirty="0" smtClean="0"/>
              <a:t>Stanowi część porządku prawnego państwa członkowskiego, tzn. obowiązuje bezpośrednio</a:t>
            </a:r>
          </a:p>
          <a:p>
            <a:pPr algn="just">
              <a:buAutoNum type="alphaLcPeriod"/>
            </a:pPr>
            <a:r>
              <a:rPr lang="pl-PL" dirty="0" smtClean="0"/>
              <a:t>Może być powoływane jako źródło praw i obowiązków zarówno organów państwa lub Unii, jak i jednostek, tzn. stosowane może być bezpośrednio. </a:t>
            </a:r>
            <a:endParaRPr lang="pl-PL" dirty="0"/>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461819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algn="just"/>
            <a:r>
              <a:rPr lang="pl-PL" dirty="0"/>
              <a:t>Zasada bezpośredniego skutku prawa wspólnotowego została ustanowiona przez Trybunał Sprawiedliwości w wyroku w sprawie Van </a:t>
            </a:r>
            <a:r>
              <a:rPr lang="pl-PL" dirty="0" err="1"/>
              <a:t>Gend</a:t>
            </a:r>
            <a:r>
              <a:rPr lang="pl-PL" dirty="0"/>
              <a:t> en </a:t>
            </a:r>
            <a:r>
              <a:rPr lang="pl-PL" dirty="0" err="1"/>
              <a:t>Loos</a:t>
            </a:r>
            <a:r>
              <a:rPr lang="pl-PL" dirty="0"/>
              <a:t> z 5 lutego 1963 r. </a:t>
            </a:r>
            <a:endParaRPr lang="pl-PL" dirty="0" smtClean="0"/>
          </a:p>
          <a:p>
            <a:pPr algn="just"/>
            <a:r>
              <a:rPr lang="pl-PL" dirty="0" smtClean="0"/>
              <a:t>W </a:t>
            </a:r>
            <a:r>
              <a:rPr lang="pl-PL" dirty="0"/>
              <a:t>wyroku tym Trybunał oświadcza, że prawo unijne tworzy nie tylko </a:t>
            </a:r>
            <a:r>
              <a:rPr lang="pl-PL" b="1" dirty="0"/>
              <a:t>obowiązki dla państw członkowskich, ale także prawa dla obywateli</a:t>
            </a:r>
            <a:r>
              <a:rPr lang="pl-PL" dirty="0"/>
              <a:t>. W efekcie osoby otrzymują prawa i mogą bezpośrednio powoływać się na normy europejskie przed sądami krajowymi i wspólnotowymi. </a:t>
            </a:r>
            <a:r>
              <a:rPr lang="pl-PL" b="1" dirty="0"/>
              <a:t>Nie ma nawet konieczności, żeby państwo członkowskie wprowadzało daną normę europejską do swojego wewnętrznego porządku prawnego.</a:t>
            </a:r>
          </a:p>
          <a:p>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414840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a:xfrm>
            <a:off x="1509797" y="2699034"/>
            <a:ext cx="8761412" cy="3416300"/>
          </a:xfrm>
        </p:spPr>
        <p:txBody>
          <a:bodyPr/>
          <a:lstStyle/>
          <a:p>
            <a:pPr marL="0" indent="0">
              <a:buNone/>
            </a:pPr>
            <a:r>
              <a:rPr lang="pl-PL" dirty="0" smtClean="0"/>
              <a:t>Zasada </a:t>
            </a:r>
            <a:r>
              <a:rPr lang="pl-PL" dirty="0"/>
              <a:t>skutku </a:t>
            </a:r>
            <a:r>
              <a:rPr lang="pl-PL" dirty="0" smtClean="0"/>
              <a:t>bezpośredniego</a:t>
            </a:r>
          </a:p>
          <a:p>
            <a:pPr algn="just"/>
            <a:r>
              <a:rPr lang="pl-PL" dirty="0"/>
              <a:t>Zasada bezpośredniego skutku (bezpośredniego stosowania) </a:t>
            </a:r>
            <a:r>
              <a:rPr lang="pl-PL" b="1" dirty="0"/>
              <a:t>pozwala osobom na bezpośrednie przywoływanie normy przed krajowym lub wspólnotowym wymiarem sprawiedliwości.</a:t>
            </a:r>
            <a:r>
              <a:rPr lang="pl-PL" dirty="0"/>
              <a:t> Zasada ta dotyczy tylko niektórych aktów wspólnotowych i podlega wielu uwarunkowaniom</a:t>
            </a:r>
            <a:r>
              <a:rPr lang="pl-PL" dirty="0" smtClean="0"/>
              <a:t>.</a:t>
            </a:r>
          </a:p>
          <a:p>
            <a:pPr algn="just"/>
            <a:r>
              <a:rPr lang="pl-PL" b="1" dirty="0"/>
              <a:t>Zasada bezpośredniego skutku prawa europejskiego jest wraz z zasadą pierwszeństwa, fundamentem prawa wspólnotowego. </a:t>
            </a:r>
            <a:r>
              <a:rPr lang="pl-PL" dirty="0"/>
              <a:t>Została zatwierdzona przez Trybunał Sprawiedliwości Unii Europejskiej (</a:t>
            </a:r>
            <a:r>
              <a:rPr lang="pl-PL" dirty="0" smtClean="0"/>
              <a:t>TSUE).</a:t>
            </a:r>
            <a:endParaRPr lang="pl-PL" dirty="0"/>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4109202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marL="0" indent="0">
              <a:buNone/>
            </a:pPr>
            <a:r>
              <a:rPr lang="pl-PL" dirty="0" smtClean="0"/>
              <a:t>Kryteria bezpośredniego stosowania / bezpośredniego skutku norm:</a:t>
            </a:r>
          </a:p>
          <a:p>
            <a:pPr algn="just"/>
            <a:r>
              <a:rPr lang="pl-PL" dirty="0" smtClean="0"/>
              <a:t>Norma musi być wystarczająco jasna i precyzyjna, aby nadawała się do stosowania przez sąd lub organ</a:t>
            </a:r>
          </a:p>
          <a:p>
            <a:pPr algn="just"/>
            <a:r>
              <a:rPr lang="pl-PL" dirty="0" smtClean="0"/>
              <a:t>Norma musi być bezwarunkowa – jej stosowanie nie może być uzależnione od swobodnego uznania organu ją stosującego – Unii lub </a:t>
            </a:r>
            <a:r>
              <a:rPr lang="pl-PL" dirty="0" err="1" smtClean="0"/>
              <a:t>PCz</a:t>
            </a:r>
            <a:endParaRPr lang="pl-PL" dirty="0"/>
          </a:p>
          <a:p>
            <a:pPr algn="just"/>
            <a:r>
              <a:rPr lang="pl-PL" dirty="0" smtClean="0"/>
              <a:t>Norma musi być zupełna / kompletna – jej wykonanie nie może zależeć od późniejszych środków wykonawczych przyjmowanych przez PCZ lub instytucje Unii. </a:t>
            </a:r>
          </a:p>
          <a:p>
            <a:pPr marL="0" indent="0" algn="just">
              <a:buNone/>
            </a:pPr>
            <a:r>
              <a:rPr lang="pl-PL" dirty="0" smtClean="0"/>
              <a:t>[pojęcie bezpośrednie stosowanie ( szersze) i bezpośredni skutek (węższe) mogą być stosowane zamiennie. </a:t>
            </a:r>
          </a:p>
          <a:p>
            <a:pPr marL="0" indent="0">
              <a:buNone/>
            </a:pPr>
            <a:endParaRPr lang="pl-PL" dirty="0"/>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27987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normAutofit lnSpcReduction="10000"/>
          </a:bodyPr>
          <a:lstStyle/>
          <a:p>
            <a:pPr marL="0" indent="0">
              <a:buNone/>
            </a:pPr>
            <a:r>
              <a:rPr lang="pl-PL" dirty="0"/>
              <a:t>Bezpośredni skutek horyzontalny i </a:t>
            </a:r>
            <a:r>
              <a:rPr lang="pl-PL" dirty="0" smtClean="0"/>
              <a:t>wertykalny</a:t>
            </a:r>
          </a:p>
          <a:p>
            <a:pPr algn="just"/>
            <a:r>
              <a:rPr lang="pl-PL" dirty="0"/>
              <a:t>Bezpośredni skutek ma dwa aspekty: wertykalny i horyzontalny.</a:t>
            </a:r>
          </a:p>
          <a:p>
            <a:pPr algn="just"/>
            <a:r>
              <a:rPr lang="pl-PL" dirty="0"/>
              <a:t>Bezpośredni skutek wertykalny ma znaczenie dla stosunków między osobami a państwem. Oznacza to, że obywatele mogą powoływać się na normę europejską w stosunku do państwa.</a:t>
            </a:r>
          </a:p>
          <a:p>
            <a:pPr algn="just"/>
            <a:r>
              <a:rPr lang="pl-PL" dirty="0"/>
              <a:t>Bezpośredni skutek horyzontalny ma znaczenie dla stosunków między osobami indywidualnymi. Co oznacza, że osoba prywatna może przywołać normę unijną w sporze z inną osobą.</a:t>
            </a:r>
          </a:p>
          <a:p>
            <a:pPr algn="just"/>
            <a:r>
              <a:rPr lang="pl-PL" dirty="0"/>
              <a:t>W zależności od rodzaju aktu Trybunał Sprawiedliwości przyjął bądź pełny bezpośredni skutek (tzn. bezpośredni skutek horyzontalny i wertykalny) bądź częściowy bezpośredni skutek (tylko skutek wertykalny).</a:t>
            </a:r>
          </a:p>
          <a:p>
            <a:endParaRPr lang="pl-PL" dirty="0"/>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463758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marL="0" indent="0">
              <a:buNone/>
            </a:pPr>
            <a:r>
              <a:rPr lang="pl-PL" dirty="0" smtClean="0"/>
              <a:t>Norma jest bezpośrednio skuteczna, jeśli przyznaje jednostce prawa, które mogą być dochodzone przed sądem krajowym w stosunkach</a:t>
            </a:r>
          </a:p>
          <a:p>
            <a:r>
              <a:rPr lang="pl-PL" dirty="0" smtClean="0"/>
              <a:t>Jednostka – państwo ( wertykalnych)</a:t>
            </a:r>
          </a:p>
          <a:p>
            <a:r>
              <a:rPr lang="pl-PL" dirty="0" smtClean="0"/>
              <a:t>Jednostka -  jednostka ( horyzontalnych),</a:t>
            </a:r>
          </a:p>
          <a:p>
            <a:pPr marL="0" indent="0">
              <a:buNone/>
            </a:pPr>
            <a:r>
              <a:rPr lang="pl-PL" dirty="0" smtClean="0"/>
              <a:t>Warunki:</a:t>
            </a:r>
          </a:p>
          <a:p>
            <a:pPr algn="just">
              <a:buAutoNum type="arabicPeriod"/>
            </a:pPr>
            <a:r>
              <a:rPr lang="pl-PL" dirty="0" smtClean="0"/>
              <a:t>Norma musi być częścią porządku prawnego państwa ( bezpośrednio obowiązywać) oraz</a:t>
            </a:r>
          </a:p>
          <a:p>
            <a:pPr algn="just">
              <a:buAutoNum type="arabicPeriod"/>
            </a:pPr>
            <a:r>
              <a:rPr lang="pl-PL" dirty="0" smtClean="0"/>
              <a:t>Musi nadawać się do bezpośredniego stosowania tj. być: jasna i precyzyjna, bezwarunkowa, zupełna/kompletna. </a:t>
            </a:r>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1416757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marL="0" indent="0">
              <a:buNone/>
            </a:pPr>
            <a:r>
              <a:rPr lang="pl-PL" dirty="0" smtClean="0"/>
              <a:t>Skutek bezpośredni a prawo wtórne</a:t>
            </a:r>
          </a:p>
          <a:p>
            <a:pPr marL="0" indent="0">
              <a:buNone/>
            </a:pPr>
            <a:r>
              <a:rPr lang="pl-PL" dirty="0" smtClean="0"/>
              <a:t>Rozporządzenia</a:t>
            </a:r>
          </a:p>
          <a:p>
            <a:pPr algn="just"/>
            <a:r>
              <a:rPr lang="pl-PL" dirty="0"/>
              <a:t>rozporządzenie zawsze ma bezpośredni skutek. </a:t>
            </a:r>
            <a:endParaRPr lang="pl-PL" dirty="0" smtClean="0"/>
          </a:p>
          <a:p>
            <a:pPr algn="just"/>
            <a:r>
              <a:rPr lang="pl-PL" dirty="0" smtClean="0"/>
              <a:t>Artykuł </a:t>
            </a:r>
            <a:r>
              <a:rPr lang="pl-PL" dirty="0"/>
              <a:t>288 Traktatu o funkcjonowaniu Unii Europejskiej stanowi, że rozporządzenia są bezpośrednio stosowane w państwach członkowskich. </a:t>
            </a:r>
            <a:endParaRPr lang="pl-PL" dirty="0" smtClean="0"/>
          </a:p>
          <a:p>
            <a:pPr algn="just"/>
            <a:r>
              <a:rPr lang="pl-PL" dirty="0" smtClean="0"/>
              <a:t>Trybunał </a:t>
            </a:r>
            <a:r>
              <a:rPr lang="pl-PL" dirty="0"/>
              <a:t>Sprawiedliwości dodaje w wyroku </a:t>
            </a:r>
            <a:r>
              <a:rPr lang="pl-PL" b="1" dirty="0" err="1"/>
              <a:t>Politi</a:t>
            </a:r>
            <a:r>
              <a:rPr lang="pl-PL" b="1" dirty="0"/>
              <a:t> z 14 grudnia 1972 r., </a:t>
            </a:r>
            <a:r>
              <a:rPr lang="pl-PL" dirty="0"/>
              <a:t>że chodzi o </a:t>
            </a:r>
            <a:r>
              <a:rPr lang="pl-PL" b="1" dirty="0"/>
              <a:t>pełny skutek </a:t>
            </a:r>
            <a:r>
              <a:rPr lang="pl-PL" b="1" dirty="0" smtClean="0"/>
              <a:t>bezpośredni.</a:t>
            </a:r>
            <a:endParaRPr lang="pl-PL" b="1" dirty="0"/>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4205854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normAutofit fontScale="92500" lnSpcReduction="10000"/>
          </a:bodyPr>
          <a:lstStyle/>
          <a:p>
            <a:pPr marL="0" lvl="0" indent="0">
              <a:buNone/>
            </a:pPr>
            <a:r>
              <a:rPr lang="pl-PL" dirty="0"/>
              <a:t>D</a:t>
            </a:r>
            <a:r>
              <a:rPr lang="pl-PL" dirty="0" smtClean="0"/>
              <a:t>yrektywa:</a:t>
            </a:r>
          </a:p>
          <a:p>
            <a:pPr algn="just"/>
            <a:r>
              <a:rPr lang="pl-PL" dirty="0" smtClean="0"/>
              <a:t>dyrektywa </a:t>
            </a:r>
            <a:r>
              <a:rPr lang="pl-PL" dirty="0"/>
              <a:t>jest aktem adresowanym do państw członkowskich i musi zostać przez nie poddana transpozycji do prawa krajowego. </a:t>
            </a:r>
            <a:endParaRPr lang="pl-PL" dirty="0" smtClean="0"/>
          </a:p>
          <a:p>
            <a:pPr algn="just"/>
            <a:r>
              <a:rPr lang="pl-PL" dirty="0" smtClean="0"/>
              <a:t>Jednak </a:t>
            </a:r>
            <a:r>
              <a:rPr lang="pl-PL" dirty="0"/>
              <a:t>Trybunał Sprawiedliwości uznaje, że w </a:t>
            </a:r>
            <a:r>
              <a:rPr lang="pl-PL" b="1" dirty="0"/>
              <a:t>niektórych przypadkach ma zastosowanie zasada bezpośredniego skutku w celu ochrony praw osób indywidualnych. </a:t>
            </a:r>
            <a:endParaRPr lang="pl-PL" b="1" dirty="0" smtClean="0"/>
          </a:p>
          <a:p>
            <a:pPr algn="just"/>
            <a:r>
              <a:rPr lang="pl-PL" dirty="0" smtClean="0"/>
              <a:t>Trybunał </a:t>
            </a:r>
            <a:r>
              <a:rPr lang="pl-PL" dirty="0"/>
              <a:t>uznał w orzecznictwie, że </a:t>
            </a:r>
            <a:r>
              <a:rPr lang="pl-PL" b="1" dirty="0"/>
              <a:t>dyrektywa ma bezpośredni skutek, jeśli jej przepisy są bezwarunkowe oraz wystarczająco jasne i precyzyjne </a:t>
            </a:r>
            <a:r>
              <a:rPr lang="pl-PL" dirty="0"/>
              <a:t>(wyrok z 4 grudnia 1974 r., Van </a:t>
            </a:r>
            <a:r>
              <a:rPr lang="pl-PL" dirty="0" err="1"/>
              <a:t>Duyn</a:t>
            </a:r>
            <a:r>
              <a:rPr lang="pl-PL" dirty="0"/>
              <a:t>). </a:t>
            </a:r>
            <a:endParaRPr lang="pl-PL" dirty="0" smtClean="0"/>
          </a:p>
          <a:p>
            <a:pPr algn="just"/>
            <a:r>
              <a:rPr lang="pl-PL" dirty="0" smtClean="0"/>
              <a:t>Niemniej </a:t>
            </a:r>
            <a:r>
              <a:rPr lang="pl-PL" dirty="0"/>
              <a:t>jednak </a:t>
            </a:r>
            <a:r>
              <a:rPr lang="pl-PL" b="1" dirty="0"/>
              <a:t>skutek bezpośredni może mieć tylko charakter wertykalny i może być stosowany tylko, jeśli państwa członkowskie nie transponowały dyrektywy w terminie</a:t>
            </a:r>
            <a:r>
              <a:rPr lang="pl-PL" dirty="0"/>
              <a:t> (wyrok z 5 kwietnia 1979 r., </a:t>
            </a:r>
            <a:r>
              <a:rPr lang="pl-PL" dirty="0" err="1"/>
              <a:t>Ratti</a:t>
            </a:r>
            <a:r>
              <a:rPr lang="pl-PL" dirty="0"/>
              <a:t>),</a:t>
            </a:r>
          </a:p>
          <a:p>
            <a:endParaRPr lang="pl-PL" dirty="0"/>
          </a:p>
        </p:txBody>
      </p:sp>
      <p:sp>
        <p:nvSpPr>
          <p:cNvPr id="4" name="pole tekstowe 3"/>
          <p:cNvSpPr txBox="1"/>
          <p:nvPr/>
        </p:nvSpPr>
        <p:spPr>
          <a:xfrm>
            <a:off x="9697792"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283789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marL="0" lvl="0" indent="0">
              <a:buNone/>
            </a:pPr>
            <a:r>
              <a:rPr lang="pl-PL" dirty="0" smtClean="0"/>
              <a:t>Decyzja</a:t>
            </a:r>
          </a:p>
          <a:p>
            <a:pPr algn="just"/>
            <a:r>
              <a:rPr lang="pl-PL" dirty="0" smtClean="0"/>
              <a:t>decyzje </a:t>
            </a:r>
            <a:r>
              <a:rPr lang="pl-PL" dirty="0"/>
              <a:t>mogą mieć bezpośredni skutek, jeśli adresowane są do państwa członkowskiego. </a:t>
            </a:r>
            <a:endParaRPr lang="pl-PL" dirty="0" smtClean="0"/>
          </a:p>
          <a:p>
            <a:pPr algn="just"/>
            <a:r>
              <a:rPr lang="pl-PL" dirty="0" smtClean="0"/>
              <a:t>Trybunał </a:t>
            </a:r>
            <a:r>
              <a:rPr lang="pl-PL" dirty="0"/>
              <a:t>Sprawiedliwości uznaje tylko bezpośredni skutek wertykalny (wyrok z 10 listopada 1972 r., Hansa </a:t>
            </a:r>
            <a:r>
              <a:rPr lang="pl-PL" dirty="0" err="1"/>
              <a:t>Fleisch</a:t>
            </a:r>
            <a:r>
              <a:rPr lang="pl-PL" dirty="0" smtClean="0"/>
              <a:t>)</a:t>
            </a:r>
          </a:p>
          <a:p>
            <a:pPr algn="just"/>
            <a:endParaRPr lang="pl-PL" dirty="0"/>
          </a:p>
          <a:p>
            <a:pPr marL="0" indent="0" algn="just">
              <a:buNone/>
            </a:pPr>
            <a:r>
              <a:rPr lang="pl-PL" dirty="0" smtClean="0"/>
              <a:t>Zalecenia, opinie</a:t>
            </a:r>
          </a:p>
          <a:p>
            <a:pPr algn="just"/>
            <a:r>
              <a:rPr lang="pl-PL" dirty="0"/>
              <a:t>opinie i zalecenia nie są prawnie wiążące. Wobec tego nie mają bezpośredniego skutku.</a:t>
            </a:r>
          </a:p>
          <a:p>
            <a:pPr marL="0" indent="0">
              <a:buNone/>
            </a:pPr>
            <a:endParaRPr lang="pl-PL" dirty="0"/>
          </a:p>
          <a:p>
            <a:endParaRPr lang="pl-PL" dirty="0"/>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79746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 prawa UE</a:t>
            </a:r>
          </a:p>
        </p:txBody>
      </p:sp>
      <p:sp>
        <p:nvSpPr>
          <p:cNvPr id="3" name="Symbol zastępczy zawartości 2"/>
          <p:cNvSpPr>
            <a:spLocks noGrp="1"/>
          </p:cNvSpPr>
          <p:nvPr>
            <p:ph idx="1"/>
          </p:nvPr>
        </p:nvSpPr>
        <p:spPr>
          <a:xfrm>
            <a:off x="1154955" y="2603499"/>
            <a:ext cx="9276932" cy="3784421"/>
          </a:xfrm>
        </p:spPr>
        <p:txBody>
          <a:bodyPr>
            <a:normAutofit fontScale="92500" lnSpcReduction="10000"/>
          </a:bodyPr>
          <a:lstStyle/>
          <a:p>
            <a:pPr marL="0" indent="0">
              <a:buNone/>
            </a:pPr>
            <a:r>
              <a:rPr lang="pl-PL" dirty="0"/>
              <a:t>Obecnie w całym zakresie kompetencji Unii stosowana jest ta sama </a:t>
            </a:r>
            <a:r>
              <a:rPr lang="pl-PL" b="1" dirty="0"/>
              <a:t>metoda, </a:t>
            </a:r>
            <a:r>
              <a:rPr lang="pl-PL" dirty="0"/>
              <a:t>nazywana poprzednio </a:t>
            </a:r>
            <a:r>
              <a:rPr lang="pl-PL" b="1" dirty="0"/>
              <a:t>metodą wspólnotową, a dziś metodą </a:t>
            </a:r>
            <a:r>
              <a:rPr lang="pl-PL" b="1" dirty="0" smtClean="0"/>
              <a:t>unijną.</a:t>
            </a:r>
          </a:p>
          <a:p>
            <a:pPr marL="0" indent="0">
              <a:buNone/>
            </a:pPr>
            <a:r>
              <a:rPr lang="pl-PL" dirty="0"/>
              <a:t>Metoda wspólnotowa/unijna oznacza obecnie, że:</a:t>
            </a:r>
          </a:p>
          <a:p>
            <a:pPr lvl="0"/>
            <a:r>
              <a:rPr lang="pl-PL" dirty="0"/>
              <a:t>inicjatywa prawodawcza należy do Komisji (wyjątki określa art. 289 </a:t>
            </a:r>
            <a:r>
              <a:rPr lang="pl-PL" dirty="0" err="1"/>
              <a:t>zd</a:t>
            </a:r>
            <a:r>
              <a:rPr lang="pl-PL" dirty="0"/>
              <a:t>. 4 TFUE);</a:t>
            </a:r>
          </a:p>
          <a:p>
            <a:pPr lvl="0"/>
            <a:r>
              <a:rPr lang="pl-PL" dirty="0"/>
              <a:t>tryb przyjmowania aktów prawnych przez instytucje ustalają Traktaty założycielskie;</a:t>
            </a:r>
          </a:p>
          <a:p>
            <a:pPr lvl="0"/>
            <a:r>
              <a:rPr lang="pl-PL" dirty="0"/>
              <a:t>najważniejsze akty przyjmowane są wspólnie przez Radę i Parlament Europejski;</a:t>
            </a:r>
          </a:p>
          <a:p>
            <a:pPr lvl="0"/>
            <a:r>
              <a:rPr lang="pl-PL" dirty="0"/>
              <a:t>akty instytucji:</a:t>
            </a:r>
          </a:p>
          <a:p>
            <a:pPr lvl="0">
              <a:buAutoNum type="alphaLcPeriod"/>
            </a:pPr>
            <a:r>
              <a:rPr lang="pl-PL" dirty="0" smtClean="0"/>
              <a:t>tworzą </a:t>
            </a:r>
            <a:r>
              <a:rPr lang="pl-PL" dirty="0"/>
              <a:t>część porządku wewnętrznego państw członkowskich, mogą być bezpośrednio stosowane i wywoływać skutek </a:t>
            </a:r>
            <a:r>
              <a:rPr lang="pl-PL" dirty="0" smtClean="0"/>
              <a:t>bezpośredni,</a:t>
            </a:r>
          </a:p>
          <a:p>
            <a:pPr lvl="0">
              <a:buAutoNum type="alphaLcPeriod"/>
            </a:pPr>
            <a:r>
              <a:rPr lang="pl-PL" dirty="0" smtClean="0"/>
              <a:t>korzystają </a:t>
            </a:r>
            <a:r>
              <a:rPr lang="pl-PL" dirty="0"/>
              <a:t>z pierwszeństwa stosowania w stosunku do prawa </a:t>
            </a:r>
            <a:r>
              <a:rPr lang="pl-PL" dirty="0" smtClean="0"/>
              <a:t>krajowego,</a:t>
            </a:r>
          </a:p>
          <a:p>
            <a:pPr lvl="0">
              <a:buAutoNum type="alphaLcPeriod"/>
            </a:pPr>
            <a:r>
              <a:rPr lang="pl-PL" dirty="0" smtClean="0"/>
              <a:t>interpretuje </a:t>
            </a:r>
            <a:r>
              <a:rPr lang="pl-PL" dirty="0"/>
              <a:t>je i kontroluje ich legalność TSUE.</a:t>
            </a:r>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025015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normAutofit/>
          </a:bodyPr>
          <a:lstStyle/>
          <a:p>
            <a:pPr marL="0" lvl="0" indent="0">
              <a:buNone/>
            </a:pPr>
            <a:r>
              <a:rPr lang="pl-PL" dirty="0"/>
              <a:t>Bezpośrednie obowiązywanie </a:t>
            </a:r>
            <a:r>
              <a:rPr lang="pl-PL" b="1" dirty="0"/>
              <a:t> </a:t>
            </a:r>
            <a:endParaRPr lang="pl-PL" dirty="0"/>
          </a:p>
          <a:p>
            <a:pPr algn="just"/>
            <a:r>
              <a:rPr lang="pl-PL" b="1" dirty="0" smtClean="0"/>
              <a:t>normy </a:t>
            </a:r>
            <a:r>
              <a:rPr lang="pl-PL" b="1" dirty="0"/>
              <a:t>prawa </a:t>
            </a:r>
            <a:r>
              <a:rPr lang="pl-PL" b="1" dirty="0" smtClean="0"/>
              <a:t>wspólnotowego od </a:t>
            </a:r>
            <a:r>
              <a:rPr lang="pl-PL" b="1" dirty="0"/>
              <a:t>dnia ich wejścia w życie stają się automatycznie częścią porządku prawnego obowiązującego w Państwie Członkowskim</a:t>
            </a:r>
            <a:r>
              <a:rPr lang="pl-PL" dirty="0"/>
              <a:t>, obok norm prawa krajowego, bez potrzeby ich inkorporacji. Prawo wspólnotowe nie staje się prawem krajowym, lecz zachowuje swoją odrębność</a:t>
            </a:r>
            <a:r>
              <a:rPr lang="pl-PL" dirty="0" smtClean="0"/>
              <a:t>.</a:t>
            </a:r>
          </a:p>
          <a:p>
            <a:pPr algn="just"/>
            <a:r>
              <a:rPr lang="pl-PL" b="1" dirty="0"/>
              <a:t>Bezpośrednie stosowanie prawa wspólnotowego jest konsekwencją jego bezpośredniego obowiązywania dla organów państwa członkowskiego</a:t>
            </a:r>
            <a:r>
              <a:rPr lang="pl-PL" dirty="0"/>
              <a:t>. Normy prawa wspólnotowego stanowią podstawę prawną dla działań organów państwa członkowskiego.</a:t>
            </a:r>
          </a:p>
          <a:p>
            <a:pPr algn="just"/>
            <a:endParaRPr lang="pl-PL" dirty="0"/>
          </a:p>
        </p:txBody>
      </p:sp>
      <p:sp>
        <p:nvSpPr>
          <p:cNvPr id="4" name="pole tekstowe 3"/>
          <p:cNvSpPr txBox="1"/>
          <p:nvPr/>
        </p:nvSpPr>
        <p:spPr>
          <a:xfrm>
            <a:off x="9515534" y="5522666"/>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284862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marL="0" indent="0">
              <a:buNone/>
            </a:pPr>
            <a:r>
              <a:rPr lang="pl-PL" dirty="0" smtClean="0"/>
              <a:t>Zasada pierwszeństwa </a:t>
            </a:r>
          </a:p>
          <a:p>
            <a:pPr algn="just"/>
            <a:r>
              <a:rPr lang="pl-PL" dirty="0"/>
              <a:t>Zgodnie z </a:t>
            </a:r>
            <a:r>
              <a:rPr lang="pl-PL" b="1" dirty="0"/>
              <a:t>zasadą pierwszeństwa prawo wspólnotowe ma wartość nadrzędną nad prawem krajowym państw członkowskich.</a:t>
            </a:r>
            <a:r>
              <a:rPr lang="pl-PL" dirty="0"/>
              <a:t> Zasada pierwszeństwa dotyczy wszystkich aktów wspólnotowych, które mają moc wiążącą. </a:t>
            </a:r>
            <a:r>
              <a:rPr lang="pl-PL" b="1" dirty="0"/>
              <a:t>Państwa członkowskie nie mogą więc stosować przepisu krajowego, który jest niezgodny z prawem </a:t>
            </a:r>
            <a:r>
              <a:rPr lang="pl-PL" b="1" dirty="0" smtClean="0"/>
              <a:t>wspólnotowym.</a:t>
            </a:r>
          </a:p>
          <a:p>
            <a:pPr algn="just"/>
            <a:r>
              <a:rPr lang="pl-PL" dirty="0" smtClean="0"/>
              <a:t>Zasada </a:t>
            </a:r>
            <a:r>
              <a:rPr lang="pl-PL" dirty="0"/>
              <a:t>pierwszeństwa </a:t>
            </a:r>
            <a:r>
              <a:rPr lang="pl-PL" b="1" dirty="0"/>
              <a:t>gwarantuje nadrzędność prawa wspólnotowego nad krajowym</a:t>
            </a:r>
            <a:r>
              <a:rPr lang="pl-PL" dirty="0"/>
              <a:t>. Jest to podstawowa zasada prawa wspólnotowego. </a:t>
            </a:r>
            <a:r>
              <a:rPr lang="pl-PL" b="1" dirty="0"/>
              <a:t>Podobnie jak zasada bezpośredniego skutku, nie jest zapisana w traktatach, ale została zatwierdzona przez Trybunał Sprawiedliwości Unii Europejskiej (TSUE</a:t>
            </a:r>
            <a:r>
              <a:rPr lang="pl-PL" dirty="0"/>
              <a:t>). </a:t>
            </a:r>
          </a:p>
          <a:p>
            <a:pPr marL="0" indent="0" algn="just">
              <a:buNone/>
            </a:pPr>
            <a:endParaRPr lang="pl-PL" dirty="0"/>
          </a:p>
        </p:txBody>
      </p:sp>
      <p:sp>
        <p:nvSpPr>
          <p:cNvPr id="4" name="pole tekstowe 3"/>
          <p:cNvSpPr txBox="1"/>
          <p:nvPr/>
        </p:nvSpPr>
        <p:spPr>
          <a:xfrm>
            <a:off x="9633398"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574887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algn="just"/>
            <a:r>
              <a:rPr lang="pl-PL" dirty="0"/>
              <a:t>TSUE ustanowił zasadę pierwszeństwa w sprawie Costa przeciwko </a:t>
            </a:r>
            <a:r>
              <a:rPr lang="pl-PL" dirty="0" err="1"/>
              <a:t>Enel</a:t>
            </a:r>
            <a:r>
              <a:rPr lang="pl-PL" dirty="0"/>
              <a:t> z 15 lipca 1964 r. W wyroku tym Trybunał orzekł, </a:t>
            </a:r>
            <a:r>
              <a:rPr lang="pl-PL" b="1" dirty="0"/>
              <a:t>że prawa wydane przez instytucje europejskie włączają się do systemu prawnego państw członkowskich, które zobowiązane są do ich przestrzegania. </a:t>
            </a:r>
            <a:endParaRPr lang="pl-PL" b="1" dirty="0" smtClean="0"/>
          </a:p>
          <a:p>
            <a:pPr algn="just"/>
            <a:r>
              <a:rPr lang="pl-PL" dirty="0" smtClean="0"/>
              <a:t>Jeśli </a:t>
            </a:r>
            <a:r>
              <a:rPr lang="pl-PL" dirty="0"/>
              <a:t>norma krajowa jest sprzeczna z przepisem wspólnotowym, władze państw członkowskich muszą stosować przepis wspólnotowy. </a:t>
            </a:r>
            <a:r>
              <a:rPr lang="pl-PL" b="1" dirty="0"/>
              <a:t>Prawo krajowe nie jest zniesione czy uchylone, jedynie jego moc wiążąca jest zawieszona.</a:t>
            </a:r>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528735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lstStyle/>
          <a:p>
            <a:pPr algn="just"/>
            <a:r>
              <a:rPr lang="pl-PL" b="1" dirty="0"/>
              <a:t>N</a:t>
            </a:r>
            <a:r>
              <a:rPr lang="pl-PL" b="1" dirty="0" smtClean="0"/>
              <a:t>adrzędność </a:t>
            </a:r>
            <a:r>
              <a:rPr lang="pl-PL" b="1" dirty="0"/>
              <a:t>prawa wspólnotowego stosuje się do wszystkich aktów krajowych, niezależnie od tego, czy były przyjęte przed czy po danym akcie wspólnotowym</a:t>
            </a:r>
            <a:r>
              <a:rPr lang="pl-PL" dirty="0"/>
              <a:t>.</a:t>
            </a:r>
          </a:p>
          <a:p>
            <a:pPr algn="just"/>
            <a:r>
              <a:rPr lang="pl-PL" dirty="0"/>
              <a:t>Prawo wspólnotowe jest nadrzędne w stosunku do prawa krajowego, a zasada pierwszeństwa </a:t>
            </a:r>
            <a:r>
              <a:rPr lang="pl-PL" b="1" dirty="0"/>
              <a:t>gwarantuje jednolitą ochronę prawną obywateli na całym terytorium UE.</a:t>
            </a:r>
          </a:p>
          <a:p>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609295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Zakres stosowania </a:t>
            </a:r>
            <a:r>
              <a:rPr lang="pl-PL" dirty="0" smtClean="0"/>
              <a:t>zasady</a:t>
            </a:r>
          </a:p>
          <a:p>
            <a:pPr algn="just"/>
            <a:r>
              <a:rPr lang="pl-PL" dirty="0"/>
              <a:t>Pierwszeństwo prawa wspólnotowego nad prawem krajowym jest </a:t>
            </a:r>
            <a:r>
              <a:rPr lang="pl-PL" b="1" dirty="0"/>
              <a:t>absolutne. </a:t>
            </a:r>
            <a:r>
              <a:rPr lang="pl-PL" dirty="0"/>
              <a:t>Dlatego zasada ta stosuje się do </a:t>
            </a:r>
            <a:r>
              <a:rPr lang="pl-PL" b="1" dirty="0"/>
              <a:t>wszystkich wiążących aktów wspólnotowych niezależnie od tego, czy zaliczają się do prawa pierwotnego czy do prawa wtórnego.</a:t>
            </a:r>
          </a:p>
          <a:p>
            <a:pPr algn="just"/>
            <a:r>
              <a:rPr lang="pl-PL" b="1" dirty="0"/>
              <a:t>Podobnie wszystkie akty krajowe podlegają tej zasadzie, niezależnie od ich rodzaju: ustawa, rozporządzenie, uchwała, dekret, okólnik itp. Nie ma znaczenia, czy teksty zostały wydane przez władzę wykonawczą czy ustawodawczą państwa członkowskiego. </a:t>
            </a:r>
            <a:endParaRPr lang="pl-PL" b="1" dirty="0" smtClean="0"/>
          </a:p>
          <a:p>
            <a:pPr algn="just"/>
            <a:r>
              <a:rPr lang="pl-PL" b="1" dirty="0" smtClean="0"/>
              <a:t>Władza </a:t>
            </a:r>
            <a:r>
              <a:rPr lang="pl-PL" b="1" dirty="0"/>
              <a:t>sądownicza także zobowiązana jest do stosowania zasady pierwszeństwa. Prawo tworzone przez nią, orzecznictwo, także musi przestrzegać przepisów UE.</a:t>
            </a:r>
          </a:p>
          <a:p>
            <a:pPr marL="0" indent="0">
              <a:buNone/>
            </a:pPr>
            <a:endParaRPr lang="pl-PL" dirty="0"/>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393136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stosowania prawa </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a:t>Odpowiedzialni za przestrzeganie </a:t>
            </a:r>
            <a:r>
              <a:rPr lang="pl-PL" dirty="0" smtClean="0"/>
              <a:t>zasady</a:t>
            </a:r>
          </a:p>
          <a:p>
            <a:pPr algn="just"/>
            <a:r>
              <a:rPr lang="pl-PL" dirty="0"/>
              <a:t>Podobnie jak w przypadku zasady bezpośredniego skutku, </a:t>
            </a:r>
            <a:r>
              <a:rPr lang="pl-PL" b="1" dirty="0"/>
              <a:t>Trybunał Sprawiedliwości sprawuje kontrolę nad należytym stosowaniem zasady pierwszeństwa. </a:t>
            </a:r>
            <a:r>
              <a:rPr lang="pl-PL" dirty="0"/>
              <a:t>Może ukarać państwa członkowskie, które jej nie stosują, poprzez </a:t>
            </a:r>
            <a:r>
              <a:rPr lang="pl-PL" b="1" dirty="0"/>
              <a:t>decyzje wydane na podstawie różnych środków przewidzianych przez traktaty założycielskie, a w szczególności skargi w sprawie naruszenia traktatu</a:t>
            </a:r>
            <a:r>
              <a:rPr lang="pl-PL" dirty="0"/>
              <a:t>.</a:t>
            </a:r>
          </a:p>
          <a:p>
            <a:pPr algn="just"/>
            <a:r>
              <a:rPr lang="pl-PL" b="1" dirty="0"/>
              <a:t>Także sędziowie krajowi muszą czuwać nad przestrzeganiem zasady pierwszeństwa. W związku z tym mogą stosować odesłanie prejudycjalne, jeśli mają wątpliwości co do stosowania zasady. </a:t>
            </a:r>
            <a:r>
              <a:rPr lang="pl-PL" dirty="0"/>
              <a:t>W wyroku z 19 czerwca 1990 r. (</a:t>
            </a:r>
            <a:r>
              <a:rPr lang="pl-PL" dirty="0" err="1"/>
              <a:t>Factortame</a:t>
            </a:r>
            <a:r>
              <a:rPr lang="pl-PL" dirty="0"/>
              <a:t>) Trybunał Sprawiedliwości wskazał, że </a:t>
            </a:r>
            <a:r>
              <a:rPr lang="pl-PL" b="1" dirty="0"/>
              <a:t>sąd krajowy w ramach pytania prejudycjalnego dotyczącego ważności normy krajowej musi niezwłocznie zawiesić stosowanie tej normy w oczekiwaniu na rozwiązanie preferowane przez Trybunał Sprawiedliwości oraz orzeczenia, jakie sąd wyda co do treści</a:t>
            </a:r>
          </a:p>
        </p:txBody>
      </p:sp>
      <p:sp>
        <p:nvSpPr>
          <p:cNvPr id="4" name="pole tekstowe 3"/>
          <p:cNvSpPr txBox="1"/>
          <p:nvPr/>
        </p:nvSpPr>
        <p:spPr>
          <a:xfrm>
            <a:off x="9515534"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11347239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Polecany podręcznik</a:t>
            </a:r>
            <a:r>
              <a:rPr lang="pl-PL" dirty="0" smtClean="0"/>
              <a:t>:</a:t>
            </a:r>
            <a:endParaRPr lang="pl-PL" dirty="0"/>
          </a:p>
        </p:txBody>
      </p:sp>
      <p:sp>
        <p:nvSpPr>
          <p:cNvPr id="3" name="Symbol zastępczy zawartości 2"/>
          <p:cNvSpPr>
            <a:spLocks noGrp="1"/>
          </p:cNvSpPr>
          <p:nvPr>
            <p:ph idx="1"/>
          </p:nvPr>
        </p:nvSpPr>
        <p:spPr/>
        <p:txBody>
          <a:bodyPr/>
          <a:lstStyle/>
          <a:p>
            <a:r>
              <a:rPr lang="pl-PL" dirty="0" smtClean="0"/>
              <a:t>Polecany podręcznik:</a:t>
            </a:r>
          </a:p>
          <a:p>
            <a:endParaRPr lang="pl-PL" dirty="0"/>
          </a:p>
          <a:p>
            <a:pPr marL="0" indent="0">
              <a:buNone/>
            </a:pPr>
            <a:r>
              <a:rPr lang="pl-PL" dirty="0">
                <a:solidFill>
                  <a:schemeClr val="tx1"/>
                </a:solidFill>
              </a:rPr>
              <a:t>Prawo Unii </a:t>
            </a:r>
            <a:r>
              <a:rPr lang="pl-PL" dirty="0" smtClean="0">
                <a:solidFill>
                  <a:schemeClr val="tx1"/>
                </a:solidFill>
              </a:rPr>
              <a:t>Europejskiej, Barcik Jacek, </a:t>
            </a:r>
            <a:r>
              <a:rPr lang="pl-PL" dirty="0" err="1" smtClean="0">
                <a:solidFill>
                  <a:schemeClr val="tx1"/>
                </a:solidFill>
              </a:rPr>
              <a:t>Wentkowska</a:t>
            </a:r>
            <a:r>
              <a:rPr lang="pl-PL" dirty="0" smtClean="0">
                <a:solidFill>
                  <a:schemeClr val="tx1"/>
                </a:solidFill>
              </a:rPr>
              <a:t> </a:t>
            </a:r>
            <a:r>
              <a:rPr lang="pl-PL" dirty="0" err="1" smtClean="0">
                <a:solidFill>
                  <a:schemeClr val="tx1"/>
                </a:solidFill>
              </a:rPr>
              <a:t>Aleksadnra</a:t>
            </a:r>
            <a:r>
              <a:rPr lang="pl-PL" dirty="0" smtClean="0">
                <a:solidFill>
                  <a:schemeClr val="tx1"/>
                </a:solidFill>
              </a:rPr>
              <a:t>, wyd. C.H. Beck</a:t>
            </a:r>
            <a:endParaRPr lang="pl-PL" dirty="0"/>
          </a:p>
        </p:txBody>
      </p:sp>
    </p:spTree>
    <p:extLst>
      <p:ext uri="{BB962C8B-B14F-4D97-AF65-F5344CB8AC3E}">
        <p14:creationId xmlns:p14="http://schemas.microsoft.com/office/powerpoint/2010/main" val="23692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Następne zajęcia:</a:t>
            </a:r>
            <a:endParaRPr lang="pl-PL" dirty="0"/>
          </a:p>
        </p:txBody>
      </p:sp>
      <p:sp>
        <p:nvSpPr>
          <p:cNvPr id="3" name="Symbol zastępczy zawartości 2"/>
          <p:cNvSpPr>
            <a:spLocks noGrp="1"/>
          </p:cNvSpPr>
          <p:nvPr>
            <p:ph idx="1"/>
          </p:nvPr>
        </p:nvSpPr>
        <p:spPr/>
        <p:txBody>
          <a:bodyPr/>
          <a:lstStyle/>
          <a:p>
            <a:r>
              <a:rPr lang="pl-PL" dirty="0" smtClean="0"/>
              <a:t>Zasada pośredniego stosowania</a:t>
            </a:r>
          </a:p>
          <a:p>
            <a:r>
              <a:rPr lang="pl-PL" dirty="0" smtClean="0"/>
              <a:t>Odpowiedzialność odszkodowawcza państw</a:t>
            </a:r>
          </a:p>
          <a:p>
            <a:r>
              <a:rPr lang="pl-PL" dirty="0" smtClean="0"/>
              <a:t>Zasady działania UE ( zasada przyznania kompetencji, zasada lojalności, zasada efektywności, zasada równowagi instytucjonalnej) </a:t>
            </a:r>
            <a:endParaRPr lang="pl-PL" dirty="0"/>
          </a:p>
        </p:txBody>
      </p:sp>
    </p:spTree>
    <p:extLst>
      <p:ext uri="{BB962C8B-B14F-4D97-AF65-F5344CB8AC3E}">
        <p14:creationId xmlns:p14="http://schemas.microsoft.com/office/powerpoint/2010/main" val="441685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Model prawny integracji europejskiej </a:t>
            </a:r>
          </a:p>
        </p:txBody>
      </p:sp>
      <p:sp>
        <p:nvSpPr>
          <p:cNvPr id="4" name="Symbol zastępczy tekstu 3"/>
          <p:cNvSpPr>
            <a:spLocks noGrp="1"/>
          </p:cNvSpPr>
          <p:nvPr>
            <p:ph type="body" idx="1"/>
          </p:nvPr>
        </p:nvSpPr>
        <p:spPr/>
        <p:txBody>
          <a:bodyPr/>
          <a:lstStyle/>
          <a:p>
            <a:pPr algn="ctr"/>
            <a:r>
              <a:rPr lang="pl-PL" dirty="0" smtClean="0"/>
              <a:t>DZIĘKUJE ZA UWAGĘ </a:t>
            </a:r>
          </a:p>
          <a:p>
            <a:pPr algn="ctr"/>
            <a:endParaRPr lang="pl-PL" dirty="0"/>
          </a:p>
        </p:txBody>
      </p:sp>
    </p:spTree>
    <p:extLst>
      <p:ext uri="{BB962C8B-B14F-4D97-AF65-F5344CB8AC3E}">
        <p14:creationId xmlns:p14="http://schemas.microsoft.com/office/powerpoint/2010/main" val="114811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 prawa UE</a:t>
            </a:r>
          </a:p>
        </p:txBody>
      </p:sp>
      <p:sp>
        <p:nvSpPr>
          <p:cNvPr id="3" name="Symbol zastępczy zawartości 2"/>
          <p:cNvSpPr>
            <a:spLocks noGrp="1"/>
          </p:cNvSpPr>
          <p:nvPr>
            <p:ph idx="1"/>
          </p:nvPr>
        </p:nvSpPr>
        <p:spPr>
          <a:xfrm>
            <a:off x="1154955" y="2603500"/>
            <a:ext cx="9740572" cy="3797300"/>
          </a:xfrm>
        </p:spPr>
        <p:txBody>
          <a:bodyPr>
            <a:normAutofit fontScale="92500" lnSpcReduction="20000"/>
          </a:bodyPr>
          <a:lstStyle/>
          <a:p>
            <a:pPr marL="0" indent="0">
              <a:buNone/>
            </a:pPr>
            <a:r>
              <a:rPr lang="pl-PL" b="1" dirty="0"/>
              <a:t> Źródła prawa Unii:</a:t>
            </a:r>
            <a:endParaRPr lang="pl-PL" dirty="0"/>
          </a:p>
          <a:p>
            <a:pPr marL="0" indent="0" algn="just">
              <a:buNone/>
            </a:pPr>
            <a:r>
              <a:rPr lang="pl-PL" dirty="0"/>
              <a:t>1)	prawo pierwotne (traktaty, akty o charakterze konstytucyjnym, ogólne zasady prawa),</a:t>
            </a:r>
          </a:p>
          <a:p>
            <a:pPr marL="0" indent="0" algn="just">
              <a:buNone/>
            </a:pPr>
            <a:r>
              <a:rPr lang="pl-PL" dirty="0"/>
              <a:t>2)	umowy międzynarodowe Unii,</a:t>
            </a:r>
          </a:p>
          <a:p>
            <a:pPr marL="0" indent="0" algn="just">
              <a:buNone/>
            </a:pPr>
            <a:r>
              <a:rPr lang="pl-PL" dirty="0"/>
              <a:t>3)	prawo wtórne:</a:t>
            </a:r>
          </a:p>
          <a:p>
            <a:pPr marL="0" indent="0" algn="just">
              <a:buNone/>
            </a:pPr>
            <a:r>
              <a:rPr lang="pl-PL" dirty="0" smtClean="0"/>
              <a:t>	a</a:t>
            </a:r>
            <a:r>
              <a:rPr lang="pl-PL" dirty="0"/>
              <a:t>)	akty ustawodawcze (rozporządzenia, dyrektywy, decyzje),</a:t>
            </a:r>
          </a:p>
          <a:p>
            <a:pPr marL="0" indent="0" algn="just">
              <a:buNone/>
            </a:pPr>
            <a:r>
              <a:rPr lang="pl-PL" dirty="0" smtClean="0"/>
              <a:t>	b</a:t>
            </a:r>
            <a:r>
              <a:rPr lang="pl-PL" dirty="0"/>
              <a:t>)	akty </a:t>
            </a:r>
            <a:r>
              <a:rPr lang="pl-PL" dirty="0" err="1"/>
              <a:t>nieustawodawcze</a:t>
            </a:r>
            <a:r>
              <a:rPr lang="pl-PL" dirty="0"/>
              <a:t> (rozporządzenia, dyrektywy, decyzje),</a:t>
            </a:r>
          </a:p>
          <a:p>
            <a:pPr marL="0" indent="0" algn="just">
              <a:buNone/>
            </a:pPr>
            <a:r>
              <a:rPr lang="pl-PL" dirty="0" smtClean="0"/>
              <a:t>		- </a:t>
            </a:r>
            <a:r>
              <a:rPr lang="pl-PL" dirty="0"/>
              <a:t>akty delegowane</a:t>
            </a:r>
            <a:r>
              <a:rPr lang="pl-PL" dirty="0" smtClean="0"/>
              <a:t>, akty delegujące</a:t>
            </a:r>
            <a:endParaRPr lang="pl-PL" dirty="0"/>
          </a:p>
          <a:p>
            <a:pPr marL="0" indent="0" algn="just">
              <a:buNone/>
            </a:pPr>
            <a:r>
              <a:rPr lang="pl-PL" dirty="0" smtClean="0"/>
              <a:t>		- </a:t>
            </a:r>
            <a:r>
              <a:rPr lang="pl-PL" dirty="0"/>
              <a:t>akty wykonawcze,</a:t>
            </a:r>
          </a:p>
          <a:p>
            <a:pPr marL="0" indent="0" algn="just">
              <a:buNone/>
            </a:pPr>
            <a:r>
              <a:rPr lang="pl-PL" dirty="0" smtClean="0"/>
              <a:t>	c</a:t>
            </a:r>
            <a:r>
              <a:rPr lang="pl-PL" dirty="0"/>
              <a:t>)	inne akty (np. zalecenia, opinie, porozumienia międzyinstytucjonalne, uchwały, deklaracje, programy działania),</a:t>
            </a:r>
          </a:p>
          <a:p>
            <a:pPr marL="0" indent="0" algn="just">
              <a:buNone/>
            </a:pPr>
            <a:r>
              <a:rPr lang="pl-PL" dirty="0"/>
              <a:t>4)	akty wspólnej polityki zagranicznej i bezpieczeństwa.</a:t>
            </a:r>
          </a:p>
          <a:p>
            <a:pPr marL="0" indent="0">
              <a:buNone/>
            </a:pPr>
            <a:endParaRPr lang="pl-PL" dirty="0"/>
          </a:p>
        </p:txBody>
      </p:sp>
      <p:sp>
        <p:nvSpPr>
          <p:cNvPr id="4" name="pole tekstowe 3"/>
          <p:cNvSpPr txBox="1"/>
          <p:nvPr/>
        </p:nvSpPr>
        <p:spPr>
          <a:xfrm>
            <a:off x="9324305" y="5522666"/>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71338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lstStyle/>
          <a:p>
            <a:pPr marL="0" indent="0">
              <a:buNone/>
            </a:pPr>
            <a:r>
              <a:rPr lang="pl-PL" b="1" dirty="0" smtClean="0"/>
              <a:t>Akty ustawodawcze</a:t>
            </a:r>
          </a:p>
          <a:p>
            <a:pPr algn="just"/>
            <a:r>
              <a:rPr lang="pl-PL" dirty="0"/>
              <a:t>to rozporządzenia, dyrektywy lub decyzje, a więc wiążące akty prawne, określające istotne elementy danej dziedziny (a contrario z art. 290 ust. 1 TFUE), przyjmowane w drodze procedury ustawodawczej (zwykłej lub specjalnej; zob. rozdział X, pkt 4.2.).</a:t>
            </a:r>
          </a:p>
          <a:p>
            <a:pPr algn="just"/>
            <a:r>
              <a:rPr lang="pl-PL" dirty="0"/>
              <a:t>a</a:t>
            </a:r>
            <a:r>
              <a:rPr lang="pl-PL" dirty="0" smtClean="0"/>
              <a:t>kty </a:t>
            </a:r>
            <a:r>
              <a:rPr lang="pl-PL" dirty="0"/>
              <a:t>ustawodawcze przyjmowane są z inicjatywy Komisji</a:t>
            </a:r>
            <a:r>
              <a:rPr lang="pl-PL" dirty="0" smtClean="0"/>
              <a:t>.</a:t>
            </a:r>
          </a:p>
          <a:p>
            <a:pPr algn="just"/>
            <a:r>
              <a:rPr lang="pl-PL" dirty="0" smtClean="0"/>
              <a:t>art. </a:t>
            </a:r>
            <a:r>
              <a:rPr lang="pl-PL" i="1" dirty="0"/>
              <a:t>17 ust. 2 </a:t>
            </a:r>
            <a:r>
              <a:rPr lang="pl-PL" i="1" dirty="0" smtClean="0"/>
              <a:t>TUE</a:t>
            </a:r>
          </a:p>
          <a:p>
            <a:pPr algn="just"/>
            <a:r>
              <a:rPr lang="pl-PL" i="1" dirty="0" smtClean="0"/>
              <a:t>art.  </a:t>
            </a:r>
            <a:r>
              <a:rPr lang="pl-PL" i="1" dirty="0"/>
              <a:t>289 </a:t>
            </a:r>
            <a:r>
              <a:rPr lang="pl-PL" i="1" dirty="0" smtClean="0"/>
              <a:t>TFUE</a:t>
            </a:r>
            <a:endParaRPr lang="pl-PL" dirty="0"/>
          </a:p>
          <a:p>
            <a:endParaRPr lang="pl-PL" dirty="0"/>
          </a:p>
          <a:p>
            <a:pPr marL="0" indent="0">
              <a:buNone/>
            </a:pPr>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1882656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wtórne</a:t>
            </a:r>
          </a:p>
        </p:txBody>
      </p:sp>
      <p:sp>
        <p:nvSpPr>
          <p:cNvPr id="3" name="Symbol zastępczy zawartości 2"/>
          <p:cNvSpPr>
            <a:spLocks noGrp="1"/>
          </p:cNvSpPr>
          <p:nvPr>
            <p:ph idx="1"/>
          </p:nvPr>
        </p:nvSpPr>
        <p:spPr/>
        <p:txBody>
          <a:bodyPr/>
          <a:lstStyle/>
          <a:p>
            <a:pPr marL="0" indent="0" algn="just">
              <a:buNone/>
            </a:pPr>
            <a:r>
              <a:rPr lang="pl-PL" b="1" dirty="0"/>
              <a:t>Akty ustawodawcze:</a:t>
            </a:r>
          </a:p>
          <a:p>
            <a:pPr marL="0" indent="0" algn="just">
              <a:buNone/>
            </a:pPr>
            <a:r>
              <a:rPr lang="pl-PL" dirty="0"/>
              <a:t>1) wymagają:</a:t>
            </a:r>
          </a:p>
          <a:p>
            <a:pPr marL="0" indent="0" algn="just">
              <a:buNone/>
            </a:pPr>
            <a:r>
              <a:rPr lang="pl-PL" dirty="0" smtClean="0"/>
              <a:t>	a</a:t>
            </a:r>
            <a:r>
              <a:rPr lang="pl-PL" dirty="0"/>
              <a:t>)	uzasadnienia i odnoszą się do propozycji, inicjatyw, zaleceń, wniosków lub opinii przewidzianych w Traktatach,</a:t>
            </a:r>
          </a:p>
          <a:p>
            <a:pPr marL="0" indent="0" algn="just">
              <a:buNone/>
            </a:pPr>
            <a:r>
              <a:rPr lang="pl-PL" dirty="0" smtClean="0"/>
              <a:t>	b</a:t>
            </a:r>
            <a:r>
              <a:rPr lang="pl-PL" dirty="0"/>
              <a:t>)	ogłoszenia w Dzienniku Urzędowym Unii Europejskiej;</a:t>
            </a:r>
          </a:p>
          <a:p>
            <a:pPr marL="0" indent="0" algn="just">
              <a:buNone/>
            </a:pPr>
            <a:r>
              <a:rPr lang="pl-PL" dirty="0"/>
              <a:t>2)	wchodzą w życie z dniem w nich określonym lub, w jego braku, 20 dnia po ich publikacji;</a:t>
            </a:r>
          </a:p>
          <a:p>
            <a:pPr marL="0" indent="0" algn="just">
              <a:buNone/>
            </a:pPr>
            <a:r>
              <a:rPr lang="pl-PL" dirty="0"/>
              <a:t>3)	podlegają kontroli parlamentów narodowych co do zgodności z zasadą pomocniczości.</a:t>
            </a:r>
          </a:p>
          <a:p>
            <a:pPr marL="0" indent="0">
              <a:buNone/>
            </a:pPr>
            <a:endParaRPr lang="pl-PL" dirty="0"/>
          </a:p>
        </p:txBody>
      </p:sp>
      <p:sp>
        <p:nvSpPr>
          <p:cNvPr id="4" name="pole tekstowe 3"/>
          <p:cNvSpPr txBox="1"/>
          <p:nvPr/>
        </p:nvSpPr>
        <p:spPr>
          <a:xfrm>
            <a:off x="9362942" y="5535544"/>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303602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lstStyle/>
          <a:p>
            <a:pPr marL="0" indent="0" algn="just">
              <a:buNone/>
            </a:pPr>
            <a:r>
              <a:rPr lang="pl-PL" b="1" dirty="0"/>
              <a:t>Akty </a:t>
            </a:r>
            <a:r>
              <a:rPr lang="pl-PL" b="1" dirty="0" err="1" smtClean="0"/>
              <a:t>nieustawodawcze</a:t>
            </a:r>
            <a:endParaRPr lang="pl-PL" b="1" dirty="0" smtClean="0"/>
          </a:p>
          <a:p>
            <a:pPr algn="just"/>
            <a:r>
              <a:rPr lang="pl-PL" dirty="0" smtClean="0"/>
              <a:t>to </a:t>
            </a:r>
            <a:r>
              <a:rPr lang="pl-PL" dirty="0"/>
              <a:t>rozporządzenia, dyrektywy i decyzje, o których mowa w art. 288 TFUE, które nie są przyjmowane w drodze zwykłej lub specjalnej procedury ustawodawczej, oraz decyzje Rady przyjęte na podstawie art. 24 i 26 TUE. Mogą one mieć </a:t>
            </a:r>
            <a:r>
              <a:rPr lang="pl-PL" dirty="0" smtClean="0"/>
              <a:t>charakter </a:t>
            </a:r>
            <a:r>
              <a:rPr lang="pl-PL" dirty="0"/>
              <a:t>aktów delegowanych lub </a:t>
            </a:r>
            <a:r>
              <a:rPr lang="pl-PL" dirty="0" smtClean="0"/>
              <a:t>wykonawczych.</a:t>
            </a:r>
          </a:p>
          <a:p>
            <a:pPr algn="just"/>
            <a:r>
              <a:rPr lang="pl-PL" dirty="0"/>
              <a:t>Akty </a:t>
            </a:r>
            <a:r>
              <a:rPr lang="pl-PL" dirty="0" err="1"/>
              <a:t>nieustawodawcze</a:t>
            </a:r>
            <a:r>
              <a:rPr lang="pl-PL" dirty="0"/>
              <a:t> przyjęte w formie rozporządzeń, dyrektyw i decyzji, o których mowa w art. 288 TFUE to wiążące prawnie akty Komisji lub Rady o charakterze delegowanym lub wykonawczym.</a:t>
            </a:r>
          </a:p>
          <a:p>
            <a:pPr algn="just"/>
            <a:endParaRPr lang="pl-PL" dirty="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70178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wtórne</a:t>
            </a:r>
          </a:p>
        </p:txBody>
      </p:sp>
      <p:sp>
        <p:nvSpPr>
          <p:cNvPr id="3" name="Symbol zastępczy zawartości 2"/>
          <p:cNvSpPr>
            <a:spLocks noGrp="1"/>
          </p:cNvSpPr>
          <p:nvPr>
            <p:ph idx="1"/>
          </p:nvPr>
        </p:nvSpPr>
        <p:spPr>
          <a:xfrm>
            <a:off x="1154955" y="2603499"/>
            <a:ext cx="9276932" cy="3539723"/>
          </a:xfrm>
        </p:spPr>
        <p:txBody>
          <a:bodyPr>
            <a:normAutofit/>
          </a:bodyPr>
          <a:lstStyle/>
          <a:p>
            <a:pPr marL="0" indent="0">
              <a:buNone/>
            </a:pPr>
            <a:r>
              <a:rPr lang="pl-PL" b="1" dirty="0"/>
              <a:t>Akty delegowane</a:t>
            </a:r>
            <a:r>
              <a:rPr lang="pl-PL" dirty="0"/>
              <a:t> </a:t>
            </a:r>
            <a:endParaRPr lang="pl-PL" dirty="0" smtClean="0"/>
          </a:p>
          <a:p>
            <a:pPr algn="just"/>
            <a:r>
              <a:rPr lang="pl-PL" dirty="0" smtClean="0"/>
              <a:t>to </a:t>
            </a:r>
            <a:r>
              <a:rPr lang="pl-PL" dirty="0"/>
              <a:t>akty Komisji wydawane na podstawie kompetencji delegowanych jej przez Radę lub Parlament Europejski, pochodne w stosunku do aktu delegującego kompetencje. Aktem powierzającym Komisji kompetencje może być tylko akt </a:t>
            </a:r>
            <a:r>
              <a:rPr lang="pl-PL" dirty="0" smtClean="0"/>
              <a:t>ustawodawczy</a:t>
            </a:r>
          </a:p>
          <a:p>
            <a:pPr algn="just"/>
            <a:r>
              <a:rPr lang="pl-PL" dirty="0"/>
              <a:t>Zgodnie z art. 290 ust. 1 TFUE akt ustawodawczy może przekazywać Komisji uprawnienia do przyjęcia aktów o charakterze </a:t>
            </a:r>
            <a:r>
              <a:rPr lang="pl-PL" dirty="0" err="1"/>
              <a:t>nieustawodawczym</a:t>
            </a:r>
            <a:r>
              <a:rPr lang="pl-PL" dirty="0"/>
              <a:t> o zasięgu ogólnym. </a:t>
            </a:r>
            <a:endParaRPr lang="pl-PL" dirty="0" smtClean="0"/>
          </a:p>
        </p:txBody>
      </p:sp>
      <p:sp>
        <p:nvSpPr>
          <p:cNvPr id="4" name="pole tekstowe 3"/>
          <p:cNvSpPr txBox="1"/>
          <p:nvPr/>
        </p:nvSpPr>
        <p:spPr>
          <a:xfrm>
            <a:off x="9324305" y="5419635"/>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233837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wtórne</a:t>
            </a:r>
            <a:endParaRPr lang="pl-PL" dirty="0"/>
          </a:p>
        </p:txBody>
      </p:sp>
      <p:sp>
        <p:nvSpPr>
          <p:cNvPr id="3" name="Symbol zastępczy zawartości 2"/>
          <p:cNvSpPr>
            <a:spLocks noGrp="1"/>
          </p:cNvSpPr>
          <p:nvPr>
            <p:ph idx="1"/>
          </p:nvPr>
        </p:nvSpPr>
        <p:spPr/>
        <p:txBody>
          <a:bodyPr/>
          <a:lstStyle/>
          <a:p>
            <a:pPr marL="0" indent="0">
              <a:buNone/>
            </a:pPr>
            <a:r>
              <a:rPr lang="pl-PL" dirty="0"/>
              <a:t>Akt delegowany to akt </a:t>
            </a:r>
            <a:r>
              <a:rPr lang="pl-PL" dirty="0" smtClean="0"/>
              <a:t>prawny</a:t>
            </a:r>
            <a:r>
              <a:rPr lang="pl-PL" dirty="0"/>
              <a:t> </a:t>
            </a:r>
            <a:r>
              <a:rPr lang="pl-PL" dirty="0" smtClean="0"/>
              <a:t>( art. 290 </a:t>
            </a:r>
            <a:r>
              <a:rPr lang="pl-PL" dirty="0"/>
              <a:t>ust. 1 </a:t>
            </a:r>
            <a:r>
              <a:rPr lang="pl-PL" dirty="0" smtClean="0"/>
              <a:t>TFUE)</a:t>
            </a:r>
            <a:endParaRPr lang="pl-PL" dirty="0"/>
          </a:p>
          <a:p>
            <a:pPr marL="0" indent="0" algn="just">
              <a:buNone/>
            </a:pPr>
            <a:r>
              <a:rPr lang="pl-PL" dirty="0" smtClean="0"/>
              <a:t>1)	Komisji</a:t>
            </a:r>
            <a:r>
              <a:rPr lang="pl-PL" dirty="0"/>
              <a:t>, wydany na podstawie kompetencji delegowanych przez Radę lub Parlament Europejski;</a:t>
            </a:r>
          </a:p>
          <a:p>
            <a:pPr marL="0" indent="0" algn="just">
              <a:buNone/>
            </a:pPr>
            <a:r>
              <a:rPr lang="pl-PL" dirty="0"/>
              <a:t>2)	</a:t>
            </a:r>
            <a:r>
              <a:rPr lang="pl-PL" dirty="0" err="1"/>
              <a:t>nieustawodawczy</a:t>
            </a:r>
            <a:r>
              <a:rPr lang="pl-PL" dirty="0"/>
              <a:t> o zasięgu ogólnym;</a:t>
            </a:r>
          </a:p>
          <a:p>
            <a:pPr marL="0" indent="0" algn="just">
              <a:buNone/>
            </a:pPr>
            <a:r>
              <a:rPr lang="pl-PL" dirty="0"/>
              <a:t>3)	uzupełniający lub zmieniający niektóre, inne niż istotne, elementy aktu </a:t>
            </a:r>
            <a:r>
              <a:rPr lang="pl-PL" dirty="0" smtClean="0"/>
              <a:t>ustawodawczego</a:t>
            </a:r>
            <a:r>
              <a:rPr lang="pl-PL" dirty="0"/>
              <a:t>,</a:t>
            </a:r>
          </a:p>
          <a:p>
            <a:pPr marL="0" indent="0" algn="just">
              <a:buNone/>
            </a:pPr>
            <a:r>
              <a:rPr lang="pl-PL" dirty="0"/>
              <a:t>4)	o celach, treści, zakresie i czasie obowiązywania mieszczących się w wyraźnie określonych w akcie ustawodawczym celach, treści, zakresie oraz czasie obowiązywania przekazanych Komisji uprawnień. Przekazanie uprawnień nie może dotyczyć istotnych elementów danej dziedziny.</a:t>
            </a:r>
          </a:p>
          <a:p>
            <a:pPr marL="0" indent="0">
              <a:buNone/>
            </a:pPr>
            <a:endParaRPr lang="pl-PL" dirty="0"/>
          </a:p>
        </p:txBody>
      </p:sp>
      <p:sp>
        <p:nvSpPr>
          <p:cNvPr id="4" name="pole tekstowe 3"/>
          <p:cNvSpPr txBox="1"/>
          <p:nvPr/>
        </p:nvSpPr>
        <p:spPr>
          <a:xfrm>
            <a:off x="9362942" y="5657671"/>
            <a:ext cx="2676466" cy="1200329"/>
          </a:xfrm>
          <a:prstGeom prst="rect">
            <a:avLst/>
          </a:prstGeom>
          <a:noFill/>
        </p:spPr>
        <p:txBody>
          <a:bodyPr wrap="square" rtlCol="0">
            <a:spAutoFit/>
          </a:bodyPr>
          <a:lstStyle/>
          <a:p>
            <a:r>
              <a:rPr lang="pl-PL" sz="1200" dirty="0" smtClean="0"/>
              <a:t>Prezentacja opracowana na podstawie </a:t>
            </a:r>
            <a:r>
              <a:rPr lang="pl-PL" sz="1200" dirty="0" smtClean="0"/>
              <a:t>:</a:t>
            </a:r>
            <a:r>
              <a:rPr lang="pl-PL" sz="1200" dirty="0"/>
              <a:t>J. Barcz (red.), Instytucje i prawo Unii Europejskiej, wyd. 3, Warszawa 2012</a:t>
            </a:r>
          </a:p>
          <a:p>
            <a:endParaRPr lang="pl-PL" sz="1200" dirty="0"/>
          </a:p>
        </p:txBody>
      </p:sp>
    </p:spTree>
    <p:extLst>
      <p:ext uri="{BB962C8B-B14F-4D97-AF65-F5344CB8AC3E}">
        <p14:creationId xmlns:p14="http://schemas.microsoft.com/office/powerpoint/2010/main" val="1613543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1110</TotalTime>
  <Words>3248</Words>
  <Application>Microsoft Office PowerPoint</Application>
  <PresentationFormat>Panoramiczny</PresentationFormat>
  <Paragraphs>247</Paragraphs>
  <Slides>38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38</vt:i4>
      </vt:variant>
    </vt:vector>
  </HeadingPairs>
  <TitlesOfParts>
    <vt:vector size="43" baseType="lpstr">
      <vt:lpstr>Arial</vt:lpstr>
      <vt:lpstr>Calibri</vt:lpstr>
      <vt:lpstr>Century Gothic</vt:lpstr>
      <vt:lpstr>Wingdings 3</vt:lpstr>
      <vt:lpstr>Jon (sala konferencyjna)</vt:lpstr>
      <vt:lpstr>PRAWO UNII EUROPEJSKIEJ Zajęcia nr 2 </vt:lpstr>
      <vt:lpstr>Źródła prawa UE</vt:lpstr>
      <vt:lpstr>Źródła prawa UE</vt:lpstr>
      <vt:lpstr>Źródła prawa UE</vt:lpstr>
      <vt:lpstr>Prawo wtórne</vt:lpstr>
      <vt:lpstr>Prawo wtórne</vt:lpstr>
      <vt:lpstr>Prawo wtórne</vt:lpstr>
      <vt:lpstr>Prawo wtórne</vt:lpstr>
      <vt:lpstr>Prawo wtórne</vt:lpstr>
      <vt:lpstr>Prawo wtórne </vt:lpstr>
      <vt:lpstr>Prawo wtórne </vt:lpstr>
      <vt:lpstr>Prawo wtórne</vt:lpstr>
      <vt:lpstr>Prawo wtórne</vt:lpstr>
      <vt:lpstr>Prawo wtórne </vt:lpstr>
      <vt:lpstr>Prawo wtórne</vt:lpstr>
      <vt:lpstr>Prawo wtórne</vt:lpstr>
      <vt:lpstr>Prawo wtórne</vt:lpstr>
      <vt:lpstr>Prawo wtórne</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Zasady stosowania prawa </vt:lpstr>
      <vt:lpstr>Polecany podręcznik:</vt:lpstr>
      <vt:lpstr>Następne zajęcia:</vt:lpstr>
      <vt:lpstr>Model prawny integracji europejskiej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UNII EUROPEJSKIEJ</dc:title>
  <dc:creator>bchaczko</dc:creator>
  <cp:lastModifiedBy>bchaczko</cp:lastModifiedBy>
  <cp:revision>76</cp:revision>
  <dcterms:created xsi:type="dcterms:W3CDTF">2016-02-19T12:10:50Z</dcterms:created>
  <dcterms:modified xsi:type="dcterms:W3CDTF">2016-03-03T08:43:32Z</dcterms:modified>
</cp:coreProperties>
</file>