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8"/>
  </p:handoutMasterIdLst>
  <p:sldIdLst>
    <p:sldId id="256" r:id="rId2"/>
    <p:sldId id="272" r:id="rId3"/>
    <p:sldId id="308" r:id="rId4"/>
    <p:sldId id="309" r:id="rId5"/>
    <p:sldId id="307" r:id="rId6"/>
    <p:sldId id="271" r:id="rId7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AEB7472-52F5-4ECB-8545-DE65C5EBEC8B}" type="datetimeFigureOut">
              <a:rPr lang="pl-PL" smtClean="0"/>
              <a:t>2016-03-07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2FB1E08-7A64-4AB8-9089-6DCAA2D54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0195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4400" dirty="0"/>
              <a:t>PRAWO UNII </a:t>
            </a:r>
            <a:r>
              <a:rPr lang="pl-PL" sz="4400" dirty="0" smtClean="0"/>
              <a:t>EUROPEJSKIEJ</a:t>
            </a:r>
            <a:br>
              <a:rPr lang="pl-PL" sz="4400" dirty="0" smtClean="0"/>
            </a:br>
            <a:r>
              <a:rPr lang="pl-PL" sz="3200" dirty="0" smtClean="0"/>
              <a:t>Zajęcia nr </a:t>
            </a:r>
            <a:r>
              <a:rPr lang="pl-PL" sz="3200" dirty="0" smtClean="0"/>
              <a:t>3 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Studia wieczorowe / Grupa 3 / 23-PR-WM-S6-PUE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mgr </a:t>
            </a:r>
            <a:r>
              <a:rPr lang="pl-PL" dirty="0">
                <a:solidFill>
                  <a:schemeClr val="bg1"/>
                </a:solidFill>
              </a:rPr>
              <a:t>Barbara </a:t>
            </a:r>
            <a:r>
              <a:rPr lang="pl-PL" dirty="0" err="1">
                <a:solidFill>
                  <a:schemeClr val="bg1"/>
                </a:solidFill>
              </a:rPr>
              <a:t>Chaczko</a:t>
            </a:r>
            <a:endParaRPr lang="pl-PL" dirty="0" smtClean="0">
              <a:solidFill>
                <a:schemeClr val="bg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087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prawa UE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4955" y="2603500"/>
            <a:ext cx="9830724" cy="3416300"/>
          </a:xfrm>
        </p:spPr>
        <p:txBody>
          <a:bodyPr numCol="1"/>
          <a:lstStyle/>
          <a:p>
            <a:pPr marL="0" indent="0" algn="just">
              <a:buNone/>
            </a:pPr>
            <a:r>
              <a:rPr lang="pl-PL" b="1" dirty="0" smtClean="0"/>
              <a:t>Zasady stosowania prawa</a:t>
            </a:r>
          </a:p>
          <a:p>
            <a:pPr algn="just"/>
            <a:r>
              <a:rPr lang="pl-PL" dirty="0" smtClean="0"/>
              <a:t>Autonomia prawa</a:t>
            </a:r>
          </a:p>
          <a:p>
            <a:pPr algn="just"/>
            <a:r>
              <a:rPr lang="pl-PL" dirty="0" smtClean="0"/>
              <a:t>Zasada pierwszeństwa</a:t>
            </a:r>
          </a:p>
          <a:p>
            <a:pPr algn="just"/>
            <a:r>
              <a:rPr lang="pl-PL" dirty="0" smtClean="0"/>
              <a:t>Zasada bezpośredniego stosowania, skutku bezpośredniego, bezpośrednie obowiązywanie</a:t>
            </a:r>
          </a:p>
          <a:p>
            <a:pPr algn="just"/>
            <a:r>
              <a:rPr lang="pl-PL" dirty="0"/>
              <a:t>Zasada pośredniego stosowania</a:t>
            </a:r>
          </a:p>
          <a:p>
            <a:pPr algn="just"/>
            <a:r>
              <a:rPr lang="pl-PL" dirty="0" smtClean="0"/>
              <a:t>Odpowiedzialność </a:t>
            </a:r>
            <a:r>
              <a:rPr lang="pl-PL" dirty="0"/>
              <a:t>odszkodowawcza państw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086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prawa UE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Zasady działania UE</a:t>
            </a:r>
          </a:p>
          <a:p>
            <a:pPr algn="just"/>
            <a:r>
              <a:rPr lang="pl-PL" dirty="0"/>
              <a:t>Zasada przyznania kompetencji, </a:t>
            </a:r>
          </a:p>
          <a:p>
            <a:pPr algn="just"/>
            <a:r>
              <a:rPr lang="pl-PL" dirty="0"/>
              <a:t>Zasada pomocniczości</a:t>
            </a:r>
          </a:p>
          <a:p>
            <a:pPr algn="just"/>
            <a:r>
              <a:rPr lang="pl-PL" dirty="0"/>
              <a:t>Zasada proporcjonalności</a:t>
            </a:r>
          </a:p>
          <a:p>
            <a:pPr algn="just"/>
            <a:r>
              <a:rPr lang="pl-PL" dirty="0"/>
              <a:t>Zasada lojalnej współpracy</a:t>
            </a:r>
          </a:p>
          <a:p>
            <a:pPr algn="just"/>
            <a:r>
              <a:rPr lang="pl-PL" dirty="0"/>
              <a:t>Zasada efektywności, </a:t>
            </a:r>
          </a:p>
          <a:p>
            <a:pPr algn="just"/>
            <a:r>
              <a:rPr lang="pl-PL" dirty="0"/>
              <a:t>Zasada równowagi instytucjonalnej</a:t>
            </a:r>
          </a:p>
          <a:p>
            <a:r>
              <a:rPr lang="pl-PL" dirty="0" smtClean="0"/>
              <a:t>Zasada poszanowania równości i tożsamości państw członkowskich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9035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Podział na grupy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Etap I </a:t>
            </a:r>
          </a:p>
          <a:p>
            <a:pPr marL="0" indent="0">
              <a:buNone/>
            </a:pPr>
            <a:r>
              <a:rPr lang="pl-PL" dirty="0" smtClean="0"/>
              <a:t>Każda osoba zapoznaje się ze swoim materiałem – 10 min </a:t>
            </a:r>
          </a:p>
          <a:p>
            <a:r>
              <a:rPr lang="pl-PL" dirty="0" smtClean="0"/>
              <a:t>Etap II </a:t>
            </a:r>
          </a:p>
          <a:p>
            <a:pPr marL="0" indent="0">
              <a:buNone/>
            </a:pPr>
            <a:r>
              <a:rPr lang="pl-PL" dirty="0" smtClean="0"/>
              <a:t>Dyskusja w podgrupie eksperckiej – 10 min </a:t>
            </a:r>
          </a:p>
          <a:p>
            <a:r>
              <a:rPr lang="pl-PL" dirty="0" smtClean="0"/>
              <a:t>Etap III</a:t>
            </a:r>
          </a:p>
          <a:p>
            <a:pPr marL="0" indent="0">
              <a:buNone/>
            </a:pPr>
            <a:r>
              <a:rPr lang="pl-PL" dirty="0" smtClean="0"/>
              <a:t>Przedstawienie materiału własnej grupie – 40 min </a:t>
            </a:r>
          </a:p>
          <a:p>
            <a:r>
              <a:rPr lang="pl-PL" dirty="0" smtClean="0"/>
              <a:t>Etap IV</a:t>
            </a:r>
          </a:p>
          <a:p>
            <a:pPr marL="0" indent="0">
              <a:buNone/>
            </a:pPr>
            <a:r>
              <a:rPr lang="pl-PL" dirty="0" smtClean="0"/>
              <a:t>Praca pisemna – 20 min 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181342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Następne zajęcia: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System ochrony prawnej </a:t>
            </a:r>
            <a:r>
              <a:rPr lang="pl-PL" dirty="0" smtClean="0"/>
              <a:t>UE</a:t>
            </a:r>
          </a:p>
          <a:p>
            <a:r>
              <a:rPr lang="pl-PL" dirty="0" smtClean="0"/>
              <a:t>Skarga </a:t>
            </a:r>
            <a:r>
              <a:rPr lang="pl-PL" dirty="0"/>
              <a:t>przeciwko państwu członkowskiemu z tytułu uchybienia </a:t>
            </a:r>
            <a:r>
              <a:rPr lang="pl-PL" dirty="0" smtClean="0"/>
              <a:t>zobowiązaniom</a:t>
            </a:r>
          </a:p>
          <a:p>
            <a:r>
              <a:rPr lang="pl-PL" dirty="0" smtClean="0"/>
              <a:t>Skarga </a:t>
            </a:r>
            <a:r>
              <a:rPr lang="pl-PL" dirty="0"/>
              <a:t>o stwierdzenie nieważności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1685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prawa UE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DZIĘKUJE ZA UWAGĘ 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8116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1206</TotalTime>
  <Words>133</Words>
  <Application>Microsoft Office PowerPoint</Application>
  <PresentationFormat>Panoramiczny</PresentationFormat>
  <Paragraphs>35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Jon (sala konferencyjna)</vt:lpstr>
      <vt:lpstr>PRAWO UNII EUROPEJSKIEJ Zajęcia nr 3 </vt:lpstr>
      <vt:lpstr>Zasady prawa UE</vt:lpstr>
      <vt:lpstr>Zasady prawa UE</vt:lpstr>
      <vt:lpstr>Podział na grupy </vt:lpstr>
      <vt:lpstr>Następne zajęcia:</vt:lpstr>
      <vt:lpstr>Zasady prawa UE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UNII EUROPEJSKIEJ</dc:title>
  <dc:creator>bchaczko</dc:creator>
  <cp:lastModifiedBy>bchaczko</cp:lastModifiedBy>
  <cp:revision>82</cp:revision>
  <dcterms:created xsi:type="dcterms:W3CDTF">2016-02-19T12:10:50Z</dcterms:created>
  <dcterms:modified xsi:type="dcterms:W3CDTF">2016-03-07T14:03:26Z</dcterms:modified>
</cp:coreProperties>
</file>