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75" r:id="rId12"/>
    <p:sldId id="376" r:id="rId13"/>
    <p:sldId id="332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9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2017-02-22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ex.amu.edu.pl.015e98fn0162.han.amu.edu.pl/lex/index.rpc#hiperlinkText.rpc?hiperlink=type=tresc:nro=Powszechny.1515737&amp;full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935398"/>
            <a:ext cx="67687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PODSTAWY PRAWA ZABEZPIECZENIA SPOŁECZNEGO</a:t>
            </a:r>
            <a:endParaRPr lang="pl-PL" sz="2800" b="1" i="0" cap="all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052736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Rodzaje ubezpieczeń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1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 ubezpieczenia emerytalne</a:t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ubezpieczenia rentowe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ryzyka są niezależne od konkretnego tytułu do ubezpieczenia; wystarczy jeden tytuł do ochrony danego </a:t>
            </a:r>
            <a:r>
              <a:rPr lang="pl-PL" sz="2400" i="1" dirty="0" smtClean="0">
                <a:solidFill>
                  <a:prstClr val="black"/>
                </a:solidFill>
                <a:latin typeface="Century Schoolbook"/>
              </a:rPr>
              <a:t>ryzyka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3) ubezpieczenia chorobowe 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chroni aktualny zarobek z danego tytułu </a:t>
            </a:r>
            <a:r>
              <a:rPr lang="pl-PL" sz="2400" i="1" dirty="0" smtClean="0">
                <a:solidFill>
                  <a:prstClr val="black"/>
                </a:solidFill>
                <a:latin typeface="Century Schoolbook"/>
              </a:rPr>
              <a:t>ubezpieczenia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4) ubezpieczenia wypadkowe 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   </a:t>
            </a: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gdy istnieje zagrożenie wypadku przy pracy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6.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Obowiązkowo ubezpieczeniom emerytalnemu i rentowym podlegają, z zastrzeżeniem art. 8 i 9, osoby fizyczne, które na obszarze Rzeczypospolitej Polskiej są: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1)   pracownikami, z wyłączeniem prokuratorów;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2)   osobami wykonującymi pracę nakładczą;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3)   członkami rolniczych spółdzielni produkcyjnych i spółdzielni kółek rolniczych, zwanymi dalej "członkami spółdzielni";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4)   osobami wykonującymi pracę na podstawie umowy agencyjnej lub umowy zlecenia albo innej umowy o świadczenie usług, do której zgodnie z </a:t>
            </a:r>
            <a:r>
              <a:rPr lang="pl-PL" dirty="0">
                <a:latin typeface="Verdana"/>
                <a:hlinkClick r:id="rId3"/>
              </a:rPr>
              <a:t>Kodeksem cywilnym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stosuje się przepisy dotyczące zlecenia, zwanymi dalej "zleceniobiorcami", oraz osobami z nimi współpracującymi, z zastrzeżeniem ust. 4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 algn="just"/>
            <a:r>
              <a:rPr lang="pl-PL" b="0" i="0" dirty="0" smtClean="0">
                <a:solidFill>
                  <a:srgbClr val="000000"/>
                </a:solidFill>
                <a:effectLst/>
                <a:latin typeface="Verdana"/>
              </a:rPr>
              <a:t>………….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11.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Obowiązkowo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chorobowemu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 podlegają osoby wymienione w art. 6 ust. 1 pkt 1, 3 i 12.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Dobrowolnie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chorobowemu podlegają na swój wniosek osoby objęte obowiązkowo ubezpieczeniami emerytalnym i rentowymi, wymienione w art. 6 ust. 1 pkt 2, 4, 5, 8 i 10.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14016" y="3212976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12.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Obowiązkowo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wypadkowemu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 podlegają osoby podlegające ubezpieczeniom emerytalnemu i rentowym.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Nie podlegają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wypadkowemu bezrobotni pobierający zasiłek dla bezrobotnych lub świadczenie integracyjne, posłowie do Parlamentu Europejskiego, o których mowa w art. 1 ust. 1 ustawy z dnia 30 lipca 2004 r. o uposażeniu posłów do Parlamentu Europejskiego wybranych w Rzeczypospolitej Polskiej, oraz osoby, o których mowa w art. 6 ust. 1 pkt 2, 11, 19-22, art. 6a i art. 7.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2a. (uchylony).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3. (uchylony).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19994" y="1196752"/>
            <a:ext cx="608831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pl-PL" b="1" dirty="0">
                <a:latin typeface="Times New Roman"/>
                <a:ea typeface="Calibri"/>
                <a:cs typeface="Times New Roman"/>
              </a:rPr>
              <a:t>Rozdział I. Ubezpieczenia społeczne- część </a:t>
            </a:r>
            <a:r>
              <a:rPr lang="pl-PL" b="1" dirty="0" smtClean="0">
                <a:latin typeface="Times New Roman"/>
                <a:ea typeface="Calibri"/>
                <a:cs typeface="Times New Roman"/>
              </a:rPr>
              <a:t>ogólna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pl-PL" sz="1600" b="1" dirty="0">
              <a:effectLst/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pl-PL" sz="1600" b="1" smtClean="0">
                <a:latin typeface="Times New Roman"/>
                <a:ea typeface="Calibri"/>
                <a:cs typeface="Times New Roman"/>
              </a:rPr>
              <a:t>Kazusy: 1,3,4,5,6,7,8</a:t>
            </a:r>
            <a:endParaRPr lang="pl-PL" sz="16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935398"/>
            <a:ext cx="67687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ZABEZPIECZENIE SPOŁECZNE</a:t>
            </a:r>
          </a:p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- POJĘCIE</a:t>
            </a:r>
            <a:endParaRPr lang="pl-PL" sz="2800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919735"/>
            <a:ext cx="81724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/>
              <a:t>Zabezpieczenie społeczne </a:t>
            </a:r>
            <a:endParaRPr lang="pl-PL" sz="2800" b="1" dirty="0" smtClean="0"/>
          </a:p>
          <a:p>
            <a:pPr algn="just"/>
            <a:r>
              <a:rPr lang="pl-PL" sz="2800" dirty="0" smtClean="0"/>
              <a:t>to </a:t>
            </a:r>
            <a:r>
              <a:rPr lang="pl-PL" sz="2800" dirty="0"/>
              <a:t>całokształt środków i działań publicznych, za pomocą których społeczeństwo stara się chronić swoich członków przed groźbą niemożności zaspokojenia potrzeb podstawowych, wspólnie uznawanych za ważne. </a:t>
            </a:r>
            <a:endParaRPr lang="pl-PL" sz="2800" dirty="0" smtClean="0"/>
          </a:p>
          <a:p>
            <a:pPr algn="just"/>
            <a:r>
              <a:rPr lang="pl-PL" dirty="0" smtClean="0"/>
              <a:t>(</a:t>
            </a:r>
            <a:r>
              <a:rPr lang="pl-PL" dirty="0"/>
              <a:t>G. </a:t>
            </a:r>
            <a:r>
              <a:rPr lang="pl-PL" dirty="0" err="1"/>
              <a:t>Szpor</a:t>
            </a:r>
            <a:r>
              <a:rPr lang="pl-PL" dirty="0"/>
              <a:t>, System ubezpieczeń społecznych, Warszawa, 2013, s.13.)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919735"/>
            <a:ext cx="81724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Zabezpieczenie społeczne </a:t>
            </a:r>
            <a:endParaRPr lang="pl-PL" sz="2800" b="1" dirty="0" smtClean="0">
              <a:solidFill>
                <a:prstClr val="black"/>
              </a:solidFill>
            </a:endParaRPr>
          </a:p>
          <a:p>
            <a:pPr algn="just"/>
            <a:r>
              <a:rPr lang="pl-PL" sz="2800" dirty="0" smtClean="0">
                <a:solidFill>
                  <a:prstClr val="black"/>
                </a:solidFill>
              </a:rPr>
              <a:t>to </a:t>
            </a:r>
            <a:r>
              <a:rPr lang="pl-PL" sz="2800" dirty="0">
                <a:solidFill>
                  <a:prstClr val="black"/>
                </a:solidFill>
              </a:rPr>
              <a:t>całokształt środków i działań publicznych, za pomocą których społeczeństwo stara się chronić swoich członków przed groźbą niemożności zaspokojenia potrzeb podstawowych, wspólnie uznawanych za ważne. </a:t>
            </a:r>
            <a:endParaRPr lang="pl-PL" sz="2800" dirty="0" smtClean="0">
              <a:solidFill>
                <a:prstClr val="black"/>
              </a:solidFill>
            </a:endParaRPr>
          </a:p>
          <a:p>
            <a:pPr algn="just"/>
            <a:r>
              <a:rPr lang="pl-PL" dirty="0" smtClean="0">
                <a:solidFill>
                  <a:prstClr val="black"/>
                </a:solidFill>
              </a:rPr>
              <a:t>(</a:t>
            </a:r>
            <a:r>
              <a:rPr lang="pl-PL" dirty="0">
                <a:solidFill>
                  <a:prstClr val="black"/>
                </a:solidFill>
              </a:rPr>
              <a:t>G. </a:t>
            </a:r>
            <a:r>
              <a:rPr lang="pl-PL" dirty="0" err="1">
                <a:solidFill>
                  <a:prstClr val="black"/>
                </a:solidFill>
              </a:rPr>
              <a:t>Szpor</a:t>
            </a:r>
            <a:r>
              <a:rPr lang="pl-PL" dirty="0">
                <a:solidFill>
                  <a:prstClr val="black"/>
                </a:solidFill>
              </a:rPr>
              <a:t>, System ubezpieczeń społecznych, Warszawa, 2013, s.13.)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935398"/>
            <a:ext cx="817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Zabezpieczenie społeczne </a:t>
            </a:r>
            <a:endParaRPr lang="pl-PL" sz="2800" b="1" dirty="0" smtClean="0">
              <a:solidFill>
                <a:prstClr val="black"/>
              </a:solidFill>
            </a:endParaRPr>
          </a:p>
          <a:p>
            <a:pPr algn="just"/>
            <a:r>
              <a:rPr lang="pl-PL" sz="2800" dirty="0" smtClean="0">
                <a:solidFill>
                  <a:prstClr val="black"/>
                </a:solidFill>
              </a:rPr>
              <a:t>- CEL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798910"/>
            <a:ext cx="62646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</a:t>
            </a:r>
            <a:r>
              <a:rPr lang="pl-PL" sz="2800" b="1" dirty="0" smtClean="0">
                <a:solidFill>
                  <a:prstClr val="black"/>
                </a:solidFill>
              </a:rPr>
              <a:t>apewnienie </a:t>
            </a:r>
            <a:r>
              <a:rPr lang="pl-PL" sz="2800" b="1" dirty="0">
                <a:solidFill>
                  <a:prstClr val="black"/>
                </a:solidFill>
              </a:rPr>
              <a:t>obywatelom </a:t>
            </a:r>
            <a:r>
              <a:rPr lang="pl-PL" sz="2800" b="1" dirty="0" smtClean="0">
                <a:solidFill>
                  <a:prstClr val="black"/>
                </a:solidFill>
              </a:rPr>
              <a:t>poczucia bezpieczeństwa socjalnego.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798910"/>
            <a:ext cx="62646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/>
              <a:t>Przyczyny niezdolności do pracy lub niemożliwości znalezienia </a:t>
            </a:r>
            <a:r>
              <a:rPr lang="pl-PL" sz="2800" b="1" dirty="0" smtClean="0"/>
              <a:t>pracy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1484784"/>
            <a:ext cx="62646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podeszły wiek uniemożliwiający dalszą wydajną pracę;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stan </a:t>
            </a:r>
            <a:r>
              <a:rPr lang="pl-PL" sz="2800" dirty="0"/>
              <a:t>zdrowia </a:t>
            </a:r>
            <a:r>
              <a:rPr lang="pl-PL" sz="2800" dirty="0" smtClean="0"/>
              <a:t>trwale uniemożliwiający </a:t>
            </a:r>
            <a:r>
              <a:rPr lang="pl-PL" sz="2800" dirty="0"/>
              <a:t>lub ograniczający możliwość pracy;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choroba </a:t>
            </a:r>
            <a:r>
              <a:rPr lang="pl-PL" sz="2800" dirty="0"/>
              <a:t>czasowo uniemożliwiająca pracę;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bezrobocie </a:t>
            </a:r>
            <a:r>
              <a:rPr lang="pl-PL" sz="2800" dirty="0"/>
              <a:t>(czasowa utrata pracy</a:t>
            </a:r>
            <a:r>
              <a:rPr lang="pl-PL" sz="2800" dirty="0" smtClean="0"/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trudna </a:t>
            </a:r>
            <a:r>
              <a:rPr lang="pl-PL" sz="2800" dirty="0"/>
              <a:t>sytuacja rodzinna;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inne </a:t>
            </a:r>
            <a:r>
              <a:rPr lang="pl-PL" sz="2800" dirty="0"/>
              <a:t>zdarzenia losowe.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8868" y="1052736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Ryzyka ubezpieczeniowe</a:t>
            </a:r>
            <a:endParaRPr lang="pl-PL" sz="2400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66182" y="1853149"/>
            <a:ext cx="776984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czasowa niezdolność do pracy ( zasiłek chorobowy, świadczenie rehabilitacyjne)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zmniejszona sprawność do pracy ( zasiłek wyrównawczy 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trwała niezdolność do pracy ( renta z tego tytułu)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utrata żywiciela (renta rodzinna)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zakończenie działalności zarobkowej w związku z wiekiem ( emerytura)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niemożność wykonywania pracy w związku z rodzicielstwem (zasiłek opiekuńczy, macierzyński)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niezdolność do samodzielnej egzystencji ( dodatek pielęgnacyjny )</a:t>
            </a: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3007</TotalTime>
  <Words>328</Words>
  <Application>Microsoft Office PowerPoint</Application>
  <PresentationFormat>Pokaz na ekranie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 Grześków</cp:lastModifiedBy>
  <cp:revision>220</cp:revision>
  <dcterms:created xsi:type="dcterms:W3CDTF">2014-01-18T14:20:26Z</dcterms:created>
  <dcterms:modified xsi:type="dcterms:W3CDTF">2017-02-22T14:04:50Z</dcterms:modified>
</cp:coreProperties>
</file>