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82" r:id="rId9"/>
    <p:sldId id="283" r:id="rId10"/>
    <p:sldId id="284" r:id="rId11"/>
    <p:sldId id="264" r:id="rId12"/>
    <p:sldId id="262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1" r:id="rId26"/>
    <p:sldId id="277" r:id="rId27"/>
    <p:sldId id="278" r:id="rId28"/>
    <p:sldId id="279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80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A48C05-92AF-42D4-BAD9-CC03F84627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37F2769-C2BB-4F3F-BA5C-77FF89C805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1941197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042C3F-CF03-401A-9855-98E0BC866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0802D-1B96-4B11-BF79-F350B63C5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,,Za osoby współpracujące z osobami prowadzącymi pozarolniczą działalność oraz zleceniobiorcami, o których mowa w art. 6 ust. 1 pkt 4 i 5, uważa się </a:t>
            </a:r>
            <a:r>
              <a:rPr lang="pl-PL" b="1" dirty="0"/>
              <a:t>małżonka, dzieci własne, dzieci drugiego małżonka i dzieci przysposobione, rodziców, macochę i ojczyma oraz osoby przysposabiające, jeżeli pozostają z nimi we wspólnym gospodarstwie domowym i współpracują przy prowadzeniu tej działalności </a:t>
            </a:r>
            <a:r>
              <a:rPr lang="pl-PL" dirty="0"/>
              <a:t>lub wykonywaniu umowy agencyjnej lub umowy zlecenia; nie dotyczy to osób, z którymi została zawarta umowa o pracę w celu przygotowania zawodowego”. (art. 8 ust 11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178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556408-0AF4-4045-8DAE-14F187E34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BB4685-757C-486E-AFAD-D8CB98E30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7.  posłowie i senatorowie pobierający uposażenie oraz posłowie do Parlamentu Europejskiego,</a:t>
            </a:r>
          </a:p>
          <a:p>
            <a:pPr marL="0" indent="0" algn="just">
              <a:buNone/>
            </a:pPr>
            <a:r>
              <a:rPr lang="pl-PL" dirty="0"/>
              <a:t>8. osoby pobierające stypendium sportowe,</a:t>
            </a:r>
          </a:p>
          <a:p>
            <a:pPr marL="0" indent="0" algn="just">
              <a:buNone/>
            </a:pPr>
            <a:r>
              <a:rPr lang="pl-PL" dirty="0"/>
              <a:t>9. otrzymujący stypendium doktoranckie doktoranci,</a:t>
            </a:r>
          </a:p>
          <a:p>
            <a:pPr marL="0" indent="0" algn="just">
              <a:buNone/>
            </a:pPr>
            <a:r>
              <a:rPr lang="pl-PL" dirty="0"/>
              <a:t>10.  pobierający stypendium słuchacze Krajowej Szkoły Administracji Publicznej im. Prezydenta Rzeczypospolitej Polskiej Lecha Kaczyńskiego,</a:t>
            </a:r>
          </a:p>
          <a:p>
            <a:pPr marL="0" indent="0" algn="just">
              <a:buNone/>
            </a:pPr>
            <a:r>
              <a:rPr lang="pl-PL" dirty="0"/>
              <a:t>11.  osoby wykonujące odpłatnie pracę na podstawie skierowania do pracy, w czasie odbywania kary pozbawienia wolności lub tymczasowego aresztowania,</a:t>
            </a:r>
          </a:p>
          <a:p>
            <a:pPr marL="0" indent="0" algn="just">
              <a:buNone/>
            </a:pPr>
            <a:r>
              <a:rPr lang="pl-PL" dirty="0"/>
              <a:t>12.  osoby pobierające zasiłek dla bezrobotnych, świadczenie integracyjne lub stypendium w okresie odbywania szkolenia, stażu lub przygotowania zawodowego dorosłych, na które zostały skierowane przez powiatowy urząd pracy,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2987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A5F5CC-5906-4AD8-9AA1-4A6129F06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AFA31E-C65B-44EE-87EF-159AF30F7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13. osoby pobierające stypendium w okresie odbywania szkolenia, stażu lub przygotowania zawodowego dorosłych, na które zostały skierowane przez inne niż powiatowy urząd pracy podmioty kierujące na szkolenie, staż lub przygotowanie zawodowe dorosłych, </a:t>
            </a:r>
          </a:p>
          <a:p>
            <a:pPr marL="0" indent="0" algn="just">
              <a:buNone/>
            </a:pPr>
            <a:r>
              <a:rPr lang="pl-PL" dirty="0"/>
              <a:t>14.  osoby pobierające stypendium na podstawie przepisów o promocji zatrudnienia i instytucjach rynku pracy w okresie odbywania studiów podyplomowych,</a:t>
            </a:r>
          </a:p>
          <a:p>
            <a:pPr marL="0" indent="0" algn="just">
              <a:buNone/>
            </a:pPr>
            <a:r>
              <a:rPr lang="pl-PL" dirty="0"/>
              <a:t>15.  duchowni,</a:t>
            </a:r>
          </a:p>
          <a:p>
            <a:pPr marL="0" indent="0" algn="just">
              <a:buNone/>
            </a:pPr>
            <a:r>
              <a:rPr lang="pl-PL" dirty="0"/>
              <a:t>16.  żołnierze niezawodowi pełniący czynną służbę wojskową, z wyłączeniem żołnierzy pełniących służbę kandydacką</a:t>
            </a:r>
          </a:p>
          <a:p>
            <a:pPr marL="0" indent="0" algn="just">
              <a:buNone/>
            </a:pPr>
            <a:r>
              <a:rPr lang="pl-PL" dirty="0"/>
              <a:t>17.  osoby odbywające służbę zastępczą,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4975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244834-3AB3-4BC8-AFBC-E390DDBF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BD6ABE-B9A4-4F89-BE98-F7016464D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18. osoby przebywające na urlopach wychowawczych lub pobierające zasiłek macierzyński albo zasiłek w wysokości zasiłku macierzyńskiego,</a:t>
            </a:r>
          </a:p>
          <a:p>
            <a:pPr marL="0" indent="0" algn="just">
              <a:buNone/>
            </a:pPr>
            <a:r>
              <a:rPr lang="pl-PL" dirty="0"/>
              <a:t>19. osoby pobierające świadczenia socjalne wypłacane w okresie urlopu oraz osoby pobierające zasiłek socjalny wypłacany na czas przekwalifikowania zawodowego i poszukiwania nowego zatrudnienia, a także osoby pobierające wynagrodzenie przysługujące w okresie korzystania ze świadczenia górniczego albo w okresie korzystania ze stypendium na przekwalifikowanie, wynikające z odrębnych przepisów lub układów zbiorowych pracy,</a:t>
            </a:r>
          </a:p>
          <a:p>
            <a:pPr marL="0" indent="0" algn="just">
              <a:buNone/>
            </a:pPr>
            <a:r>
              <a:rPr lang="pl-PL" dirty="0"/>
              <a:t>20.  osoby popierające świadczenie szkoleniowe wypłacane po ustaniu zatrudnienia,</a:t>
            </a:r>
          </a:p>
          <a:p>
            <a:pPr marL="0" indent="0" algn="just">
              <a:buNone/>
            </a:pPr>
            <a:r>
              <a:rPr lang="pl-PL" dirty="0"/>
              <a:t>21.  członkowie rad nadzorczych wynagradzani z tytułu pełnienia tej funkcji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0361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A376ED-7123-4ACF-94FE-3630F4987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ubezpieczenia emerytalnego i rentowego emerytów i rencistów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550B45-7022-4101-9272-EB188BB28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013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Emeryt podlega obowiązkowi ubezpieczenia emerytalnego i rentowego jeżeli:</a:t>
            </a:r>
          </a:p>
          <a:p>
            <a:pPr algn="just">
              <a:buFontTx/>
              <a:buChar char="-"/>
            </a:pPr>
            <a:r>
              <a:rPr lang="pl-PL" dirty="0"/>
              <a:t>zawarł umowę o pracę,</a:t>
            </a:r>
          </a:p>
          <a:p>
            <a:pPr algn="just">
              <a:buFontTx/>
              <a:buChar char="-"/>
            </a:pPr>
            <a:r>
              <a:rPr lang="pl-PL" dirty="0"/>
              <a:t>jest członkiem rolniczej spółdzielni produkcyjnej,</a:t>
            </a:r>
          </a:p>
          <a:p>
            <a:pPr algn="just">
              <a:buFontTx/>
              <a:buChar char="-"/>
            </a:pPr>
            <a:r>
              <a:rPr lang="pl-PL" dirty="0"/>
              <a:t>jest członkiem rady nadzorczej wynagradzanym z tytułu pełnienia tej funkcji,</a:t>
            </a:r>
          </a:p>
          <a:p>
            <a:pPr algn="just">
              <a:buFontTx/>
              <a:buChar char="-"/>
            </a:pPr>
            <a:r>
              <a:rPr lang="pl-PL" dirty="0"/>
              <a:t>zawarł umowę zlecenia, chyba, że ma ponadto zawartą umowę o pracę.</a:t>
            </a:r>
          </a:p>
          <a:p>
            <a:pPr algn="just"/>
            <a:r>
              <a:rPr lang="pl-PL" dirty="0"/>
              <a:t>Rencista podlega obowiązkowi ubezpieczenia emerytalnego i rentowego jeżeli:</a:t>
            </a:r>
          </a:p>
          <a:p>
            <a:pPr algn="just">
              <a:buFontTx/>
              <a:buChar char="-"/>
            </a:pPr>
            <a:r>
              <a:rPr lang="pl-PL" dirty="0"/>
              <a:t>zawarł umowę o pracę,</a:t>
            </a:r>
          </a:p>
          <a:p>
            <a:pPr algn="just">
              <a:buFontTx/>
              <a:buChar char="-"/>
            </a:pPr>
            <a:r>
              <a:rPr lang="pl-PL" dirty="0"/>
              <a:t>jest członkiem rolniczej spółdzielni produkcyjnej,</a:t>
            </a:r>
          </a:p>
          <a:p>
            <a:pPr algn="just">
              <a:buFontTx/>
              <a:buChar char="-"/>
            </a:pPr>
            <a:r>
              <a:rPr lang="pl-PL" dirty="0"/>
              <a:t>jest członkiem rady nadzorczej wynagradzanym z tytułu pełnienia tej funkcji, </a:t>
            </a:r>
          </a:p>
          <a:p>
            <a:pPr algn="just">
              <a:buFontTx/>
              <a:buChar char="-"/>
            </a:pPr>
            <a:r>
              <a:rPr lang="pl-PL" dirty="0"/>
              <a:t>prowadzi pozarolniczą działalność gospodarczą.</a:t>
            </a:r>
          </a:p>
          <a:p>
            <a:pPr algn="just">
              <a:buFontTx/>
              <a:buChar char="-"/>
            </a:pPr>
            <a:r>
              <a:rPr lang="pl-PL" dirty="0"/>
              <a:t>zawarł umowę zlecenia, chyba, że ma ponadto zawartą umowę o pracę.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4542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75335-F53A-45B5-81EB-FFE681A7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430350-6000-4A03-8514-EF673A63A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Zbieg tytułów ubezpieczenia występuje, gdy jedna osoba wykonuje </a:t>
            </a:r>
            <a:r>
              <a:rPr lang="pl-PL" b="1" dirty="0"/>
              <a:t>kilka rodzajów działalności</a:t>
            </a:r>
            <a:r>
              <a:rPr lang="pl-PL" dirty="0"/>
              <a:t> (ma kilka tytułów) do ubezpieczenia społecznego. W takich przypadkach ustawodawca zwykle wskazuje, który tytuł ma pierwszeństwo, czyli z którego tytułu podlega się ubezpieczeniu z wyłączeniem obowiązku z pozostałych tytułów.</a:t>
            </a:r>
          </a:p>
          <a:p>
            <a:pPr algn="just"/>
            <a:r>
              <a:rPr lang="pl-PL" dirty="0"/>
              <a:t>Zbieg obowiązku ubezpieczenia ma zastosowanie </a:t>
            </a:r>
            <a:r>
              <a:rPr lang="pl-PL" b="1" dirty="0"/>
              <a:t>tylko do ubezpieczeń emerytalnego i rentowego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4911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F860E0-FEEC-4636-BBFE-12897318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D9BB45-FD92-496A-9A1B-D5FF804F9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 przypadku posiadania kilku tytułów ubezpieczenia postanowienia art. 9 </a:t>
            </a:r>
            <a:r>
              <a:rPr lang="pl-PL" dirty="0" err="1"/>
              <a:t>u.s.u.s</a:t>
            </a:r>
            <a:r>
              <a:rPr lang="pl-PL" dirty="0"/>
              <a:t>. pozwalają ustalić, z którego z nich podlega się ubezpieczeniu. </a:t>
            </a:r>
          </a:p>
          <a:p>
            <a:pPr algn="just"/>
            <a:r>
              <a:rPr lang="pl-PL" dirty="0"/>
              <a:t>Ustawodawca wyróżnia:</a:t>
            </a:r>
          </a:p>
          <a:p>
            <a:pPr algn="just">
              <a:buFontTx/>
              <a:buChar char="-"/>
            </a:pPr>
            <a:r>
              <a:rPr lang="pl-PL" b="1" dirty="0"/>
              <a:t>Tytuły ,,bezwzględne”</a:t>
            </a:r>
            <a:r>
              <a:rPr lang="pl-PL" dirty="0"/>
              <a:t>- nigdy niepodlegające zwolnieniu z obowiązku ubezpieczenia,</a:t>
            </a:r>
          </a:p>
          <a:p>
            <a:pPr algn="just">
              <a:buFontTx/>
              <a:buChar char="-"/>
            </a:pPr>
            <a:r>
              <a:rPr lang="pl-PL" b="1" dirty="0"/>
              <a:t>Tytuły ,,ogólne”- </a:t>
            </a:r>
            <a:r>
              <a:rPr lang="pl-PL" dirty="0"/>
              <a:t>podlegające zwolnieniu z tego obowiązku, jeżeli ubezpieczony ma drugi tytuł do ubezpieczenia 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Przy posiadaniu dwóch tytułów ten, który jest ogólny zwolniony jest z obowiązku ubezpieczenia. Możliwe jest jednak dobrowolne opłacanie składki (zob. art. 7 </a:t>
            </a:r>
            <a:r>
              <a:rPr lang="pl-PL" dirty="0" err="1"/>
              <a:t>u.s.u.s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0571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8819EA-D334-4173-B8FF-828B1C264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886663-37A6-4712-937F-6AF77AD01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Tytułami bezwzględnymi są:</a:t>
            </a:r>
          </a:p>
          <a:p>
            <a:pPr algn="just">
              <a:buFontTx/>
              <a:buChar char="-"/>
            </a:pPr>
            <a:r>
              <a:rPr lang="pl-PL" dirty="0"/>
              <a:t>stosunek pracy,</a:t>
            </a:r>
          </a:p>
          <a:p>
            <a:pPr algn="just">
              <a:buFontTx/>
              <a:buChar char="-"/>
            </a:pPr>
            <a:r>
              <a:rPr lang="pl-PL" dirty="0"/>
              <a:t>członkostwo w rolniczej spółdzielni produkcyjnej lub spółdzielni kółek rolniczych,</a:t>
            </a:r>
          </a:p>
          <a:p>
            <a:pPr algn="just">
              <a:buFontTx/>
              <a:buChar char="-"/>
            </a:pPr>
            <a:r>
              <a:rPr lang="pl-PL" dirty="0"/>
              <a:t>pobieranie świadczeń szkoleniowych i socjalnych,</a:t>
            </a:r>
          </a:p>
          <a:p>
            <a:pPr algn="just">
              <a:buFontTx/>
              <a:buChar char="-"/>
            </a:pPr>
            <a:r>
              <a:rPr lang="pl-PL" dirty="0"/>
              <a:t>pobieranie zasiłku macierzyńskiego,</a:t>
            </a:r>
          </a:p>
          <a:p>
            <a:pPr algn="just">
              <a:buFontTx/>
              <a:buChar char="-"/>
            </a:pPr>
            <a:r>
              <a:rPr lang="pl-PL" dirty="0"/>
              <a:t>członkostwo w radzie nadzorczej,</a:t>
            </a:r>
          </a:p>
          <a:p>
            <a:pPr algn="just">
              <a:buFontTx/>
              <a:buChar char="-"/>
            </a:pPr>
            <a:r>
              <a:rPr lang="pl-PL" dirty="0"/>
              <a:t>otrzymywanie stypendium doktoranckiego.</a:t>
            </a:r>
          </a:p>
          <a:p>
            <a:pPr marL="0" indent="0" algn="just">
              <a:buNone/>
            </a:pPr>
            <a:r>
              <a:rPr lang="pl-PL" dirty="0"/>
              <a:t>Wszystkie pozostałe tytuły to tytuły ogólne, które dla celów zbiegu obowiązków ubezpieczenia należy podzielić na </a:t>
            </a:r>
            <a:r>
              <a:rPr lang="pl-PL" b="1" dirty="0"/>
              <a:t>budżetowe</a:t>
            </a:r>
            <a:r>
              <a:rPr lang="pl-PL" dirty="0"/>
              <a:t> (finansowane z budżetu państwa) i </a:t>
            </a:r>
            <a:r>
              <a:rPr lang="pl-PL" b="1" dirty="0"/>
              <a:t>pozostałe.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6560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12387-C243-4607-8EE1-46278868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745175-D413-48D5-9A39-BF5B73FED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Tytułami </a:t>
            </a:r>
            <a:r>
              <a:rPr lang="pl-PL" b="1" dirty="0"/>
              <a:t>ogólnymi budżetowymi </a:t>
            </a:r>
            <a:r>
              <a:rPr lang="pl-PL" dirty="0"/>
              <a:t>są:</a:t>
            </a:r>
          </a:p>
          <a:p>
            <a:pPr algn="just">
              <a:buFontTx/>
              <a:buChar char="-"/>
            </a:pPr>
            <a:r>
              <a:rPr lang="pl-PL" dirty="0"/>
              <a:t>świadczenie pracy na podstawie umowy uaktywniającej,</a:t>
            </a:r>
          </a:p>
          <a:p>
            <a:pPr algn="just">
              <a:buFontTx/>
              <a:buChar char="-"/>
            </a:pPr>
            <a:r>
              <a:rPr lang="pl-PL" dirty="0"/>
              <a:t>posługa duchowna,</a:t>
            </a:r>
          </a:p>
          <a:p>
            <a:pPr algn="just">
              <a:buFontTx/>
              <a:buChar char="-"/>
            </a:pPr>
            <a:r>
              <a:rPr lang="pl-PL" dirty="0"/>
              <a:t>czynna służba żołnierzy niezawodowych,</a:t>
            </a:r>
          </a:p>
          <a:p>
            <a:pPr algn="just">
              <a:buFontTx/>
              <a:buChar char="-"/>
            </a:pPr>
            <a:r>
              <a:rPr lang="pl-PL" dirty="0"/>
              <a:t>przebywanie na urlopie wychowawczym,</a:t>
            </a:r>
          </a:p>
          <a:p>
            <a:pPr algn="just">
              <a:buFontTx/>
              <a:buChar char="-"/>
            </a:pPr>
            <a:r>
              <a:rPr lang="pl-PL" dirty="0"/>
              <a:t>rezygnacja z  zatrudnienia w związku z koniecznością sprawowania osobistej opieki nad długotrwale lub ciężko chorym członkiem rodziny oraz wspólnie niezamieszkującymi matką, ojcem lub rodzeństwem i pobieranie świadczenia pielęgnacyjnego</a:t>
            </a:r>
          </a:p>
          <a:p>
            <a:pPr marL="0" indent="0" algn="just">
              <a:buNone/>
            </a:pPr>
            <a:r>
              <a:rPr lang="pl-PL" dirty="0"/>
              <a:t>Obowiązek ubezpieczenia z tytułów budżetowych występuje tylko wtedy, gdy jest to </a:t>
            </a:r>
            <a:r>
              <a:rPr lang="pl-PL" b="1" dirty="0"/>
              <a:t>tytuł jedyny i nie posiada go emeryt lub rencista.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6695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E59ED5-1F83-42B3-AA66-6E659EBC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Reguły zbiegu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16B019-F11C-4FFC-8408-474190406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1" dirty="0"/>
              <a:t>Reguła I.</a:t>
            </a:r>
            <a:r>
              <a:rPr lang="pl-PL" dirty="0"/>
              <a:t> Jeżeli zbiegają się ze sobą tytuły ,,bezwzględne” obowiązek ubezpieczenia dotyczy każdego z nich.</a:t>
            </a:r>
          </a:p>
          <a:p>
            <a:pPr algn="just"/>
            <a:r>
              <a:rPr lang="pl-PL" b="1" dirty="0"/>
              <a:t>Reguła II. </a:t>
            </a:r>
            <a:r>
              <a:rPr lang="pl-PL" dirty="0"/>
              <a:t>W razie zbiegu tytułu ,,bezwzględnego” z tytułem ,,ogólnym” obowiązkiem ubezpieczenia objęty jest tylko tytuł ,, bezwzględny”.</a:t>
            </a:r>
          </a:p>
          <a:p>
            <a:pPr algn="just"/>
            <a:r>
              <a:rPr lang="pl-PL" b="1" dirty="0"/>
              <a:t>Reguła III. </a:t>
            </a:r>
            <a:r>
              <a:rPr lang="pl-PL" dirty="0"/>
              <a:t>W razie zbiegu tytułów ,,ogólnych” ubezpieczeniem objęty jest tytuł wcześniejszy.</a:t>
            </a:r>
          </a:p>
          <a:p>
            <a:pPr algn="just"/>
            <a:r>
              <a:rPr lang="pl-PL" b="1" dirty="0"/>
              <a:t>Reguła IV. </a:t>
            </a:r>
            <a:r>
              <a:rPr lang="pl-PL" dirty="0"/>
              <a:t>Jeżeli jednym ze zbiegających </a:t>
            </a:r>
            <a:r>
              <a:rPr lang="pl-PL" b="1" dirty="0"/>
              <a:t> </a:t>
            </a:r>
            <a:r>
              <a:rPr lang="pl-PL" dirty="0"/>
              <a:t>się tytułów jest tytuł budżetowy to obowiązek ubezpieczenia dotyczy tylko tytułu </a:t>
            </a:r>
            <a:r>
              <a:rPr lang="pl-PL" dirty="0" err="1"/>
              <a:t>niebudżetowego</a:t>
            </a:r>
            <a:r>
              <a:rPr lang="pl-PL" dirty="0"/>
              <a:t>.</a:t>
            </a:r>
          </a:p>
          <a:p>
            <a:pPr algn="just"/>
            <a:r>
              <a:rPr lang="pl-PL" b="1" dirty="0"/>
              <a:t>Reguła V. </a:t>
            </a:r>
            <a:r>
              <a:rPr lang="pl-PL" dirty="0"/>
              <a:t>Zbieg członkostwa w radzie nadzorczej z jakimkolwiek innym tytułem oznacza obowiązek ubezpieczenia się z obu zbiegających się tytułów.</a:t>
            </a:r>
            <a:endParaRPr lang="pl-PL" b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703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6B1A5B-99C1-4962-B045-562EE2BA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76FF1C-A814-4643-8801-6EFB0AE80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System ubezpieczenia społecznego stanowi realizację art. 67 Konstytucji RP, zgodnie z którym: ,,Obywatel ma prawo do zabezpieczenia społecznego w razie niezdolności do pracy ze względu na </a:t>
            </a:r>
            <a:r>
              <a:rPr lang="pl-PL" b="1" u="sng" dirty="0"/>
              <a:t>chorobę</a:t>
            </a:r>
            <a:r>
              <a:rPr lang="pl-PL" dirty="0"/>
              <a:t> lub </a:t>
            </a:r>
            <a:r>
              <a:rPr lang="pl-PL" b="1" u="sng" dirty="0"/>
              <a:t>inwalidztwo</a:t>
            </a:r>
            <a:r>
              <a:rPr lang="pl-PL" dirty="0"/>
              <a:t> oraz </a:t>
            </a:r>
            <a:r>
              <a:rPr lang="pl-PL" b="1" u="sng" dirty="0"/>
              <a:t>po osiągnięciu wieku emerytalnego”. </a:t>
            </a:r>
          </a:p>
          <a:p>
            <a:pPr algn="just"/>
            <a:r>
              <a:rPr lang="pl-PL" dirty="0"/>
              <a:t>Realizację powyższego prawa zapewnia państwo poprzez utworzenie odpowiednich instytucji, uchwalenie odpowiednich ustaw określających zakres i rodzaj świadczeń, a także przez </a:t>
            </a:r>
            <a:r>
              <a:rPr lang="pl-PL" b="1" u="sng" dirty="0"/>
              <a:t>przymuszenie obywateli do uczestnictwa w systemie.</a:t>
            </a:r>
          </a:p>
          <a:p>
            <a:pPr algn="just"/>
            <a:r>
              <a:rPr lang="pl-PL" dirty="0"/>
              <a:t>Przymus ubezpieczenia oznacza objęcie systemem niezależnie od woli ubezpieczonego i bez konieczności podjęcia w tym celu jakichkolwiek działań.</a:t>
            </a:r>
          </a:p>
        </p:txBody>
      </p:sp>
    </p:spTree>
    <p:extLst>
      <p:ext uri="{BB962C8B-B14F-4D97-AF65-F5344CB8AC3E}">
        <p14:creationId xmlns:p14="http://schemas.microsoft.com/office/powerpoint/2010/main" val="3319636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BA6B51-E65F-4E25-9099-307B8B7F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wyjątki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940B24-490D-4F00-AB5E-24C6BE2BC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zbieg umowy o pracę z umową zlecenia (lub agencyjną)  w przypadku uznania za pracownika,</a:t>
            </a:r>
          </a:p>
          <a:p>
            <a:pPr algn="just"/>
            <a:r>
              <a:rPr lang="pl-PL" dirty="0"/>
              <a:t>zwolnienia w razie zbiegu tytułów ogólnych z bezwzględnymi albo z innymi tytułami ogólnymi zaczynają obowiązywać, jeżeli podstawą wymiaru składki z tytułu niepodlegającemu zwolnieniu jest co najmniej </a:t>
            </a:r>
            <a:r>
              <a:rPr lang="pl-PL" b="1" dirty="0"/>
              <a:t>minimalne wynagrodzenie za pracę.</a:t>
            </a:r>
            <a:r>
              <a:rPr lang="pl-PL" dirty="0"/>
              <a:t> W przeciwnym wypadku osoby te podlegają obowiązkowi ubezpieczenia także z tytułu drugiego,</a:t>
            </a:r>
          </a:p>
          <a:p>
            <a:pPr algn="just"/>
            <a:r>
              <a:rPr lang="pl-PL" dirty="0"/>
              <a:t>wyjątek od zasady pierwszeństwa w czasie tytułów ogólnych dotyczy zbiegu umowy zlecenia albo umowy o pracę nakładczą z prowadzeniem pozarolniczej działalności gospodarczej. W sytuacji gdy podstawa wymiaru składki z tytułu (pierwszej w czasie) umowy zlecenia albo umowy o pracę nakładczą jest niższa </a:t>
            </a:r>
            <a:r>
              <a:rPr lang="pl-PL" b="1" dirty="0"/>
              <a:t>od najniższej podstawy składki z tytułu później podjętej pozarolniczej działalności gospodarczej, obowiązek ubezpieczenia dotyczy tej działalności.</a:t>
            </a:r>
          </a:p>
          <a:p>
            <a:pPr algn="just"/>
            <a:r>
              <a:rPr lang="pl-PL" dirty="0"/>
              <a:t>wyjątek stanowi także zbieg tytułu ,,duchownego” z innymi tytułami ogólnymi. Ustawodawca traktuje ten tytuł jako budżetowy w zbiegu z pozarolniczą działalnością gospodarczą, natomiast w zbiegu z innymi tytułami ogólnymi, w tym także z pozostałymi formami prowadzenia pozarolniczej działalności- tak jak tytuł </a:t>
            </a:r>
            <a:r>
              <a:rPr lang="pl-PL" dirty="0" err="1"/>
              <a:t>niebudżetowy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101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698DB3-0F48-4951-9C90-416634D7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Dobrowolne ubezpieczenie emerytalne i rentowe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1A13-2070-4602-BC7B-C2D66A9B0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Pierwotna dobrowolność </a:t>
            </a:r>
            <a:r>
              <a:rPr lang="pl-PL" dirty="0"/>
              <a:t>została uregulowana w art. 7 </a:t>
            </a:r>
            <a:r>
              <a:rPr lang="pl-PL" dirty="0" err="1"/>
              <a:t>u.s.u.s</a:t>
            </a:r>
            <a:r>
              <a:rPr lang="pl-PL" dirty="0"/>
              <a:t> , zgodnie z którym:  ,,prawo do dobrowolnego objęcia ubezpieczeniami emerytalnym i rentowymi przysługuje osobom, które nie spełniają warunków do objęcia tymi ubezpieczeniami obowiązkowo”. </a:t>
            </a:r>
          </a:p>
          <a:p>
            <a:pPr algn="just"/>
            <a:r>
              <a:rPr lang="pl-PL" b="1" u="sng" dirty="0"/>
              <a:t>Dobrowolność wtórna </a:t>
            </a:r>
            <a:r>
              <a:rPr lang="pl-PL" dirty="0"/>
              <a:t>dotyczy osób, które zostały zwolnione z obowiązku opłacania składki z danego tytułu, w związku z opłacaniem składki z innego tytułu. Polega ona na możności rezygnacji ze zwolnienia i opłacania składki emerytalnej i rentowej dobrowolnie.</a:t>
            </a:r>
          </a:p>
        </p:txBody>
      </p:sp>
    </p:spTree>
    <p:extLst>
      <p:ext uri="{BB962C8B-B14F-4D97-AF65-F5344CB8AC3E}">
        <p14:creationId xmlns:p14="http://schemas.microsoft.com/office/powerpoint/2010/main" val="3565003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B70D18-B308-43FC-9B63-68BC6246C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FA9730-C34D-41D0-A35C-C7D55FF01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przypadku ubezpieczenia chorobowego krąg osób objętych ubezpieczeniem emerytalnym i rentowym został przez ustawodawcę podzielony na trzy grupy (art. 11 </a:t>
            </a:r>
            <a:r>
              <a:rPr lang="pl-PL" dirty="0" err="1"/>
              <a:t>u.s.u.s</a:t>
            </a:r>
            <a:r>
              <a:rPr lang="pl-PL" dirty="0"/>
              <a:t>.):</a:t>
            </a:r>
          </a:p>
          <a:p>
            <a:pPr algn="just">
              <a:buAutoNum type="arabicPeriod"/>
            </a:pPr>
            <a:r>
              <a:rPr lang="pl-PL" dirty="0"/>
              <a:t>Obowiązkowo objętych ubezpieczeniem chorobowym,</a:t>
            </a:r>
          </a:p>
          <a:p>
            <a:pPr algn="just">
              <a:buAutoNum type="arabicPeriod"/>
            </a:pPr>
            <a:r>
              <a:rPr lang="pl-PL" dirty="0"/>
              <a:t>Mogącym dobrowolnie wejść do tego ubezpieczenia,</a:t>
            </a:r>
          </a:p>
          <a:p>
            <a:pPr algn="just">
              <a:buAutoNum type="arabicPeriod"/>
            </a:pPr>
            <a:r>
              <a:rPr lang="pl-PL" dirty="0"/>
              <a:t>Wyłączonych z ubezpieczenia chorobowego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7569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3944F6-8301-4AB7-BB37-5D1ABB3C2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Obowiązkowe 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CD2DE9-5193-4255-A368-BE454A591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Ubezpieczenie chorobowe jest obowiązkowe dla:</a:t>
            </a:r>
          </a:p>
          <a:p>
            <a:pPr algn="just">
              <a:buFontTx/>
              <a:buChar char="-"/>
            </a:pPr>
            <a:r>
              <a:rPr lang="pl-PL" dirty="0"/>
              <a:t>pracowników, </a:t>
            </a:r>
          </a:p>
          <a:p>
            <a:pPr algn="just">
              <a:buFontTx/>
              <a:buChar char="-"/>
            </a:pPr>
            <a:r>
              <a:rPr lang="pl-PL" dirty="0"/>
              <a:t> członków rolniczych spółdzielni produkcyjnych i spółdzielni kółek rolniczych,</a:t>
            </a:r>
          </a:p>
          <a:p>
            <a:pPr algn="just">
              <a:buFontTx/>
              <a:buChar char="-"/>
            </a:pPr>
            <a:r>
              <a:rPr lang="pl-PL" dirty="0"/>
              <a:t> osób odbywających zastępczą służbę wojskową.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4721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5E31F5-EA36-4061-BAE3-43109C39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Dobrowolne 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4F49F-F3BA-4366-9DBB-2F37E3CFA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Dobrowolnie (na swój wniosek) do tego ubezpieczenia mogą przystąpić:</a:t>
            </a:r>
          </a:p>
          <a:p>
            <a:pPr algn="just">
              <a:buFontTx/>
              <a:buChar char="-"/>
            </a:pPr>
            <a:r>
              <a:rPr lang="pl-PL" dirty="0"/>
              <a:t>osoby wykonujące pracę nakładczą,</a:t>
            </a:r>
          </a:p>
          <a:p>
            <a:pPr algn="just">
              <a:buFontTx/>
              <a:buChar char="-"/>
            </a:pPr>
            <a:r>
              <a:rPr lang="pl-PL" dirty="0"/>
              <a:t>osoby, które zawarły umowę zlecenia, </a:t>
            </a:r>
          </a:p>
          <a:p>
            <a:pPr algn="just">
              <a:buFontTx/>
              <a:buChar char="-"/>
            </a:pPr>
            <a:r>
              <a:rPr lang="pl-PL" dirty="0"/>
              <a:t>osoby prowadzące pozarolniczą działalność, </a:t>
            </a:r>
          </a:p>
          <a:p>
            <a:pPr algn="just">
              <a:buFontTx/>
              <a:buChar char="-"/>
            </a:pPr>
            <a:r>
              <a:rPr lang="pl-PL" dirty="0"/>
              <a:t>osoby wykonujące odpłatnie pracę na podstawie skierowania do pracy w czasie odbywania kary pozbawienia wolności lub tymczasowego aresztowania,</a:t>
            </a:r>
          </a:p>
          <a:p>
            <a:pPr algn="just">
              <a:buFontTx/>
              <a:buChar char="-"/>
            </a:pPr>
            <a:r>
              <a:rPr lang="pl-PL" dirty="0"/>
              <a:t>duchowni,</a:t>
            </a:r>
          </a:p>
          <a:p>
            <a:pPr algn="just">
              <a:buFontTx/>
              <a:buChar char="-"/>
            </a:pPr>
            <a:r>
              <a:rPr lang="pl-PL" dirty="0"/>
              <a:t>otrzymujący stypendium doktoranckie doktoranci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6218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9A18C3-D441-49C3-89BF-6E64F862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Osoby wyłączone z ubezpieczenia chorobowego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5C10AD-8F65-41EE-A6D5-2E2DE6A82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posłowie i senatorowie,</a:t>
            </a:r>
          </a:p>
          <a:p>
            <a:r>
              <a:rPr lang="pl-PL" dirty="0"/>
              <a:t>osoby pobierające stypendia,</a:t>
            </a:r>
          </a:p>
          <a:p>
            <a:r>
              <a:rPr lang="pl-PL" dirty="0"/>
              <a:t>członkowie rad nadzorczych</a:t>
            </a:r>
          </a:p>
          <a:p>
            <a:pPr algn="just"/>
            <a:r>
              <a:rPr lang="pl-PL" dirty="0"/>
              <a:t>Pozostałe tytuły zostały wyłączone z ubezpieczenia chorobowego dlatego, że dotyczą osób, które nie są czynne zawodowo, w konsekwencji czego nie grozi im utrata dochodu w razie czasowej niezdolności do pracy z powodu choroby.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6249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649793-263B-4939-B1FF-D8713CE7A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wypadkowe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7BAFF9-B851-4C73-8BE6-2953D28F0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Obowiązkowo ubezpieczeniu wypadkowemu podlegają </a:t>
            </a:r>
            <a:r>
              <a:rPr lang="pl-PL" b="1" dirty="0"/>
              <a:t>osoby podlegające ubezpieczeniom emerytalnym i rentowym. </a:t>
            </a:r>
            <a:r>
              <a:rPr lang="pl-PL" dirty="0"/>
              <a:t>(art. 12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  <a:p>
            <a:pPr algn="just"/>
            <a:r>
              <a:rPr lang="pl-PL" dirty="0"/>
              <a:t>Nie podlegają ubezpieczeniu wypadkowemu:</a:t>
            </a:r>
          </a:p>
          <a:p>
            <a:pPr algn="just">
              <a:buFontTx/>
              <a:buChar char="-"/>
            </a:pPr>
            <a:r>
              <a:rPr lang="pl-PL" dirty="0"/>
              <a:t>osoby wykonujące pracę nakładczą,</a:t>
            </a:r>
          </a:p>
          <a:p>
            <a:pPr algn="just">
              <a:buFontTx/>
              <a:buChar char="-"/>
            </a:pPr>
            <a:r>
              <a:rPr lang="pl-PL" dirty="0"/>
              <a:t>żołnierze niezawodowi pełniący czynną służbę wojskową,</a:t>
            </a:r>
          </a:p>
          <a:p>
            <a:pPr algn="just">
              <a:buFontTx/>
              <a:buChar char="-"/>
            </a:pPr>
            <a:r>
              <a:rPr lang="pl-PL" dirty="0"/>
              <a:t>bezrobotni.</a:t>
            </a:r>
          </a:p>
          <a:p>
            <a:pPr algn="just">
              <a:buFontTx/>
              <a:buChar char="-"/>
            </a:pPr>
            <a:r>
              <a:rPr lang="pl-PL" dirty="0"/>
              <a:t>osoby przebywające na urlopach macierzyńskich lub wychowawczych,</a:t>
            </a:r>
          </a:p>
          <a:p>
            <a:pPr algn="just">
              <a:buFontTx/>
              <a:buChar char="-"/>
            </a:pPr>
            <a:r>
              <a:rPr lang="pl-PL" dirty="0"/>
              <a:t>posłowie do Parlamentu Europejskiego,</a:t>
            </a:r>
          </a:p>
          <a:p>
            <a:pPr algn="just">
              <a:buFontTx/>
              <a:buChar char="-"/>
            </a:pPr>
            <a:r>
              <a:rPr lang="pl-PL" dirty="0"/>
              <a:t>osoby pobierające różnego rodzaju świadczenia socjalne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1244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24E272-DECF-453E-AB14-5E6DC59D3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Objęcie dobrowolnym ubezpieczeniem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CDC7D6-3D4C-4708-96AD-79B0C54E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Objęcie dobrowolnie ubezpieczeniem emerytalnym, rentowym i chorobowym następuje </a:t>
            </a:r>
            <a:r>
              <a:rPr lang="pl-PL" b="1" dirty="0"/>
              <a:t>od dnia wskazanego we wniosku </a:t>
            </a:r>
            <a:r>
              <a:rPr lang="pl-PL" dirty="0"/>
              <a:t>o objęcie tymi ubezpieczeniami, nie wcześniej jednak niż od dnia, w którym wniosek został zgłoszony.</a:t>
            </a:r>
          </a:p>
          <a:p>
            <a:pPr algn="just"/>
            <a:r>
              <a:rPr lang="pl-PL" dirty="0"/>
              <a:t>Objęcie dobrowolnie ubezpieczeniem chorobowym następuje </a:t>
            </a:r>
            <a:r>
              <a:rPr lang="pl-PL" b="1" dirty="0"/>
              <a:t>od dnia wskazanego we wniosku</a:t>
            </a:r>
            <a:r>
              <a:rPr lang="pl-PL" dirty="0"/>
              <a:t> tylko wówczas, gdy zgłoszenie do ubezpieczeń emerytalnego i rentowego zostanie dokonane w terminie </a:t>
            </a:r>
            <a:r>
              <a:rPr lang="pl-PL" b="1" dirty="0"/>
              <a:t>7 dni </a:t>
            </a:r>
            <a:r>
              <a:rPr lang="pl-PL" dirty="0"/>
              <a:t>od daty powstania obowiązku ubezpieczenia.</a:t>
            </a:r>
          </a:p>
        </p:txBody>
      </p:sp>
    </p:spTree>
    <p:extLst>
      <p:ext uri="{BB962C8B-B14F-4D97-AF65-F5344CB8AC3E}">
        <p14:creationId xmlns:p14="http://schemas.microsoft.com/office/powerpoint/2010/main" val="257637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6978EF-D595-4A85-9035-BD30351B1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Ustanie dobrowolnego ubezpieczenia emerytalnego, rentowego i chorobowego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A3E8CC-C714-4CF3-A48A-1F3694700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Ustanie dobrowolnego ubezpieczenia emerytalnego, rentowego i chorobowego następuje:</a:t>
            </a:r>
          </a:p>
          <a:p>
            <a:pPr marL="0" indent="0" algn="just">
              <a:buNone/>
            </a:pPr>
            <a:r>
              <a:rPr lang="pl-PL" dirty="0"/>
              <a:t>1.  od dnia wskazanego we wniosku o wyłączenie z tych ubezpieczeń, nie wcześniej jednak niż od dnia, w którym wniosek został złożony,</a:t>
            </a:r>
          </a:p>
          <a:p>
            <a:pPr marL="0" indent="0" algn="just">
              <a:buNone/>
            </a:pPr>
            <a:r>
              <a:rPr lang="pl-PL" dirty="0"/>
              <a:t>2. od pierwszego dnia miesiąca kalendarzowego, za który nie opłacono w terminie składki należnej na to ubezpieczenie - w przypadku osób prowadzących pozarolniczą działalność i osób z nimi współpracujących, duchownych oraz osób wymienionych w art. 7, w uzasadnionych przypadkach Zakład, na wniosek ubezpieczonego,  może wyrazić zgodę na opłacanie składki po terminie ,</a:t>
            </a:r>
          </a:p>
          <a:p>
            <a:pPr marL="0" indent="0" algn="just">
              <a:buNone/>
            </a:pPr>
            <a:r>
              <a:rPr lang="pl-PL" dirty="0"/>
              <a:t>3.  od dnia ustania tytułu podlegania tym ubezpieczeniom.</a:t>
            </a:r>
          </a:p>
        </p:txBody>
      </p:sp>
    </p:spTree>
    <p:extLst>
      <p:ext uri="{BB962C8B-B14F-4D97-AF65-F5344CB8AC3E}">
        <p14:creationId xmlns:p14="http://schemas.microsoft.com/office/powerpoint/2010/main" val="2905774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8A43E6-68C9-4128-ABB2-8DF00F221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62394E-3DAF-4E97-9740-CD39C71BF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382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Jan Mądry jest zatrudniony na podstawie umowy o pracę w firmie </a:t>
            </a:r>
            <a:r>
              <a:rPr lang="pl-PL" dirty="0" err="1"/>
              <a:t>Meblox</a:t>
            </a:r>
            <a:r>
              <a:rPr lang="pl-PL" dirty="0"/>
              <a:t> Sp. </a:t>
            </a:r>
            <a:br>
              <a:rPr lang="pl-PL" dirty="0"/>
            </a:br>
            <a:r>
              <a:rPr lang="pl-PL" dirty="0"/>
              <a:t>z o.o. w wymiarze 7/8 etatu. Ponadto Jan Mądry prowadzi pozarolniczą działalność gospodarczą, w ramach której zatrudnia swojego syna Adama na podstawie umowy o pracę w pełnym wymiarze czasu pracy oraz córkę Annę na podstawie umowy zlecenia. Dodać należy, że Anna jest studentką drugiego roku zarządzania. Adam pozostaje z ojcem we wspólnym gospodarstwie domowym. Anna zaś mieszka poza rodzinną miejscowością, w wynajmowanym wspólnie z koleżanką lokalu.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Ustal jakim rodzajom ubezpieczeń społecznych, na jakich zasadach (obowiązkowo czy dobrowolnie) i z jakich tytułów podlegają poszczególne osoby.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ust. 1 pkt 1 i 4, art. 8, art. 9 ust.1-1a, art. 11, art. 12 ustawy systemowej</a:t>
            </a:r>
          </a:p>
        </p:txBody>
      </p:sp>
    </p:spTree>
    <p:extLst>
      <p:ext uri="{BB962C8B-B14F-4D97-AF65-F5344CB8AC3E}">
        <p14:creationId xmlns:p14="http://schemas.microsoft.com/office/powerpoint/2010/main" val="992458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009137-27AC-435F-9A66-F5412C2B3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B4752C-1D9C-4738-A9C5-D330CFEC4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Przymus uczestnictwa w systemie ubezpieczenia społecznego jest czymś więcej niż obowiązek ubezpieczenia się znany prawu ubezpieczenia gospodarczego. Druga ze wskazanych powinności jest bowiem skierowana do obywatela i oznacza konieczność </a:t>
            </a:r>
            <a:r>
              <a:rPr lang="pl-PL" b="1" u="sng" dirty="0"/>
              <a:t>skutecznego zawarcia umowy ubezpieczenia</a:t>
            </a:r>
            <a:r>
              <a:rPr lang="pl-PL" dirty="0"/>
              <a:t>, natomiast dla transferu ryzyka na ubezpieczyciela konieczne jest </a:t>
            </a:r>
            <a:r>
              <a:rPr lang="pl-PL" b="1" u="sng" dirty="0"/>
              <a:t>zapłacenie składki. </a:t>
            </a:r>
            <a:r>
              <a:rPr lang="pl-PL" dirty="0"/>
              <a:t> Przymus ubezpieczenia oznacza, że stosunek ubezpieczenia społecznego powstaje </a:t>
            </a:r>
            <a:r>
              <a:rPr lang="pl-PL" b="1" i="1" u="sng" dirty="0"/>
              <a:t>ex lege </a:t>
            </a:r>
            <a:r>
              <a:rPr lang="pl-PL" b="1" u="sng" dirty="0"/>
              <a:t>jednocześnie z uzyskaniem tytułu do obowiązkowego podlegania ubezpieczeniu społecznemu </a:t>
            </a:r>
            <a:r>
              <a:rPr lang="pl-PL" dirty="0"/>
              <a:t>na wypadek zajścia określonego ryzyka.</a:t>
            </a:r>
            <a:endParaRPr lang="pl-PL" i="1" dirty="0"/>
          </a:p>
          <a:p>
            <a:pPr algn="just"/>
            <a:endParaRPr lang="pl-PL" b="1" u="sng" dirty="0"/>
          </a:p>
        </p:txBody>
      </p:sp>
    </p:spTree>
    <p:extLst>
      <p:ext uri="{BB962C8B-B14F-4D97-AF65-F5344CB8AC3E}">
        <p14:creationId xmlns:p14="http://schemas.microsoft.com/office/powerpoint/2010/main" val="3469643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9A02EE-5770-4E13-96B5-8FAF1F5C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3B86EF-09C5-4D27-8227-7291AF6D7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920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Pytania pomocnicze:</a:t>
            </a:r>
          </a:p>
          <a:p>
            <a:pPr marL="342900" indent="-342900" algn="just">
              <a:buAutoNum type="arabicPeriod"/>
            </a:pPr>
            <a:r>
              <a:rPr lang="pl-PL" sz="1600" dirty="0"/>
              <a:t>Jakim ubezpieczeniom społecznym i na jakich zasadach podlega osoba zatrudniona w ramach stosunku pracy?</a:t>
            </a:r>
          </a:p>
          <a:p>
            <a:pPr marL="342900" indent="-342900" algn="just">
              <a:buAutoNum type="arabicPeriod"/>
            </a:pPr>
            <a:r>
              <a:rPr lang="pl-PL" sz="1600" dirty="0"/>
              <a:t>Jakim ubezpieczeniom społecznym i na jakich zasadach  podlega osoba prowadząca działalność gospodarczą?</a:t>
            </a:r>
          </a:p>
          <a:p>
            <a:pPr marL="342900" indent="-342900" algn="just">
              <a:buAutoNum type="arabicPeriod"/>
            </a:pPr>
            <a:r>
              <a:rPr lang="pl-PL" sz="1600" dirty="0"/>
              <a:t>Co to jest zbieg tytułów ubezpieczenia? Do jakich rodzajów ubezpieczeń odnosi się to pojęcie?</a:t>
            </a:r>
          </a:p>
          <a:p>
            <a:pPr marL="342900" indent="-342900" algn="just">
              <a:buAutoNum type="arabicPeriod"/>
            </a:pPr>
            <a:r>
              <a:rPr lang="pl-PL" sz="1600" dirty="0"/>
              <a:t>Co rozumiesz pod pojęciem bezwzględnych i względnych tytułów ubezpieczenia emerytalnego i rentowego?</a:t>
            </a:r>
          </a:p>
          <a:p>
            <a:pPr marL="342900" indent="-342900" algn="just">
              <a:buAutoNum type="arabicPeriod"/>
            </a:pPr>
            <a:r>
              <a:rPr lang="pl-PL" sz="1600" dirty="0"/>
              <a:t>Jakim ubezpieczeniom społecznym i na jakich zasadach podlega osoba zatrudniona na podstawie umowy zlecenia?</a:t>
            </a:r>
          </a:p>
          <a:p>
            <a:pPr marL="342900" indent="-342900" algn="just">
              <a:buAutoNum type="arabicPeriod"/>
            </a:pPr>
            <a:r>
              <a:rPr lang="pl-PL" sz="1600" dirty="0"/>
              <a:t>Czy fakt, że Anna nie ukończyła 24. rok życia, wpływa na jej sytuację ubezpieczeniową? </a:t>
            </a:r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r>
              <a:rPr lang="pl-PL" sz="1400" dirty="0"/>
              <a:t>A. </a:t>
            </a:r>
            <a:r>
              <a:rPr lang="pl-PL" sz="1400" dirty="0" err="1"/>
              <a:t>Górnicz-Mulcahy</a:t>
            </a:r>
            <a:r>
              <a:rPr lang="pl-PL" sz="1400" dirty="0"/>
              <a:t> [w:] R. Babińska-Górecka, Karolina Stopka, </a:t>
            </a:r>
            <a:r>
              <a:rPr lang="pl-PL" sz="1400" i="1" dirty="0"/>
              <a:t>Zbiór kazusów z prawa socjalnego, </a:t>
            </a:r>
            <a:r>
              <a:rPr lang="pl-PL" sz="1400" dirty="0"/>
              <a:t>Warszawa 2018, s. 15-16.</a:t>
            </a:r>
          </a:p>
          <a:p>
            <a:pPr marL="342900" indent="-342900">
              <a:buAutoNum type="arabicPeriod"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5595240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725E1F-9363-4D17-98B0-FFA8D36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0EC616-1D27-4EE6-A551-72874EB2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3"/>
            <a:ext cx="7729728" cy="393824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6400" dirty="0"/>
              <a:t>Wiktor Gawron w 2010 r. skończył Akademię Sztuk Pięknych we Wrocławiu, Wydział Architektury Wnętrz i Wzornictwa Przemysłowego. Od lipca 2010 r. Wiktor Gawron był zatrudniony na podstawie umowy o pracę w Pracowni ,,Wnętrze”, gdzie zajmował się aranżowaniem wnętrz w budynkach mieszkalnych. Po trzech latach zdecydował, że sposób wykonywania pracy mu nie odpowiada, czuł się ograniczony i z tego powodu rozwiązał stosunek pracy. Nie zaprzestał jednak współpracy z pracownią ,,Wnętrze”, ponieważ od 2014 r. regularnie wykonywał projekty dla tego podmiotu, zawierając każdorazowo umowę o dzieło. Od maja 2014 r. Wiktor Gawron jest wyłącznie zatrudniony na podstawie umowy o dzieło zawartej z pracownią ,,Wnętrze”, co skutkuje otrzymywaniem stałego wynagrodzenia średnio raz w miesiącu. Wiktor Gawron ma wątpliwość, czy zatrudniający go podmiot postępuje słusznie, nie zgłaszając go do ubezpieczenia społecznego. Wiktor Gawron twierdzi, że skoro z tytułu wykonywania pracy na podstawie samodzielnej umowy o dzieło otrzymuje regularnie wynagrodzenie i nie posiada innych tytułów ubezpieczenia, to podmiot zatrudniający ma obowiązek zgłoszenia go do ubezpieczenia społecznego.</a:t>
            </a:r>
          </a:p>
          <a:p>
            <a:pPr marL="0" indent="0" algn="just">
              <a:buNone/>
            </a:pPr>
            <a:r>
              <a:rPr lang="pl-PL" sz="6400" b="1" dirty="0"/>
              <a:t>Polecenie: </a:t>
            </a:r>
            <a:r>
              <a:rPr lang="pl-PL" sz="6400" dirty="0"/>
              <a:t>Oceń zasadność twierdzeń Wiktora Gawrona.</a:t>
            </a:r>
          </a:p>
          <a:p>
            <a:pPr marL="0" indent="0" algn="just">
              <a:buNone/>
            </a:pPr>
            <a:r>
              <a:rPr lang="pl-PL" sz="6400" b="1" dirty="0"/>
              <a:t>Podstawa prawna: </a:t>
            </a:r>
            <a:r>
              <a:rPr lang="pl-PL" sz="6400" dirty="0"/>
              <a:t>art. 6 ust. 1 pkt 4, art. 7, art. 8 ust 2a, art. 11, art. 12, art. 36 ust. 1 i 5 ustawy systemowej</a:t>
            </a:r>
          </a:p>
          <a:p>
            <a:pPr marL="0" indent="0" algn="just">
              <a:buNone/>
            </a:pPr>
            <a:r>
              <a:rPr lang="pl-PL" sz="6400" dirty="0"/>
              <a:t>A. </a:t>
            </a:r>
            <a:r>
              <a:rPr lang="pl-PL" sz="6400" dirty="0" err="1"/>
              <a:t>Górnicz-Mulcahy</a:t>
            </a:r>
            <a:r>
              <a:rPr lang="pl-PL" sz="6400" dirty="0"/>
              <a:t> [w:] R. Babińska-Górecka, Karolina Stopka, Zbiór kazusów z prawa socjalnego, Warszawa 2018, s. 19-20</a:t>
            </a:r>
          </a:p>
          <a:p>
            <a:pPr marL="0" indent="0" algn="just">
              <a:buNone/>
            </a:pPr>
            <a:endParaRPr lang="pl-PL" sz="2600" dirty="0"/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8436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4F5F48-AD60-42C0-AA45-79FCC71F9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3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020FA4-BDD5-436E-9C33-079FF9551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Bogdan Nieśmiały jest zatrudniony w ramach stosunku pracy w wymiarze ½ wymiaru czasu pracy. W umowie o pracę nie ma zagwarantowanego minimalnego wynagrodzenia (otrzymuje 1200 złotych). Od 1 września 2016 roku rozpoczął prowadzenie działalności gospodarczej.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Czy Bogdan Nieśmiały będzie odprowadzał obowiązkowo składki  na ubezpieczenie społeczne z jednego, czy wszystkich występujących w powyższym stanie faktycznym tytułów ubezpieczenia?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ust. 1 pkt 1 i pkt 5, art. 8 ust. 1-2a, ust. 6, art. 9 ust.1 i art. 9 ust. 1a ustawy systemowej</a:t>
            </a:r>
          </a:p>
          <a:p>
            <a:pPr marL="0" indent="0" algn="just">
              <a:buNone/>
            </a:pPr>
            <a:r>
              <a:rPr lang="pl-PL" dirty="0"/>
              <a:t>M. Lewandowicz-Machnikowska [w:] 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2018, s. 20.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345343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FEDD7D-D13A-459D-97BA-B56BF7227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B75CD8-0928-4620-BF39-CDAC2F287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2199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Mikołaj Mróz jest stolarzem zatrudnionym na podstawie umowy o pracę w wymiarze ¾ czasu pracy w Spółdzielni ,,Ład” i ma w umowie zagwarantowane wynagrodzenie w wysokości 4000 zł brutto. Ponadto Mikołaj Mróz jest zatrudniony w spółce ,,</a:t>
            </a:r>
            <a:r>
              <a:rPr lang="pl-PL" dirty="0" err="1"/>
              <a:t>Barsa</a:t>
            </a:r>
            <a:r>
              <a:rPr lang="pl-PL" dirty="0"/>
              <a:t>” na podstawie umowy zlecenia, w ramach której wykonuje drobne naprawy w domach klientów spółki ,,</a:t>
            </a:r>
            <a:r>
              <a:rPr lang="pl-PL" dirty="0" err="1"/>
              <a:t>Barsa</a:t>
            </a:r>
            <a:r>
              <a:rPr lang="pl-PL" dirty="0"/>
              <a:t>”. Od 1 czerwca 2016 r. rozpoczął również pracę na podstawie umowy o dzieło na rzecz Piotra Gawrona, dla którego wykonuje drewnianą bibliotekę w stylu zakopiańskim według dostarczonego przez niego projektu.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 Z jakiego tytułu ubezpieczenia Mikołaj Mróz będzie odprowadzał obowiązkowo składki na ubezpieczenie społeczne?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 art. 6 ust. 1 pkt 1 i pkt 4, art. 9 ust. 1, ust. 1a, art. 11 ust. 2 ustawy systemowej </a:t>
            </a:r>
          </a:p>
          <a:p>
            <a:pPr marL="0" indent="0" algn="just">
              <a:buNone/>
            </a:pPr>
            <a:r>
              <a:rPr lang="pl-PL" dirty="0"/>
              <a:t>M. Lewandowicz-Machnikowska [w:] 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2018, s. 21.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30117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C9D156-239E-40A4-80B8-04BB30B84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72F6AC-29AE-4EC0-B2AD-8A24DE583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Róża Wesoła ma ustalone prawo do emerytury i równocześnie jest pracownikiem w Fabryce Czekolady w ½ wymiaru czasu pracy. W tym samym czasie wykonuje w Fabryce pracę na podstawie umowy zlecenia.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Czy, a jeśli tak, to z którego tytułu ubezpieczenia Róża Wesoła będzie odprowadzała obowiązkowo składki na ubezpieczenie społeczne?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9 ust 4, 4a,4b ustawy systemowej</a:t>
            </a:r>
          </a:p>
          <a:p>
            <a:pPr marL="0" indent="0" algn="just">
              <a:buNone/>
            </a:pPr>
            <a:r>
              <a:rPr lang="pl-PL" dirty="0"/>
              <a:t>M. Lewandowicz-Machnikowska [w:] 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2018, s. 22.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046296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842153-3E7C-441E-A38A-AF5257344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6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15843D-99F7-417D-9DD6-AC4901789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12297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Miron Paragraf jest adwokatem. Od 1997 roku prowadzi kancelarię adwokacką w Wiszni Wielkiej. Specjalizuje się w prawie rzeczowym, wyznaniowym, spadkowym, rodzinnym oraz prawie ochrony zabytków. Jego syn – Karol Paragraf- jest studentem stacjonarnych studiów prawa w Krakowie. Dążąc do zapewnienia synowi odpowiedniej ochrony ubezpieczeniowej, Miron Paragraf zawarł z synem w dniu 1 października 2012 roku umowę o pracę na czas nieokreślony za wynagrodzeniem 2500 zł na stanowisku młodszego asystenta i sekretarza. Zgłosił syna do ubezpieczenia społecznego i regularnie odprowadzał składki do ZUS z tytułu jego zatrudnienia, które w rzeczywistości nie było realizowane.   Po drugim roku studiów Karol Paragraf przerwał naukę i powrócił do domu rodzinnego. W okresie urlopu dziekańskiego, zgodnie z zawartą wcześniej umową o pracę, pomagał ojcu w prowadzeniu kancelarii. Po roku powrócił na studia, zamieszkał w Krakowie, związał się z koleżanką ze studiów, która przejęła zasadniczy ciężar ich utrzymania. Jednocześnie korzystając ze środków komunikowania się na odległość pomagał ojcu w prowadzeniu kancelarii, w zakresie wynikającym ze stanowiska, na którym był zatrudniony.  </a:t>
            </a:r>
          </a:p>
          <a:p>
            <a:pPr marL="0" indent="0" algn="just">
              <a:buNone/>
            </a:pPr>
            <a:r>
              <a:rPr lang="pl-PL" b="1" dirty="0"/>
              <a:t>Polecenie:</a:t>
            </a:r>
            <a:r>
              <a:rPr lang="pl-PL" dirty="0"/>
              <a:t> ustal od kiedy i jakim rodzajom ubezpieczeń społecznych i na jakich zasadach (obowiązkowo czy dobrowolnie) podlega Karol Paragraf.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ust. 1 pkt 1, pkt 5, art. 8 ust. 1-2a, ust 11, art. 13, art. 24 ust. 6a-6h ustawy systemowej</a:t>
            </a:r>
          </a:p>
          <a:p>
            <a:pPr marL="0" indent="0" algn="just">
              <a:buNone/>
            </a:pPr>
            <a:r>
              <a:rPr lang="pl-PL" dirty="0"/>
              <a:t>K. Stopka [w:] Zbiór kazusów z prawa socjalnego, red. R. Babińska-Górecka, K. Stopka, Warszawa 2018 s. 30-31.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30074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D9BEB7-0F4F-47AE-8E0B-F5A858E3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A9C276-94ED-457B-A96D-7798BD18C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l-PL" dirty="0"/>
              <a:t>I.  Jędrasik-Jankowska, </a:t>
            </a:r>
            <a:r>
              <a:rPr lang="pl-PL" i="1" dirty="0"/>
              <a:t>Pojęcia i konstrukcje prawne ubezpieczenia społecznego, </a:t>
            </a:r>
            <a:r>
              <a:rPr lang="pl-PL" dirty="0"/>
              <a:t>Warszawa 2017</a:t>
            </a:r>
          </a:p>
          <a:p>
            <a:pPr>
              <a:buAutoNum type="arabicPeriod"/>
            </a:pPr>
            <a:r>
              <a:rPr lang="pl-PL" dirty="0"/>
              <a:t>Ustawy z dnia 13 października 1998 r. o systemie ubezpieczeń społecznych (Dz.U. z 2018 r., poz. 106 ze zm.)</a:t>
            </a:r>
          </a:p>
          <a:p>
            <a:pPr>
              <a:buAutoNum type="arabicPeriod"/>
            </a:pPr>
            <a:r>
              <a:rPr lang="pl-PL" dirty="0"/>
              <a:t>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</a:t>
            </a:r>
          </a:p>
          <a:p>
            <a:pPr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132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23868E-70ED-4F8F-9332-9D8259B52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9D60BE-08C1-4674-97B3-40CEA3619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Ustawa nie wymaga od osób mających tytuł do obowiązkowego ubezpieczenia  </a:t>
            </a:r>
            <a:r>
              <a:rPr lang="pl-PL" b="1" u="sng" dirty="0"/>
              <a:t>posiadania polskiego obywatelstwa.</a:t>
            </a:r>
          </a:p>
          <a:p>
            <a:pPr marL="0" indent="0">
              <a:buNone/>
            </a:pPr>
            <a:endParaRPr lang="pl-PL" b="1" u="sng" dirty="0"/>
          </a:p>
          <a:p>
            <a:pPr algn="just"/>
            <a:r>
              <a:rPr lang="pl-PL" dirty="0"/>
              <a:t>Wyłączeni z tego kręgu są tylko obywatele państw obcych, których pobyt na terytorium RP nie ma charakteru stałego i którzy są zatrudnieni w obcych przedstawicielstwach dyplomatycznych, urzędach konsularnych, misjach specjalnych lub instytucjach międzynarodowych, chyba że umowy międzynarodowe stanowią inaczej. </a:t>
            </a:r>
          </a:p>
        </p:txBody>
      </p:sp>
    </p:spTree>
    <p:extLst>
      <p:ext uri="{BB962C8B-B14F-4D97-AF65-F5344CB8AC3E}">
        <p14:creationId xmlns:p14="http://schemas.microsoft.com/office/powerpoint/2010/main" val="247126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8E287-44AD-40BC-A579-539348C2D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obowiązku ubezpieczenia społecznego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0A3EC8-B351-45DE-8E51-909D9FC89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Ustawa z dnia 13 października 1998 roku o systemie ubezpieczeń społecznych wyróżnia następujące kategorie ubezpieczeń wyróżnione ze względu na </a:t>
            </a:r>
            <a:r>
              <a:rPr lang="pl-PL" b="1" dirty="0"/>
              <a:t>rodzaj chronionego ryzyka: </a:t>
            </a:r>
          </a:p>
          <a:p>
            <a:pPr algn="just">
              <a:buFontTx/>
              <a:buChar char="-"/>
            </a:pPr>
            <a:r>
              <a:rPr lang="pl-PL" b="1" dirty="0"/>
              <a:t>emerytalne,</a:t>
            </a:r>
          </a:p>
          <a:p>
            <a:pPr algn="just">
              <a:buFontTx/>
              <a:buChar char="-"/>
            </a:pPr>
            <a:r>
              <a:rPr lang="pl-PL" b="1" dirty="0"/>
              <a:t>rentowe,</a:t>
            </a:r>
          </a:p>
          <a:p>
            <a:pPr algn="just">
              <a:buFontTx/>
              <a:buChar char="-"/>
            </a:pPr>
            <a:r>
              <a:rPr lang="pl-PL" b="1" dirty="0"/>
              <a:t>chorobowe,</a:t>
            </a:r>
          </a:p>
          <a:p>
            <a:pPr algn="just">
              <a:buFontTx/>
              <a:buChar char="-"/>
            </a:pPr>
            <a:r>
              <a:rPr lang="pl-PL" b="1" dirty="0"/>
              <a:t>wypadkowe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427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1D8E03-1F84-4A4E-8C7E-25F92C07B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87E687-5617-4BF6-93F0-C09CD4773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600" dirty="0"/>
              <a:t>1. Osoby pozostające w stosunku pracy z wyłączeniem prokuratorów.</a:t>
            </a:r>
          </a:p>
          <a:p>
            <a:pPr marL="0" indent="0" algn="just">
              <a:buNone/>
            </a:pPr>
            <a:r>
              <a:rPr lang="pl-PL" sz="1600" dirty="0"/>
              <a:t>Art. 8 ust. 1. Za pracownika uważa się osobę pozostającą w stosunku pracy z zastrzeżeniem ust. 2 i 2a.</a:t>
            </a:r>
          </a:p>
          <a:p>
            <a:pPr marL="0" indent="0" algn="just">
              <a:buNone/>
            </a:pPr>
            <a:r>
              <a:rPr lang="pl-PL" sz="1600" dirty="0"/>
              <a:t>2. Jeżeli pracownik spełnia kryteria określone dla osób współpracujących, o których mowa w ust. 11 – dla celów ubezpieczeń społecznych jest traktowany jak osoba współpracująca.</a:t>
            </a:r>
          </a:p>
          <a:p>
            <a:pPr marL="0" indent="0" algn="just">
              <a:buNone/>
            </a:pPr>
            <a:r>
              <a:rPr lang="pl-PL" sz="1600" dirty="0"/>
              <a:t>3. Za pracownika, w rozumieniu ustawy, uważa się także osobę wykonującą pracę na podstawie umowy agencyjnej, umowy zlecenia lub innej umowy o świadczenie usług, do której zgodnie z Kodeksem cywilnym stosuje się przepisy dotyczące zlecenia, albo umowy o dzieło, jeżeli </a:t>
            </a:r>
            <a:r>
              <a:rPr lang="pl-PL" sz="1600" b="1" dirty="0"/>
              <a:t>umowę taką zawarła z pracodawcą, z którym pozostaje w stosunku pracy, lub jeżeli w ramach takiej umowy wykonuje pracę na rzecz pracodawcy, z którym pozostaje w stosunku pracy</a:t>
            </a: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342900" indent="-342900">
              <a:buAutoNum type="arabicPeriod" startAt="2"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338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2EF77-DED8-40A3-8DBD-753C4895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3738DA-505C-4E36-B1F5-733BAD786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1229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700" dirty="0"/>
              <a:t>2. osoby wykonujące pracę nakładczą,</a:t>
            </a:r>
          </a:p>
          <a:p>
            <a:pPr marL="0" indent="0" algn="just">
              <a:buNone/>
            </a:pPr>
            <a:r>
              <a:rPr lang="pl-PL" sz="1700" dirty="0"/>
              <a:t>3. członkowie rolniczych spółdzielni produkcyjnych i spółdzielni kółek rolniczych,</a:t>
            </a:r>
          </a:p>
          <a:p>
            <a:pPr marL="0" indent="0" algn="just">
              <a:buNone/>
            </a:pPr>
            <a:r>
              <a:rPr lang="pl-PL" sz="1700" dirty="0"/>
              <a:t>4. osoby wykonujące pracę na podstawie umowy agencyjnej lub umowy zlecenia albo innej umowy o świadczenie usług, do której zgodnie z Kodeksem cywilnym stosuje się przepisy dotyczące zlecenia oraz osoby z nimi współpracujące,</a:t>
            </a:r>
          </a:p>
          <a:p>
            <a:pPr marL="0" indent="0" algn="just">
              <a:buNone/>
            </a:pPr>
            <a:endParaRPr lang="pl-PL" sz="1700" dirty="0"/>
          </a:p>
          <a:p>
            <a:pPr marL="0" indent="0" algn="just">
              <a:buNone/>
            </a:pPr>
            <a:r>
              <a:rPr lang="pl-PL" sz="1700" dirty="0"/>
              <a:t>Osoby, o których mowa w pkt 4 </a:t>
            </a:r>
            <a:r>
              <a:rPr lang="pl-PL" sz="1700" b="1" dirty="0"/>
              <a:t>nie podlegają </a:t>
            </a:r>
            <a:r>
              <a:rPr lang="pl-PL" sz="1700" dirty="0"/>
              <a:t>obowiązkowo ubezpieczeniom emerytalnemu i rentowym jeżeli są </a:t>
            </a:r>
            <a:r>
              <a:rPr lang="pl-PL" sz="1700" b="1" dirty="0"/>
              <a:t>uczniami szkół ponadpodstawowych </a:t>
            </a:r>
            <a:r>
              <a:rPr lang="pl-PL" sz="1700" dirty="0"/>
              <a:t>lub </a:t>
            </a:r>
            <a:r>
              <a:rPr lang="pl-PL" sz="1700" b="1" dirty="0"/>
              <a:t>studentami, do ukończenia 26 lat.</a:t>
            </a:r>
          </a:p>
        </p:txBody>
      </p:sp>
    </p:spTree>
    <p:extLst>
      <p:ext uri="{BB962C8B-B14F-4D97-AF65-F5344CB8AC3E}">
        <p14:creationId xmlns:p14="http://schemas.microsoft.com/office/powerpoint/2010/main" val="173837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A00526-33CD-4630-BD7B-6E18817E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6CD1FB-D581-49BD-9E01-E012CD8B9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87062"/>
            <a:ext cx="7729728" cy="391053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5600" dirty="0"/>
              <a:t>5. osoby prowadzące pozarolniczą działalność oraz osoby z nimi współpracujące,</a:t>
            </a:r>
          </a:p>
          <a:p>
            <a:pPr marL="0" indent="0" algn="just">
              <a:buNone/>
            </a:pPr>
            <a:r>
              <a:rPr lang="pl-PL" sz="5600" dirty="0"/>
              <a:t>6. osoby współpracujące z osobami fizycznymi, o których mowa w art. 18 ust. 1 ustawy z dnia 6 marca 2018 r. – Prawo przedsiębiorców,</a:t>
            </a:r>
          </a:p>
          <a:p>
            <a:pPr marL="0" indent="0" algn="just">
              <a:buNone/>
            </a:pPr>
            <a:r>
              <a:rPr lang="pl-PL" sz="5600" dirty="0"/>
              <a:t>Za osobę prowadzącą pozarolniczą działalność uważa się:</a:t>
            </a:r>
          </a:p>
          <a:p>
            <a:pPr marL="0" indent="0" algn="just">
              <a:buNone/>
            </a:pPr>
            <a:r>
              <a:rPr lang="pl-PL" sz="5600" dirty="0"/>
              <a:t>1) osobę prowadzącą pozarolniczą działalność gospodarczą na podstawie przepisów ustawy z dnia 6 marca 2018 r. – Prawo przedsiębiorców lub innych przepisów szczególnych, z wyjątkiem ust. 6a;</a:t>
            </a:r>
          </a:p>
          <a:p>
            <a:pPr marL="0" indent="0" algn="just">
              <a:buNone/>
            </a:pPr>
            <a:r>
              <a:rPr lang="pl-PL" sz="5600" dirty="0"/>
              <a:t>2) twórcę i artystę;</a:t>
            </a:r>
          </a:p>
          <a:p>
            <a:pPr marL="0" indent="0" algn="just">
              <a:buNone/>
            </a:pPr>
            <a:r>
              <a:rPr lang="pl-PL" sz="5600" dirty="0"/>
              <a:t>3) osobę prowadzącą działalność w zakresie wolnego zawodu:</a:t>
            </a:r>
          </a:p>
          <a:p>
            <a:pPr marL="0" indent="0" algn="just">
              <a:buNone/>
            </a:pPr>
            <a:r>
              <a:rPr lang="pl-PL" sz="5600" dirty="0"/>
              <a:t>a) w rozumieniu przepisów o zryczałtowanym podatku dochodowym od niektórych przychodów osiąganych przez osoby fizyczne,</a:t>
            </a:r>
          </a:p>
          <a:p>
            <a:pPr marL="0" indent="0" algn="just">
              <a:buNone/>
            </a:pPr>
            <a:r>
              <a:rPr lang="pl-PL" sz="5600" dirty="0"/>
              <a:t>b) z której przychody są przychodami z działalności gospodarczej</a:t>
            </a:r>
          </a:p>
          <a:p>
            <a:pPr marL="0" indent="0" algn="just">
              <a:buNone/>
            </a:pPr>
            <a:r>
              <a:rPr lang="pl-PL" sz="5600" dirty="0"/>
              <a:t>w rozumieniu przepisów o podatku dochodowym od osób fizycznych;</a:t>
            </a:r>
          </a:p>
          <a:p>
            <a:pPr marL="0" indent="0" algn="just">
              <a:buNone/>
            </a:pPr>
            <a:r>
              <a:rPr lang="pl-PL" sz="5600" dirty="0"/>
              <a:t>4) wspólnika jednoosobowej spółki z ograniczoną odpowiedzialnością oraz wspólników spółki jawnej, komandytowej lub partnerskiej;</a:t>
            </a:r>
          </a:p>
          <a:p>
            <a:pPr marL="0" indent="0" algn="just">
              <a:buNone/>
            </a:pPr>
            <a:r>
              <a:rPr lang="pl-PL" sz="5600" dirty="0"/>
              <a:t>5) osobę prowadzącą publiczną lub niepubliczną szkołę, inną formę wychowania przedszkolnego, placówkę lub ich zespół, na podstawie przepisów ustawy z dnia 14 grudnia 2016 r. – Prawo oświatowe (Dz. U. z 2017 r. poz. 59 i 949).</a:t>
            </a:r>
          </a:p>
          <a:p>
            <a:pPr marL="0" indent="0" algn="just">
              <a:buNone/>
            </a:pPr>
            <a:endParaRPr lang="pl-PL" sz="5600" dirty="0"/>
          </a:p>
          <a:p>
            <a:pPr marL="0" indent="0" algn="just">
              <a:buNone/>
            </a:pPr>
            <a:endParaRPr lang="pl-PL" sz="5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5514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03600B-A8B8-43E0-8CC9-91B29C54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9F1950-9C57-4A80-8E11-07C7E1F18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643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6a. Za osobę prowadzącą pozarolniczą działalność nie uważa się w rozumieniu niniejszej ustawy osoby fizycznej, o której mowa w art. 18 ust. 1 ustawy z dnia 6 marca 2018 r. – Prawo przedsiębiorców.</a:t>
            </a:r>
          </a:p>
          <a:p>
            <a:pPr marL="0" indent="0" algn="just">
              <a:buNone/>
            </a:pPr>
            <a:r>
              <a:rPr lang="pl-PL" dirty="0"/>
              <a:t>Przedsiębiorca będący osobą fizyczną, który podejmuje działalność gospodarczą </a:t>
            </a:r>
            <a:r>
              <a:rPr lang="pl-PL" b="1" dirty="0"/>
              <a:t>po raz pierwszy </a:t>
            </a:r>
            <a:r>
              <a:rPr lang="pl-PL" dirty="0"/>
              <a:t>albo podejmuje ją </a:t>
            </a:r>
            <a:r>
              <a:rPr lang="pl-PL" b="1" dirty="0"/>
              <a:t>ponownie po upływie co najmniej 60 miesięcy od dnia jej ostatniego zawieszenia lub zakończenia</a:t>
            </a:r>
            <a:r>
              <a:rPr lang="pl-PL" dirty="0"/>
              <a:t> i nie wykonuje jej na rzecz byłego pracodawcy, na rzecz którego przed dniem rozpoczęcia działalności gospodarczej w bieżącym lub w poprzednim roku kalendarzowym wykonywał w ramach stosunku pracy lub spółdzielczego stosunku pracy czynności wchodzące w zakres wykonywanej działalności gospodarczej, nie podlega obowiązkowym ubezpieczeniom społecznym przez okres 6 miesięcy od dnia podjęcia działalności gospodarczej.  (art. 18 ustawy </a:t>
            </a:r>
            <a:r>
              <a:rPr lang="pl-PL" dirty="0" err="1"/>
              <a:t>p.p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071259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360</TotalTime>
  <Words>3601</Words>
  <Application>Microsoft Office PowerPoint</Application>
  <PresentationFormat>Panoramiczny</PresentationFormat>
  <Paragraphs>205</Paragraphs>
  <Slides>36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9" baseType="lpstr">
      <vt:lpstr>Arial</vt:lpstr>
      <vt:lpstr>Gill Sans MT</vt:lpstr>
      <vt:lpstr>Paczka</vt:lpstr>
      <vt:lpstr>Zasady podlegania ubezpieczeniu społecznemu</vt:lpstr>
      <vt:lpstr>Zasady podlegania ubezpieczeniu społecznemu</vt:lpstr>
      <vt:lpstr>Zasady podlegania ubezpieczeniu społecznemu</vt:lpstr>
      <vt:lpstr>Zasady podlegania ubezpieczeniu społecznemu</vt:lpstr>
      <vt:lpstr>Zakres obowiązku ubezpieczenia społecznego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Obowiązek ubezpieczenia emerytalnego i rentowego emerytów i rencistów</vt:lpstr>
      <vt:lpstr>Zbieg tytułów ubezpieczenia</vt:lpstr>
      <vt:lpstr>Zbieg tytułów ubezpieczenia</vt:lpstr>
      <vt:lpstr>Zbieg tytułów ubezpieczenia</vt:lpstr>
      <vt:lpstr>Zbieg tytułów ubezpieczenia</vt:lpstr>
      <vt:lpstr>Reguły zbiegu obowiązku ubezpieczeń emerytalnego i rentowego</vt:lpstr>
      <vt:lpstr>wyjątki</vt:lpstr>
      <vt:lpstr>Dobrowolne ubezpieczenie emerytalne i rentowe</vt:lpstr>
      <vt:lpstr>Ubezpieczenie chorobowe</vt:lpstr>
      <vt:lpstr>Obowiązkowe ubezpieczenie chorobowe</vt:lpstr>
      <vt:lpstr>Dobrowolne ubezpieczenie chorobowe</vt:lpstr>
      <vt:lpstr>Osoby wyłączone z ubezpieczenia chorobowego </vt:lpstr>
      <vt:lpstr>Ubezpieczenie wypadkowe</vt:lpstr>
      <vt:lpstr>Objęcie dobrowolnym ubezpieczeniem</vt:lpstr>
      <vt:lpstr>Ustanie dobrowolnego ubezpieczenia emerytalnego, rentowego i chorobowego</vt:lpstr>
      <vt:lpstr>Kazus 1</vt:lpstr>
      <vt:lpstr>Kazus 1</vt:lpstr>
      <vt:lpstr>Kazus 2</vt:lpstr>
      <vt:lpstr>Kazus 3 </vt:lpstr>
      <vt:lpstr>Kazus 4</vt:lpstr>
      <vt:lpstr>Kazus 5</vt:lpstr>
      <vt:lpstr>Kazus 6 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podlegania ubezpieczeniu społecznemu</dc:title>
  <dc:creator>Wieslaw Pochopien</dc:creator>
  <cp:lastModifiedBy>Sabina Pochopien</cp:lastModifiedBy>
  <cp:revision>34</cp:revision>
  <dcterms:created xsi:type="dcterms:W3CDTF">2018-02-17T15:25:49Z</dcterms:created>
  <dcterms:modified xsi:type="dcterms:W3CDTF">2018-10-04T16:39:56Z</dcterms:modified>
</cp:coreProperties>
</file>