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44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05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38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40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00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89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27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26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7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276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40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4702-DF70-4250-9EC6-2994470F6938}" type="datetimeFigureOut">
              <a:rPr lang="pl-PL" smtClean="0"/>
              <a:t>01.05.2018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D6A7-01AC-4080-9F39-A03CBC1F88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94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Bezpartyjny_Blok_Wspierania_Reform" TargetMode="External"/><Relationship Id="rId3" Type="http://schemas.openxmlformats.org/officeDocument/2006/relationships/hyperlink" Target="https://pl.wikipedia.org/wiki/Politologia" TargetMode="External"/><Relationship Id="rId7" Type="http://schemas.openxmlformats.org/officeDocument/2006/relationships/hyperlink" Target="https://pl.wikipedia.org/wiki/Stowarzyszeni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artia_polityczna" TargetMode="External"/><Relationship Id="rId5" Type="http://schemas.openxmlformats.org/officeDocument/2006/relationships/hyperlink" Target="https://pl.wikipedia.org/wiki/G%C5%82osowanie" TargetMode="External"/><Relationship Id="rId10" Type="http://schemas.openxmlformats.org/officeDocument/2006/relationships/hyperlink" Target="https://pl.wikipedia.org/wiki/Niezale%C5%BCny_Samorz%C4%85dny_Zwi%C4%85zek_Zawodowy_%E2%80%9ESolidarno%C5%9B%C4%87%E2%80%9D" TargetMode="External"/><Relationship Id="rId4" Type="http://schemas.openxmlformats.org/officeDocument/2006/relationships/hyperlink" Target="https://pl.wikipedia.org/wiki/System_polityczny" TargetMode="External"/><Relationship Id="rId9" Type="http://schemas.openxmlformats.org/officeDocument/2006/relationships/hyperlink" Target="https://pl.wikipedia.org/wiki/Zwi%C4%85zek_zawodow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42683" y="1687133"/>
            <a:ext cx="7843232" cy="403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bg1"/>
                </a:solidFill>
              </a:rPr>
              <a:t>Prawo konstytucyjne</a:t>
            </a:r>
          </a:p>
          <a:p>
            <a:endParaRPr lang="pl-PL" sz="3600" dirty="0">
              <a:solidFill>
                <a:schemeClr val="bg1"/>
              </a:solidFill>
            </a:endParaRPr>
          </a:p>
          <a:p>
            <a:endParaRPr lang="pl-PL" sz="3600" dirty="0">
              <a:solidFill>
                <a:schemeClr val="bg1"/>
              </a:solidFill>
            </a:endParaRPr>
          </a:p>
          <a:p>
            <a:endParaRPr lang="pl-PL" sz="3600" dirty="0">
              <a:solidFill>
                <a:schemeClr val="bg1"/>
              </a:solidFill>
            </a:endParaRPr>
          </a:p>
          <a:p>
            <a:endParaRPr lang="pl-PL" sz="3600" dirty="0">
              <a:solidFill>
                <a:schemeClr val="bg1"/>
              </a:solidFill>
            </a:endParaRPr>
          </a:p>
          <a:p>
            <a:endParaRPr lang="pl-PL" sz="3600" dirty="0">
              <a:solidFill>
                <a:schemeClr val="bg1"/>
              </a:solidFill>
            </a:endParaRPr>
          </a:p>
          <a:p>
            <a:pPr algn="r"/>
            <a:r>
              <a:rPr lang="pl-PL" sz="1999" dirty="0">
                <a:solidFill>
                  <a:schemeClr val="bg1"/>
                </a:solidFill>
              </a:rPr>
              <a:t>Niestacjonarne Studia Prawa</a:t>
            </a:r>
          </a:p>
          <a:p>
            <a:pPr algn="r"/>
            <a:r>
              <a:rPr lang="pl-PL" sz="1999" dirty="0">
                <a:solidFill>
                  <a:schemeClr val="bg1"/>
                </a:solidFill>
              </a:rPr>
              <a:t>2017/2018 </a:t>
            </a:r>
            <a:r>
              <a:rPr lang="pl-PL" sz="1999">
                <a:solidFill>
                  <a:schemeClr val="bg1"/>
                </a:solidFill>
              </a:rPr>
              <a:t>semestr letni</a:t>
            </a:r>
            <a:endParaRPr lang="pl-PL" sz="1999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49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42683" y="1687133"/>
            <a:ext cx="784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chemeClr val="bg1"/>
                </a:solidFill>
              </a:rPr>
              <a:t>Dziękuję za uwagę</a:t>
            </a:r>
            <a:endParaRPr lang="pl-PL" sz="1999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4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Partia polityczna - geneza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51527" y="2575775"/>
            <a:ext cx="6207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Rozwój parlamentaryzmu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Idee liberalne i oświeceniowe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Upowszechnianie się prawa wyborczego</a:t>
            </a:r>
          </a:p>
        </p:txBody>
      </p:sp>
    </p:spTree>
    <p:extLst>
      <p:ext uri="{BB962C8B-B14F-4D97-AF65-F5344CB8AC3E}">
        <p14:creationId xmlns:p14="http://schemas.microsoft.com/office/powerpoint/2010/main" val="207558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Partia polityczna</a:t>
            </a:r>
          </a:p>
        </p:txBody>
      </p:sp>
      <p:sp>
        <p:nvSpPr>
          <p:cNvPr id="2" name="Prostokąt 1"/>
          <p:cNvSpPr/>
          <p:nvPr/>
        </p:nvSpPr>
        <p:spPr>
          <a:xfrm>
            <a:off x="1468193" y="2136339"/>
            <a:ext cx="7387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666666"/>
                </a:solidFill>
                <a:latin typeface="Georgia" panose="02040502050405020303" pitchFamily="18" charset="0"/>
              </a:rPr>
              <a:t>Art. 11 Konstytucji</a:t>
            </a:r>
          </a:p>
          <a:p>
            <a:r>
              <a:rPr lang="pl-PL" dirty="0">
                <a:solidFill>
                  <a:srgbClr val="666666"/>
                </a:solidFill>
                <a:latin typeface="Georgia" panose="02040502050405020303" pitchFamily="18" charset="0"/>
              </a:rPr>
              <a:t>1. Rzeczpospolita Polska zapewnia wolność tworzenia i działania partii politycznych. Partie polityczne zrzeszają na zasadach dobrowolności i równości obywateli polskich w celu wpływania metodami demokratycznymi na kształtowanie polityki państwa.</a:t>
            </a:r>
            <a:br>
              <a:rPr lang="pl-PL" dirty="0"/>
            </a:br>
            <a:r>
              <a:rPr lang="pl-PL" dirty="0">
                <a:solidFill>
                  <a:srgbClr val="666666"/>
                </a:solidFill>
                <a:latin typeface="Georgia" panose="02040502050405020303" pitchFamily="18" charset="0"/>
              </a:rPr>
              <a:t>2. Finansowanie partii politycznych jest jawne.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468193" y="3995679"/>
            <a:ext cx="7387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Art. 1 ustawy o partiach politycznych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1. Partia polityczna jest dobrowolną organizacją, występującą pod określoną nazwą, stawiającą sobie za cel udział w życiu publicznym poprzez wywieranie metodami demokratycznymi wpływu na kształtowanie polityki państwa lub sprawowanie władzy publicznej.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2. Partia polityczna może korzystać z praw wynikających z ustaw po uzyskaniu wpisu do ewidencji partii politycznych.</a:t>
            </a:r>
            <a:endParaRPr lang="pl-P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9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Partia polityczna - funkcje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786337" y="5426252"/>
            <a:ext cx="2618238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artykulacyjna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786337" y="2957801"/>
            <a:ext cx="2618238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wyborcza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5583458" y="2957800"/>
            <a:ext cx="2618238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Wyłanianie elit politycznych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5583458" y="5426251"/>
            <a:ext cx="2618238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integracyjna</a:t>
            </a:r>
          </a:p>
        </p:txBody>
      </p:sp>
    </p:spTree>
    <p:extLst>
      <p:ext uri="{BB962C8B-B14F-4D97-AF65-F5344CB8AC3E}">
        <p14:creationId xmlns:p14="http://schemas.microsoft.com/office/powerpoint/2010/main" val="33703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Partia polityczna - podział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606033" y="2348201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rewolucyjna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917387" y="2348201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reformistyczna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228741" y="2348200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konserwatywna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917387" y="3451443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reakcyjna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606033" y="5282438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rządząca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6228741" y="5282437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opozycyjna</a:t>
            </a:r>
          </a:p>
        </p:txBody>
      </p:sp>
    </p:spTree>
    <p:extLst>
      <p:ext uri="{BB962C8B-B14F-4D97-AF65-F5344CB8AC3E}">
        <p14:creationId xmlns:p14="http://schemas.microsoft.com/office/powerpoint/2010/main" val="288076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System partyjny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416675" y="2274838"/>
            <a:ext cx="73280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Arial" panose="020B0604020202020204" pitchFamily="34" charset="0"/>
              </a:rPr>
              <a:t>System partyjny</a:t>
            </a:r>
            <a:r>
              <a:rPr lang="pl-PL" dirty="0">
                <a:latin typeface="Arial" panose="020B0604020202020204" pitchFamily="34" charset="0"/>
              </a:rPr>
              <a:t> – jedna z trzech kategorii systemów w </a:t>
            </a:r>
            <a:r>
              <a:rPr lang="pl-PL" dirty="0">
                <a:latin typeface="Arial" panose="020B0604020202020204" pitchFamily="34" charset="0"/>
                <a:hlinkClick r:id="rId3" tooltip="Politologia"/>
              </a:rPr>
              <a:t>politologii</a:t>
            </a:r>
            <a:r>
              <a:rPr lang="pl-PL" dirty="0">
                <a:latin typeface="Arial" panose="020B0604020202020204" pitchFamily="34" charset="0"/>
              </a:rPr>
              <a:t> obok </a:t>
            </a:r>
            <a:r>
              <a:rPr lang="pl-PL" dirty="0">
                <a:latin typeface="Arial" panose="020B0604020202020204" pitchFamily="34" charset="0"/>
                <a:hlinkClick r:id="rId4" tooltip="System polityczny"/>
              </a:rPr>
              <a:t>systemów politycznych</a:t>
            </a:r>
            <a:r>
              <a:rPr lang="pl-PL" dirty="0">
                <a:latin typeface="Arial" panose="020B0604020202020204" pitchFamily="34" charset="0"/>
              </a:rPr>
              <a:t> i </a:t>
            </a:r>
            <a:r>
              <a:rPr lang="pl-PL" dirty="0">
                <a:latin typeface="Arial" panose="020B0604020202020204" pitchFamily="34" charset="0"/>
                <a:hlinkClick r:id="rId5" tooltip="Głosowanie"/>
              </a:rPr>
              <a:t>systemów wyborczych</a:t>
            </a:r>
            <a:r>
              <a:rPr lang="pl-PL" dirty="0">
                <a:latin typeface="Arial" panose="020B0604020202020204" pitchFamily="34" charset="0"/>
              </a:rPr>
              <a:t>. Jest to układ wszystkich </a:t>
            </a:r>
            <a:r>
              <a:rPr lang="pl-PL" dirty="0">
                <a:latin typeface="Arial" panose="020B0604020202020204" pitchFamily="34" charset="0"/>
                <a:hlinkClick r:id="rId6" tooltip="Partia polityczna"/>
              </a:rPr>
              <a:t>partii politycznych</a:t>
            </a:r>
            <a:r>
              <a:rPr lang="pl-PL" dirty="0">
                <a:latin typeface="Arial" panose="020B0604020202020204" pitchFamily="34" charset="0"/>
              </a:rPr>
              <a:t>, a także organizacji </a:t>
            </a:r>
            <a:r>
              <a:rPr lang="pl-PL" i="1" dirty="0">
                <a:latin typeface="Arial" panose="020B0604020202020204" pitchFamily="34" charset="0"/>
              </a:rPr>
              <a:t>quasi</a:t>
            </a:r>
            <a:r>
              <a:rPr lang="pl-PL" dirty="0">
                <a:latin typeface="Arial" panose="020B0604020202020204" pitchFamily="34" charset="0"/>
              </a:rPr>
              <a:t>- partyjnych: </a:t>
            </a:r>
            <a:r>
              <a:rPr lang="pl-PL" dirty="0">
                <a:latin typeface="Arial" panose="020B0604020202020204" pitchFamily="34" charset="0"/>
                <a:hlinkClick r:id="rId7" tooltip="Stowarzyszenie"/>
              </a:rPr>
              <a:t>stowarzyszeń</a:t>
            </a:r>
            <a:r>
              <a:rPr lang="pl-PL" dirty="0">
                <a:latin typeface="Arial" panose="020B0604020202020204" pitchFamily="34" charset="0"/>
              </a:rPr>
              <a:t> (np. </a:t>
            </a:r>
            <a:r>
              <a:rPr lang="pl-PL" dirty="0">
                <a:latin typeface="Arial" panose="020B0604020202020204" pitchFamily="34" charset="0"/>
                <a:hlinkClick r:id="rId8" tooltip="Bezpartyjny Blok Wspierania Reform"/>
              </a:rPr>
              <a:t>BBWR</a:t>
            </a:r>
            <a:r>
              <a:rPr lang="pl-PL" dirty="0">
                <a:latin typeface="Arial" panose="020B0604020202020204" pitchFamily="34" charset="0"/>
              </a:rPr>
              <a:t>) czy </a:t>
            </a:r>
            <a:r>
              <a:rPr lang="pl-PL" dirty="0">
                <a:latin typeface="Arial" panose="020B0604020202020204" pitchFamily="34" charset="0"/>
                <a:hlinkClick r:id="rId9" tooltip="Związek zawodowy"/>
              </a:rPr>
              <a:t>związków zawodowych</a:t>
            </a:r>
            <a:r>
              <a:rPr lang="pl-PL" dirty="0">
                <a:latin typeface="Arial" panose="020B0604020202020204" pitchFamily="34" charset="0"/>
              </a:rPr>
              <a:t> (np. </a:t>
            </a:r>
            <a:r>
              <a:rPr lang="pl-PL" dirty="0">
                <a:latin typeface="Arial" panose="020B0604020202020204" pitchFamily="34" charset="0"/>
                <a:hlinkClick r:id="rId10" tooltip="Niezależny Samorządny Związek Zawodowy „Solidarność”"/>
              </a:rPr>
              <a:t>NSZZ "Solidarność</a:t>
            </a:r>
            <a:r>
              <a:rPr lang="pl-PL" dirty="0">
                <a:latin typeface="Arial" panose="020B0604020202020204" pitchFamily="34" charset="0"/>
              </a:rPr>
              <a:t> do 2001 r.).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1638229" y="4018208"/>
            <a:ext cx="2161039" cy="101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 err="1"/>
              <a:t>monopartyjny</a:t>
            </a:r>
            <a:endParaRPr lang="pl-PL" b="1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4166463" y="4018208"/>
            <a:ext cx="2161039" cy="101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hegemoniczny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6694697" y="4018207"/>
            <a:ext cx="2161039" cy="101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Partii dominującej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3069931" y="5438104"/>
            <a:ext cx="2161039" cy="101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dwupartyjny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5614177" y="5438104"/>
            <a:ext cx="2161039" cy="101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wielopartyjny</a:t>
            </a:r>
          </a:p>
        </p:txBody>
      </p:sp>
    </p:spTree>
    <p:extLst>
      <p:ext uri="{BB962C8B-B14F-4D97-AF65-F5344CB8AC3E}">
        <p14:creationId xmlns:p14="http://schemas.microsoft.com/office/powerpoint/2010/main" val="331210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Partie polityczne w prawie polskim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766615" y="2473770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Zakładanie partii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917387" y="3451443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działanie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6164347" y="4458191"/>
            <a:ext cx="1987173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finansowanie</a:t>
            </a:r>
          </a:p>
        </p:txBody>
      </p:sp>
    </p:spTree>
    <p:extLst>
      <p:ext uri="{BB962C8B-B14F-4D97-AF65-F5344CB8AC3E}">
        <p14:creationId xmlns:p14="http://schemas.microsoft.com/office/powerpoint/2010/main" val="328022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Kazus</a:t>
            </a:r>
          </a:p>
        </p:txBody>
      </p:sp>
      <p:sp>
        <p:nvSpPr>
          <p:cNvPr id="2" name="Prostokąt 1"/>
          <p:cNvSpPr/>
          <p:nvPr/>
        </p:nvSpPr>
        <p:spPr>
          <a:xfrm>
            <a:off x="1648497" y="2498259"/>
            <a:ext cx="72072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latin typeface="Helvetica" panose="020B0604020202020204" pitchFamily="34" charset="0"/>
              </a:rPr>
              <a:t>Podczas prowadzonej debaty telewizyjnej (w czasie </a:t>
            </a:r>
            <a:r>
              <a:rPr lang="pl-PL" sz="1200" dirty="0" err="1">
                <a:latin typeface="Helvetica" panose="020B0604020202020204" pitchFamily="34" charset="0"/>
              </a:rPr>
              <a:t>najwiekszej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ogladalnosci</a:t>
            </a:r>
            <a:r>
              <a:rPr lang="pl-PL" sz="1200" dirty="0">
                <a:latin typeface="Helvetica" panose="020B0604020202020204" pitchFamily="34" charset="0"/>
              </a:rPr>
              <a:t>) jeden z </a:t>
            </a:r>
            <a:r>
              <a:rPr lang="pl-PL" sz="1200" dirty="0" err="1">
                <a:latin typeface="Helvetica" panose="020B0604020202020204" pitchFamily="34" charset="0"/>
              </a:rPr>
              <a:t>liderow</a:t>
            </a:r>
            <a:r>
              <a:rPr lang="pl-PL" sz="1200" dirty="0">
                <a:latin typeface="Helvetica" panose="020B0604020202020204" pitchFamily="34" charset="0"/>
              </a:rPr>
              <a:t> partii A </a:t>
            </a:r>
            <a:r>
              <a:rPr lang="pl-PL" sz="1200" dirty="0" err="1">
                <a:latin typeface="Helvetica" panose="020B0604020202020204" pitchFamily="34" charset="0"/>
              </a:rPr>
              <a:t>stwierdzil</a:t>
            </a:r>
            <a:r>
              <a:rPr lang="pl-PL" sz="1200" dirty="0">
                <a:latin typeface="Helvetica" panose="020B0604020202020204" pitchFamily="34" charset="0"/>
              </a:rPr>
              <a:t>, ze "demokracja nie jest idealnym ustrojem". </a:t>
            </a:r>
            <a:br>
              <a:rPr lang="pl-PL" sz="1200" dirty="0"/>
            </a:br>
            <a:r>
              <a:rPr lang="pl-PL" sz="1200" dirty="0" err="1">
                <a:latin typeface="Helvetica" panose="020B0604020202020204" pitchFamily="34" charset="0"/>
              </a:rPr>
              <a:t>Juz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nastepnego</a:t>
            </a:r>
            <a:r>
              <a:rPr lang="pl-PL" sz="1200" dirty="0">
                <a:latin typeface="Helvetica" panose="020B0604020202020204" pitchFamily="34" charset="0"/>
              </a:rPr>
              <a:t> dnia na </a:t>
            </a:r>
            <a:r>
              <a:rPr lang="pl-PL" sz="1200" dirty="0" err="1">
                <a:latin typeface="Helvetica" panose="020B0604020202020204" pitchFamily="34" charset="0"/>
              </a:rPr>
              <a:t>zwolanej</a:t>
            </a:r>
            <a:r>
              <a:rPr lang="pl-PL" sz="1200" dirty="0">
                <a:latin typeface="Helvetica" panose="020B0604020202020204" pitchFamily="34" charset="0"/>
              </a:rPr>
              <a:t> specjalnie w tym celu konferencji prasowej </a:t>
            </a:r>
            <a:r>
              <a:rPr lang="pl-PL" sz="1200" dirty="0" err="1">
                <a:latin typeface="Helvetica" panose="020B0604020202020204" pitchFamily="34" charset="0"/>
              </a:rPr>
              <a:t>przewodniczacy</a:t>
            </a:r>
            <a:r>
              <a:rPr lang="pl-PL" sz="1200" dirty="0">
                <a:latin typeface="Helvetica" panose="020B0604020202020204" pitchFamily="34" charset="0"/>
              </a:rPr>
              <a:t> konkurencyjnej formacji Z </a:t>
            </a:r>
            <a:r>
              <a:rPr lang="pl-PL" sz="1200" dirty="0" err="1">
                <a:latin typeface="Helvetica" panose="020B0604020202020204" pitchFamily="34" charset="0"/>
              </a:rPr>
              <a:t>zapowiedzial</a:t>
            </a:r>
            <a:r>
              <a:rPr lang="pl-PL" sz="1200" dirty="0">
                <a:latin typeface="Helvetica" panose="020B0604020202020204" pitchFamily="34" charset="0"/>
              </a:rPr>
              <a:t>, ze </a:t>
            </a:r>
            <a:r>
              <a:rPr lang="pl-PL" sz="1200" dirty="0" err="1">
                <a:latin typeface="Helvetica" panose="020B0604020202020204" pitchFamily="34" charset="0"/>
              </a:rPr>
              <a:t>zwroci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sie</a:t>
            </a:r>
            <a:r>
              <a:rPr lang="pl-PL" sz="1200" dirty="0">
                <a:latin typeface="Helvetica" panose="020B0604020202020204" pitchFamily="34" charset="0"/>
              </a:rPr>
              <a:t> do Sadu </a:t>
            </a:r>
            <a:r>
              <a:rPr lang="pl-PL" sz="1200" dirty="0" err="1">
                <a:latin typeface="Helvetica" panose="020B0604020202020204" pitchFamily="34" charset="0"/>
              </a:rPr>
              <a:t>Okregowego</a:t>
            </a:r>
            <a:r>
              <a:rPr lang="pl-PL" sz="1200" dirty="0">
                <a:latin typeface="Helvetica" panose="020B0604020202020204" pitchFamily="34" charset="0"/>
              </a:rPr>
              <a:t> w Warszawie z zawiadomieniem o </a:t>
            </a:r>
            <a:r>
              <a:rPr lang="pl-PL" sz="1200" dirty="0" err="1">
                <a:latin typeface="Helvetica" panose="020B0604020202020204" pitchFamily="34" charset="0"/>
              </a:rPr>
              <a:t>zlamaniu</a:t>
            </a:r>
            <a:r>
              <a:rPr lang="pl-PL" sz="1200" dirty="0">
                <a:latin typeface="Helvetica" panose="020B0604020202020204" pitchFamily="34" charset="0"/>
              </a:rPr>
              <a:t> prawa przez lidera partii A. </a:t>
            </a:r>
            <a:r>
              <a:rPr lang="pl-PL" sz="1200" dirty="0" err="1">
                <a:latin typeface="Helvetica" panose="020B0604020202020204" pitchFamily="34" charset="0"/>
              </a:rPr>
              <a:t>Poinformowal</a:t>
            </a:r>
            <a:r>
              <a:rPr lang="pl-PL" sz="1200" dirty="0">
                <a:latin typeface="Helvetica" panose="020B0604020202020204" pitchFamily="34" charset="0"/>
              </a:rPr>
              <a:t>, ze </a:t>
            </a:r>
            <a:r>
              <a:rPr lang="pl-PL" sz="1200" dirty="0" err="1">
                <a:latin typeface="Helvetica" panose="020B0604020202020204" pitchFamily="34" charset="0"/>
              </a:rPr>
              <a:t>zazada</a:t>
            </a:r>
            <a:r>
              <a:rPr lang="pl-PL" sz="1200" dirty="0">
                <a:latin typeface="Helvetica" panose="020B0604020202020204" pitchFamily="34" charset="0"/>
              </a:rPr>
              <a:t> od sadu </a:t>
            </a:r>
            <a:r>
              <a:rPr lang="pl-PL" sz="1200" dirty="0" err="1">
                <a:latin typeface="Helvetica" panose="020B0604020202020204" pitchFamily="34" charset="0"/>
              </a:rPr>
              <a:t>wystapienia</a:t>
            </a:r>
            <a:r>
              <a:rPr lang="pl-PL" sz="1200" dirty="0">
                <a:latin typeface="Helvetica" panose="020B0604020202020204" pitchFamily="34" charset="0"/>
              </a:rPr>
              <a:t> do TK o uznanie </a:t>
            </a:r>
            <a:r>
              <a:rPr lang="pl-PL" sz="1200" dirty="0" err="1">
                <a:latin typeface="Helvetica" panose="020B0604020202020204" pitchFamily="34" charset="0"/>
              </a:rPr>
              <a:t>dzialalnosci</a:t>
            </a:r>
            <a:r>
              <a:rPr lang="pl-PL" sz="1200" dirty="0">
                <a:latin typeface="Helvetica" panose="020B0604020202020204" pitchFamily="34" charset="0"/>
              </a:rPr>
              <a:t> tej partii za niezgodna z Konstytucja. </a:t>
            </a:r>
            <a:r>
              <a:rPr lang="pl-PL" sz="1200" dirty="0" err="1">
                <a:latin typeface="Helvetica" panose="020B0604020202020204" pitchFamily="34" charset="0"/>
              </a:rPr>
              <a:t>Przewodniczacy</a:t>
            </a:r>
            <a:r>
              <a:rPr lang="pl-PL" sz="1200" dirty="0">
                <a:latin typeface="Helvetica" panose="020B0604020202020204" pitchFamily="34" charset="0"/>
              </a:rPr>
              <a:t> Z </a:t>
            </a:r>
            <a:r>
              <a:rPr lang="pl-PL" sz="1200" dirty="0" err="1">
                <a:latin typeface="Helvetica" panose="020B0604020202020204" pitchFamily="34" charset="0"/>
              </a:rPr>
              <a:t>przypomnial</a:t>
            </a:r>
            <a:r>
              <a:rPr lang="pl-PL" sz="1200" dirty="0">
                <a:latin typeface="Helvetica" panose="020B0604020202020204" pitchFamily="34" charset="0"/>
              </a:rPr>
              <a:t>, ze w Polsce </a:t>
            </a:r>
            <a:r>
              <a:rPr lang="pl-PL" sz="1200" dirty="0" err="1">
                <a:latin typeface="Helvetica" panose="020B0604020202020204" pitchFamily="34" charset="0"/>
              </a:rPr>
              <a:t>moga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dzialac</a:t>
            </a:r>
            <a:r>
              <a:rPr lang="pl-PL" sz="1200" dirty="0">
                <a:latin typeface="Helvetica" panose="020B0604020202020204" pitchFamily="34" charset="0"/>
              </a:rPr>
              <a:t> jedynie partie </a:t>
            </a:r>
            <a:r>
              <a:rPr lang="pl-PL" sz="1200" dirty="0" err="1">
                <a:latin typeface="Helvetica" panose="020B0604020202020204" pitchFamily="34" charset="0"/>
              </a:rPr>
              <a:t>szanujace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idealy</a:t>
            </a:r>
            <a:r>
              <a:rPr lang="pl-PL" sz="1200" dirty="0">
                <a:latin typeface="Helvetica" panose="020B0604020202020204" pitchFamily="34" charset="0"/>
              </a:rPr>
              <a:t> demokracji.  </a:t>
            </a:r>
            <a:br>
              <a:rPr lang="pl-PL" sz="1200" dirty="0"/>
            </a:br>
            <a:r>
              <a:rPr lang="pl-PL" sz="1200" dirty="0">
                <a:latin typeface="Helvetica" panose="020B0604020202020204" pitchFamily="34" charset="0"/>
              </a:rPr>
              <a:t>Partia A </a:t>
            </a:r>
            <a:r>
              <a:rPr lang="pl-PL" sz="1200" dirty="0" err="1">
                <a:latin typeface="Helvetica" panose="020B0604020202020204" pitchFamily="34" charset="0"/>
              </a:rPr>
              <a:t>kontynuowala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dzialalnosci</a:t>
            </a:r>
            <a:r>
              <a:rPr lang="pl-PL" sz="1200" dirty="0">
                <a:latin typeface="Helvetica" panose="020B0604020202020204" pitchFamily="34" charset="0"/>
              </a:rPr>
              <a:t>, nie </a:t>
            </a:r>
            <a:r>
              <a:rPr lang="pl-PL" sz="1200" dirty="0" err="1">
                <a:latin typeface="Helvetica" panose="020B0604020202020204" pitchFamily="34" charset="0"/>
              </a:rPr>
              <a:t>przejmujac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sie</a:t>
            </a:r>
            <a:r>
              <a:rPr lang="pl-PL" sz="1200" dirty="0">
                <a:latin typeface="Helvetica" panose="020B0604020202020204" pitchFamily="34" charset="0"/>
              </a:rPr>
              <a:t> tymi </a:t>
            </a:r>
            <a:r>
              <a:rPr lang="pl-PL" sz="1200" dirty="0" err="1">
                <a:latin typeface="Helvetica" panose="020B0604020202020204" pitchFamily="34" charset="0"/>
              </a:rPr>
              <a:t>grozbami</a:t>
            </a:r>
            <a:r>
              <a:rPr lang="pl-PL" sz="1200" dirty="0">
                <a:latin typeface="Helvetica" panose="020B0604020202020204" pitchFamily="34" charset="0"/>
              </a:rPr>
              <a:t>. W ramach programu </a:t>
            </a:r>
            <a:r>
              <a:rPr lang="pl-PL" sz="1200" dirty="0" err="1">
                <a:latin typeface="Helvetica" panose="020B0604020202020204" pitchFamily="34" charset="0"/>
              </a:rPr>
              <a:t>wewnetrznej</a:t>
            </a:r>
            <a:r>
              <a:rPr lang="pl-PL" sz="1200" dirty="0">
                <a:latin typeface="Helvetica" panose="020B0604020202020204" pitchFamily="34" charset="0"/>
              </a:rPr>
              <a:t> reorganizacji </a:t>
            </a:r>
            <a:r>
              <a:rPr lang="pl-PL" sz="1200" dirty="0" err="1">
                <a:latin typeface="Helvetica" panose="020B0604020202020204" pitchFamily="34" charset="0"/>
              </a:rPr>
              <a:t>zglosila</a:t>
            </a:r>
            <a:r>
              <a:rPr lang="pl-PL" sz="1200" dirty="0">
                <a:latin typeface="Helvetica" panose="020B0604020202020204" pitchFamily="34" charset="0"/>
              </a:rPr>
              <a:t> wniosek do Sadu </a:t>
            </a:r>
            <a:r>
              <a:rPr lang="pl-PL" sz="1200" dirty="0" err="1">
                <a:latin typeface="Helvetica" panose="020B0604020202020204" pitchFamily="34" charset="0"/>
              </a:rPr>
              <a:t>Okregowego</a:t>
            </a:r>
            <a:r>
              <a:rPr lang="pl-PL" sz="1200" dirty="0">
                <a:latin typeface="Helvetica" panose="020B0604020202020204" pitchFamily="34" charset="0"/>
              </a:rPr>
              <a:t> w Warszawie o dokonanie zmiany w statucie. Nowe </a:t>
            </a:r>
            <a:r>
              <a:rPr lang="pl-PL" sz="1200" dirty="0" err="1">
                <a:latin typeface="Helvetica" panose="020B0604020202020204" pitchFamily="34" charset="0"/>
              </a:rPr>
              <a:t>rozwiazania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przewidywaly</a:t>
            </a:r>
            <a:r>
              <a:rPr lang="pl-PL" sz="1200" dirty="0">
                <a:latin typeface="Helvetica" panose="020B0604020202020204" pitchFamily="34" charset="0"/>
              </a:rPr>
              <a:t> kompetencje </a:t>
            </a:r>
            <a:r>
              <a:rPr lang="pl-PL" sz="1200" dirty="0" err="1">
                <a:latin typeface="Helvetica" panose="020B0604020202020204" pitchFamily="34" charset="0"/>
              </a:rPr>
              <a:t>najwyzszej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wladzy</a:t>
            </a:r>
            <a:r>
              <a:rPr lang="pl-PL" sz="1200" dirty="0">
                <a:latin typeface="Helvetica" panose="020B0604020202020204" pitchFamily="34" charset="0"/>
              </a:rPr>
              <a:t> partii- Kongresu Krajowego- do uchylenia w pewnych przypadkach uchwal Regionalnych </a:t>
            </a:r>
            <a:r>
              <a:rPr lang="pl-PL" sz="1200" dirty="0" err="1">
                <a:latin typeface="Helvetica" panose="020B0604020202020204" pitchFamily="34" charset="0"/>
              </a:rPr>
              <a:t>Zjazdow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Delegatow</a:t>
            </a:r>
            <a:r>
              <a:rPr lang="pl-PL" sz="1200" dirty="0">
                <a:latin typeface="Helvetica" panose="020B0604020202020204" pitchFamily="34" charset="0"/>
              </a:rPr>
              <a:t>. </a:t>
            </a:r>
            <a:r>
              <a:rPr lang="pl-PL" sz="1200" dirty="0" err="1">
                <a:latin typeface="Helvetica" panose="020B0604020202020204" pitchFamily="34" charset="0"/>
              </a:rPr>
              <a:t>Wzbudzilo</a:t>
            </a:r>
            <a:r>
              <a:rPr lang="pl-PL" sz="1200" dirty="0">
                <a:latin typeface="Helvetica" panose="020B0604020202020204" pitchFamily="34" charset="0"/>
              </a:rPr>
              <a:t> to podejrzenia sadu, </a:t>
            </a:r>
            <a:r>
              <a:rPr lang="pl-PL" sz="1200" dirty="0" err="1">
                <a:latin typeface="Helvetica" panose="020B0604020202020204" pitchFamily="34" charset="0"/>
              </a:rPr>
              <a:t>ktory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zwrocil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sie</a:t>
            </a:r>
            <a:r>
              <a:rPr lang="pl-PL" sz="1200" dirty="0">
                <a:latin typeface="Helvetica" panose="020B0604020202020204" pitchFamily="34" charset="0"/>
              </a:rPr>
              <a:t> do TK z wnioskiem o stwierdzenie </a:t>
            </a:r>
            <a:r>
              <a:rPr lang="pl-PL" sz="1200" dirty="0" err="1">
                <a:latin typeface="Helvetica" panose="020B0604020202020204" pitchFamily="34" charset="0"/>
              </a:rPr>
              <a:t>niezgodnosci</a:t>
            </a:r>
            <a:r>
              <a:rPr lang="pl-PL" sz="1200" dirty="0">
                <a:latin typeface="Helvetica" panose="020B0604020202020204" pitchFamily="34" charset="0"/>
              </a:rPr>
              <a:t> tych </a:t>
            </a:r>
            <a:r>
              <a:rPr lang="pl-PL" sz="1200" dirty="0" err="1">
                <a:latin typeface="Helvetica" panose="020B0604020202020204" pitchFamily="34" charset="0"/>
              </a:rPr>
              <a:t>postanowien</a:t>
            </a:r>
            <a:r>
              <a:rPr lang="pl-PL" sz="1200" dirty="0">
                <a:latin typeface="Helvetica" panose="020B0604020202020204" pitchFamily="34" charset="0"/>
              </a:rPr>
              <a:t> z Konstytucja. </a:t>
            </a:r>
            <a:r>
              <a:rPr lang="pl-PL" sz="1200" dirty="0" err="1">
                <a:latin typeface="Helvetica" panose="020B0604020202020204" pitchFamily="34" charset="0"/>
              </a:rPr>
              <a:t>Powolywal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sie</a:t>
            </a:r>
            <a:r>
              <a:rPr lang="pl-PL" sz="1200" dirty="0">
                <a:latin typeface="Helvetica" panose="020B0604020202020204" pitchFamily="34" charset="0"/>
              </a:rPr>
              <a:t> na </a:t>
            </a:r>
            <a:r>
              <a:rPr lang="pl-PL" sz="1200" dirty="0" err="1">
                <a:latin typeface="Helvetica" panose="020B0604020202020204" pitchFamily="34" charset="0"/>
              </a:rPr>
              <a:t>scisla</a:t>
            </a:r>
            <a:r>
              <a:rPr lang="pl-PL" sz="1200" dirty="0">
                <a:latin typeface="Helvetica" panose="020B0604020202020204" pitchFamily="34" charset="0"/>
              </a:rPr>
              <a:t> interpretacje </a:t>
            </a:r>
            <a:r>
              <a:rPr lang="pl-PL" sz="1200" dirty="0" err="1">
                <a:latin typeface="Helvetica" panose="020B0604020202020204" pitchFamily="34" charset="0"/>
              </a:rPr>
              <a:t>ustay</a:t>
            </a:r>
            <a:r>
              <a:rPr lang="pl-PL" sz="1200" dirty="0">
                <a:latin typeface="Helvetica" panose="020B0604020202020204" pitchFamily="34" charset="0"/>
              </a:rPr>
              <a:t> o partiach politycznych i </a:t>
            </a:r>
            <a:r>
              <a:rPr lang="pl-PL" sz="1200" dirty="0" err="1">
                <a:latin typeface="Helvetica" panose="020B0604020202020204" pitchFamily="34" charset="0"/>
              </a:rPr>
              <a:t>uznal</a:t>
            </a:r>
            <a:r>
              <a:rPr lang="pl-PL" sz="1200" dirty="0">
                <a:latin typeface="Helvetica" panose="020B0604020202020204" pitchFamily="34" charset="0"/>
              </a:rPr>
              <a:t> nowe postanowienia statutu za niedemokratyczne. </a:t>
            </a:r>
            <a:br>
              <a:rPr lang="pl-PL" sz="1200" dirty="0"/>
            </a:br>
            <a:r>
              <a:rPr lang="pl-PL" sz="1200" dirty="0">
                <a:latin typeface="Helvetica" panose="020B0604020202020204" pitchFamily="34" charset="0"/>
              </a:rPr>
              <a:t>Tymczasem minister </a:t>
            </a:r>
            <a:r>
              <a:rPr lang="pl-PL" sz="1200" dirty="0" err="1">
                <a:latin typeface="Helvetica" panose="020B0604020202020204" pitchFamily="34" charset="0"/>
              </a:rPr>
              <a:t>sprawiedlowosci</a:t>
            </a:r>
            <a:r>
              <a:rPr lang="pl-PL" sz="1200" dirty="0">
                <a:latin typeface="Helvetica" panose="020B0604020202020204" pitchFamily="34" charset="0"/>
              </a:rPr>
              <a:t>, </a:t>
            </a:r>
            <a:r>
              <a:rPr lang="pl-PL" sz="1200" dirty="0" err="1">
                <a:latin typeface="Helvetica" panose="020B0604020202020204" pitchFamily="34" charset="0"/>
              </a:rPr>
              <a:t>bedacy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czlonkeim</a:t>
            </a:r>
            <a:r>
              <a:rPr lang="pl-PL" sz="1200" dirty="0">
                <a:latin typeface="Helvetica" panose="020B0604020202020204" pitchFamily="34" charset="0"/>
              </a:rPr>
              <a:t> partii Z, </a:t>
            </a:r>
            <a:r>
              <a:rPr lang="pl-PL" sz="1200" dirty="0" err="1">
                <a:latin typeface="Helvetica" panose="020B0604020202020204" pitchFamily="34" charset="0"/>
              </a:rPr>
              <a:t>zwrocil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uwage</a:t>
            </a:r>
            <a:r>
              <a:rPr lang="pl-PL" sz="1200" dirty="0">
                <a:latin typeface="Helvetica" panose="020B0604020202020204" pitchFamily="34" charset="0"/>
              </a:rPr>
              <a:t> na inne postanowienia statutu A, </a:t>
            </a:r>
            <a:r>
              <a:rPr lang="pl-PL" sz="1200" dirty="0" err="1">
                <a:latin typeface="Helvetica" panose="020B0604020202020204" pitchFamily="34" charset="0"/>
              </a:rPr>
              <a:t>ktore</a:t>
            </a:r>
            <a:r>
              <a:rPr lang="pl-PL" sz="1200" dirty="0">
                <a:latin typeface="Helvetica" panose="020B0604020202020204" pitchFamily="34" charset="0"/>
              </a:rPr>
              <a:t>, jego zdaniem, </a:t>
            </a:r>
            <a:r>
              <a:rPr lang="pl-PL" sz="1200" dirty="0" err="1">
                <a:latin typeface="Helvetica" panose="020B0604020202020204" pitchFamily="34" charset="0"/>
              </a:rPr>
              <a:t>pozwalaly</a:t>
            </a:r>
            <a:r>
              <a:rPr lang="pl-PL" sz="1200" dirty="0">
                <a:latin typeface="Helvetica" panose="020B0604020202020204" pitchFamily="34" charset="0"/>
              </a:rPr>
              <a:t> skuteczniej jej </a:t>
            </a:r>
            <a:r>
              <a:rPr lang="pl-PL" sz="1200" dirty="0" err="1">
                <a:latin typeface="Helvetica" panose="020B0604020202020204" pitchFamily="34" charset="0"/>
              </a:rPr>
              <a:t>zaszkodzic</a:t>
            </a:r>
            <a:r>
              <a:rPr lang="pl-PL" sz="1200" dirty="0">
                <a:latin typeface="Helvetica" panose="020B0604020202020204" pitchFamily="34" charset="0"/>
              </a:rPr>
              <a:t>. W jego przekonaniu, niezgodne z prawem </a:t>
            </a:r>
            <a:r>
              <a:rPr lang="pl-PL" sz="1200" dirty="0" err="1">
                <a:latin typeface="Helvetica" panose="020B0604020202020204" pitchFamily="34" charset="0"/>
              </a:rPr>
              <a:t>bylo</a:t>
            </a:r>
            <a:r>
              <a:rPr lang="pl-PL" sz="1200" dirty="0">
                <a:latin typeface="Helvetica" panose="020B0604020202020204" pitchFamily="34" charset="0"/>
              </a:rPr>
              <a:t> stwierdzenie, ze "</a:t>
            </a:r>
            <a:r>
              <a:rPr lang="pl-PL" sz="1200" dirty="0" err="1">
                <a:latin typeface="Helvetica" panose="020B0604020202020204" pitchFamily="34" charset="0"/>
              </a:rPr>
              <a:t>czlonkowie</a:t>
            </a:r>
            <a:r>
              <a:rPr lang="pl-PL" sz="1200" dirty="0">
                <a:latin typeface="Helvetica" panose="020B0604020202020204" pitchFamily="34" charset="0"/>
              </a:rPr>
              <a:t> struktur </a:t>
            </a:r>
            <a:r>
              <a:rPr lang="pl-PL" sz="1200" dirty="0" err="1">
                <a:latin typeface="Helvetica" panose="020B0604020202020204" pitchFamily="34" charset="0"/>
              </a:rPr>
              <a:t>wojewodzkich</a:t>
            </a:r>
            <a:r>
              <a:rPr lang="pl-PL" sz="1200" dirty="0">
                <a:latin typeface="Helvetica" panose="020B0604020202020204" pitchFamily="34" charset="0"/>
              </a:rPr>
              <a:t> partii A, </a:t>
            </a:r>
            <a:r>
              <a:rPr lang="pl-PL" sz="1200" dirty="0" err="1">
                <a:latin typeface="Helvetica" panose="020B0604020202020204" pitchFamily="34" charset="0"/>
              </a:rPr>
              <a:t>chcac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wystapic</a:t>
            </a:r>
            <a:r>
              <a:rPr lang="pl-PL" sz="1200" dirty="0">
                <a:latin typeface="Helvetica" panose="020B0604020202020204" pitchFamily="34" charset="0"/>
              </a:rPr>
              <a:t> z jej </a:t>
            </a:r>
            <a:r>
              <a:rPr lang="pl-PL" sz="1200" dirty="0" err="1">
                <a:latin typeface="Helvetica" panose="020B0604020202020204" pitchFamily="34" charset="0"/>
              </a:rPr>
              <a:t>szeregow</a:t>
            </a:r>
            <a:r>
              <a:rPr lang="pl-PL" sz="1200" dirty="0">
                <a:latin typeface="Helvetica" panose="020B0604020202020204" pitchFamily="34" charset="0"/>
              </a:rPr>
              <a:t>, </a:t>
            </a:r>
            <a:r>
              <a:rPr lang="pl-PL" sz="1200" dirty="0" err="1">
                <a:latin typeface="Helvetica" panose="020B0604020202020204" pitchFamily="34" charset="0"/>
              </a:rPr>
              <a:t>powinnsi</a:t>
            </a:r>
            <a:r>
              <a:rPr lang="pl-PL" sz="1200" dirty="0">
                <a:latin typeface="Helvetica" panose="020B0604020202020204" pitchFamily="34" charset="0"/>
              </a:rPr>
              <a:t> </a:t>
            </a:r>
            <a:r>
              <a:rPr lang="pl-PL" sz="1200" dirty="0" err="1">
                <a:latin typeface="Helvetica" panose="020B0604020202020204" pitchFamily="34" charset="0"/>
              </a:rPr>
              <a:t>uiscic</a:t>
            </a:r>
            <a:r>
              <a:rPr lang="pl-PL" sz="1200" dirty="0">
                <a:latin typeface="Helvetica" panose="020B0604020202020204" pitchFamily="34" charset="0"/>
              </a:rPr>
              <a:t> jednorazowa </a:t>
            </a:r>
            <a:r>
              <a:rPr lang="pl-PL" sz="1200" dirty="0" err="1">
                <a:latin typeface="Helvetica" panose="020B0604020202020204" pitchFamily="34" charset="0"/>
              </a:rPr>
              <a:t>oplate</a:t>
            </a:r>
            <a:r>
              <a:rPr lang="pl-PL" sz="1200" dirty="0">
                <a:latin typeface="Helvetica" panose="020B0604020202020204" pitchFamily="34" charset="0"/>
              </a:rPr>
              <a:t> w </a:t>
            </a:r>
            <a:r>
              <a:rPr lang="pl-PL" sz="1200" dirty="0" err="1">
                <a:latin typeface="Helvetica" panose="020B0604020202020204" pitchFamily="34" charset="0"/>
              </a:rPr>
              <a:t>wysokosci</a:t>
            </a:r>
            <a:r>
              <a:rPr lang="pl-PL" sz="1200" dirty="0">
                <a:latin typeface="Helvetica" panose="020B0604020202020204" pitchFamily="34" charset="0"/>
              </a:rPr>
              <a:t> 40 000 </a:t>
            </a:r>
            <a:r>
              <a:rPr lang="pl-PL" sz="1200" dirty="0" err="1">
                <a:latin typeface="Helvetica" panose="020B0604020202020204" pitchFamily="34" charset="0"/>
              </a:rPr>
              <a:t>zlotych</a:t>
            </a:r>
            <a:r>
              <a:rPr lang="pl-PL" sz="1200" dirty="0">
                <a:latin typeface="Helvetica" panose="020B0604020202020204" pitchFamily="34" charset="0"/>
              </a:rPr>
              <a:t> na rzecz partii, a </a:t>
            </a:r>
            <a:r>
              <a:rPr lang="pl-PL" sz="1200" dirty="0" err="1">
                <a:latin typeface="Helvetica" panose="020B0604020202020204" pitchFamily="34" charset="0"/>
              </a:rPr>
              <a:t>czlonkowie</a:t>
            </a:r>
            <a:r>
              <a:rPr lang="pl-PL" sz="1200" dirty="0">
                <a:latin typeface="Helvetica" panose="020B0604020202020204" pitchFamily="34" charset="0"/>
              </a:rPr>
              <a:t> jej struktur szczebla krajowego </a:t>
            </a:r>
            <a:r>
              <a:rPr lang="pl-PL" sz="1200" dirty="0" err="1">
                <a:latin typeface="Helvetica" panose="020B0604020202020204" pitchFamily="34" charset="0"/>
              </a:rPr>
              <a:t>oplate</a:t>
            </a:r>
            <a:r>
              <a:rPr lang="pl-PL" sz="1200" dirty="0">
                <a:latin typeface="Helvetica" panose="020B0604020202020204" pitchFamily="34" charset="0"/>
              </a:rPr>
              <a:t> w </a:t>
            </a:r>
            <a:r>
              <a:rPr lang="pl-PL" sz="1200" dirty="0" err="1">
                <a:latin typeface="Helvetica" panose="020B0604020202020204" pitchFamily="34" charset="0"/>
              </a:rPr>
              <a:t>wysokosci</a:t>
            </a:r>
            <a:r>
              <a:rPr lang="pl-PL" sz="1200" dirty="0">
                <a:latin typeface="Helvetica" panose="020B0604020202020204" pitchFamily="34" charset="0"/>
              </a:rPr>
              <a:t> 100 000zlotych". 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59290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5" y="0"/>
            <a:ext cx="8567472" cy="6858000"/>
          </a:xfrm>
          <a:prstGeom prst="rect">
            <a:avLst/>
          </a:prstGeom>
        </p:spPr>
      </p:pic>
      <p:sp>
        <p:nvSpPr>
          <p:cNvPr id="3" name="Prostokąt zaokrąglony 2"/>
          <p:cNvSpPr/>
          <p:nvPr/>
        </p:nvSpPr>
        <p:spPr>
          <a:xfrm>
            <a:off x="3069931" y="1313598"/>
            <a:ext cx="3933960" cy="8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/>
              <a:t>Lobby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378039" y="2512763"/>
            <a:ext cx="73151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Art. 2. 1. W rozumieniu ustawy działalnością lobbingową jest każde działanie prowadzone metodami prawnie dozwolonymi zmierzające do wywarcia wpływu na organy władzy publicznej w procesie stanowienia prawa. </a:t>
            </a:r>
          </a:p>
          <a:p>
            <a:r>
              <a:rPr lang="pl-PL" dirty="0"/>
              <a:t>2. W rozumieniu ustawy zawodową działalnością lobbingową jest zarobkowa działalność lobbingowa prowadzona na rzecz osób trzecich w celu uwzględnienia w procesie stanowienia prawa interesów tych osób. </a:t>
            </a:r>
          </a:p>
          <a:p>
            <a:r>
              <a:rPr lang="pl-PL" dirty="0"/>
              <a:t>3. Zawodowa działalność lobbingowa może być wykonywana przez przedsiębiorcę albo przez osobę fizyczną niebędącą przedsiębiorcą na podstawie umowy cywilnoprawnej. </a:t>
            </a:r>
          </a:p>
        </p:txBody>
      </p:sp>
    </p:spTree>
    <p:extLst>
      <p:ext uri="{BB962C8B-B14F-4D97-AF65-F5344CB8AC3E}">
        <p14:creationId xmlns:p14="http://schemas.microsoft.com/office/powerpoint/2010/main" val="2664854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270</Words>
  <Application>Microsoft Office PowerPoint</Application>
  <PresentationFormat>Pokaz na ekranie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Helvetica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KUźnicka</dc:creator>
  <cp:lastModifiedBy>Dominika Kuźnicka</cp:lastModifiedBy>
  <cp:revision>15</cp:revision>
  <dcterms:created xsi:type="dcterms:W3CDTF">2016-11-30T18:54:14Z</dcterms:created>
  <dcterms:modified xsi:type="dcterms:W3CDTF">2018-05-01T16:34:52Z</dcterms:modified>
</cp:coreProperties>
</file>