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7" r:id="rId11"/>
    <p:sldId id="264" r:id="rId12"/>
    <p:sldId id="269" r:id="rId13"/>
    <p:sldId id="268" r:id="rId14"/>
    <p:sldId id="270" r:id="rId15"/>
    <p:sldId id="271" r:id="rId16"/>
    <p:sldId id="272" r:id="rId17"/>
    <p:sldId id="273" r:id="rId18"/>
    <p:sldId id="274" r:id="rId19"/>
    <p:sldId id="275" r:id="rId20"/>
    <p:sldId id="276" r:id="rId21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36" d="100"/>
          <a:sy n="36" d="100"/>
        </p:scale>
        <p:origin x="60" y="7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  <a:endParaRPr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A74FC-622B-44BD-8FE4-3ABCD540A9AF}" type="datetimeFigureOut">
              <a:rPr lang="en-US" smtClean="0"/>
              <a:t>12/15/2016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7CC9E-47F1-4A1D-8448-96A289109F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3525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A74FC-622B-44BD-8FE4-3ABCD540A9AF}" type="datetimeFigureOut">
              <a:rPr lang="en-US" smtClean="0"/>
              <a:t>12/15/2016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7CC9E-47F1-4A1D-8448-96A289109F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9980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A74FC-622B-44BD-8FE4-3ABCD540A9AF}" type="datetimeFigureOut">
              <a:rPr lang="en-US" smtClean="0"/>
              <a:t>12/15/2016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7CC9E-47F1-4A1D-8448-96A289109F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09795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A74FC-622B-44BD-8FE4-3ABCD540A9AF}" type="datetimeFigureOut">
              <a:rPr lang="en-US" smtClean="0"/>
              <a:t>12/15/2016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7CC9E-47F1-4A1D-8448-96A289109F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2695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A74FC-622B-44BD-8FE4-3ABCD540A9AF}" type="datetimeFigureOut">
              <a:rPr lang="en-US" smtClean="0"/>
              <a:t>12/15/2016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7CC9E-47F1-4A1D-8448-96A289109F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5352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A74FC-622B-44BD-8FE4-3ABCD540A9AF}" type="datetimeFigureOut">
              <a:rPr lang="en-US" smtClean="0"/>
              <a:t>12/15/2016</a:t>
            </a:fld>
            <a:endParaRPr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7CC9E-47F1-4A1D-8448-96A289109F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1573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A74FC-622B-44BD-8FE4-3ABCD540A9AF}" type="datetimeFigureOut">
              <a:rPr lang="en-US" smtClean="0"/>
              <a:t>12/15/2016</a:t>
            </a:fld>
            <a:endParaRPr lang="en-US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7CC9E-47F1-4A1D-8448-96A289109F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36859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A74FC-622B-44BD-8FE4-3ABCD540A9AF}" type="datetimeFigureOut">
              <a:rPr lang="en-US" smtClean="0"/>
              <a:t>12/15/2016</a:t>
            </a:fld>
            <a:endParaRPr lang="en-US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7CC9E-47F1-4A1D-8448-96A289109F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4672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A74FC-622B-44BD-8FE4-3ABCD540A9AF}" type="datetimeFigureOut">
              <a:rPr lang="en-US" smtClean="0"/>
              <a:t>12/15/2016</a:t>
            </a:fld>
            <a:endParaRPr lang="en-US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7CC9E-47F1-4A1D-8448-96A289109F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586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A74FC-622B-44BD-8FE4-3ABCD540A9AF}" type="datetimeFigureOut">
              <a:rPr lang="en-US" smtClean="0"/>
              <a:t>12/15/2016</a:t>
            </a:fld>
            <a:endParaRPr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7CC9E-47F1-4A1D-8448-96A289109F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6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A74FC-622B-44BD-8FE4-3ABCD540A9AF}" type="datetimeFigureOut">
              <a:rPr lang="en-US" smtClean="0"/>
              <a:t>12/15/2016</a:t>
            </a:fld>
            <a:endParaRPr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7CC9E-47F1-4A1D-8448-96A289109F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2938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3A74FC-622B-44BD-8FE4-3ABCD540A9AF}" type="datetimeFigureOut">
              <a:rPr lang="en-US" smtClean="0"/>
              <a:t>12/15/2016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A7CC9E-47F1-4A1D-8448-96A289109F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3314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Pieniądz</a:t>
            </a:r>
            <a:endParaRPr lang="en-US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/>
              <a:t>mgr Małgorzata J. Januszewska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91691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02977" y="1150563"/>
            <a:ext cx="10515600" cy="1325563"/>
          </a:xfrm>
        </p:spPr>
        <p:txBody>
          <a:bodyPr/>
          <a:lstStyle/>
          <a:p>
            <a:r>
              <a:rPr lang="en-US" dirty="0" err="1"/>
              <a:t>Etapy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ewolucja</a:t>
            </a:r>
            <a:r>
              <a:rPr lang="en-US" dirty="0"/>
              <a:t> </a:t>
            </a:r>
            <a:r>
              <a:rPr lang="en-US" dirty="0" err="1"/>
              <a:t>pieniądza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492624" y="2506662"/>
            <a:ext cx="10515600" cy="4351338"/>
          </a:xfrm>
        </p:spPr>
        <p:txBody>
          <a:bodyPr>
            <a:normAutofit fontScale="62500" lnSpcReduction="20000"/>
          </a:bodyPr>
          <a:lstStyle/>
          <a:p>
            <a:r>
              <a:rPr lang="pl-PL" dirty="0">
                <a:effectLst/>
              </a:rPr>
              <a:t>PIENIĄDZ TOWAROWY – jego wartość nominalna była równa jego wartości realnej </a:t>
            </a:r>
          </a:p>
          <a:p>
            <a:r>
              <a:rPr lang="pl-PL" dirty="0">
                <a:effectLst/>
              </a:rPr>
              <a:t>Pieniądz </a:t>
            </a:r>
            <a:r>
              <a:rPr lang="pl-PL" b="1" dirty="0">
                <a:effectLst/>
              </a:rPr>
              <a:t>naturalny/pierwotny</a:t>
            </a:r>
            <a:r>
              <a:rPr lang="pl-PL" dirty="0">
                <a:effectLst/>
              </a:rPr>
              <a:t> – </a:t>
            </a:r>
            <a:r>
              <a:rPr lang="pl-PL" dirty="0" err="1">
                <a:effectLst/>
              </a:rPr>
              <a:t>np</a:t>
            </a:r>
            <a:r>
              <a:rPr lang="pl-PL" dirty="0">
                <a:effectLst/>
              </a:rPr>
              <a:t>: zboża, bydło, skóry, kruszce szlachetne. Występowały one w jednostkach wagowych.</a:t>
            </a:r>
          </a:p>
          <a:p>
            <a:r>
              <a:rPr lang="pl-PL" dirty="0">
                <a:effectLst/>
              </a:rPr>
              <a:t>Pieniądz </a:t>
            </a:r>
            <a:r>
              <a:rPr lang="pl-PL" b="1" dirty="0">
                <a:effectLst/>
              </a:rPr>
              <a:t>kredytowy/kruszcowy</a:t>
            </a:r>
            <a:r>
              <a:rPr lang="pl-PL" dirty="0">
                <a:effectLst/>
              </a:rPr>
              <a:t> Pieniądz papierowy wymienialny na kruszce (złoto, srebro) emitowany przez banki, będący potwierdzeniem umowy kredytowej między bankiem i jego klientem. Miał charakter materialny, natomiast wartość i siłą nabywcza jednostki monetarnej była określana przez wartość zawartego w niej kruszcu, a nie przez nazwę i oznaczenie liczbowe.</a:t>
            </a:r>
          </a:p>
          <a:p>
            <a:r>
              <a:rPr lang="pl-PL" dirty="0">
                <a:effectLst/>
              </a:rPr>
              <a:t>II PIENIĄDZ NIETOWAROWY (niepełnowartościowy) - jego wartość nominalna przewyższa wartość realną </a:t>
            </a:r>
          </a:p>
          <a:p>
            <a:r>
              <a:rPr lang="pl-PL" dirty="0">
                <a:effectLst/>
              </a:rPr>
              <a:t>Pieniądz </a:t>
            </a:r>
            <a:r>
              <a:rPr lang="pl-PL" b="1" dirty="0">
                <a:effectLst/>
              </a:rPr>
              <a:t>dekretowy/papierowy lub </a:t>
            </a:r>
            <a:r>
              <a:rPr lang="pl-PL" b="1" dirty="0" err="1">
                <a:effectLst/>
              </a:rPr>
              <a:t>fiducjarny</a:t>
            </a:r>
            <a:r>
              <a:rPr lang="pl-PL" dirty="0">
                <a:effectLst/>
              </a:rPr>
              <a:t> O którego emisji i zasadach obiegu decydują dekrety władzy państwowej. Występował zarówno w formie monet kruszcowych jak i w formie pieniądza papierowego – banknotów emitowanych przez banki publiczne (obecnie banki centralne). Pieniądz papierowy jest pieniądzem symbolicznym, którego wartość znacznie przewyższa koszt jego wytworzenia. </a:t>
            </a:r>
          </a:p>
          <a:p>
            <a:r>
              <a:rPr lang="pl-PL" dirty="0">
                <a:effectLst/>
              </a:rPr>
              <a:t>Pieniądz </a:t>
            </a:r>
            <a:r>
              <a:rPr lang="pl-PL" b="1" dirty="0">
                <a:effectLst/>
              </a:rPr>
              <a:t>bezgotówkowy/wkładowy lub bankowy, </a:t>
            </a:r>
            <a:r>
              <a:rPr lang="pl-PL" b="1" dirty="0" err="1">
                <a:effectLst/>
              </a:rPr>
              <a:t>żyrowy</a:t>
            </a:r>
            <a:r>
              <a:rPr lang="pl-PL" b="1" dirty="0">
                <a:effectLst/>
              </a:rPr>
              <a:t>, depozytowy</a:t>
            </a:r>
            <a:r>
              <a:rPr lang="pl-PL" dirty="0">
                <a:effectLst/>
              </a:rPr>
              <a:t> Istnieje jedynie w postaci zapisu na rachunku bankowym i umożliwia udzielanie kredytów i regulowanie zobowiązań między klientami. Płatność następuje poprzez przelewy bankowe z wykorzystaniem nowych technologii (karty kredytowe, karty płatnicze, przelewy bankowe, płatności internetowe). Pieniądz bezgotówkowy spowodował oderwanie obiegu pieniężnego od zasobów kruszcowych i umożliwiło to finansowanie przyspieszonego rozwoju gospodarczego.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69474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56765" y="1068013"/>
            <a:ext cx="10515600" cy="1325563"/>
          </a:xfrm>
        </p:spPr>
        <p:txBody>
          <a:bodyPr/>
          <a:lstStyle/>
          <a:p>
            <a:r>
              <a:rPr lang="pl-PL" altLang="pl-PL" dirty="0"/>
              <a:t>Funkcje pieniądza 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456765" y="2393576"/>
            <a:ext cx="10515600" cy="4464424"/>
          </a:xfrm>
        </p:spPr>
        <p:txBody>
          <a:bodyPr>
            <a:noAutofit/>
          </a:bodyPr>
          <a:lstStyle/>
          <a:p>
            <a:r>
              <a:rPr lang="pl-PL" altLang="pl-PL" dirty="0"/>
              <a:t>środek wymiany,</a:t>
            </a:r>
          </a:p>
          <a:p>
            <a:r>
              <a:rPr lang="pl-PL" altLang="pl-PL" dirty="0"/>
              <a:t>miernik wartości,</a:t>
            </a:r>
          </a:p>
          <a:p>
            <a:r>
              <a:rPr lang="pl-PL" altLang="pl-PL" dirty="0"/>
              <a:t>środek gromadzenia oszczędności (środek tezauryzacji, przechowywania wartości),</a:t>
            </a:r>
          </a:p>
          <a:p>
            <a:r>
              <a:rPr lang="pl-PL" altLang="pl-PL" dirty="0"/>
              <a:t>środek płatniczy,</a:t>
            </a:r>
          </a:p>
          <a:p>
            <a:r>
              <a:rPr lang="pl-PL" altLang="pl-PL" dirty="0"/>
              <a:t>międzynarodowy środek płatniczy.</a:t>
            </a:r>
          </a:p>
        </p:txBody>
      </p:sp>
    </p:spTree>
    <p:extLst>
      <p:ext uri="{BB962C8B-B14F-4D97-AF65-F5344CB8AC3E}">
        <p14:creationId xmlns:p14="http://schemas.microsoft.com/office/powerpoint/2010/main" val="6241708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56765" y="1068013"/>
            <a:ext cx="10515600" cy="1325563"/>
          </a:xfrm>
        </p:spPr>
        <p:txBody>
          <a:bodyPr/>
          <a:lstStyle/>
          <a:p>
            <a:r>
              <a:rPr lang="pl-PL" altLang="pl-PL" dirty="0"/>
              <a:t>Środek wymiany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456765" y="2393576"/>
            <a:ext cx="10515600" cy="4464424"/>
          </a:xfrm>
        </p:spPr>
        <p:txBody>
          <a:bodyPr>
            <a:noAutofit/>
          </a:bodyPr>
          <a:lstStyle/>
          <a:p>
            <a:r>
              <a:rPr lang="pl-PL" dirty="0">
                <a:effectLst/>
              </a:rPr>
              <a:t>Ludzie zamieniają swoje dobra i usługi na pieniądz, a potem używają go do zakupów dóbr i usług, których potrzebują</a:t>
            </a:r>
            <a:endParaRPr lang="pl-PL" altLang="pl-PL" dirty="0"/>
          </a:p>
        </p:txBody>
      </p:sp>
    </p:spTree>
    <p:extLst>
      <p:ext uri="{BB962C8B-B14F-4D97-AF65-F5344CB8AC3E}">
        <p14:creationId xmlns:p14="http://schemas.microsoft.com/office/powerpoint/2010/main" val="27184176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56765" y="1068013"/>
            <a:ext cx="10515600" cy="1325563"/>
          </a:xfrm>
        </p:spPr>
        <p:txBody>
          <a:bodyPr/>
          <a:lstStyle/>
          <a:p>
            <a:r>
              <a:rPr lang="pl-PL" altLang="pl-PL" dirty="0"/>
              <a:t>Miernik wartości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456765" y="2393576"/>
            <a:ext cx="10515600" cy="4464424"/>
          </a:xfrm>
        </p:spPr>
        <p:txBody>
          <a:bodyPr>
            <a:noAutofit/>
          </a:bodyPr>
          <a:lstStyle/>
          <a:p>
            <a:r>
              <a:rPr lang="pl-PL" dirty="0">
                <a:effectLst/>
              </a:rPr>
              <a:t>jest powszechnie uznawanym ekwiwalentem, pozwala na wyrażanie wartości towarów w pieniądzu. W tej funkcji bardzo istotne jest utrzymanie jego siły nabywczej określonej przez ilość towarów, jaką można nabyć za jednostkę pieniądza</a:t>
            </a:r>
            <a:endParaRPr lang="pl-PL" altLang="pl-PL" dirty="0"/>
          </a:p>
        </p:txBody>
      </p:sp>
    </p:spTree>
    <p:extLst>
      <p:ext uri="{BB962C8B-B14F-4D97-AF65-F5344CB8AC3E}">
        <p14:creationId xmlns:p14="http://schemas.microsoft.com/office/powerpoint/2010/main" val="16247707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322294" y="1177458"/>
            <a:ext cx="10515600" cy="1325563"/>
          </a:xfrm>
        </p:spPr>
        <p:txBody>
          <a:bodyPr/>
          <a:lstStyle/>
          <a:p>
            <a:r>
              <a:rPr lang="pl-PL" dirty="0"/>
              <a:t>Środek tezauryzacji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322294" y="2506662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pl-PL" dirty="0">
                <a:effectLst/>
              </a:rPr>
              <a:t>można go wykorzystać do dokonania zakupów w przyszłości. Dana osoba może przechowywać pieniądze i użyć ich później, aby dokonać jakiejś transakcji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45539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322294" y="1177458"/>
            <a:ext cx="10515600" cy="1325563"/>
          </a:xfrm>
        </p:spPr>
        <p:txBody>
          <a:bodyPr/>
          <a:lstStyle/>
          <a:p>
            <a:r>
              <a:rPr lang="pl-PL" dirty="0"/>
              <a:t>Środek płatniczy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322294" y="2506662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pl-PL" dirty="0">
                <a:effectLst/>
              </a:rPr>
              <a:t>reguluje się nim zobowiązania niezwiązane z zakupem usług oraz towarów, są to głównie płatności dotyczące zaciąganych i spłacanych pożyczek, regulowania zobowiązań podatkowych, opłacania składek na ubezpieczenia gospodarcze i społeczne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60971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322294" y="1177458"/>
            <a:ext cx="10515600" cy="1325563"/>
          </a:xfrm>
        </p:spPr>
        <p:txBody>
          <a:bodyPr/>
          <a:lstStyle/>
          <a:p>
            <a:r>
              <a:rPr lang="pl-PL" dirty="0"/>
              <a:t>Międzynarodowy środek płatniczy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322294" y="2506662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pl-PL" dirty="0">
                <a:effectLst/>
              </a:rPr>
              <a:t>pieniądz jednego kraju jest honorowany w innym kraju jako środek płatniczy np. dolar amerykański, euro, funt brytyjski, frank szwajcarski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17618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322294" y="1177458"/>
            <a:ext cx="10515600" cy="1325563"/>
          </a:xfrm>
        </p:spPr>
        <p:txBody>
          <a:bodyPr/>
          <a:lstStyle/>
          <a:p>
            <a:r>
              <a:rPr lang="pl-PL" dirty="0"/>
              <a:t>Cechy pieniądza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322294" y="2506662"/>
            <a:ext cx="10515600" cy="4351338"/>
          </a:xfrm>
        </p:spPr>
        <p:txBody>
          <a:bodyPr/>
          <a:lstStyle/>
          <a:p>
            <a:r>
              <a:rPr lang="pl-PL" dirty="0">
                <a:effectLst/>
              </a:rPr>
              <a:t>Musi być powszechnie akceptowany i rozpoznawalny</a:t>
            </a:r>
          </a:p>
          <a:p>
            <a:r>
              <a:rPr lang="pl-PL" dirty="0">
                <a:effectLst/>
              </a:rPr>
              <a:t>Musi być przenośny i poręczny</a:t>
            </a:r>
          </a:p>
          <a:p>
            <a:r>
              <a:rPr lang="pl-PL" dirty="0">
                <a:effectLst/>
              </a:rPr>
              <a:t>Musi być łatwo podzielny na mniejsze jednostki</a:t>
            </a:r>
          </a:p>
          <a:p>
            <a:r>
              <a:rPr lang="pl-PL" dirty="0">
                <a:effectLst/>
              </a:rPr>
              <a:t>Musi być trudny do podrobienia</a:t>
            </a:r>
          </a:p>
          <a:p>
            <a:r>
              <a:rPr lang="pl-PL" dirty="0">
                <a:effectLst/>
              </a:rPr>
              <a:t>Musi być wytrzymały</a:t>
            </a:r>
          </a:p>
        </p:txBody>
      </p:sp>
    </p:spTree>
    <p:extLst>
      <p:ext uri="{BB962C8B-B14F-4D97-AF65-F5344CB8AC3E}">
        <p14:creationId xmlns:p14="http://schemas.microsoft.com/office/powerpoint/2010/main" val="133704126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322294" y="1177458"/>
            <a:ext cx="10515600" cy="1325563"/>
          </a:xfrm>
        </p:spPr>
        <p:txBody>
          <a:bodyPr/>
          <a:lstStyle/>
          <a:p>
            <a:r>
              <a:rPr lang="pl-PL" dirty="0"/>
              <a:t>Bank centralny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322294" y="2506662"/>
            <a:ext cx="10515600" cy="4351338"/>
          </a:xfrm>
        </p:spPr>
        <p:txBody>
          <a:bodyPr/>
          <a:lstStyle/>
          <a:p>
            <a:r>
              <a:rPr lang="pl-PL" dirty="0"/>
              <a:t>instytucja odpowiedzialna za funkcjonowanie systemu bankowego oraz prowadzenie bieżącej polityki pieniężnej państwa. W praktyce gospodarczej wyróżnia się dwa modele relacji banku centralnego i państwa: bank centralny niezależny od państwa (samodzielnie ustalający cele i dobierający narzędzia) oraz bank centralny zależny od państwa (rządu). </a:t>
            </a:r>
          </a:p>
          <a:p>
            <a:r>
              <a:rPr lang="pl-PL" dirty="0"/>
              <a:t>W Polsce funkcję banku centralnego pełni Narodowy Bank Polski. </a:t>
            </a:r>
          </a:p>
        </p:txBody>
      </p:sp>
    </p:spTree>
    <p:extLst>
      <p:ext uri="{BB962C8B-B14F-4D97-AF65-F5344CB8AC3E}">
        <p14:creationId xmlns:p14="http://schemas.microsoft.com/office/powerpoint/2010/main" val="381411264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322294" y="1177458"/>
            <a:ext cx="10515600" cy="1325563"/>
          </a:xfrm>
        </p:spPr>
        <p:txBody>
          <a:bodyPr/>
          <a:lstStyle/>
          <a:p>
            <a:r>
              <a:rPr lang="pl-PL" dirty="0"/>
              <a:t>Funkcje BC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322294" y="2506662"/>
            <a:ext cx="10515600" cy="4351338"/>
          </a:xfrm>
        </p:spPr>
        <p:txBody>
          <a:bodyPr/>
          <a:lstStyle/>
          <a:p>
            <a:r>
              <a:rPr lang="pl-PL" dirty="0"/>
              <a:t>Bank banków</a:t>
            </a:r>
          </a:p>
          <a:p>
            <a:r>
              <a:rPr lang="pl-PL" dirty="0"/>
              <a:t>Bank państwa</a:t>
            </a:r>
          </a:p>
          <a:p>
            <a:r>
              <a:rPr lang="pl-PL" dirty="0"/>
              <a:t>Bank emisyjny</a:t>
            </a:r>
          </a:p>
        </p:txBody>
      </p:sp>
    </p:spTree>
    <p:extLst>
      <p:ext uri="{BB962C8B-B14F-4D97-AF65-F5344CB8AC3E}">
        <p14:creationId xmlns:p14="http://schemas.microsoft.com/office/powerpoint/2010/main" val="28557094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29871" y="1181099"/>
            <a:ext cx="10515600" cy="1325563"/>
          </a:xfrm>
        </p:spPr>
        <p:txBody>
          <a:bodyPr/>
          <a:lstStyle/>
          <a:p>
            <a:r>
              <a:rPr lang="pl-PL" dirty="0"/>
              <a:t>Ewolucja pieniądza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429871" y="2506662"/>
            <a:ext cx="10515600" cy="4351338"/>
          </a:xfrm>
        </p:spPr>
        <p:txBody>
          <a:bodyPr/>
          <a:lstStyle/>
          <a:p>
            <a:r>
              <a:rPr lang="pl-PL" dirty="0"/>
              <a:t>Autarkia</a:t>
            </a:r>
          </a:p>
          <a:p>
            <a:r>
              <a:rPr lang="pl-PL" dirty="0"/>
              <a:t>Barter</a:t>
            </a:r>
          </a:p>
          <a:p>
            <a:r>
              <a:rPr lang="pl-PL" dirty="0"/>
              <a:t>Bimetalizm</a:t>
            </a:r>
          </a:p>
          <a:p>
            <a:r>
              <a:rPr lang="pl-PL" dirty="0"/>
              <a:t>Pieniądz </a:t>
            </a:r>
            <a:r>
              <a:rPr lang="pl-PL" dirty="0" err="1"/>
              <a:t>fiducjarny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153519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322294" y="1177458"/>
            <a:ext cx="10515600" cy="1325563"/>
          </a:xfrm>
        </p:spPr>
        <p:txBody>
          <a:bodyPr/>
          <a:lstStyle/>
          <a:p>
            <a:r>
              <a:rPr lang="pl-PL" dirty="0"/>
              <a:t>Inne funkcje BC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322294" y="2506662"/>
            <a:ext cx="10515600" cy="4351338"/>
          </a:xfrm>
        </p:spPr>
        <p:txBody>
          <a:bodyPr/>
          <a:lstStyle/>
          <a:p>
            <a:r>
              <a:rPr lang="pl-PL" dirty="0"/>
              <a:t>Pożyczkodawca ostatniej instancji</a:t>
            </a:r>
          </a:p>
          <a:p>
            <a:r>
              <a:rPr lang="pl-PL" dirty="0"/>
              <a:t>Formułowanie celów polityki pieniężnej i sterowanie nią</a:t>
            </a:r>
          </a:p>
          <a:p>
            <a:r>
              <a:rPr lang="pl-PL" dirty="0"/>
              <a:t>Zarządzanie rezerwami dewizowymi kraju i kształtowanie kursu walutowego</a:t>
            </a:r>
          </a:p>
          <a:p>
            <a:r>
              <a:rPr lang="pl-PL" dirty="0"/>
              <a:t>Nadzór działalności banków komercyjnych</a:t>
            </a:r>
          </a:p>
          <a:p>
            <a:r>
              <a:rPr lang="pl-PL" dirty="0"/>
              <a:t>Regulacja podaży pieniądza</a:t>
            </a:r>
          </a:p>
        </p:txBody>
      </p:sp>
    </p:spTree>
    <p:extLst>
      <p:ext uri="{BB962C8B-B14F-4D97-AF65-F5344CB8AC3E}">
        <p14:creationId xmlns:p14="http://schemas.microsoft.com/office/powerpoint/2010/main" val="13302365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88142" y="1127311"/>
            <a:ext cx="10515600" cy="1325563"/>
          </a:xfrm>
        </p:spPr>
        <p:txBody>
          <a:bodyPr/>
          <a:lstStyle/>
          <a:p>
            <a:r>
              <a:rPr lang="pl-PL" dirty="0"/>
              <a:t>Skąd się wziął pieniądz?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349189" y="2506662"/>
            <a:ext cx="10515600" cy="4351338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pl-PL" altLang="pl-PL" i="1" dirty="0"/>
              <a:t>Pecunia non olet</a:t>
            </a:r>
            <a:r>
              <a:rPr lang="pl-PL" altLang="pl-PL" dirty="0"/>
              <a:t> (Pieniądz nie śmierdzi – nie cuchnie)</a:t>
            </a:r>
          </a:p>
          <a:p>
            <a:pPr lvl="1">
              <a:lnSpc>
                <a:spcPct val="80000"/>
              </a:lnSpc>
            </a:pPr>
            <a:r>
              <a:rPr lang="pl-PL" altLang="pl-PL" dirty="0"/>
              <a:t>Cyceron, </a:t>
            </a:r>
            <a:r>
              <a:rPr lang="pl-PL" altLang="pl-PL" i="1" dirty="0"/>
              <a:t>Orator</a:t>
            </a:r>
            <a:r>
              <a:rPr lang="pl-PL" altLang="pl-PL" dirty="0"/>
              <a:t> 45, 154 (46 p.n.e.)</a:t>
            </a:r>
          </a:p>
          <a:p>
            <a:pPr>
              <a:lnSpc>
                <a:spcPct val="80000"/>
              </a:lnSpc>
            </a:pPr>
            <a:r>
              <a:rPr lang="pl-PL" altLang="pl-PL" dirty="0" err="1"/>
              <a:t>pêcûäriûs</a:t>
            </a:r>
            <a:r>
              <a:rPr lang="pl-PL" altLang="pl-PL" dirty="0"/>
              <a:t> – należący do bydła, bydlęcy</a:t>
            </a:r>
          </a:p>
          <a:p>
            <a:pPr>
              <a:lnSpc>
                <a:spcPct val="80000"/>
              </a:lnSpc>
            </a:pPr>
            <a:r>
              <a:rPr lang="pl-PL" altLang="pl-PL" dirty="0" err="1"/>
              <a:t>pêcûniriûs</a:t>
            </a:r>
            <a:r>
              <a:rPr lang="pl-PL" altLang="pl-PL" dirty="0"/>
              <a:t> – dotyczący pieniądza, pieniężny</a:t>
            </a:r>
          </a:p>
          <a:p>
            <a:pPr>
              <a:lnSpc>
                <a:spcPct val="80000"/>
              </a:lnSpc>
            </a:pPr>
            <a:r>
              <a:rPr lang="pl-PL" altLang="pl-PL" dirty="0" err="1"/>
              <a:t>pêcûniä</a:t>
            </a:r>
            <a:r>
              <a:rPr lang="pl-PL" altLang="pl-PL" dirty="0"/>
              <a:t> – własność majątek, pieniądz suma pieniężna</a:t>
            </a:r>
          </a:p>
          <a:p>
            <a:pPr>
              <a:lnSpc>
                <a:spcPct val="80000"/>
              </a:lnSpc>
            </a:pPr>
            <a:r>
              <a:rPr lang="pl-PL" altLang="pl-PL" dirty="0"/>
              <a:t>wg późniejszej anegdoty: słowa cesarza Wespazjana (9-79) do syna Tytusa, który zarzucił mu opodatkowanie latryn publicznych.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77425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88142" y="1127311"/>
            <a:ext cx="10515600" cy="1325563"/>
          </a:xfrm>
        </p:spPr>
        <p:txBody>
          <a:bodyPr/>
          <a:lstStyle/>
          <a:p>
            <a:r>
              <a:rPr lang="pl-PL" altLang="pl-PL" dirty="0"/>
              <a:t>Monety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349189" y="2506662"/>
            <a:ext cx="10515600" cy="4351338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pl-PL" altLang="pl-PL" i="1" dirty="0"/>
              <a:t>Najstarsze znalezisko, pochodząca z VII wieku p. n. e. bryłka elektronu opatrzona stemplem złotnika z Efezu. </a:t>
            </a:r>
          </a:p>
          <a:p>
            <a:pPr>
              <a:lnSpc>
                <a:spcPct val="80000"/>
              </a:lnSpc>
            </a:pPr>
            <a:r>
              <a:rPr lang="pl-PL" altLang="pl-PL" i="1" dirty="0"/>
              <a:t>Monety wymyślone zostały prawdopodobnie przez starożytnych Chińczyków i ponownie ok. 700 lat przed Chrystusem przez </a:t>
            </a:r>
            <a:r>
              <a:rPr lang="pl-PL" altLang="pl-PL" i="1" dirty="0" err="1"/>
              <a:t>Lidyjczyków</a:t>
            </a:r>
            <a:r>
              <a:rPr lang="pl-PL" altLang="pl-PL" i="1" dirty="0"/>
              <a:t>;</a:t>
            </a:r>
          </a:p>
          <a:p>
            <a:pPr>
              <a:lnSpc>
                <a:spcPct val="80000"/>
              </a:lnSpc>
            </a:pPr>
            <a:r>
              <a:rPr lang="pl-PL" altLang="pl-PL" i="1" dirty="0"/>
              <a:t>Babilon starożytny miał rozbudowany system monetarny z bankami i systemem kredytowym (podobnie było później w starożytnej Grecji i Rzymie).</a:t>
            </a:r>
          </a:p>
          <a:p>
            <a:pPr>
              <a:lnSpc>
                <a:spcPct val="80000"/>
              </a:lnSpc>
            </a:pPr>
            <a:r>
              <a:rPr lang="pl-PL" altLang="pl-PL" i="1" dirty="0"/>
              <a:t>Z niewiadomych przyczyn system monetarny w Europie upadł we wczesnym Średniowieczu, ale potem od. IX wieku zaczął odżywać.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97819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88142" y="1127311"/>
            <a:ext cx="10515600" cy="1325563"/>
          </a:xfrm>
        </p:spPr>
        <p:txBody>
          <a:bodyPr/>
          <a:lstStyle/>
          <a:p>
            <a:r>
              <a:rPr lang="pl-PL" altLang="pl-PL" dirty="0"/>
              <a:t>Monety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349189" y="2506662"/>
            <a:ext cx="10515600" cy="4351338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pl-PL" altLang="pl-PL" i="1" dirty="0"/>
              <a:t>Najstarsze znalezisko, pochodząca z VII wieku p. n. e. bryłka elektronu opatrzona stemplem złotnika z Efezu. </a:t>
            </a:r>
          </a:p>
          <a:p>
            <a:pPr>
              <a:lnSpc>
                <a:spcPct val="80000"/>
              </a:lnSpc>
            </a:pPr>
            <a:r>
              <a:rPr lang="pl-PL" altLang="pl-PL" i="1" dirty="0"/>
              <a:t>Monety wymyślone zostały prawdopodobnie przez starożytnych Chińczyków i ponownie ok. 700 lat przed Chrystusem przez </a:t>
            </a:r>
            <a:r>
              <a:rPr lang="pl-PL" altLang="pl-PL" i="1" dirty="0" err="1"/>
              <a:t>Lidyjczyków</a:t>
            </a:r>
            <a:r>
              <a:rPr lang="pl-PL" altLang="pl-PL" i="1" dirty="0"/>
              <a:t>;</a:t>
            </a:r>
          </a:p>
          <a:p>
            <a:pPr>
              <a:lnSpc>
                <a:spcPct val="80000"/>
              </a:lnSpc>
            </a:pPr>
            <a:r>
              <a:rPr lang="pl-PL" altLang="pl-PL" i="1" dirty="0"/>
              <a:t>Babilon starożytny miał rozbudowany system monetarny z bankami i systemem kredytowym (podobnie było później w starożytnej Grecji i Rzymie).</a:t>
            </a:r>
          </a:p>
          <a:p>
            <a:pPr>
              <a:lnSpc>
                <a:spcPct val="80000"/>
              </a:lnSpc>
            </a:pPr>
            <a:r>
              <a:rPr lang="pl-PL" altLang="pl-PL" i="1" dirty="0"/>
              <a:t>Z niewiadomych przyczyn system monetarny w Europie upadł we wczesnym Średniowieczu, ale potem od. IX wieku zaczął odżywać.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80930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88142" y="1127311"/>
            <a:ext cx="10515600" cy="1325563"/>
          </a:xfrm>
        </p:spPr>
        <p:txBody>
          <a:bodyPr/>
          <a:lstStyle/>
          <a:p>
            <a:r>
              <a:rPr lang="pl-PL" altLang="pl-PL" dirty="0"/>
              <a:t>Obole, drachmy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349189" y="2506662"/>
            <a:ext cx="10515600" cy="4351338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pl-PL" altLang="pl-PL" i="1" dirty="0"/>
              <a:t>Najbardziej znaną formą pieniądza z okresu </a:t>
            </a:r>
            <a:r>
              <a:rPr lang="pl-PL" altLang="pl-PL" i="1" dirty="0" err="1"/>
              <a:t>przedmonetarnego</a:t>
            </a:r>
            <a:r>
              <a:rPr lang="pl-PL" altLang="pl-PL" i="1" dirty="0"/>
              <a:t> były żelazne lub brązowe pręty (</a:t>
            </a:r>
            <a:r>
              <a:rPr lang="pl-PL" altLang="pl-PL" i="1" dirty="0" err="1"/>
              <a:t>obolos</a:t>
            </a:r>
            <a:r>
              <a:rPr lang="pl-PL" altLang="pl-PL" i="1" dirty="0"/>
              <a:t>), których 6 składało się na garść (drach). Pieniądze te dały nazwy późniejszym jednostkom: obolowi i drachmie, która zawierała 6 oboli. Mennice emitowały również monety wyrażające części drachmy czy obola.</a:t>
            </a:r>
          </a:p>
          <a:p>
            <a:pPr>
              <a:lnSpc>
                <a:spcPct val="80000"/>
              </a:lnSpc>
            </a:pPr>
            <a:r>
              <a:rPr lang="pl-PL" altLang="pl-PL" i="1" dirty="0"/>
              <a:t>6000 drachm nazywano talentem, 100 drachm nazywano miną. Jedną drachmę dzielono na 6 oboli lub na 48 </a:t>
            </a:r>
            <a:r>
              <a:rPr lang="pl-PL" altLang="pl-PL" i="1" dirty="0" err="1"/>
              <a:t>chalków</a:t>
            </a:r>
            <a:r>
              <a:rPr lang="pl-PL" altLang="pl-PL" i="1" dirty="0"/>
              <a:t>.</a:t>
            </a:r>
          </a:p>
          <a:p>
            <a:pPr>
              <a:lnSpc>
                <a:spcPct val="80000"/>
              </a:lnSpc>
            </a:pPr>
            <a:r>
              <a:rPr lang="pl-PL" altLang="pl-PL" i="1" dirty="0"/>
              <a:t>Były one trudne do przechowania i ludzie nosili je w ustach. Wiemy o tym od Arystofanesa, który w jednej ze swoich komedii napisał, jak jedna z przekupek w czasie kłótni zawołała do drugiej: Jak ci dam w gębę, to ci wszystkie pieniądze wylecą.</a:t>
            </a:r>
          </a:p>
        </p:txBody>
      </p:sp>
    </p:spTree>
    <p:extLst>
      <p:ext uri="{BB962C8B-B14F-4D97-AF65-F5344CB8AC3E}">
        <p14:creationId xmlns:p14="http://schemas.microsoft.com/office/powerpoint/2010/main" val="16266522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56765" y="1181099"/>
            <a:ext cx="10515600" cy="1325563"/>
          </a:xfrm>
        </p:spPr>
        <p:txBody>
          <a:bodyPr/>
          <a:lstStyle/>
          <a:p>
            <a:r>
              <a:rPr lang="pl-PL" altLang="pl-PL" dirty="0"/>
              <a:t>Pieniądz papierowy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456765" y="2506662"/>
            <a:ext cx="10515600" cy="4351338"/>
          </a:xfrm>
        </p:spPr>
        <p:txBody>
          <a:bodyPr/>
          <a:lstStyle/>
          <a:p>
            <a:r>
              <a:rPr lang="pl-PL" altLang="pl-PL" dirty="0"/>
              <a:t>wymyślony przez Chińczyków,  prawdopodobnie w XI wieku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48708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56765" y="697005"/>
            <a:ext cx="10515600" cy="1325563"/>
          </a:xfrm>
        </p:spPr>
        <p:txBody>
          <a:bodyPr/>
          <a:lstStyle/>
          <a:p>
            <a:r>
              <a:rPr lang="pl-PL" altLang="pl-PL" dirty="0"/>
              <a:t>Pieniądz papierowy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456765" y="1694329"/>
            <a:ext cx="10515600" cy="5163671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pl-PL" altLang="pl-PL" sz="2600" dirty="0"/>
              <a:t>Około 1000 roku w prowincji Syczuan miejscowi kupcy emitowali papierowe banknoty nazywane </a:t>
            </a:r>
            <a:r>
              <a:rPr lang="pl-PL" altLang="pl-PL" sz="2600" i="1" dirty="0" err="1"/>
              <a:t>chia-tzu</a:t>
            </a:r>
            <a:r>
              <a:rPr lang="pl-PL" altLang="pl-PL" sz="2600" dirty="0"/>
              <a:t>, czyli "środek wymiany". Nie były one jeszcze pieniądzem narodowym, gdyż nie akceptowano ich poza Syczuanem. Wkrótce zresztą, po kilku skandalach związanych z niewypłacalnością ich emitentów, </a:t>
            </a:r>
            <a:r>
              <a:rPr lang="pl-PL" altLang="pl-PL" sz="2600" i="1" dirty="0" err="1"/>
              <a:t>chia-tsu</a:t>
            </a:r>
            <a:r>
              <a:rPr lang="pl-PL" altLang="pl-PL" sz="2600" dirty="0"/>
              <a:t> zostały zakazane.</a:t>
            </a:r>
          </a:p>
          <a:p>
            <a:pPr>
              <a:lnSpc>
                <a:spcPct val="80000"/>
              </a:lnSpc>
            </a:pPr>
            <a:r>
              <a:rPr lang="pl-PL" altLang="pl-PL" sz="2600" dirty="0"/>
              <a:t>Już jednak w 1024 pojawiły się banknoty emitowane przez skarb cesarski. Były one w pełni wymienialne na kruszce i początkowo emitowano ich tylko tyle, na ile pozwalały państwowe rezerwy metali. </a:t>
            </a:r>
          </a:p>
          <a:p>
            <a:pPr>
              <a:lnSpc>
                <a:spcPct val="80000"/>
              </a:lnSpc>
            </a:pPr>
            <a:r>
              <a:rPr lang="pl-PL" altLang="pl-PL" sz="2600" dirty="0"/>
              <a:t>Chińscy cesarze mieli podobne pomysły na kłopoty budżetowe jak rzymscy. </a:t>
            </a:r>
          </a:p>
          <a:p>
            <a:pPr lvl="1">
              <a:lnSpc>
                <a:spcPct val="80000"/>
              </a:lnSpc>
            </a:pPr>
            <a:r>
              <a:rPr lang="pl-PL" altLang="pl-PL" sz="2600" dirty="0">
                <a:solidFill>
                  <a:srgbClr val="FF0000"/>
                </a:solidFill>
              </a:rPr>
              <a:t>nie musieli bić monety ze zubożonego metalu - wystarczyło, że je drukowali.</a:t>
            </a:r>
            <a:r>
              <a:rPr lang="pl-PL" altLang="pl-PL" sz="2600" dirty="0"/>
              <a:t> Następne dwa stulecia to w Chinach naprzemiennie zdarzające się okresy inflacji i reformy pieniężnej - ile razy jakiś rząd cesarski ustabilizował wartość pieniądza, tyle razy jego następcy nie mogli się powstrzymać od finansowania wydatków państwa przy pomocy ‘prasy drukarskiej’.</a:t>
            </a:r>
          </a:p>
        </p:txBody>
      </p:sp>
    </p:spTree>
    <p:extLst>
      <p:ext uri="{BB962C8B-B14F-4D97-AF65-F5344CB8AC3E}">
        <p14:creationId xmlns:p14="http://schemas.microsoft.com/office/powerpoint/2010/main" val="6565604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56765" y="697005"/>
            <a:ext cx="10515600" cy="1325563"/>
          </a:xfrm>
        </p:spPr>
        <p:txBody>
          <a:bodyPr/>
          <a:lstStyle/>
          <a:p>
            <a:r>
              <a:rPr lang="pl-PL" altLang="pl-PL" dirty="0"/>
              <a:t>Pieniądz </a:t>
            </a:r>
            <a:r>
              <a:rPr lang="pl-PL" altLang="pl-PL" dirty="0" err="1"/>
              <a:t>fiducjarny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456765" y="1694329"/>
            <a:ext cx="10515600" cy="5163671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pl-PL" altLang="pl-PL" sz="3200" dirty="0"/>
              <a:t>W przypadku pieniędzy nie musimy używać jako waluty rzeczywistych towarów. Możemy posłużyć się kawałkiem papieru, który stanowi obietnicę ich dostarczenia. Nazywa się to </a:t>
            </a:r>
            <a:r>
              <a:rPr lang="pl-PL" altLang="pl-PL" sz="3200" dirty="0" err="1"/>
              <a:t>fiduciary</a:t>
            </a:r>
            <a:r>
              <a:rPr lang="pl-PL" altLang="pl-PL" sz="3200" dirty="0"/>
              <a:t> </a:t>
            </a:r>
            <a:r>
              <a:rPr lang="pl-PL" altLang="pl-PL" sz="3200" dirty="0" err="1"/>
              <a:t>money</a:t>
            </a:r>
            <a:r>
              <a:rPr lang="pl-PL" altLang="pl-PL" sz="3200" dirty="0"/>
              <a:t>, od łacińskiego słowa </a:t>
            </a:r>
            <a:r>
              <a:rPr lang="pl-PL" altLang="pl-PL" sz="3200" dirty="0" err="1"/>
              <a:t>fiducia</a:t>
            </a:r>
            <a:r>
              <a:rPr lang="pl-PL" altLang="pl-PL" sz="3200" dirty="0"/>
              <a:t>, czyli zaufanie.</a:t>
            </a:r>
          </a:p>
          <a:p>
            <a:pPr>
              <a:lnSpc>
                <a:spcPct val="80000"/>
              </a:lnSpc>
            </a:pPr>
            <a:r>
              <a:rPr lang="pl-PL" altLang="pl-PL" sz="3200" dirty="0"/>
              <a:t>W Europie początki pieniędzy papierowych sięgają XIII w. wywodzą się z prywatnie wystawianych weksli, którymi posługiwali się włoscy kupcy, oraz z kwitów depozytowych wydawanych przez złotników, którym powierzano na przechowanie monety. dzisiaj  czeki podróżne na gotówkę, posługujemy się tym właśnie rozwiązaniem</a:t>
            </a:r>
          </a:p>
        </p:txBody>
      </p:sp>
    </p:spTree>
    <p:extLst>
      <p:ext uri="{BB962C8B-B14F-4D97-AF65-F5344CB8AC3E}">
        <p14:creationId xmlns:p14="http://schemas.microsoft.com/office/powerpoint/2010/main" val="3495359277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1132</Words>
  <Application>Microsoft Office PowerPoint</Application>
  <PresentationFormat>Panoramiczny</PresentationFormat>
  <Paragraphs>80</Paragraphs>
  <Slides>20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20</vt:i4>
      </vt:variant>
    </vt:vector>
  </HeadingPairs>
  <TitlesOfParts>
    <vt:vector size="24" baseType="lpstr">
      <vt:lpstr>Arial</vt:lpstr>
      <vt:lpstr>Calibri</vt:lpstr>
      <vt:lpstr>Calibri Light</vt:lpstr>
      <vt:lpstr>Motyw pakietu Office</vt:lpstr>
      <vt:lpstr>Pieniądz</vt:lpstr>
      <vt:lpstr>Ewolucja pieniądza</vt:lpstr>
      <vt:lpstr>Skąd się wziął pieniądz?</vt:lpstr>
      <vt:lpstr>Monety</vt:lpstr>
      <vt:lpstr>Monety</vt:lpstr>
      <vt:lpstr>Obole, drachmy</vt:lpstr>
      <vt:lpstr>Pieniądz papierowy</vt:lpstr>
      <vt:lpstr>Pieniądz papierowy</vt:lpstr>
      <vt:lpstr>Pieniądz fiducjarny</vt:lpstr>
      <vt:lpstr>Etapy i ewolucja pieniądza</vt:lpstr>
      <vt:lpstr>Funkcje pieniądza </vt:lpstr>
      <vt:lpstr>Środek wymiany</vt:lpstr>
      <vt:lpstr>Miernik wartości</vt:lpstr>
      <vt:lpstr>Środek tezauryzacji</vt:lpstr>
      <vt:lpstr>Środek płatniczy</vt:lpstr>
      <vt:lpstr>Międzynarodowy środek płatniczy</vt:lpstr>
      <vt:lpstr>Cechy pieniądza</vt:lpstr>
      <vt:lpstr>Bank centralny</vt:lpstr>
      <vt:lpstr>Funkcje BC</vt:lpstr>
      <vt:lpstr>Inne funkcje BC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Pieniądz</dc:title>
  <dc:creator>Goś</dc:creator>
  <cp:lastModifiedBy>Goś</cp:lastModifiedBy>
  <cp:revision>5</cp:revision>
  <dcterms:created xsi:type="dcterms:W3CDTF">2016-12-15T17:24:04Z</dcterms:created>
  <dcterms:modified xsi:type="dcterms:W3CDTF">2016-12-15T18:07:58Z</dcterms:modified>
</cp:coreProperties>
</file>