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69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7F52A-F8AB-44C1-9F10-78FD9489D34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09FB8CF-ECC6-454E-8558-B5F47D0178C5}">
      <dgm:prSet phldrT="[Tekst]"/>
      <dgm:spPr/>
      <dgm:t>
        <a:bodyPr/>
        <a:lstStyle/>
        <a:p>
          <a:r>
            <a:rPr lang="pl-PL" dirty="0" smtClean="0"/>
            <a:t>obrotowy</a:t>
          </a:r>
          <a:endParaRPr lang="pl-PL" dirty="0"/>
        </a:p>
      </dgm:t>
    </dgm:pt>
    <dgm:pt modelId="{CE04F5C2-43E2-4A52-998B-5E7DBC37D8C9}" type="parTrans" cxnId="{335E3A11-ED79-4F99-9C96-AB1712474684}">
      <dgm:prSet/>
      <dgm:spPr/>
      <dgm:t>
        <a:bodyPr/>
        <a:lstStyle/>
        <a:p>
          <a:endParaRPr lang="pl-PL"/>
        </a:p>
      </dgm:t>
    </dgm:pt>
    <dgm:pt modelId="{45DEDC0C-EDBB-416F-8E1C-99B59F0F0727}" type="sibTrans" cxnId="{335E3A11-ED79-4F99-9C96-AB1712474684}">
      <dgm:prSet/>
      <dgm:spPr/>
      <dgm:t>
        <a:bodyPr/>
        <a:lstStyle/>
        <a:p>
          <a:endParaRPr lang="pl-PL"/>
        </a:p>
      </dgm:t>
    </dgm:pt>
    <dgm:pt modelId="{74B3A459-5B04-4EDD-B5B0-99753DF763AA}">
      <dgm:prSet phldrT="[Tekst]"/>
      <dgm:spPr/>
      <dgm:t>
        <a:bodyPr/>
        <a:lstStyle/>
        <a:p>
          <a:r>
            <a:rPr lang="pl-PL" dirty="0" smtClean="0"/>
            <a:t>specjalny</a:t>
          </a:r>
          <a:endParaRPr lang="pl-PL" dirty="0"/>
        </a:p>
      </dgm:t>
    </dgm:pt>
    <dgm:pt modelId="{98CAC244-4775-4A26-AEFB-9C4AB9EE776C}" type="parTrans" cxnId="{C4A3C869-2457-47C6-A95F-E5F75676E923}">
      <dgm:prSet/>
      <dgm:spPr/>
      <dgm:t>
        <a:bodyPr/>
        <a:lstStyle/>
        <a:p>
          <a:endParaRPr lang="pl-PL"/>
        </a:p>
      </dgm:t>
    </dgm:pt>
    <dgm:pt modelId="{7C7EBFE3-F1B1-4C29-9A18-DB4FE29A84BE}" type="sibTrans" cxnId="{C4A3C869-2457-47C6-A95F-E5F75676E923}">
      <dgm:prSet/>
      <dgm:spPr/>
      <dgm:t>
        <a:bodyPr/>
        <a:lstStyle/>
        <a:p>
          <a:endParaRPr lang="pl-PL"/>
        </a:p>
      </dgm:t>
    </dgm:pt>
    <dgm:pt modelId="{CABBDE6B-4C66-421F-819C-75FBCDE4125F}">
      <dgm:prSet phldrT="[Tekst]"/>
      <dgm:spPr/>
      <dgm:t>
        <a:bodyPr/>
        <a:lstStyle/>
        <a:p>
          <a:r>
            <a:rPr lang="pl-PL" dirty="0" smtClean="0"/>
            <a:t>jednofazowy</a:t>
          </a:r>
          <a:endParaRPr lang="pl-PL" dirty="0"/>
        </a:p>
      </dgm:t>
    </dgm:pt>
    <dgm:pt modelId="{727C45B4-1756-42C8-8145-1341491BF636}" type="parTrans" cxnId="{0D2CD676-84D2-42AD-8C03-B2CF272278DC}">
      <dgm:prSet/>
      <dgm:spPr/>
      <dgm:t>
        <a:bodyPr/>
        <a:lstStyle/>
        <a:p>
          <a:endParaRPr lang="pl-PL"/>
        </a:p>
      </dgm:t>
    </dgm:pt>
    <dgm:pt modelId="{0EBB9ED3-1A89-450A-BC8E-C6CB23F0193B}" type="sibTrans" cxnId="{0D2CD676-84D2-42AD-8C03-B2CF272278DC}">
      <dgm:prSet/>
      <dgm:spPr/>
      <dgm:t>
        <a:bodyPr/>
        <a:lstStyle/>
        <a:p>
          <a:endParaRPr lang="pl-PL"/>
        </a:p>
      </dgm:t>
    </dgm:pt>
    <dgm:pt modelId="{BE9A73A3-DC28-4CDE-B96E-F48B75610145}">
      <dgm:prSet phldrT="[Tekst]"/>
      <dgm:spPr/>
      <dgm:t>
        <a:bodyPr/>
        <a:lstStyle/>
        <a:p>
          <a:r>
            <a:rPr lang="pl-PL" dirty="0" smtClean="0"/>
            <a:t>włączony do ceny</a:t>
          </a:r>
          <a:endParaRPr lang="pl-PL" dirty="0"/>
        </a:p>
      </dgm:t>
    </dgm:pt>
    <dgm:pt modelId="{C727977F-57ED-4F70-AE50-59A6170F0132}" type="parTrans" cxnId="{AE8A5082-D597-40BD-957C-D36650CA375C}">
      <dgm:prSet/>
      <dgm:spPr/>
      <dgm:t>
        <a:bodyPr/>
        <a:lstStyle/>
        <a:p>
          <a:endParaRPr lang="pl-PL"/>
        </a:p>
      </dgm:t>
    </dgm:pt>
    <dgm:pt modelId="{C5E8B25D-7E8D-4861-8EE0-28CEAE6C7711}" type="sibTrans" cxnId="{AE8A5082-D597-40BD-957C-D36650CA375C}">
      <dgm:prSet/>
      <dgm:spPr/>
      <dgm:t>
        <a:bodyPr/>
        <a:lstStyle/>
        <a:p>
          <a:endParaRPr lang="pl-PL"/>
        </a:p>
      </dgm:t>
    </dgm:pt>
    <dgm:pt modelId="{F5B14EB2-08E1-43FF-845E-766677643EFC}">
      <dgm:prSet phldrT="[Tekst]"/>
      <dgm:spPr/>
      <dgm:t>
        <a:bodyPr/>
        <a:lstStyle/>
        <a:p>
          <a:r>
            <a:rPr lang="pl-PL" dirty="0" smtClean="0"/>
            <a:t>niepotrącalny i bezzwrotny</a:t>
          </a:r>
          <a:endParaRPr lang="pl-PL" dirty="0"/>
        </a:p>
      </dgm:t>
    </dgm:pt>
    <dgm:pt modelId="{B556832A-01B4-4B85-948D-E4CF7382F4C4}" type="parTrans" cxnId="{BF2D60EA-CEF0-4BDA-BEFF-B0ACF4242587}">
      <dgm:prSet/>
      <dgm:spPr/>
      <dgm:t>
        <a:bodyPr/>
        <a:lstStyle/>
        <a:p>
          <a:endParaRPr lang="pl-PL"/>
        </a:p>
      </dgm:t>
    </dgm:pt>
    <dgm:pt modelId="{B830E913-662A-4316-BB53-CC98F27C907D}" type="sibTrans" cxnId="{BF2D60EA-CEF0-4BDA-BEFF-B0ACF4242587}">
      <dgm:prSet/>
      <dgm:spPr/>
      <dgm:t>
        <a:bodyPr/>
        <a:lstStyle/>
        <a:p>
          <a:endParaRPr lang="pl-PL"/>
        </a:p>
      </dgm:t>
    </dgm:pt>
    <dgm:pt modelId="{9C29E702-54DB-4CA3-92AA-859EFA40737A}" type="pres">
      <dgm:prSet presAssocID="{4D27F52A-F8AB-44C1-9F10-78FD9489D3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212879E-9B52-4522-A668-C21D9C300DEC}" type="pres">
      <dgm:prSet presAssocID="{509FB8CF-ECC6-454E-8558-B5F47D0178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065AE9-5E72-42F3-9EA8-5DFC098098BC}" type="pres">
      <dgm:prSet presAssocID="{509FB8CF-ECC6-454E-8558-B5F47D0178C5}" presName="spNode" presStyleCnt="0"/>
      <dgm:spPr/>
    </dgm:pt>
    <dgm:pt modelId="{97BF6B9C-96AE-48B7-BA53-2D492F5ACF03}" type="pres">
      <dgm:prSet presAssocID="{45DEDC0C-EDBB-416F-8E1C-99B59F0F0727}" presName="sibTrans" presStyleLbl="sibTrans1D1" presStyleIdx="0" presStyleCnt="5"/>
      <dgm:spPr/>
      <dgm:t>
        <a:bodyPr/>
        <a:lstStyle/>
        <a:p>
          <a:endParaRPr lang="pl-PL"/>
        </a:p>
      </dgm:t>
    </dgm:pt>
    <dgm:pt modelId="{74C33525-80B3-43FA-A044-50DCB1475D80}" type="pres">
      <dgm:prSet presAssocID="{74B3A459-5B04-4EDD-B5B0-99753DF763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1504A1-14D4-4D1D-8ADC-36B100A066FE}" type="pres">
      <dgm:prSet presAssocID="{74B3A459-5B04-4EDD-B5B0-99753DF763AA}" presName="spNode" presStyleCnt="0"/>
      <dgm:spPr/>
    </dgm:pt>
    <dgm:pt modelId="{499689BD-0F39-479A-9F32-9E47F9653406}" type="pres">
      <dgm:prSet presAssocID="{7C7EBFE3-F1B1-4C29-9A18-DB4FE29A84BE}" presName="sibTrans" presStyleLbl="sibTrans1D1" presStyleIdx="1" presStyleCnt="5"/>
      <dgm:spPr/>
      <dgm:t>
        <a:bodyPr/>
        <a:lstStyle/>
        <a:p>
          <a:endParaRPr lang="pl-PL"/>
        </a:p>
      </dgm:t>
    </dgm:pt>
    <dgm:pt modelId="{C8389F0A-78A2-4168-852C-D3943811E447}" type="pres">
      <dgm:prSet presAssocID="{CABBDE6B-4C66-421F-819C-75FBCDE4125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15F130-B99C-48A7-A225-0D540EDF3BF6}" type="pres">
      <dgm:prSet presAssocID="{CABBDE6B-4C66-421F-819C-75FBCDE4125F}" presName="spNode" presStyleCnt="0"/>
      <dgm:spPr/>
    </dgm:pt>
    <dgm:pt modelId="{26D6E0E9-AD22-4E34-A4D8-FF949355E736}" type="pres">
      <dgm:prSet presAssocID="{0EBB9ED3-1A89-450A-BC8E-C6CB23F0193B}" presName="sibTrans" presStyleLbl="sibTrans1D1" presStyleIdx="2" presStyleCnt="5"/>
      <dgm:spPr/>
      <dgm:t>
        <a:bodyPr/>
        <a:lstStyle/>
        <a:p>
          <a:endParaRPr lang="pl-PL"/>
        </a:p>
      </dgm:t>
    </dgm:pt>
    <dgm:pt modelId="{85F42D03-8C57-49F1-A507-D9347F1A3F9A}" type="pres">
      <dgm:prSet presAssocID="{BE9A73A3-DC28-4CDE-B96E-F48B7561014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8B2374-413E-4A2E-924E-F8CD32E1570C}" type="pres">
      <dgm:prSet presAssocID="{BE9A73A3-DC28-4CDE-B96E-F48B75610145}" presName="spNode" presStyleCnt="0"/>
      <dgm:spPr/>
    </dgm:pt>
    <dgm:pt modelId="{C2C41B69-6283-4AE8-B421-9927C0048967}" type="pres">
      <dgm:prSet presAssocID="{C5E8B25D-7E8D-4861-8EE0-28CEAE6C7711}" presName="sibTrans" presStyleLbl="sibTrans1D1" presStyleIdx="3" presStyleCnt="5"/>
      <dgm:spPr/>
      <dgm:t>
        <a:bodyPr/>
        <a:lstStyle/>
        <a:p>
          <a:endParaRPr lang="pl-PL"/>
        </a:p>
      </dgm:t>
    </dgm:pt>
    <dgm:pt modelId="{A827C150-62FC-4E55-8704-D5D49C6B42A8}" type="pres">
      <dgm:prSet presAssocID="{F5B14EB2-08E1-43FF-845E-766677643EF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C20C2F-DEEC-4865-AA83-003D60848FE1}" type="pres">
      <dgm:prSet presAssocID="{F5B14EB2-08E1-43FF-845E-766677643EFC}" presName="spNode" presStyleCnt="0"/>
      <dgm:spPr/>
    </dgm:pt>
    <dgm:pt modelId="{D9AF1657-19AE-4F4C-8809-D443A06B4963}" type="pres">
      <dgm:prSet presAssocID="{B830E913-662A-4316-BB53-CC98F27C907D}" presName="sibTrans" presStyleLbl="sibTrans1D1" presStyleIdx="4" presStyleCnt="5"/>
      <dgm:spPr/>
      <dgm:t>
        <a:bodyPr/>
        <a:lstStyle/>
        <a:p>
          <a:endParaRPr lang="pl-PL"/>
        </a:p>
      </dgm:t>
    </dgm:pt>
  </dgm:ptLst>
  <dgm:cxnLst>
    <dgm:cxn modelId="{F79B3053-64D6-44A6-B3F6-E6EC169D5AAB}" type="presOf" srcId="{7C7EBFE3-F1B1-4C29-9A18-DB4FE29A84BE}" destId="{499689BD-0F39-479A-9F32-9E47F9653406}" srcOrd="0" destOrd="0" presId="urn:microsoft.com/office/officeart/2005/8/layout/cycle6"/>
    <dgm:cxn modelId="{17E36E16-DE9A-4BFB-AF80-2BA4F410A2B9}" type="presOf" srcId="{F5B14EB2-08E1-43FF-845E-766677643EFC}" destId="{A827C150-62FC-4E55-8704-D5D49C6B42A8}" srcOrd="0" destOrd="0" presId="urn:microsoft.com/office/officeart/2005/8/layout/cycle6"/>
    <dgm:cxn modelId="{4B570D78-E773-44AB-BD67-9ED64D73C5F4}" type="presOf" srcId="{CABBDE6B-4C66-421F-819C-75FBCDE4125F}" destId="{C8389F0A-78A2-4168-852C-D3943811E447}" srcOrd="0" destOrd="0" presId="urn:microsoft.com/office/officeart/2005/8/layout/cycle6"/>
    <dgm:cxn modelId="{9CB38A5E-B022-4320-9465-9CB79A0A4686}" type="presOf" srcId="{C5E8B25D-7E8D-4861-8EE0-28CEAE6C7711}" destId="{C2C41B69-6283-4AE8-B421-9927C0048967}" srcOrd="0" destOrd="0" presId="urn:microsoft.com/office/officeart/2005/8/layout/cycle6"/>
    <dgm:cxn modelId="{ABC7CFBC-56FE-4B31-B218-B8A2315EB1C8}" type="presOf" srcId="{509FB8CF-ECC6-454E-8558-B5F47D0178C5}" destId="{D212879E-9B52-4522-A668-C21D9C300DEC}" srcOrd="0" destOrd="0" presId="urn:microsoft.com/office/officeart/2005/8/layout/cycle6"/>
    <dgm:cxn modelId="{0D2CD676-84D2-42AD-8C03-B2CF272278DC}" srcId="{4D27F52A-F8AB-44C1-9F10-78FD9489D347}" destId="{CABBDE6B-4C66-421F-819C-75FBCDE4125F}" srcOrd="2" destOrd="0" parTransId="{727C45B4-1756-42C8-8145-1341491BF636}" sibTransId="{0EBB9ED3-1A89-450A-BC8E-C6CB23F0193B}"/>
    <dgm:cxn modelId="{6A04017E-BD32-402A-9FF8-742F85518CE1}" type="presOf" srcId="{74B3A459-5B04-4EDD-B5B0-99753DF763AA}" destId="{74C33525-80B3-43FA-A044-50DCB1475D80}" srcOrd="0" destOrd="0" presId="urn:microsoft.com/office/officeart/2005/8/layout/cycle6"/>
    <dgm:cxn modelId="{C6CF6CDF-A95B-45D4-8A0E-4D5745243D25}" type="presOf" srcId="{4D27F52A-F8AB-44C1-9F10-78FD9489D347}" destId="{9C29E702-54DB-4CA3-92AA-859EFA40737A}" srcOrd="0" destOrd="0" presId="urn:microsoft.com/office/officeart/2005/8/layout/cycle6"/>
    <dgm:cxn modelId="{A826E351-5351-47EE-A03C-7F98A2F2A8DF}" type="presOf" srcId="{BE9A73A3-DC28-4CDE-B96E-F48B75610145}" destId="{85F42D03-8C57-49F1-A507-D9347F1A3F9A}" srcOrd="0" destOrd="0" presId="urn:microsoft.com/office/officeart/2005/8/layout/cycle6"/>
    <dgm:cxn modelId="{0595444F-4373-4746-8C1F-94798488D872}" type="presOf" srcId="{B830E913-662A-4316-BB53-CC98F27C907D}" destId="{D9AF1657-19AE-4F4C-8809-D443A06B4963}" srcOrd="0" destOrd="0" presId="urn:microsoft.com/office/officeart/2005/8/layout/cycle6"/>
    <dgm:cxn modelId="{BF2D60EA-CEF0-4BDA-BEFF-B0ACF4242587}" srcId="{4D27F52A-F8AB-44C1-9F10-78FD9489D347}" destId="{F5B14EB2-08E1-43FF-845E-766677643EFC}" srcOrd="4" destOrd="0" parTransId="{B556832A-01B4-4B85-948D-E4CF7382F4C4}" sibTransId="{B830E913-662A-4316-BB53-CC98F27C907D}"/>
    <dgm:cxn modelId="{DFD044D6-16AD-40F9-895D-D5A990D98DFB}" type="presOf" srcId="{0EBB9ED3-1A89-450A-BC8E-C6CB23F0193B}" destId="{26D6E0E9-AD22-4E34-A4D8-FF949355E736}" srcOrd="0" destOrd="0" presId="urn:microsoft.com/office/officeart/2005/8/layout/cycle6"/>
    <dgm:cxn modelId="{AE8A5082-D597-40BD-957C-D36650CA375C}" srcId="{4D27F52A-F8AB-44C1-9F10-78FD9489D347}" destId="{BE9A73A3-DC28-4CDE-B96E-F48B75610145}" srcOrd="3" destOrd="0" parTransId="{C727977F-57ED-4F70-AE50-59A6170F0132}" sibTransId="{C5E8B25D-7E8D-4861-8EE0-28CEAE6C7711}"/>
    <dgm:cxn modelId="{C4A3C869-2457-47C6-A95F-E5F75676E923}" srcId="{4D27F52A-F8AB-44C1-9F10-78FD9489D347}" destId="{74B3A459-5B04-4EDD-B5B0-99753DF763AA}" srcOrd="1" destOrd="0" parTransId="{98CAC244-4775-4A26-AEFB-9C4AB9EE776C}" sibTransId="{7C7EBFE3-F1B1-4C29-9A18-DB4FE29A84BE}"/>
    <dgm:cxn modelId="{E1AC1C05-D69A-41FE-85C4-6B7FBD68ADCB}" type="presOf" srcId="{45DEDC0C-EDBB-416F-8E1C-99B59F0F0727}" destId="{97BF6B9C-96AE-48B7-BA53-2D492F5ACF03}" srcOrd="0" destOrd="0" presId="urn:microsoft.com/office/officeart/2005/8/layout/cycle6"/>
    <dgm:cxn modelId="{335E3A11-ED79-4F99-9C96-AB1712474684}" srcId="{4D27F52A-F8AB-44C1-9F10-78FD9489D347}" destId="{509FB8CF-ECC6-454E-8558-B5F47D0178C5}" srcOrd="0" destOrd="0" parTransId="{CE04F5C2-43E2-4A52-998B-5E7DBC37D8C9}" sibTransId="{45DEDC0C-EDBB-416F-8E1C-99B59F0F0727}"/>
    <dgm:cxn modelId="{B1FDB2E3-6603-4F30-BFDF-FE2B1B6449E1}" type="presParOf" srcId="{9C29E702-54DB-4CA3-92AA-859EFA40737A}" destId="{D212879E-9B52-4522-A668-C21D9C300DEC}" srcOrd="0" destOrd="0" presId="urn:microsoft.com/office/officeart/2005/8/layout/cycle6"/>
    <dgm:cxn modelId="{A5829E86-1635-4B95-866E-79D5261351B3}" type="presParOf" srcId="{9C29E702-54DB-4CA3-92AA-859EFA40737A}" destId="{B3065AE9-5E72-42F3-9EA8-5DFC098098BC}" srcOrd="1" destOrd="0" presId="urn:microsoft.com/office/officeart/2005/8/layout/cycle6"/>
    <dgm:cxn modelId="{34D4DDDA-D3E7-402C-9D49-A25E9ED7848B}" type="presParOf" srcId="{9C29E702-54DB-4CA3-92AA-859EFA40737A}" destId="{97BF6B9C-96AE-48B7-BA53-2D492F5ACF03}" srcOrd="2" destOrd="0" presId="urn:microsoft.com/office/officeart/2005/8/layout/cycle6"/>
    <dgm:cxn modelId="{0F6CAF16-80EF-4551-B9F9-5F311979183E}" type="presParOf" srcId="{9C29E702-54DB-4CA3-92AA-859EFA40737A}" destId="{74C33525-80B3-43FA-A044-50DCB1475D80}" srcOrd="3" destOrd="0" presId="urn:microsoft.com/office/officeart/2005/8/layout/cycle6"/>
    <dgm:cxn modelId="{49894F78-B61F-4936-89E8-C6E541DC878D}" type="presParOf" srcId="{9C29E702-54DB-4CA3-92AA-859EFA40737A}" destId="{D51504A1-14D4-4D1D-8ADC-36B100A066FE}" srcOrd="4" destOrd="0" presId="urn:microsoft.com/office/officeart/2005/8/layout/cycle6"/>
    <dgm:cxn modelId="{F52D7620-413D-4F68-A3B9-7CE1C26ED216}" type="presParOf" srcId="{9C29E702-54DB-4CA3-92AA-859EFA40737A}" destId="{499689BD-0F39-479A-9F32-9E47F9653406}" srcOrd="5" destOrd="0" presId="urn:microsoft.com/office/officeart/2005/8/layout/cycle6"/>
    <dgm:cxn modelId="{102559E4-814F-49EA-9575-C2413EF55D8C}" type="presParOf" srcId="{9C29E702-54DB-4CA3-92AA-859EFA40737A}" destId="{C8389F0A-78A2-4168-852C-D3943811E447}" srcOrd="6" destOrd="0" presId="urn:microsoft.com/office/officeart/2005/8/layout/cycle6"/>
    <dgm:cxn modelId="{379B820F-6664-4D0B-B790-672182E713B3}" type="presParOf" srcId="{9C29E702-54DB-4CA3-92AA-859EFA40737A}" destId="{DD15F130-B99C-48A7-A225-0D540EDF3BF6}" srcOrd="7" destOrd="0" presId="urn:microsoft.com/office/officeart/2005/8/layout/cycle6"/>
    <dgm:cxn modelId="{6691F4FD-53CF-47F4-A10C-D2E7EF16ABEC}" type="presParOf" srcId="{9C29E702-54DB-4CA3-92AA-859EFA40737A}" destId="{26D6E0E9-AD22-4E34-A4D8-FF949355E736}" srcOrd="8" destOrd="0" presId="urn:microsoft.com/office/officeart/2005/8/layout/cycle6"/>
    <dgm:cxn modelId="{35563AB3-26ED-4241-914D-8393CB95388C}" type="presParOf" srcId="{9C29E702-54DB-4CA3-92AA-859EFA40737A}" destId="{85F42D03-8C57-49F1-A507-D9347F1A3F9A}" srcOrd="9" destOrd="0" presId="urn:microsoft.com/office/officeart/2005/8/layout/cycle6"/>
    <dgm:cxn modelId="{774F2DDB-E3C0-4158-A8BE-28430EA0E6E7}" type="presParOf" srcId="{9C29E702-54DB-4CA3-92AA-859EFA40737A}" destId="{638B2374-413E-4A2E-924E-F8CD32E1570C}" srcOrd="10" destOrd="0" presId="urn:microsoft.com/office/officeart/2005/8/layout/cycle6"/>
    <dgm:cxn modelId="{1CC96CFA-C3FC-4781-B969-F9058F21DC24}" type="presParOf" srcId="{9C29E702-54DB-4CA3-92AA-859EFA40737A}" destId="{C2C41B69-6283-4AE8-B421-9927C0048967}" srcOrd="11" destOrd="0" presId="urn:microsoft.com/office/officeart/2005/8/layout/cycle6"/>
    <dgm:cxn modelId="{3DF4B1CB-6B83-4FCD-AED1-E917A3FC0D95}" type="presParOf" srcId="{9C29E702-54DB-4CA3-92AA-859EFA40737A}" destId="{A827C150-62FC-4E55-8704-D5D49C6B42A8}" srcOrd="12" destOrd="0" presId="urn:microsoft.com/office/officeart/2005/8/layout/cycle6"/>
    <dgm:cxn modelId="{DADB94E5-7AFC-4FEC-8BA6-3BD888AF65BA}" type="presParOf" srcId="{9C29E702-54DB-4CA3-92AA-859EFA40737A}" destId="{3EC20C2F-DEEC-4865-AA83-003D60848FE1}" srcOrd="13" destOrd="0" presId="urn:microsoft.com/office/officeart/2005/8/layout/cycle6"/>
    <dgm:cxn modelId="{DED7AF50-C830-4654-853D-21165B3BAEFD}" type="presParOf" srcId="{9C29E702-54DB-4CA3-92AA-859EFA40737A}" destId="{D9AF1657-19AE-4F4C-8809-D443A06B496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4487E-5DDA-44C8-83E9-AAAF7382D26C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0E07D2-73FD-4DF4-9EB6-650751D4CCFE}">
      <dgm:prSet phldrT="[Tekst]"/>
      <dgm:spPr/>
      <dgm:t>
        <a:bodyPr/>
        <a:lstStyle/>
        <a:p>
          <a:r>
            <a:rPr lang="pl-PL" dirty="0" smtClean="0"/>
            <a:t>obrotowy</a:t>
          </a:r>
          <a:endParaRPr lang="pl-PL" dirty="0"/>
        </a:p>
      </dgm:t>
    </dgm:pt>
    <dgm:pt modelId="{DA2E06F6-91E2-4BA4-8176-C993A42190A5}" type="parTrans" cxnId="{2B3DCD92-12F2-44FC-97C9-06B3C115FE46}">
      <dgm:prSet/>
      <dgm:spPr/>
      <dgm:t>
        <a:bodyPr/>
        <a:lstStyle/>
        <a:p>
          <a:endParaRPr lang="pl-PL"/>
        </a:p>
      </dgm:t>
    </dgm:pt>
    <dgm:pt modelId="{22E8B056-D5CA-4158-A18D-EB6653950782}" type="sibTrans" cxnId="{2B3DCD92-12F2-44FC-97C9-06B3C115FE46}">
      <dgm:prSet/>
      <dgm:spPr/>
      <dgm:t>
        <a:bodyPr/>
        <a:lstStyle/>
        <a:p>
          <a:endParaRPr lang="pl-PL"/>
        </a:p>
      </dgm:t>
    </dgm:pt>
    <dgm:pt modelId="{0390949F-B9ED-441F-B59D-F82C1839CC7F}">
      <dgm:prSet phldrT="[Tekst]"/>
      <dgm:spPr/>
      <dgm:t>
        <a:bodyPr/>
        <a:lstStyle/>
        <a:p>
          <a:pPr algn="just"/>
          <a:r>
            <a:rPr lang="pl-PL" dirty="0" smtClean="0"/>
            <a:t>Obciąża określone rodzaje dóbr konsumpcyjnych (obrót)</a:t>
          </a:r>
          <a:endParaRPr lang="pl-PL" dirty="0"/>
        </a:p>
      </dgm:t>
    </dgm:pt>
    <dgm:pt modelId="{8ED44E4E-B97C-4A8F-AA55-BBCE316F9555}" type="parTrans" cxnId="{79A1E900-08BB-45A4-B1C9-8FA68AC49437}">
      <dgm:prSet/>
      <dgm:spPr/>
      <dgm:t>
        <a:bodyPr/>
        <a:lstStyle/>
        <a:p>
          <a:endParaRPr lang="pl-PL"/>
        </a:p>
      </dgm:t>
    </dgm:pt>
    <dgm:pt modelId="{3475774A-24FA-4F4E-9A65-C5EE06902D21}" type="sibTrans" cxnId="{79A1E900-08BB-45A4-B1C9-8FA68AC49437}">
      <dgm:prSet/>
      <dgm:spPr/>
      <dgm:t>
        <a:bodyPr/>
        <a:lstStyle/>
        <a:p>
          <a:endParaRPr lang="pl-PL"/>
        </a:p>
      </dgm:t>
    </dgm:pt>
    <dgm:pt modelId="{8EDD9DBB-DE58-4C1F-BC34-92C274DAC8D0}">
      <dgm:prSet phldrT="[Tekst]"/>
      <dgm:spPr/>
      <dgm:t>
        <a:bodyPr/>
        <a:lstStyle/>
        <a:p>
          <a:r>
            <a:rPr lang="pl-PL" dirty="0" smtClean="0"/>
            <a:t>Włączony do ceny</a:t>
          </a:r>
          <a:endParaRPr lang="pl-PL" dirty="0"/>
        </a:p>
      </dgm:t>
    </dgm:pt>
    <dgm:pt modelId="{DCDBDD44-CF95-4B17-8CCD-D06BE44002E7}" type="parTrans" cxnId="{3283F06C-D9AE-4409-9951-0D490E1D420F}">
      <dgm:prSet/>
      <dgm:spPr/>
      <dgm:t>
        <a:bodyPr/>
        <a:lstStyle/>
        <a:p>
          <a:endParaRPr lang="pl-PL"/>
        </a:p>
      </dgm:t>
    </dgm:pt>
    <dgm:pt modelId="{37F9234F-0FEC-40B6-AC8C-DAC0942107BF}" type="sibTrans" cxnId="{3283F06C-D9AE-4409-9951-0D490E1D420F}">
      <dgm:prSet/>
      <dgm:spPr/>
      <dgm:t>
        <a:bodyPr/>
        <a:lstStyle/>
        <a:p>
          <a:endParaRPr lang="pl-PL"/>
        </a:p>
      </dgm:t>
    </dgm:pt>
    <dgm:pt modelId="{BE28DA5F-A328-4BDB-AB1E-9578ECFE7555}">
      <dgm:prSet phldrT="[Tekst]"/>
      <dgm:spPr/>
      <dgm:t>
        <a:bodyPr/>
        <a:lstStyle/>
        <a:p>
          <a:r>
            <a:rPr lang="pl-PL" dirty="0" smtClean="0"/>
            <a:t>Stanowi integralny element ceny</a:t>
          </a:r>
          <a:endParaRPr lang="pl-PL" dirty="0"/>
        </a:p>
      </dgm:t>
    </dgm:pt>
    <dgm:pt modelId="{0075BF48-5AB8-4099-BB1D-A86A50236942}" type="parTrans" cxnId="{612143D3-30BE-4EC9-8694-2F38C3076F05}">
      <dgm:prSet/>
      <dgm:spPr/>
      <dgm:t>
        <a:bodyPr/>
        <a:lstStyle/>
        <a:p>
          <a:endParaRPr lang="pl-PL"/>
        </a:p>
      </dgm:t>
    </dgm:pt>
    <dgm:pt modelId="{558E7D8D-93BB-426A-9B4A-F04FCEA7FC3C}" type="sibTrans" cxnId="{612143D3-30BE-4EC9-8694-2F38C3076F05}">
      <dgm:prSet/>
      <dgm:spPr/>
      <dgm:t>
        <a:bodyPr/>
        <a:lstStyle/>
        <a:p>
          <a:endParaRPr lang="pl-PL"/>
        </a:p>
      </dgm:t>
    </dgm:pt>
    <dgm:pt modelId="{0584C0C8-0E51-4B14-AE82-227659C34403}">
      <dgm:prSet phldrT="[Tekst]"/>
      <dgm:spPr/>
      <dgm:t>
        <a:bodyPr/>
        <a:lstStyle/>
        <a:p>
          <a:r>
            <a:rPr lang="pl-PL" dirty="0" smtClean="0"/>
            <a:t>W przeciwieństwie podatek VAT występuje obok ceny</a:t>
          </a:r>
          <a:endParaRPr lang="pl-PL" dirty="0"/>
        </a:p>
      </dgm:t>
    </dgm:pt>
    <dgm:pt modelId="{93716148-C046-434E-9960-4C0CCF209B4B}" type="parTrans" cxnId="{F3851470-2DA9-4304-9489-7E205D886ABE}">
      <dgm:prSet/>
      <dgm:spPr/>
      <dgm:t>
        <a:bodyPr/>
        <a:lstStyle/>
        <a:p>
          <a:endParaRPr lang="pl-PL"/>
        </a:p>
      </dgm:t>
    </dgm:pt>
    <dgm:pt modelId="{118A3E67-9521-442E-A333-D5F5C86B1BFA}" type="sibTrans" cxnId="{F3851470-2DA9-4304-9489-7E205D886ABE}">
      <dgm:prSet/>
      <dgm:spPr/>
      <dgm:t>
        <a:bodyPr/>
        <a:lstStyle/>
        <a:p>
          <a:endParaRPr lang="pl-PL"/>
        </a:p>
      </dgm:t>
    </dgm:pt>
    <dgm:pt modelId="{DABC228A-FE1E-44F5-AE50-95D28AFA4F58}">
      <dgm:prSet phldrT="[Tekst]"/>
      <dgm:spPr/>
      <dgm:t>
        <a:bodyPr/>
        <a:lstStyle/>
        <a:p>
          <a:r>
            <a:rPr lang="pl-PL" dirty="0" smtClean="0"/>
            <a:t>Niepotrącalny </a:t>
          </a:r>
        </a:p>
        <a:p>
          <a:r>
            <a:rPr lang="pl-PL" dirty="0" smtClean="0"/>
            <a:t>i bezzwrotny</a:t>
          </a:r>
          <a:endParaRPr lang="pl-PL" dirty="0"/>
        </a:p>
      </dgm:t>
    </dgm:pt>
    <dgm:pt modelId="{65A8AE73-83A3-4A8B-8E38-8B7EB8D66060}" type="parTrans" cxnId="{15E8A770-9E69-4BAD-BDB8-7584DCEA035E}">
      <dgm:prSet/>
      <dgm:spPr/>
      <dgm:t>
        <a:bodyPr/>
        <a:lstStyle/>
        <a:p>
          <a:endParaRPr lang="pl-PL"/>
        </a:p>
      </dgm:t>
    </dgm:pt>
    <dgm:pt modelId="{D9343044-3202-4889-8125-B4E089F0671E}" type="sibTrans" cxnId="{15E8A770-9E69-4BAD-BDB8-7584DCEA035E}">
      <dgm:prSet/>
      <dgm:spPr/>
      <dgm:t>
        <a:bodyPr/>
        <a:lstStyle/>
        <a:p>
          <a:endParaRPr lang="pl-PL"/>
        </a:p>
      </dgm:t>
    </dgm:pt>
    <dgm:pt modelId="{C6699B93-F1B5-4050-B1A4-151773460904}">
      <dgm:prSet phldrT="[Tekst]"/>
      <dgm:spPr/>
      <dgm:t>
        <a:bodyPr/>
        <a:lstStyle/>
        <a:p>
          <a:r>
            <a:rPr lang="pl-PL" dirty="0" smtClean="0"/>
            <a:t>Podatnik nie jest podmiotem ekonomicznie obciążonym z tytułu tego podatku – co do zasady</a:t>
          </a:r>
          <a:endParaRPr lang="pl-PL" dirty="0"/>
        </a:p>
      </dgm:t>
    </dgm:pt>
    <dgm:pt modelId="{F8F66C2D-AC2B-44CD-8EBB-86392D18BA8E}" type="parTrans" cxnId="{F9FDB086-87D2-458F-A09C-01FA5C983690}">
      <dgm:prSet/>
      <dgm:spPr/>
      <dgm:t>
        <a:bodyPr/>
        <a:lstStyle/>
        <a:p>
          <a:endParaRPr lang="pl-PL"/>
        </a:p>
      </dgm:t>
    </dgm:pt>
    <dgm:pt modelId="{8714AE78-2CB5-4A69-B441-05122C0D0DDD}" type="sibTrans" cxnId="{F9FDB086-87D2-458F-A09C-01FA5C983690}">
      <dgm:prSet/>
      <dgm:spPr/>
      <dgm:t>
        <a:bodyPr/>
        <a:lstStyle/>
        <a:p>
          <a:endParaRPr lang="pl-PL"/>
        </a:p>
      </dgm:t>
    </dgm:pt>
    <dgm:pt modelId="{B804719B-E266-4D6E-8C93-39046DB46669}">
      <dgm:prSet phldrT="[Tekst]"/>
      <dgm:spPr/>
      <dgm:t>
        <a:bodyPr/>
        <a:lstStyle/>
        <a:p>
          <a:r>
            <a:rPr lang="pl-PL" dirty="0" smtClean="0"/>
            <a:t>Nie podlega zwrotowi</a:t>
          </a:r>
          <a:endParaRPr lang="pl-PL" dirty="0"/>
        </a:p>
      </dgm:t>
    </dgm:pt>
    <dgm:pt modelId="{7A0B1999-9EAF-4624-A433-9F6DD0BE7D07}" type="parTrans" cxnId="{A86C1FAD-AE47-4E9B-8CB4-8F63959E3E9F}">
      <dgm:prSet/>
      <dgm:spPr/>
      <dgm:t>
        <a:bodyPr/>
        <a:lstStyle/>
        <a:p>
          <a:endParaRPr lang="pl-PL"/>
        </a:p>
      </dgm:t>
    </dgm:pt>
    <dgm:pt modelId="{3993D416-95DC-4868-A56B-51D48CDA67EE}" type="sibTrans" cxnId="{A86C1FAD-AE47-4E9B-8CB4-8F63959E3E9F}">
      <dgm:prSet/>
      <dgm:spPr/>
      <dgm:t>
        <a:bodyPr/>
        <a:lstStyle/>
        <a:p>
          <a:endParaRPr lang="pl-PL"/>
        </a:p>
      </dgm:t>
    </dgm:pt>
    <dgm:pt modelId="{5FA3977B-500F-4062-887E-4D8A4FAAF120}">
      <dgm:prSet phldrT="[Tekst]"/>
      <dgm:spPr/>
      <dgm:t>
        <a:bodyPr/>
        <a:lstStyle/>
        <a:p>
          <a:r>
            <a:rPr lang="pl-PL" dirty="0" smtClean="0"/>
            <a:t>specjalny</a:t>
          </a:r>
          <a:endParaRPr lang="pl-PL" dirty="0"/>
        </a:p>
      </dgm:t>
    </dgm:pt>
    <dgm:pt modelId="{2CD889FD-E001-4DCE-8BE0-A4BBEBB2BC9E}" type="parTrans" cxnId="{877308C9-862E-4DD7-AB3C-4AAB063007D5}">
      <dgm:prSet/>
      <dgm:spPr/>
      <dgm:t>
        <a:bodyPr/>
        <a:lstStyle/>
        <a:p>
          <a:endParaRPr lang="pl-PL"/>
        </a:p>
      </dgm:t>
    </dgm:pt>
    <dgm:pt modelId="{14ECAA64-5F29-4F6C-8A5E-0EDDFDE4F7AB}" type="sibTrans" cxnId="{877308C9-862E-4DD7-AB3C-4AAB063007D5}">
      <dgm:prSet/>
      <dgm:spPr/>
      <dgm:t>
        <a:bodyPr/>
        <a:lstStyle/>
        <a:p>
          <a:endParaRPr lang="pl-PL"/>
        </a:p>
      </dgm:t>
    </dgm:pt>
    <dgm:pt modelId="{FFE58C7C-8827-43E5-B71A-205DD81FB422}">
      <dgm:prSet phldrT="[Tekst]"/>
      <dgm:spPr/>
      <dgm:t>
        <a:bodyPr/>
        <a:lstStyle/>
        <a:p>
          <a:r>
            <a:rPr lang="pl-PL" dirty="0" smtClean="0"/>
            <a:t>jednofazowy</a:t>
          </a:r>
          <a:endParaRPr lang="pl-PL" dirty="0"/>
        </a:p>
      </dgm:t>
    </dgm:pt>
    <dgm:pt modelId="{2C2C257B-4B6E-4C97-924A-77FD33468906}" type="parTrans" cxnId="{E26A23D1-A8FA-48C5-A9B9-02ED43BDE4EF}">
      <dgm:prSet/>
      <dgm:spPr/>
      <dgm:t>
        <a:bodyPr/>
        <a:lstStyle/>
        <a:p>
          <a:endParaRPr lang="pl-PL"/>
        </a:p>
      </dgm:t>
    </dgm:pt>
    <dgm:pt modelId="{7F209325-3F23-4E03-B070-6976CCD7DDA6}" type="sibTrans" cxnId="{E26A23D1-A8FA-48C5-A9B9-02ED43BDE4EF}">
      <dgm:prSet/>
      <dgm:spPr/>
      <dgm:t>
        <a:bodyPr/>
        <a:lstStyle/>
        <a:p>
          <a:endParaRPr lang="pl-PL"/>
        </a:p>
      </dgm:t>
    </dgm:pt>
    <dgm:pt modelId="{7B5EE83F-B7F6-48FD-A432-39164D25D770}">
      <dgm:prSet phldrT="[Tekst]"/>
      <dgm:spPr/>
      <dgm:t>
        <a:bodyPr/>
        <a:lstStyle/>
        <a:p>
          <a:r>
            <a:rPr lang="pl-PL" dirty="0" smtClean="0"/>
            <a:t>Nakładany jest na ściśle określone dobra (wyroby akcyzowe i samochody osobowe)</a:t>
          </a:r>
          <a:endParaRPr lang="pl-PL" dirty="0"/>
        </a:p>
      </dgm:t>
    </dgm:pt>
    <dgm:pt modelId="{A8375D04-6C54-4852-8CA2-224E6B2B25E8}" type="parTrans" cxnId="{A44F58AB-3A02-4777-888C-AA0BE7FE8D3E}">
      <dgm:prSet/>
      <dgm:spPr/>
      <dgm:t>
        <a:bodyPr/>
        <a:lstStyle/>
        <a:p>
          <a:endParaRPr lang="pl-PL"/>
        </a:p>
      </dgm:t>
    </dgm:pt>
    <dgm:pt modelId="{282A7149-D403-4EAD-BF16-66971400F9F9}" type="sibTrans" cxnId="{A44F58AB-3A02-4777-888C-AA0BE7FE8D3E}">
      <dgm:prSet/>
      <dgm:spPr/>
      <dgm:t>
        <a:bodyPr/>
        <a:lstStyle/>
        <a:p>
          <a:endParaRPr lang="pl-PL"/>
        </a:p>
      </dgm:t>
    </dgm:pt>
    <dgm:pt modelId="{688BE853-863B-4332-A26B-7F6AF6EA9057}">
      <dgm:prSet phldrT="[Tekst]"/>
      <dgm:spPr/>
      <dgm:t>
        <a:bodyPr/>
        <a:lstStyle/>
        <a:p>
          <a:r>
            <a:rPr lang="pl-PL" dirty="0" smtClean="0"/>
            <a:t>Jednokrotne opodatkowanie wprowadzenia towaru do obrotu</a:t>
          </a:r>
          <a:endParaRPr lang="pl-PL" dirty="0"/>
        </a:p>
      </dgm:t>
    </dgm:pt>
    <dgm:pt modelId="{C6FA339A-472A-4EF0-A4D7-50E66D99B552}" type="parTrans" cxnId="{264B0824-15E0-4C6A-807F-73A4B94373FB}">
      <dgm:prSet/>
      <dgm:spPr/>
    </dgm:pt>
    <dgm:pt modelId="{88A26232-BD7B-41E7-81C8-C95ABC82ECD4}" type="sibTrans" cxnId="{264B0824-15E0-4C6A-807F-73A4B94373FB}">
      <dgm:prSet/>
      <dgm:spPr/>
    </dgm:pt>
    <dgm:pt modelId="{584A861D-37C8-4F07-B933-C4329DA7733A}" type="pres">
      <dgm:prSet presAssocID="{B7B4487E-5DDA-44C8-83E9-AAAF7382D2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3C554D2-23A2-4DAA-91C6-F63171816E7A}" type="pres">
      <dgm:prSet presAssocID="{CB0E07D2-73FD-4DF4-9EB6-650751D4CCFE}" presName="linNode" presStyleCnt="0"/>
      <dgm:spPr/>
    </dgm:pt>
    <dgm:pt modelId="{9748E36D-C44C-4CA7-8AAA-6626CD75EDFB}" type="pres">
      <dgm:prSet presAssocID="{CB0E07D2-73FD-4DF4-9EB6-650751D4CCFE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12BEFD-8B2F-46CB-A6F3-F309C309A86A}" type="pres">
      <dgm:prSet presAssocID="{CB0E07D2-73FD-4DF4-9EB6-650751D4CCFE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7763C1-FA99-421A-A556-E8A3496441E8}" type="pres">
      <dgm:prSet presAssocID="{22E8B056-D5CA-4158-A18D-EB6653950782}" presName="sp" presStyleCnt="0"/>
      <dgm:spPr/>
    </dgm:pt>
    <dgm:pt modelId="{F24CE54A-959D-47D1-B97A-F2A0ABBF4877}" type="pres">
      <dgm:prSet presAssocID="{5FA3977B-500F-4062-887E-4D8A4FAAF120}" presName="linNode" presStyleCnt="0"/>
      <dgm:spPr/>
    </dgm:pt>
    <dgm:pt modelId="{B10EA1A0-7F10-41CD-B2B1-C9BC11306D74}" type="pres">
      <dgm:prSet presAssocID="{5FA3977B-500F-4062-887E-4D8A4FAAF12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AC3790-66DF-4693-B5CB-481AC138DE12}" type="pres">
      <dgm:prSet presAssocID="{5FA3977B-500F-4062-887E-4D8A4FAAF12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CD6938-BD17-417F-82FF-94679CC6A848}" type="pres">
      <dgm:prSet presAssocID="{14ECAA64-5F29-4F6C-8A5E-0EDDFDE4F7AB}" presName="sp" presStyleCnt="0"/>
      <dgm:spPr/>
    </dgm:pt>
    <dgm:pt modelId="{ECCF0B0F-5431-422D-86D7-5D37A2E33D5D}" type="pres">
      <dgm:prSet presAssocID="{FFE58C7C-8827-43E5-B71A-205DD81FB422}" presName="linNode" presStyleCnt="0"/>
      <dgm:spPr/>
    </dgm:pt>
    <dgm:pt modelId="{674E1E0F-8FC5-4C5C-A7FE-12081672C748}" type="pres">
      <dgm:prSet presAssocID="{FFE58C7C-8827-43E5-B71A-205DD81FB42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7803C5-C99B-4325-9FC5-508B1A633D98}" type="pres">
      <dgm:prSet presAssocID="{FFE58C7C-8827-43E5-B71A-205DD81FB422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508E0E-CA50-4961-9E4C-0675295E5B34}" type="pres">
      <dgm:prSet presAssocID="{7F209325-3F23-4E03-B070-6976CCD7DDA6}" presName="sp" presStyleCnt="0"/>
      <dgm:spPr/>
    </dgm:pt>
    <dgm:pt modelId="{DBD27DCD-F5A5-4144-BFDF-0F96B4FB5C32}" type="pres">
      <dgm:prSet presAssocID="{8EDD9DBB-DE58-4C1F-BC34-92C274DAC8D0}" presName="linNode" presStyleCnt="0"/>
      <dgm:spPr/>
    </dgm:pt>
    <dgm:pt modelId="{347DE6EA-D1F8-4BF2-974F-781B9E618D64}" type="pres">
      <dgm:prSet presAssocID="{8EDD9DBB-DE58-4C1F-BC34-92C274DAC8D0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10CF5B-EADC-4803-8531-E22BD480F4F5}" type="pres">
      <dgm:prSet presAssocID="{8EDD9DBB-DE58-4C1F-BC34-92C274DAC8D0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FE7D22-092A-437A-A09E-371F8C3ACBB1}" type="pres">
      <dgm:prSet presAssocID="{37F9234F-0FEC-40B6-AC8C-DAC0942107BF}" presName="sp" presStyleCnt="0"/>
      <dgm:spPr/>
    </dgm:pt>
    <dgm:pt modelId="{EE256451-CF2D-472B-9953-6D968ABEDE93}" type="pres">
      <dgm:prSet presAssocID="{DABC228A-FE1E-44F5-AE50-95D28AFA4F58}" presName="linNode" presStyleCnt="0"/>
      <dgm:spPr/>
    </dgm:pt>
    <dgm:pt modelId="{537FC343-D228-4490-A7BE-448D3FDCCA8D}" type="pres">
      <dgm:prSet presAssocID="{DABC228A-FE1E-44F5-AE50-95D28AFA4F58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3135F4-D715-4514-9B39-836373E3B492}" type="pres">
      <dgm:prSet presAssocID="{DABC228A-FE1E-44F5-AE50-95D28AFA4F58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A1A9585-5657-44F1-A96F-34940BE53900}" type="presOf" srcId="{688BE853-863B-4332-A26B-7F6AF6EA9057}" destId="{5C7803C5-C99B-4325-9FC5-508B1A633D98}" srcOrd="0" destOrd="0" presId="urn:microsoft.com/office/officeart/2005/8/layout/vList5"/>
    <dgm:cxn modelId="{E1C79915-A477-4F72-86A0-B56AA8331482}" type="presOf" srcId="{C6699B93-F1B5-4050-B1A4-151773460904}" destId="{C93135F4-D715-4514-9B39-836373E3B492}" srcOrd="0" destOrd="0" presId="urn:microsoft.com/office/officeart/2005/8/layout/vList5"/>
    <dgm:cxn modelId="{375BFDF0-C31C-4BD1-B7FB-D0DA23EC90F0}" type="presOf" srcId="{BE28DA5F-A328-4BDB-AB1E-9578ECFE7555}" destId="{CC10CF5B-EADC-4803-8531-E22BD480F4F5}" srcOrd="0" destOrd="0" presId="urn:microsoft.com/office/officeart/2005/8/layout/vList5"/>
    <dgm:cxn modelId="{E26A23D1-A8FA-48C5-A9B9-02ED43BDE4EF}" srcId="{B7B4487E-5DDA-44C8-83E9-AAAF7382D26C}" destId="{FFE58C7C-8827-43E5-B71A-205DD81FB422}" srcOrd="2" destOrd="0" parTransId="{2C2C257B-4B6E-4C97-924A-77FD33468906}" sibTransId="{7F209325-3F23-4E03-B070-6976CCD7DDA6}"/>
    <dgm:cxn modelId="{99E8A36C-0353-4448-B770-E53C79A71EAF}" type="presOf" srcId="{5FA3977B-500F-4062-887E-4D8A4FAAF120}" destId="{B10EA1A0-7F10-41CD-B2B1-C9BC11306D74}" srcOrd="0" destOrd="0" presId="urn:microsoft.com/office/officeart/2005/8/layout/vList5"/>
    <dgm:cxn modelId="{B1B927F3-E167-4F48-BC61-2E38BEF2808D}" type="presOf" srcId="{B804719B-E266-4D6E-8C93-39046DB46669}" destId="{C93135F4-D715-4514-9B39-836373E3B492}" srcOrd="0" destOrd="1" presId="urn:microsoft.com/office/officeart/2005/8/layout/vList5"/>
    <dgm:cxn modelId="{F9FDB086-87D2-458F-A09C-01FA5C983690}" srcId="{DABC228A-FE1E-44F5-AE50-95D28AFA4F58}" destId="{C6699B93-F1B5-4050-B1A4-151773460904}" srcOrd="0" destOrd="0" parTransId="{F8F66C2D-AC2B-44CD-8EBB-86392D18BA8E}" sibTransId="{8714AE78-2CB5-4A69-B441-05122C0D0DDD}"/>
    <dgm:cxn modelId="{17FAFA4D-38CC-47B6-AD39-0A8978087309}" type="presOf" srcId="{8EDD9DBB-DE58-4C1F-BC34-92C274DAC8D0}" destId="{347DE6EA-D1F8-4BF2-974F-781B9E618D64}" srcOrd="0" destOrd="0" presId="urn:microsoft.com/office/officeart/2005/8/layout/vList5"/>
    <dgm:cxn modelId="{225CCAE4-88B0-4B04-8DDF-EA17BD894D17}" type="presOf" srcId="{7B5EE83F-B7F6-48FD-A432-39164D25D770}" destId="{82AC3790-66DF-4693-B5CB-481AC138DE12}" srcOrd="0" destOrd="0" presId="urn:microsoft.com/office/officeart/2005/8/layout/vList5"/>
    <dgm:cxn modelId="{3283F06C-D9AE-4409-9951-0D490E1D420F}" srcId="{B7B4487E-5DDA-44C8-83E9-AAAF7382D26C}" destId="{8EDD9DBB-DE58-4C1F-BC34-92C274DAC8D0}" srcOrd="3" destOrd="0" parTransId="{DCDBDD44-CF95-4B17-8CCD-D06BE44002E7}" sibTransId="{37F9234F-0FEC-40B6-AC8C-DAC0942107BF}"/>
    <dgm:cxn modelId="{75E56DA5-C98A-481A-965E-E85274C3F4DF}" type="presOf" srcId="{0584C0C8-0E51-4B14-AE82-227659C34403}" destId="{CC10CF5B-EADC-4803-8531-E22BD480F4F5}" srcOrd="0" destOrd="1" presId="urn:microsoft.com/office/officeart/2005/8/layout/vList5"/>
    <dgm:cxn modelId="{32188820-1233-42B1-808F-097D2FFDFE63}" type="presOf" srcId="{DABC228A-FE1E-44F5-AE50-95D28AFA4F58}" destId="{537FC343-D228-4490-A7BE-448D3FDCCA8D}" srcOrd="0" destOrd="0" presId="urn:microsoft.com/office/officeart/2005/8/layout/vList5"/>
    <dgm:cxn modelId="{17B45FBA-B4E2-4DA3-903B-2C32B4AF7AEE}" type="presOf" srcId="{CB0E07D2-73FD-4DF4-9EB6-650751D4CCFE}" destId="{9748E36D-C44C-4CA7-8AAA-6626CD75EDFB}" srcOrd="0" destOrd="0" presId="urn:microsoft.com/office/officeart/2005/8/layout/vList5"/>
    <dgm:cxn modelId="{264B0824-15E0-4C6A-807F-73A4B94373FB}" srcId="{FFE58C7C-8827-43E5-B71A-205DD81FB422}" destId="{688BE853-863B-4332-A26B-7F6AF6EA9057}" srcOrd="0" destOrd="0" parTransId="{C6FA339A-472A-4EF0-A4D7-50E66D99B552}" sibTransId="{88A26232-BD7B-41E7-81C8-C95ABC82ECD4}"/>
    <dgm:cxn modelId="{A86C1FAD-AE47-4E9B-8CB4-8F63959E3E9F}" srcId="{DABC228A-FE1E-44F5-AE50-95D28AFA4F58}" destId="{B804719B-E266-4D6E-8C93-39046DB46669}" srcOrd="1" destOrd="0" parTransId="{7A0B1999-9EAF-4624-A433-9F6DD0BE7D07}" sibTransId="{3993D416-95DC-4868-A56B-51D48CDA67EE}"/>
    <dgm:cxn modelId="{572BA230-B2A0-43AF-BF06-39E0786798AF}" type="presOf" srcId="{0390949F-B9ED-441F-B59D-F82C1839CC7F}" destId="{6F12BEFD-8B2F-46CB-A6F3-F309C309A86A}" srcOrd="0" destOrd="0" presId="urn:microsoft.com/office/officeart/2005/8/layout/vList5"/>
    <dgm:cxn modelId="{15E8A770-9E69-4BAD-BDB8-7584DCEA035E}" srcId="{B7B4487E-5DDA-44C8-83E9-AAAF7382D26C}" destId="{DABC228A-FE1E-44F5-AE50-95D28AFA4F58}" srcOrd="4" destOrd="0" parTransId="{65A8AE73-83A3-4A8B-8E38-8B7EB8D66060}" sibTransId="{D9343044-3202-4889-8125-B4E089F0671E}"/>
    <dgm:cxn modelId="{2B3DCD92-12F2-44FC-97C9-06B3C115FE46}" srcId="{B7B4487E-5DDA-44C8-83E9-AAAF7382D26C}" destId="{CB0E07D2-73FD-4DF4-9EB6-650751D4CCFE}" srcOrd="0" destOrd="0" parTransId="{DA2E06F6-91E2-4BA4-8176-C993A42190A5}" sibTransId="{22E8B056-D5CA-4158-A18D-EB6653950782}"/>
    <dgm:cxn modelId="{79A1E900-08BB-45A4-B1C9-8FA68AC49437}" srcId="{CB0E07D2-73FD-4DF4-9EB6-650751D4CCFE}" destId="{0390949F-B9ED-441F-B59D-F82C1839CC7F}" srcOrd="0" destOrd="0" parTransId="{8ED44E4E-B97C-4A8F-AA55-BBCE316F9555}" sibTransId="{3475774A-24FA-4F4E-9A65-C5EE06902D21}"/>
    <dgm:cxn modelId="{DBFBDDB9-4B6C-41F4-B7B6-921FAFEBD507}" type="presOf" srcId="{FFE58C7C-8827-43E5-B71A-205DD81FB422}" destId="{674E1E0F-8FC5-4C5C-A7FE-12081672C748}" srcOrd="0" destOrd="0" presId="urn:microsoft.com/office/officeart/2005/8/layout/vList5"/>
    <dgm:cxn modelId="{716E98F0-6879-40C4-AA92-D706E9A7C4DA}" type="presOf" srcId="{B7B4487E-5DDA-44C8-83E9-AAAF7382D26C}" destId="{584A861D-37C8-4F07-B933-C4329DA7733A}" srcOrd="0" destOrd="0" presId="urn:microsoft.com/office/officeart/2005/8/layout/vList5"/>
    <dgm:cxn modelId="{A44F58AB-3A02-4777-888C-AA0BE7FE8D3E}" srcId="{5FA3977B-500F-4062-887E-4D8A4FAAF120}" destId="{7B5EE83F-B7F6-48FD-A432-39164D25D770}" srcOrd="0" destOrd="0" parTransId="{A8375D04-6C54-4852-8CA2-224E6B2B25E8}" sibTransId="{282A7149-D403-4EAD-BF16-66971400F9F9}"/>
    <dgm:cxn modelId="{612143D3-30BE-4EC9-8694-2F38C3076F05}" srcId="{8EDD9DBB-DE58-4C1F-BC34-92C274DAC8D0}" destId="{BE28DA5F-A328-4BDB-AB1E-9578ECFE7555}" srcOrd="0" destOrd="0" parTransId="{0075BF48-5AB8-4099-BB1D-A86A50236942}" sibTransId="{558E7D8D-93BB-426A-9B4A-F04FCEA7FC3C}"/>
    <dgm:cxn modelId="{F3851470-2DA9-4304-9489-7E205D886ABE}" srcId="{8EDD9DBB-DE58-4C1F-BC34-92C274DAC8D0}" destId="{0584C0C8-0E51-4B14-AE82-227659C34403}" srcOrd="1" destOrd="0" parTransId="{93716148-C046-434E-9960-4C0CCF209B4B}" sibTransId="{118A3E67-9521-442E-A333-D5F5C86B1BFA}"/>
    <dgm:cxn modelId="{877308C9-862E-4DD7-AB3C-4AAB063007D5}" srcId="{B7B4487E-5DDA-44C8-83E9-AAAF7382D26C}" destId="{5FA3977B-500F-4062-887E-4D8A4FAAF120}" srcOrd="1" destOrd="0" parTransId="{2CD889FD-E001-4DCE-8BE0-A4BBEBB2BC9E}" sibTransId="{14ECAA64-5F29-4F6C-8A5E-0EDDFDE4F7AB}"/>
    <dgm:cxn modelId="{00ECF553-6E69-41B2-841E-E35DC53CBC1F}" type="presParOf" srcId="{584A861D-37C8-4F07-B933-C4329DA7733A}" destId="{93C554D2-23A2-4DAA-91C6-F63171816E7A}" srcOrd="0" destOrd="0" presId="urn:microsoft.com/office/officeart/2005/8/layout/vList5"/>
    <dgm:cxn modelId="{1C0E25D5-6BAA-4976-8019-76AADCA07D08}" type="presParOf" srcId="{93C554D2-23A2-4DAA-91C6-F63171816E7A}" destId="{9748E36D-C44C-4CA7-8AAA-6626CD75EDFB}" srcOrd="0" destOrd="0" presId="urn:microsoft.com/office/officeart/2005/8/layout/vList5"/>
    <dgm:cxn modelId="{77973630-C131-49CD-AD16-5319F5117985}" type="presParOf" srcId="{93C554D2-23A2-4DAA-91C6-F63171816E7A}" destId="{6F12BEFD-8B2F-46CB-A6F3-F309C309A86A}" srcOrd="1" destOrd="0" presId="urn:microsoft.com/office/officeart/2005/8/layout/vList5"/>
    <dgm:cxn modelId="{9231A5B2-175E-45F6-B9D0-341C62A4ED5D}" type="presParOf" srcId="{584A861D-37C8-4F07-B933-C4329DA7733A}" destId="{E97763C1-FA99-421A-A556-E8A3496441E8}" srcOrd="1" destOrd="0" presId="urn:microsoft.com/office/officeart/2005/8/layout/vList5"/>
    <dgm:cxn modelId="{0FD26C3F-5729-47FA-AC58-7E26977C4CDB}" type="presParOf" srcId="{584A861D-37C8-4F07-B933-C4329DA7733A}" destId="{F24CE54A-959D-47D1-B97A-F2A0ABBF4877}" srcOrd="2" destOrd="0" presId="urn:microsoft.com/office/officeart/2005/8/layout/vList5"/>
    <dgm:cxn modelId="{D19F4B39-CE3B-4AB7-9876-51AD64A86CC6}" type="presParOf" srcId="{F24CE54A-959D-47D1-B97A-F2A0ABBF4877}" destId="{B10EA1A0-7F10-41CD-B2B1-C9BC11306D74}" srcOrd="0" destOrd="0" presId="urn:microsoft.com/office/officeart/2005/8/layout/vList5"/>
    <dgm:cxn modelId="{411C2F36-9920-4758-BBC0-ACD2E7578BC3}" type="presParOf" srcId="{F24CE54A-959D-47D1-B97A-F2A0ABBF4877}" destId="{82AC3790-66DF-4693-B5CB-481AC138DE12}" srcOrd="1" destOrd="0" presId="urn:microsoft.com/office/officeart/2005/8/layout/vList5"/>
    <dgm:cxn modelId="{0F0B1B63-55C8-4C31-9B65-F435922E6726}" type="presParOf" srcId="{584A861D-37C8-4F07-B933-C4329DA7733A}" destId="{1DCD6938-BD17-417F-82FF-94679CC6A848}" srcOrd="3" destOrd="0" presId="urn:microsoft.com/office/officeart/2005/8/layout/vList5"/>
    <dgm:cxn modelId="{DDDE2319-EEA5-4DDC-B37C-13BC6A658CBB}" type="presParOf" srcId="{584A861D-37C8-4F07-B933-C4329DA7733A}" destId="{ECCF0B0F-5431-422D-86D7-5D37A2E33D5D}" srcOrd="4" destOrd="0" presId="urn:microsoft.com/office/officeart/2005/8/layout/vList5"/>
    <dgm:cxn modelId="{896E862E-6D06-4BB0-AC1A-181CE61EDC1B}" type="presParOf" srcId="{ECCF0B0F-5431-422D-86D7-5D37A2E33D5D}" destId="{674E1E0F-8FC5-4C5C-A7FE-12081672C748}" srcOrd="0" destOrd="0" presId="urn:microsoft.com/office/officeart/2005/8/layout/vList5"/>
    <dgm:cxn modelId="{861E1A00-3DF7-4787-8D5C-97429C781D5D}" type="presParOf" srcId="{ECCF0B0F-5431-422D-86D7-5D37A2E33D5D}" destId="{5C7803C5-C99B-4325-9FC5-508B1A633D98}" srcOrd="1" destOrd="0" presId="urn:microsoft.com/office/officeart/2005/8/layout/vList5"/>
    <dgm:cxn modelId="{8CB6F116-2DB8-4802-A013-0455A2EA95E9}" type="presParOf" srcId="{584A861D-37C8-4F07-B933-C4329DA7733A}" destId="{0A508E0E-CA50-4961-9E4C-0675295E5B34}" srcOrd="5" destOrd="0" presId="urn:microsoft.com/office/officeart/2005/8/layout/vList5"/>
    <dgm:cxn modelId="{5205013E-E14F-45DD-B6F9-995043467B7C}" type="presParOf" srcId="{584A861D-37C8-4F07-B933-C4329DA7733A}" destId="{DBD27DCD-F5A5-4144-BFDF-0F96B4FB5C32}" srcOrd="6" destOrd="0" presId="urn:microsoft.com/office/officeart/2005/8/layout/vList5"/>
    <dgm:cxn modelId="{C930B5EA-2A3B-474F-93A8-9C0321B98B42}" type="presParOf" srcId="{DBD27DCD-F5A5-4144-BFDF-0F96B4FB5C32}" destId="{347DE6EA-D1F8-4BF2-974F-781B9E618D64}" srcOrd="0" destOrd="0" presId="urn:microsoft.com/office/officeart/2005/8/layout/vList5"/>
    <dgm:cxn modelId="{BC355CF6-823A-4BDE-B156-C5394D258C7E}" type="presParOf" srcId="{DBD27DCD-F5A5-4144-BFDF-0F96B4FB5C32}" destId="{CC10CF5B-EADC-4803-8531-E22BD480F4F5}" srcOrd="1" destOrd="0" presId="urn:microsoft.com/office/officeart/2005/8/layout/vList5"/>
    <dgm:cxn modelId="{F27A1209-29B1-4BEF-8D90-13415302BC82}" type="presParOf" srcId="{584A861D-37C8-4F07-B933-C4329DA7733A}" destId="{5BFE7D22-092A-437A-A09E-371F8C3ACBB1}" srcOrd="7" destOrd="0" presId="urn:microsoft.com/office/officeart/2005/8/layout/vList5"/>
    <dgm:cxn modelId="{E308C4A2-DC5A-482F-B66B-AC18BC40FD7F}" type="presParOf" srcId="{584A861D-37C8-4F07-B933-C4329DA7733A}" destId="{EE256451-CF2D-472B-9953-6D968ABEDE93}" srcOrd="8" destOrd="0" presId="urn:microsoft.com/office/officeart/2005/8/layout/vList5"/>
    <dgm:cxn modelId="{26CFC9B9-362D-45F8-82F1-BCC9DEC266EE}" type="presParOf" srcId="{EE256451-CF2D-472B-9953-6D968ABEDE93}" destId="{537FC343-D228-4490-A7BE-448D3FDCCA8D}" srcOrd="0" destOrd="0" presId="urn:microsoft.com/office/officeart/2005/8/layout/vList5"/>
    <dgm:cxn modelId="{15CA640C-4E14-45F9-BEAA-EFFD0398BC04}" type="presParOf" srcId="{EE256451-CF2D-472B-9953-6D968ABEDE93}" destId="{C93135F4-D715-4514-9B39-836373E3B4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FB20E9-9D22-4321-879F-9D9F39248FF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5B1A5D5-AC93-4904-8D44-D192800A74DD}">
      <dgm:prSet phldrT="[Tekst]"/>
      <dgm:spPr/>
      <dgm:t>
        <a:bodyPr/>
        <a:lstStyle/>
        <a:p>
          <a:r>
            <a:rPr lang="pl-PL" dirty="0" smtClean="0"/>
            <a:t>Podstawa opodatkowania</a:t>
          </a:r>
          <a:endParaRPr lang="pl-PL" dirty="0"/>
        </a:p>
      </dgm:t>
    </dgm:pt>
    <dgm:pt modelId="{37DE395D-2597-4335-8308-22F9B51622D2}" type="parTrans" cxnId="{09E541EE-5BCB-4DC7-9BF9-D9996C23B042}">
      <dgm:prSet/>
      <dgm:spPr/>
      <dgm:t>
        <a:bodyPr/>
        <a:lstStyle/>
        <a:p>
          <a:endParaRPr lang="pl-PL"/>
        </a:p>
      </dgm:t>
    </dgm:pt>
    <dgm:pt modelId="{E0A69467-742F-43B0-9B2E-A3427E32CAE8}" type="sibTrans" cxnId="{09E541EE-5BCB-4DC7-9BF9-D9996C23B042}">
      <dgm:prSet/>
      <dgm:spPr/>
      <dgm:t>
        <a:bodyPr/>
        <a:lstStyle/>
        <a:p>
          <a:endParaRPr lang="pl-PL"/>
        </a:p>
      </dgm:t>
    </dgm:pt>
    <dgm:pt modelId="{E46C2229-BAA7-4643-8FD8-6CAD70A31C31}">
      <dgm:prSet phldrT="[Tekst]"/>
      <dgm:spPr/>
      <dgm:t>
        <a:bodyPr/>
        <a:lstStyle/>
        <a:p>
          <a:r>
            <a:rPr lang="pl-PL" dirty="0" smtClean="0"/>
            <a:t>Dla wyrobów energetycznych – ilość wyrażona w litach/kilogramach/wartości energetycznej   </a:t>
          </a:r>
          <a:endParaRPr lang="pl-PL" dirty="0"/>
        </a:p>
      </dgm:t>
    </dgm:pt>
    <dgm:pt modelId="{B24CCCA5-9ABB-4571-963F-46197B9134A6}" type="parTrans" cxnId="{8DB4EB16-532B-4445-8EA8-2AF3CD8251D3}">
      <dgm:prSet/>
      <dgm:spPr/>
      <dgm:t>
        <a:bodyPr/>
        <a:lstStyle/>
        <a:p>
          <a:endParaRPr lang="pl-PL"/>
        </a:p>
      </dgm:t>
    </dgm:pt>
    <dgm:pt modelId="{B45A5751-3F8C-4F71-9B89-4730EA113B82}" type="sibTrans" cxnId="{8DB4EB16-532B-4445-8EA8-2AF3CD8251D3}">
      <dgm:prSet/>
      <dgm:spPr/>
      <dgm:t>
        <a:bodyPr/>
        <a:lstStyle/>
        <a:p>
          <a:endParaRPr lang="pl-PL"/>
        </a:p>
      </dgm:t>
    </dgm:pt>
    <dgm:pt modelId="{188DAD5B-8876-495A-A591-D82ADE979190}">
      <dgm:prSet phldrT="[Tekst]"/>
      <dgm:spPr/>
      <dgm:t>
        <a:bodyPr/>
        <a:lstStyle/>
        <a:p>
          <a:r>
            <a:rPr lang="pl-PL" dirty="0" smtClean="0"/>
            <a:t>Dla napojów alkoholowych - hektolitry</a:t>
          </a:r>
          <a:endParaRPr lang="pl-PL" dirty="0"/>
        </a:p>
      </dgm:t>
    </dgm:pt>
    <dgm:pt modelId="{2AA74CC0-72EE-4ECA-93BC-96628EB628D1}" type="parTrans" cxnId="{4C7A5D87-73A0-48DC-9B13-AFF3ADFC9739}">
      <dgm:prSet/>
      <dgm:spPr/>
      <dgm:t>
        <a:bodyPr/>
        <a:lstStyle/>
        <a:p>
          <a:endParaRPr lang="pl-PL"/>
        </a:p>
      </dgm:t>
    </dgm:pt>
    <dgm:pt modelId="{C18D8182-E345-438D-B560-918805D74B2E}" type="sibTrans" cxnId="{4C7A5D87-73A0-48DC-9B13-AFF3ADFC9739}">
      <dgm:prSet/>
      <dgm:spPr/>
      <dgm:t>
        <a:bodyPr/>
        <a:lstStyle/>
        <a:p>
          <a:endParaRPr lang="pl-PL"/>
        </a:p>
      </dgm:t>
    </dgm:pt>
    <dgm:pt modelId="{99D61105-2E89-44E3-8D0E-94B8173C013B}">
      <dgm:prSet phldrT="[Tekst]"/>
      <dgm:spPr/>
      <dgm:t>
        <a:bodyPr/>
        <a:lstStyle/>
        <a:p>
          <a:r>
            <a:rPr lang="pl-PL" dirty="0" smtClean="0"/>
            <a:t>Dla wyrobów tytoniowych – liczba sztuk</a:t>
          </a:r>
        </a:p>
      </dgm:t>
    </dgm:pt>
    <dgm:pt modelId="{D3CD9724-7AB2-4F76-9324-1B7AE5B34B1D}" type="parTrans" cxnId="{C3C82B1F-E3F8-4087-BDED-ADE6E03C23E5}">
      <dgm:prSet/>
      <dgm:spPr/>
      <dgm:t>
        <a:bodyPr/>
        <a:lstStyle/>
        <a:p>
          <a:endParaRPr lang="pl-PL"/>
        </a:p>
      </dgm:t>
    </dgm:pt>
    <dgm:pt modelId="{21BA0CA9-CC22-4B3E-92AC-D77EFFA36749}" type="sibTrans" cxnId="{C3C82B1F-E3F8-4087-BDED-ADE6E03C23E5}">
      <dgm:prSet/>
      <dgm:spPr/>
      <dgm:t>
        <a:bodyPr/>
        <a:lstStyle/>
        <a:p>
          <a:endParaRPr lang="pl-PL"/>
        </a:p>
      </dgm:t>
    </dgm:pt>
    <dgm:pt modelId="{D16D0024-7B84-40E0-AB28-9A7861ABA91E}">
      <dgm:prSet phldrT="[Tekst]"/>
      <dgm:spPr/>
      <dgm:t>
        <a:bodyPr/>
        <a:lstStyle/>
        <a:p>
          <a:r>
            <a:rPr lang="pl-PL" dirty="0" smtClean="0"/>
            <a:t>Dla samochodów osobowych – cena sprzedaży</a:t>
          </a:r>
        </a:p>
      </dgm:t>
    </dgm:pt>
    <dgm:pt modelId="{8FC26FE5-3C8A-468A-90A2-9DADDCF63302}" type="parTrans" cxnId="{8A82C814-CFCD-480C-9FAB-1FC73262B785}">
      <dgm:prSet/>
      <dgm:spPr/>
      <dgm:t>
        <a:bodyPr/>
        <a:lstStyle/>
        <a:p>
          <a:endParaRPr lang="pl-PL"/>
        </a:p>
      </dgm:t>
    </dgm:pt>
    <dgm:pt modelId="{30BC39BF-7E86-439E-9547-F0AC059059FC}" type="sibTrans" cxnId="{8A82C814-CFCD-480C-9FAB-1FC73262B785}">
      <dgm:prSet/>
      <dgm:spPr/>
      <dgm:t>
        <a:bodyPr/>
        <a:lstStyle/>
        <a:p>
          <a:endParaRPr lang="pl-PL"/>
        </a:p>
      </dgm:t>
    </dgm:pt>
    <dgm:pt modelId="{6BEAAB33-6914-4D42-914D-C2DF94A6CD16}" type="pres">
      <dgm:prSet presAssocID="{6BFB20E9-9D22-4321-879F-9D9F39248FF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A13744-2CD3-461E-B1E9-4602E6547824}" type="pres">
      <dgm:prSet presAssocID="{05B1A5D5-AC93-4904-8D44-D192800A74DD}" presName="root1" presStyleCnt="0"/>
      <dgm:spPr/>
    </dgm:pt>
    <dgm:pt modelId="{41047555-0151-453F-A3FB-D1AF1920D801}" type="pres">
      <dgm:prSet presAssocID="{05B1A5D5-AC93-4904-8D44-D192800A74D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42F7F0-B88D-4940-B9E5-C057F9D3D8F0}" type="pres">
      <dgm:prSet presAssocID="{05B1A5D5-AC93-4904-8D44-D192800A74DD}" presName="level2hierChild" presStyleCnt="0"/>
      <dgm:spPr/>
    </dgm:pt>
    <dgm:pt modelId="{66D1D2E9-4373-4EA3-992F-8CB32213AE46}" type="pres">
      <dgm:prSet presAssocID="{B24CCCA5-9ABB-4571-963F-46197B9134A6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61523D79-3BCA-4AA9-9174-DCAA159A527F}" type="pres">
      <dgm:prSet presAssocID="{B24CCCA5-9ABB-4571-963F-46197B9134A6}" presName="connTx" presStyleLbl="parChTrans1D2" presStyleIdx="0" presStyleCnt="4"/>
      <dgm:spPr/>
      <dgm:t>
        <a:bodyPr/>
        <a:lstStyle/>
        <a:p>
          <a:endParaRPr lang="pl-PL"/>
        </a:p>
      </dgm:t>
    </dgm:pt>
    <dgm:pt modelId="{6F5262BC-7208-4154-8228-A36CE9244DD3}" type="pres">
      <dgm:prSet presAssocID="{E46C2229-BAA7-4643-8FD8-6CAD70A31C31}" presName="root2" presStyleCnt="0"/>
      <dgm:spPr/>
    </dgm:pt>
    <dgm:pt modelId="{8AB4AF5B-D576-4FF5-9CED-72A252865714}" type="pres">
      <dgm:prSet presAssocID="{E46C2229-BAA7-4643-8FD8-6CAD70A31C31}" presName="LevelTwoTextNode" presStyleLbl="node2" presStyleIdx="0" presStyleCnt="4" custScaleX="409618" custScaleY="22860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91798A1-DE2A-4F55-879E-521C4E13FEA4}" type="pres">
      <dgm:prSet presAssocID="{E46C2229-BAA7-4643-8FD8-6CAD70A31C31}" presName="level3hierChild" presStyleCnt="0"/>
      <dgm:spPr/>
    </dgm:pt>
    <dgm:pt modelId="{04A99891-98AD-4A58-968C-50BCA66F6A65}" type="pres">
      <dgm:prSet presAssocID="{2AA74CC0-72EE-4ECA-93BC-96628EB628D1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6FFFA01D-5844-46F1-951D-F380D11B829C}" type="pres">
      <dgm:prSet presAssocID="{2AA74CC0-72EE-4ECA-93BC-96628EB628D1}" presName="connTx" presStyleLbl="parChTrans1D2" presStyleIdx="1" presStyleCnt="4"/>
      <dgm:spPr/>
      <dgm:t>
        <a:bodyPr/>
        <a:lstStyle/>
        <a:p>
          <a:endParaRPr lang="pl-PL"/>
        </a:p>
      </dgm:t>
    </dgm:pt>
    <dgm:pt modelId="{89B8941B-D740-4405-AA7B-E41AE72C9538}" type="pres">
      <dgm:prSet presAssocID="{188DAD5B-8876-495A-A591-D82ADE979190}" presName="root2" presStyleCnt="0"/>
      <dgm:spPr/>
    </dgm:pt>
    <dgm:pt modelId="{EEC685CA-6BC5-4534-A157-CB603F70EE32}" type="pres">
      <dgm:prSet presAssocID="{188DAD5B-8876-495A-A591-D82ADE979190}" presName="LevelTwoTextNode" presStyleLbl="node2" presStyleIdx="1" presStyleCnt="4" custScaleX="205246" custLinFactNeighborX="1178" custLinFactNeighborY="-505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323CBDD-CDCD-4673-B802-18D7A24636E6}" type="pres">
      <dgm:prSet presAssocID="{188DAD5B-8876-495A-A591-D82ADE979190}" presName="level3hierChild" presStyleCnt="0"/>
      <dgm:spPr/>
    </dgm:pt>
    <dgm:pt modelId="{93083280-A9CE-4D05-8C37-81365FB534E7}" type="pres">
      <dgm:prSet presAssocID="{D3CD9724-7AB2-4F76-9324-1B7AE5B34B1D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8087BF11-8666-4E19-81CA-FF21E0F3F41C}" type="pres">
      <dgm:prSet presAssocID="{D3CD9724-7AB2-4F76-9324-1B7AE5B34B1D}" presName="connTx" presStyleLbl="parChTrans1D2" presStyleIdx="2" presStyleCnt="4"/>
      <dgm:spPr/>
      <dgm:t>
        <a:bodyPr/>
        <a:lstStyle/>
        <a:p>
          <a:endParaRPr lang="pl-PL"/>
        </a:p>
      </dgm:t>
    </dgm:pt>
    <dgm:pt modelId="{515AD45E-73E2-4111-90E6-81F0E48AA2A4}" type="pres">
      <dgm:prSet presAssocID="{99D61105-2E89-44E3-8D0E-94B8173C013B}" presName="root2" presStyleCnt="0"/>
      <dgm:spPr/>
    </dgm:pt>
    <dgm:pt modelId="{9FE543D2-1137-41E4-8CA2-075C104B24D6}" type="pres">
      <dgm:prSet presAssocID="{99D61105-2E89-44E3-8D0E-94B8173C013B}" presName="LevelTwoTextNode" presStyleLbl="node2" presStyleIdx="2" presStyleCnt="4" custScaleX="20881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CC8FE30-0236-4F5F-87ED-9C840E05E496}" type="pres">
      <dgm:prSet presAssocID="{99D61105-2E89-44E3-8D0E-94B8173C013B}" presName="level3hierChild" presStyleCnt="0"/>
      <dgm:spPr/>
    </dgm:pt>
    <dgm:pt modelId="{C09B06D2-1F04-40E5-9D01-08FF7A97F5C2}" type="pres">
      <dgm:prSet presAssocID="{8FC26FE5-3C8A-468A-90A2-9DADDCF63302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74C57D4E-E838-4D46-AAED-2EDA34AA1302}" type="pres">
      <dgm:prSet presAssocID="{8FC26FE5-3C8A-468A-90A2-9DADDCF63302}" presName="connTx" presStyleLbl="parChTrans1D2" presStyleIdx="3" presStyleCnt="4"/>
      <dgm:spPr/>
      <dgm:t>
        <a:bodyPr/>
        <a:lstStyle/>
        <a:p>
          <a:endParaRPr lang="pl-PL"/>
        </a:p>
      </dgm:t>
    </dgm:pt>
    <dgm:pt modelId="{A87C5332-8EEB-470E-9140-733B1C04716A}" type="pres">
      <dgm:prSet presAssocID="{D16D0024-7B84-40E0-AB28-9A7861ABA91E}" presName="root2" presStyleCnt="0"/>
      <dgm:spPr/>
    </dgm:pt>
    <dgm:pt modelId="{56676598-4284-4D21-889C-3071C67F7779}" type="pres">
      <dgm:prSet presAssocID="{D16D0024-7B84-40E0-AB28-9A7861ABA91E}" presName="LevelTwoTextNode" presStyleLbl="node2" presStyleIdx="3" presStyleCnt="4" custScaleX="21269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34DEFE7-BE88-476D-A7EA-FCD10F90C570}" type="pres">
      <dgm:prSet presAssocID="{D16D0024-7B84-40E0-AB28-9A7861ABA91E}" presName="level3hierChild" presStyleCnt="0"/>
      <dgm:spPr/>
    </dgm:pt>
  </dgm:ptLst>
  <dgm:cxnLst>
    <dgm:cxn modelId="{4C7A5D87-73A0-48DC-9B13-AFF3ADFC9739}" srcId="{05B1A5D5-AC93-4904-8D44-D192800A74DD}" destId="{188DAD5B-8876-495A-A591-D82ADE979190}" srcOrd="1" destOrd="0" parTransId="{2AA74CC0-72EE-4ECA-93BC-96628EB628D1}" sibTransId="{C18D8182-E345-438D-B560-918805D74B2E}"/>
    <dgm:cxn modelId="{C3C82B1F-E3F8-4087-BDED-ADE6E03C23E5}" srcId="{05B1A5D5-AC93-4904-8D44-D192800A74DD}" destId="{99D61105-2E89-44E3-8D0E-94B8173C013B}" srcOrd="2" destOrd="0" parTransId="{D3CD9724-7AB2-4F76-9324-1B7AE5B34B1D}" sibTransId="{21BA0CA9-CC22-4B3E-92AC-D77EFFA36749}"/>
    <dgm:cxn modelId="{8DB4EB16-532B-4445-8EA8-2AF3CD8251D3}" srcId="{05B1A5D5-AC93-4904-8D44-D192800A74DD}" destId="{E46C2229-BAA7-4643-8FD8-6CAD70A31C31}" srcOrd="0" destOrd="0" parTransId="{B24CCCA5-9ABB-4571-963F-46197B9134A6}" sibTransId="{B45A5751-3F8C-4F71-9B89-4730EA113B82}"/>
    <dgm:cxn modelId="{3879285D-161B-492F-9A2D-49F92C447F34}" type="presOf" srcId="{99D61105-2E89-44E3-8D0E-94B8173C013B}" destId="{9FE543D2-1137-41E4-8CA2-075C104B24D6}" srcOrd="0" destOrd="0" presId="urn:microsoft.com/office/officeart/2008/layout/HorizontalMultiLevelHierarchy"/>
    <dgm:cxn modelId="{09E541EE-5BCB-4DC7-9BF9-D9996C23B042}" srcId="{6BFB20E9-9D22-4321-879F-9D9F39248FF2}" destId="{05B1A5D5-AC93-4904-8D44-D192800A74DD}" srcOrd="0" destOrd="0" parTransId="{37DE395D-2597-4335-8308-22F9B51622D2}" sibTransId="{E0A69467-742F-43B0-9B2E-A3427E32CAE8}"/>
    <dgm:cxn modelId="{C0213058-EBE1-4B62-8C38-3E61D977397E}" type="presOf" srcId="{6BFB20E9-9D22-4321-879F-9D9F39248FF2}" destId="{6BEAAB33-6914-4D42-914D-C2DF94A6CD16}" srcOrd="0" destOrd="0" presId="urn:microsoft.com/office/officeart/2008/layout/HorizontalMultiLevelHierarchy"/>
    <dgm:cxn modelId="{9D539722-2341-49A9-B39A-2E3F6DD6F3AB}" type="presOf" srcId="{2AA74CC0-72EE-4ECA-93BC-96628EB628D1}" destId="{6FFFA01D-5844-46F1-951D-F380D11B829C}" srcOrd="1" destOrd="0" presId="urn:microsoft.com/office/officeart/2008/layout/HorizontalMultiLevelHierarchy"/>
    <dgm:cxn modelId="{7FB94F12-B8DF-4BB6-855D-6BB376581012}" type="presOf" srcId="{B24CCCA5-9ABB-4571-963F-46197B9134A6}" destId="{66D1D2E9-4373-4EA3-992F-8CB32213AE46}" srcOrd="0" destOrd="0" presId="urn:microsoft.com/office/officeart/2008/layout/HorizontalMultiLevelHierarchy"/>
    <dgm:cxn modelId="{2A3794D6-71FB-4F01-9442-481CD8D74439}" type="presOf" srcId="{B24CCCA5-9ABB-4571-963F-46197B9134A6}" destId="{61523D79-3BCA-4AA9-9174-DCAA159A527F}" srcOrd="1" destOrd="0" presId="urn:microsoft.com/office/officeart/2008/layout/HorizontalMultiLevelHierarchy"/>
    <dgm:cxn modelId="{8CA96D25-2B2A-4631-BDCB-FF0D0958B215}" type="presOf" srcId="{2AA74CC0-72EE-4ECA-93BC-96628EB628D1}" destId="{04A99891-98AD-4A58-968C-50BCA66F6A65}" srcOrd="0" destOrd="0" presId="urn:microsoft.com/office/officeart/2008/layout/HorizontalMultiLevelHierarchy"/>
    <dgm:cxn modelId="{8A82C814-CFCD-480C-9FAB-1FC73262B785}" srcId="{05B1A5D5-AC93-4904-8D44-D192800A74DD}" destId="{D16D0024-7B84-40E0-AB28-9A7861ABA91E}" srcOrd="3" destOrd="0" parTransId="{8FC26FE5-3C8A-468A-90A2-9DADDCF63302}" sibTransId="{30BC39BF-7E86-439E-9547-F0AC059059FC}"/>
    <dgm:cxn modelId="{2824D344-50B0-408B-B34D-CF9C7B8AC016}" type="presOf" srcId="{D3CD9724-7AB2-4F76-9324-1B7AE5B34B1D}" destId="{93083280-A9CE-4D05-8C37-81365FB534E7}" srcOrd="0" destOrd="0" presId="urn:microsoft.com/office/officeart/2008/layout/HorizontalMultiLevelHierarchy"/>
    <dgm:cxn modelId="{58304F61-084D-4EFB-9147-FC0F571136B5}" type="presOf" srcId="{E46C2229-BAA7-4643-8FD8-6CAD70A31C31}" destId="{8AB4AF5B-D576-4FF5-9CED-72A252865714}" srcOrd="0" destOrd="0" presId="urn:microsoft.com/office/officeart/2008/layout/HorizontalMultiLevelHierarchy"/>
    <dgm:cxn modelId="{62E27F26-8869-4C36-8197-C70398680675}" type="presOf" srcId="{188DAD5B-8876-495A-A591-D82ADE979190}" destId="{EEC685CA-6BC5-4534-A157-CB603F70EE32}" srcOrd="0" destOrd="0" presId="urn:microsoft.com/office/officeart/2008/layout/HorizontalMultiLevelHierarchy"/>
    <dgm:cxn modelId="{D74E747D-5153-4D64-B1B6-D8823E553A77}" type="presOf" srcId="{D16D0024-7B84-40E0-AB28-9A7861ABA91E}" destId="{56676598-4284-4D21-889C-3071C67F7779}" srcOrd="0" destOrd="0" presId="urn:microsoft.com/office/officeart/2008/layout/HorizontalMultiLevelHierarchy"/>
    <dgm:cxn modelId="{F060737D-ADFD-4DA7-9AC3-BCDAECFEBCA8}" type="presOf" srcId="{05B1A5D5-AC93-4904-8D44-D192800A74DD}" destId="{41047555-0151-453F-A3FB-D1AF1920D801}" srcOrd="0" destOrd="0" presId="urn:microsoft.com/office/officeart/2008/layout/HorizontalMultiLevelHierarchy"/>
    <dgm:cxn modelId="{F7DDFAD5-723D-4E1F-8513-AD2C2E933C20}" type="presOf" srcId="{D3CD9724-7AB2-4F76-9324-1B7AE5B34B1D}" destId="{8087BF11-8666-4E19-81CA-FF21E0F3F41C}" srcOrd="1" destOrd="0" presId="urn:microsoft.com/office/officeart/2008/layout/HorizontalMultiLevelHierarchy"/>
    <dgm:cxn modelId="{AF97D0B3-05C9-401A-9285-70C92B7B3311}" type="presOf" srcId="{8FC26FE5-3C8A-468A-90A2-9DADDCF63302}" destId="{C09B06D2-1F04-40E5-9D01-08FF7A97F5C2}" srcOrd="0" destOrd="0" presId="urn:microsoft.com/office/officeart/2008/layout/HorizontalMultiLevelHierarchy"/>
    <dgm:cxn modelId="{C48BE68A-EAF6-49F2-A26B-F7CBD924755B}" type="presOf" srcId="{8FC26FE5-3C8A-468A-90A2-9DADDCF63302}" destId="{74C57D4E-E838-4D46-AAED-2EDA34AA1302}" srcOrd="1" destOrd="0" presId="urn:microsoft.com/office/officeart/2008/layout/HorizontalMultiLevelHierarchy"/>
    <dgm:cxn modelId="{975B166C-051B-4415-9400-5C149109A012}" type="presParOf" srcId="{6BEAAB33-6914-4D42-914D-C2DF94A6CD16}" destId="{54A13744-2CD3-461E-B1E9-4602E6547824}" srcOrd="0" destOrd="0" presId="urn:microsoft.com/office/officeart/2008/layout/HorizontalMultiLevelHierarchy"/>
    <dgm:cxn modelId="{7BD0FB4B-64B1-447F-80C5-5FC313CDDD12}" type="presParOf" srcId="{54A13744-2CD3-461E-B1E9-4602E6547824}" destId="{41047555-0151-453F-A3FB-D1AF1920D801}" srcOrd="0" destOrd="0" presId="urn:microsoft.com/office/officeart/2008/layout/HorizontalMultiLevelHierarchy"/>
    <dgm:cxn modelId="{07CE8467-29C0-477D-B6E5-F52DEC6EDE0D}" type="presParOf" srcId="{54A13744-2CD3-461E-B1E9-4602E6547824}" destId="{4942F7F0-B88D-4940-B9E5-C057F9D3D8F0}" srcOrd="1" destOrd="0" presId="urn:microsoft.com/office/officeart/2008/layout/HorizontalMultiLevelHierarchy"/>
    <dgm:cxn modelId="{3D12DBF7-AE9F-4401-9CF1-2A2D9DAE2C51}" type="presParOf" srcId="{4942F7F0-B88D-4940-B9E5-C057F9D3D8F0}" destId="{66D1D2E9-4373-4EA3-992F-8CB32213AE46}" srcOrd="0" destOrd="0" presId="urn:microsoft.com/office/officeart/2008/layout/HorizontalMultiLevelHierarchy"/>
    <dgm:cxn modelId="{83E978C8-2713-4B1C-ADD6-A92764C47601}" type="presParOf" srcId="{66D1D2E9-4373-4EA3-992F-8CB32213AE46}" destId="{61523D79-3BCA-4AA9-9174-DCAA159A527F}" srcOrd="0" destOrd="0" presId="urn:microsoft.com/office/officeart/2008/layout/HorizontalMultiLevelHierarchy"/>
    <dgm:cxn modelId="{8985BE04-1F04-492D-A157-348723B17789}" type="presParOf" srcId="{4942F7F0-B88D-4940-B9E5-C057F9D3D8F0}" destId="{6F5262BC-7208-4154-8228-A36CE9244DD3}" srcOrd="1" destOrd="0" presId="urn:microsoft.com/office/officeart/2008/layout/HorizontalMultiLevelHierarchy"/>
    <dgm:cxn modelId="{A369CEAC-BE1A-450B-A3B3-AFE5E2382CA5}" type="presParOf" srcId="{6F5262BC-7208-4154-8228-A36CE9244DD3}" destId="{8AB4AF5B-D576-4FF5-9CED-72A252865714}" srcOrd="0" destOrd="0" presId="urn:microsoft.com/office/officeart/2008/layout/HorizontalMultiLevelHierarchy"/>
    <dgm:cxn modelId="{60B8E727-A726-487B-8CD9-AF432CD637B6}" type="presParOf" srcId="{6F5262BC-7208-4154-8228-A36CE9244DD3}" destId="{691798A1-DE2A-4F55-879E-521C4E13FEA4}" srcOrd="1" destOrd="0" presId="urn:microsoft.com/office/officeart/2008/layout/HorizontalMultiLevelHierarchy"/>
    <dgm:cxn modelId="{5596451F-D235-42DA-852B-D9C4B46AEECB}" type="presParOf" srcId="{4942F7F0-B88D-4940-B9E5-C057F9D3D8F0}" destId="{04A99891-98AD-4A58-968C-50BCA66F6A65}" srcOrd="2" destOrd="0" presId="urn:microsoft.com/office/officeart/2008/layout/HorizontalMultiLevelHierarchy"/>
    <dgm:cxn modelId="{963D97F8-2EB4-4360-A1BE-344D74F5C44E}" type="presParOf" srcId="{04A99891-98AD-4A58-968C-50BCA66F6A65}" destId="{6FFFA01D-5844-46F1-951D-F380D11B829C}" srcOrd="0" destOrd="0" presId="urn:microsoft.com/office/officeart/2008/layout/HorizontalMultiLevelHierarchy"/>
    <dgm:cxn modelId="{41675F3C-DD6E-4011-BA11-878074DE83C9}" type="presParOf" srcId="{4942F7F0-B88D-4940-B9E5-C057F9D3D8F0}" destId="{89B8941B-D740-4405-AA7B-E41AE72C9538}" srcOrd="3" destOrd="0" presId="urn:microsoft.com/office/officeart/2008/layout/HorizontalMultiLevelHierarchy"/>
    <dgm:cxn modelId="{2F3E1161-862D-4401-BA5D-AB69554DCD3B}" type="presParOf" srcId="{89B8941B-D740-4405-AA7B-E41AE72C9538}" destId="{EEC685CA-6BC5-4534-A157-CB603F70EE32}" srcOrd="0" destOrd="0" presId="urn:microsoft.com/office/officeart/2008/layout/HorizontalMultiLevelHierarchy"/>
    <dgm:cxn modelId="{872AAC72-0D1B-4C7A-B5B2-A85D00053421}" type="presParOf" srcId="{89B8941B-D740-4405-AA7B-E41AE72C9538}" destId="{B323CBDD-CDCD-4673-B802-18D7A24636E6}" srcOrd="1" destOrd="0" presId="urn:microsoft.com/office/officeart/2008/layout/HorizontalMultiLevelHierarchy"/>
    <dgm:cxn modelId="{F5490B51-F6BE-4192-AFE5-928C4FA32AAD}" type="presParOf" srcId="{4942F7F0-B88D-4940-B9E5-C057F9D3D8F0}" destId="{93083280-A9CE-4D05-8C37-81365FB534E7}" srcOrd="4" destOrd="0" presId="urn:microsoft.com/office/officeart/2008/layout/HorizontalMultiLevelHierarchy"/>
    <dgm:cxn modelId="{CD060F1A-7DFD-4123-960D-A023BE378F2D}" type="presParOf" srcId="{93083280-A9CE-4D05-8C37-81365FB534E7}" destId="{8087BF11-8666-4E19-81CA-FF21E0F3F41C}" srcOrd="0" destOrd="0" presId="urn:microsoft.com/office/officeart/2008/layout/HorizontalMultiLevelHierarchy"/>
    <dgm:cxn modelId="{9AF07F9B-E95A-4E69-9486-A1843292F318}" type="presParOf" srcId="{4942F7F0-B88D-4940-B9E5-C057F9D3D8F0}" destId="{515AD45E-73E2-4111-90E6-81F0E48AA2A4}" srcOrd="5" destOrd="0" presId="urn:microsoft.com/office/officeart/2008/layout/HorizontalMultiLevelHierarchy"/>
    <dgm:cxn modelId="{4696CBE0-8E8C-4C2C-AECF-8E0A0479BEA8}" type="presParOf" srcId="{515AD45E-73E2-4111-90E6-81F0E48AA2A4}" destId="{9FE543D2-1137-41E4-8CA2-075C104B24D6}" srcOrd="0" destOrd="0" presId="urn:microsoft.com/office/officeart/2008/layout/HorizontalMultiLevelHierarchy"/>
    <dgm:cxn modelId="{3FB81911-76C5-47EE-AE8D-C7CB8D27B399}" type="presParOf" srcId="{515AD45E-73E2-4111-90E6-81F0E48AA2A4}" destId="{8CC8FE30-0236-4F5F-87ED-9C840E05E496}" srcOrd="1" destOrd="0" presId="urn:microsoft.com/office/officeart/2008/layout/HorizontalMultiLevelHierarchy"/>
    <dgm:cxn modelId="{F11F6EDF-8FE7-43EF-8FC3-83C3103919B1}" type="presParOf" srcId="{4942F7F0-B88D-4940-B9E5-C057F9D3D8F0}" destId="{C09B06D2-1F04-40E5-9D01-08FF7A97F5C2}" srcOrd="6" destOrd="0" presId="urn:microsoft.com/office/officeart/2008/layout/HorizontalMultiLevelHierarchy"/>
    <dgm:cxn modelId="{9B1B8A13-2C7C-4ECD-8317-DF41AC0C9689}" type="presParOf" srcId="{C09B06D2-1F04-40E5-9D01-08FF7A97F5C2}" destId="{74C57D4E-E838-4D46-AAED-2EDA34AA1302}" srcOrd="0" destOrd="0" presId="urn:microsoft.com/office/officeart/2008/layout/HorizontalMultiLevelHierarchy"/>
    <dgm:cxn modelId="{533AB041-BE6A-4327-9D3E-9191D15EB873}" type="presParOf" srcId="{4942F7F0-B88D-4940-B9E5-C057F9D3D8F0}" destId="{A87C5332-8EEB-470E-9140-733B1C04716A}" srcOrd="7" destOrd="0" presId="urn:microsoft.com/office/officeart/2008/layout/HorizontalMultiLevelHierarchy"/>
    <dgm:cxn modelId="{F23A3615-A280-411F-B731-585D86143813}" type="presParOf" srcId="{A87C5332-8EEB-470E-9140-733B1C04716A}" destId="{56676598-4284-4D21-889C-3071C67F7779}" srcOrd="0" destOrd="0" presId="urn:microsoft.com/office/officeart/2008/layout/HorizontalMultiLevelHierarchy"/>
    <dgm:cxn modelId="{7B42853D-D7CA-4A95-8017-C7DA1D12A93A}" type="presParOf" srcId="{A87C5332-8EEB-470E-9140-733B1C04716A}" destId="{034DEFE7-BE88-476D-A7EA-FCD10F90C57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FB20E9-9D22-4321-879F-9D9F39248FF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5B1A5D5-AC93-4904-8D44-D192800A74DD}">
      <dgm:prSet phldrT="[Tekst]"/>
      <dgm:spPr/>
      <dgm:t>
        <a:bodyPr/>
        <a:lstStyle/>
        <a:p>
          <a:r>
            <a:rPr lang="pl-PL" dirty="0" smtClean="0"/>
            <a:t>Stawki podatkowe</a:t>
          </a:r>
          <a:endParaRPr lang="pl-PL" dirty="0"/>
        </a:p>
      </dgm:t>
    </dgm:pt>
    <dgm:pt modelId="{37DE395D-2597-4335-8308-22F9B51622D2}" type="parTrans" cxnId="{09E541EE-5BCB-4DC7-9BF9-D9996C23B042}">
      <dgm:prSet/>
      <dgm:spPr/>
      <dgm:t>
        <a:bodyPr/>
        <a:lstStyle/>
        <a:p>
          <a:endParaRPr lang="pl-PL"/>
        </a:p>
      </dgm:t>
    </dgm:pt>
    <dgm:pt modelId="{E0A69467-742F-43B0-9B2E-A3427E32CAE8}" type="sibTrans" cxnId="{09E541EE-5BCB-4DC7-9BF9-D9996C23B042}">
      <dgm:prSet/>
      <dgm:spPr/>
      <dgm:t>
        <a:bodyPr/>
        <a:lstStyle/>
        <a:p>
          <a:endParaRPr lang="pl-PL"/>
        </a:p>
      </dgm:t>
    </dgm:pt>
    <dgm:pt modelId="{E46C2229-BAA7-4643-8FD8-6CAD70A31C31}">
      <dgm:prSet phldrT="[Tekst]"/>
      <dgm:spPr/>
      <dgm:t>
        <a:bodyPr/>
        <a:lstStyle/>
        <a:p>
          <a:r>
            <a:rPr lang="pl-PL" dirty="0" smtClean="0"/>
            <a:t>Dla wyrobów energetycznych – określone zostały kwotowo</a:t>
          </a:r>
          <a:endParaRPr lang="pl-PL" dirty="0"/>
        </a:p>
      </dgm:t>
    </dgm:pt>
    <dgm:pt modelId="{B24CCCA5-9ABB-4571-963F-46197B9134A6}" type="parTrans" cxnId="{8DB4EB16-532B-4445-8EA8-2AF3CD8251D3}">
      <dgm:prSet/>
      <dgm:spPr/>
      <dgm:t>
        <a:bodyPr/>
        <a:lstStyle/>
        <a:p>
          <a:endParaRPr lang="pl-PL"/>
        </a:p>
      </dgm:t>
    </dgm:pt>
    <dgm:pt modelId="{B45A5751-3F8C-4F71-9B89-4730EA113B82}" type="sibTrans" cxnId="{8DB4EB16-532B-4445-8EA8-2AF3CD8251D3}">
      <dgm:prSet/>
      <dgm:spPr/>
      <dgm:t>
        <a:bodyPr/>
        <a:lstStyle/>
        <a:p>
          <a:endParaRPr lang="pl-PL"/>
        </a:p>
      </dgm:t>
    </dgm:pt>
    <dgm:pt modelId="{188DAD5B-8876-495A-A591-D82ADE979190}">
      <dgm:prSet phldrT="[Tekst]"/>
      <dgm:spPr/>
      <dgm:t>
        <a:bodyPr/>
        <a:lstStyle/>
        <a:p>
          <a:r>
            <a:rPr lang="pl-PL" dirty="0" smtClean="0"/>
            <a:t>Dla napojów alkoholowych – określone kwotowo</a:t>
          </a:r>
          <a:endParaRPr lang="pl-PL" dirty="0"/>
        </a:p>
      </dgm:t>
    </dgm:pt>
    <dgm:pt modelId="{2AA74CC0-72EE-4ECA-93BC-96628EB628D1}" type="parTrans" cxnId="{4C7A5D87-73A0-48DC-9B13-AFF3ADFC9739}">
      <dgm:prSet/>
      <dgm:spPr/>
      <dgm:t>
        <a:bodyPr/>
        <a:lstStyle/>
        <a:p>
          <a:endParaRPr lang="pl-PL"/>
        </a:p>
      </dgm:t>
    </dgm:pt>
    <dgm:pt modelId="{C18D8182-E345-438D-B560-918805D74B2E}" type="sibTrans" cxnId="{4C7A5D87-73A0-48DC-9B13-AFF3ADFC9739}">
      <dgm:prSet/>
      <dgm:spPr/>
      <dgm:t>
        <a:bodyPr/>
        <a:lstStyle/>
        <a:p>
          <a:endParaRPr lang="pl-PL"/>
        </a:p>
      </dgm:t>
    </dgm:pt>
    <dgm:pt modelId="{99D61105-2E89-44E3-8D0E-94B8173C013B}">
      <dgm:prSet phldrT="[Tekst]"/>
      <dgm:spPr/>
      <dgm:t>
        <a:bodyPr/>
        <a:lstStyle/>
        <a:p>
          <a:r>
            <a:rPr lang="pl-PL" dirty="0" smtClean="0"/>
            <a:t>Dla wyrobów tytoniowych – stawka mieszana – kwotowo-procentowa</a:t>
          </a:r>
        </a:p>
      </dgm:t>
    </dgm:pt>
    <dgm:pt modelId="{D3CD9724-7AB2-4F76-9324-1B7AE5B34B1D}" type="parTrans" cxnId="{C3C82B1F-E3F8-4087-BDED-ADE6E03C23E5}">
      <dgm:prSet/>
      <dgm:spPr/>
      <dgm:t>
        <a:bodyPr/>
        <a:lstStyle/>
        <a:p>
          <a:endParaRPr lang="pl-PL"/>
        </a:p>
      </dgm:t>
    </dgm:pt>
    <dgm:pt modelId="{21BA0CA9-CC22-4B3E-92AC-D77EFFA36749}" type="sibTrans" cxnId="{C3C82B1F-E3F8-4087-BDED-ADE6E03C23E5}">
      <dgm:prSet/>
      <dgm:spPr/>
      <dgm:t>
        <a:bodyPr/>
        <a:lstStyle/>
        <a:p>
          <a:endParaRPr lang="pl-PL"/>
        </a:p>
      </dgm:t>
    </dgm:pt>
    <dgm:pt modelId="{D16D0024-7B84-40E0-AB28-9A7861ABA91E}">
      <dgm:prSet phldrT="[Tekst]"/>
      <dgm:spPr/>
      <dgm:t>
        <a:bodyPr/>
        <a:lstStyle/>
        <a:p>
          <a:r>
            <a:rPr lang="pl-PL" dirty="0" smtClean="0"/>
            <a:t>Dla samochodów osobowych – stawka proporcjonalna</a:t>
          </a:r>
        </a:p>
      </dgm:t>
    </dgm:pt>
    <dgm:pt modelId="{8FC26FE5-3C8A-468A-90A2-9DADDCF63302}" type="parTrans" cxnId="{8A82C814-CFCD-480C-9FAB-1FC73262B785}">
      <dgm:prSet/>
      <dgm:spPr/>
      <dgm:t>
        <a:bodyPr/>
        <a:lstStyle/>
        <a:p>
          <a:endParaRPr lang="pl-PL"/>
        </a:p>
      </dgm:t>
    </dgm:pt>
    <dgm:pt modelId="{30BC39BF-7E86-439E-9547-F0AC059059FC}" type="sibTrans" cxnId="{8A82C814-CFCD-480C-9FAB-1FC73262B785}">
      <dgm:prSet/>
      <dgm:spPr/>
      <dgm:t>
        <a:bodyPr/>
        <a:lstStyle/>
        <a:p>
          <a:endParaRPr lang="pl-PL"/>
        </a:p>
      </dgm:t>
    </dgm:pt>
    <dgm:pt modelId="{6BEAAB33-6914-4D42-914D-C2DF94A6CD16}" type="pres">
      <dgm:prSet presAssocID="{6BFB20E9-9D22-4321-879F-9D9F39248FF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A13744-2CD3-461E-B1E9-4602E6547824}" type="pres">
      <dgm:prSet presAssocID="{05B1A5D5-AC93-4904-8D44-D192800A74DD}" presName="root1" presStyleCnt="0"/>
      <dgm:spPr/>
    </dgm:pt>
    <dgm:pt modelId="{41047555-0151-453F-A3FB-D1AF1920D801}" type="pres">
      <dgm:prSet presAssocID="{05B1A5D5-AC93-4904-8D44-D192800A74D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42F7F0-B88D-4940-B9E5-C057F9D3D8F0}" type="pres">
      <dgm:prSet presAssocID="{05B1A5D5-AC93-4904-8D44-D192800A74DD}" presName="level2hierChild" presStyleCnt="0"/>
      <dgm:spPr/>
    </dgm:pt>
    <dgm:pt modelId="{66D1D2E9-4373-4EA3-992F-8CB32213AE46}" type="pres">
      <dgm:prSet presAssocID="{B24CCCA5-9ABB-4571-963F-46197B9134A6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61523D79-3BCA-4AA9-9174-DCAA159A527F}" type="pres">
      <dgm:prSet presAssocID="{B24CCCA5-9ABB-4571-963F-46197B9134A6}" presName="connTx" presStyleLbl="parChTrans1D2" presStyleIdx="0" presStyleCnt="4"/>
      <dgm:spPr/>
      <dgm:t>
        <a:bodyPr/>
        <a:lstStyle/>
        <a:p>
          <a:endParaRPr lang="pl-PL"/>
        </a:p>
      </dgm:t>
    </dgm:pt>
    <dgm:pt modelId="{6F5262BC-7208-4154-8228-A36CE9244DD3}" type="pres">
      <dgm:prSet presAssocID="{E46C2229-BAA7-4643-8FD8-6CAD70A31C31}" presName="root2" presStyleCnt="0"/>
      <dgm:spPr/>
    </dgm:pt>
    <dgm:pt modelId="{8AB4AF5B-D576-4FF5-9CED-72A252865714}" type="pres">
      <dgm:prSet presAssocID="{E46C2229-BAA7-4643-8FD8-6CAD70A31C31}" presName="LevelTwoTextNode" presStyleLbl="node2" presStyleIdx="0" presStyleCnt="4" custScaleX="257432" custScaleY="7952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91798A1-DE2A-4F55-879E-521C4E13FEA4}" type="pres">
      <dgm:prSet presAssocID="{E46C2229-BAA7-4643-8FD8-6CAD70A31C31}" presName="level3hierChild" presStyleCnt="0"/>
      <dgm:spPr/>
    </dgm:pt>
    <dgm:pt modelId="{04A99891-98AD-4A58-968C-50BCA66F6A65}" type="pres">
      <dgm:prSet presAssocID="{2AA74CC0-72EE-4ECA-93BC-96628EB628D1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6FFFA01D-5844-46F1-951D-F380D11B829C}" type="pres">
      <dgm:prSet presAssocID="{2AA74CC0-72EE-4ECA-93BC-96628EB628D1}" presName="connTx" presStyleLbl="parChTrans1D2" presStyleIdx="1" presStyleCnt="4"/>
      <dgm:spPr/>
      <dgm:t>
        <a:bodyPr/>
        <a:lstStyle/>
        <a:p>
          <a:endParaRPr lang="pl-PL"/>
        </a:p>
      </dgm:t>
    </dgm:pt>
    <dgm:pt modelId="{89B8941B-D740-4405-AA7B-E41AE72C9538}" type="pres">
      <dgm:prSet presAssocID="{188DAD5B-8876-495A-A591-D82ADE979190}" presName="root2" presStyleCnt="0"/>
      <dgm:spPr/>
    </dgm:pt>
    <dgm:pt modelId="{EEC685CA-6BC5-4534-A157-CB603F70EE32}" type="pres">
      <dgm:prSet presAssocID="{188DAD5B-8876-495A-A591-D82ADE979190}" presName="LevelTwoTextNode" presStyleLbl="node2" presStyleIdx="1" presStyleCnt="4" custScaleX="257722" custLinFactNeighborX="1178" custLinFactNeighborY="150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323CBDD-CDCD-4673-B802-18D7A24636E6}" type="pres">
      <dgm:prSet presAssocID="{188DAD5B-8876-495A-A591-D82ADE979190}" presName="level3hierChild" presStyleCnt="0"/>
      <dgm:spPr/>
    </dgm:pt>
    <dgm:pt modelId="{93083280-A9CE-4D05-8C37-81365FB534E7}" type="pres">
      <dgm:prSet presAssocID="{D3CD9724-7AB2-4F76-9324-1B7AE5B34B1D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8087BF11-8666-4E19-81CA-FF21E0F3F41C}" type="pres">
      <dgm:prSet presAssocID="{D3CD9724-7AB2-4F76-9324-1B7AE5B34B1D}" presName="connTx" presStyleLbl="parChTrans1D2" presStyleIdx="2" presStyleCnt="4"/>
      <dgm:spPr/>
      <dgm:t>
        <a:bodyPr/>
        <a:lstStyle/>
        <a:p>
          <a:endParaRPr lang="pl-PL"/>
        </a:p>
      </dgm:t>
    </dgm:pt>
    <dgm:pt modelId="{515AD45E-73E2-4111-90E6-81F0E48AA2A4}" type="pres">
      <dgm:prSet presAssocID="{99D61105-2E89-44E3-8D0E-94B8173C013B}" presName="root2" presStyleCnt="0"/>
      <dgm:spPr/>
    </dgm:pt>
    <dgm:pt modelId="{9FE543D2-1137-41E4-8CA2-075C104B24D6}" type="pres">
      <dgm:prSet presAssocID="{99D61105-2E89-44E3-8D0E-94B8173C013B}" presName="LevelTwoTextNode" presStyleLbl="node2" presStyleIdx="2" presStyleCnt="4" custScaleX="25649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CC8FE30-0236-4F5F-87ED-9C840E05E496}" type="pres">
      <dgm:prSet presAssocID="{99D61105-2E89-44E3-8D0E-94B8173C013B}" presName="level3hierChild" presStyleCnt="0"/>
      <dgm:spPr/>
    </dgm:pt>
    <dgm:pt modelId="{C09B06D2-1F04-40E5-9D01-08FF7A97F5C2}" type="pres">
      <dgm:prSet presAssocID="{8FC26FE5-3C8A-468A-90A2-9DADDCF63302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74C57D4E-E838-4D46-AAED-2EDA34AA1302}" type="pres">
      <dgm:prSet presAssocID="{8FC26FE5-3C8A-468A-90A2-9DADDCF63302}" presName="connTx" presStyleLbl="parChTrans1D2" presStyleIdx="3" presStyleCnt="4"/>
      <dgm:spPr/>
      <dgm:t>
        <a:bodyPr/>
        <a:lstStyle/>
        <a:p>
          <a:endParaRPr lang="pl-PL"/>
        </a:p>
      </dgm:t>
    </dgm:pt>
    <dgm:pt modelId="{A87C5332-8EEB-470E-9140-733B1C04716A}" type="pres">
      <dgm:prSet presAssocID="{D16D0024-7B84-40E0-AB28-9A7861ABA91E}" presName="root2" presStyleCnt="0"/>
      <dgm:spPr/>
    </dgm:pt>
    <dgm:pt modelId="{56676598-4284-4D21-889C-3071C67F7779}" type="pres">
      <dgm:prSet presAssocID="{D16D0024-7B84-40E0-AB28-9A7861ABA91E}" presName="LevelTwoTextNode" presStyleLbl="node2" presStyleIdx="3" presStyleCnt="4" custScaleX="26004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34DEFE7-BE88-476D-A7EA-FCD10F90C570}" type="pres">
      <dgm:prSet presAssocID="{D16D0024-7B84-40E0-AB28-9A7861ABA91E}" presName="level3hierChild" presStyleCnt="0"/>
      <dgm:spPr/>
    </dgm:pt>
  </dgm:ptLst>
  <dgm:cxnLst>
    <dgm:cxn modelId="{BC489C4C-EBEA-4B97-B41B-20D64F39D47B}" type="presOf" srcId="{D3CD9724-7AB2-4F76-9324-1B7AE5B34B1D}" destId="{8087BF11-8666-4E19-81CA-FF21E0F3F41C}" srcOrd="1" destOrd="0" presId="urn:microsoft.com/office/officeart/2008/layout/HorizontalMultiLevelHierarchy"/>
    <dgm:cxn modelId="{B81718F0-69EC-448C-8A00-9BF6E5D0E6AC}" type="presOf" srcId="{2AA74CC0-72EE-4ECA-93BC-96628EB628D1}" destId="{6FFFA01D-5844-46F1-951D-F380D11B829C}" srcOrd="1" destOrd="0" presId="urn:microsoft.com/office/officeart/2008/layout/HorizontalMultiLevelHierarchy"/>
    <dgm:cxn modelId="{C3C82B1F-E3F8-4087-BDED-ADE6E03C23E5}" srcId="{05B1A5D5-AC93-4904-8D44-D192800A74DD}" destId="{99D61105-2E89-44E3-8D0E-94B8173C013B}" srcOrd="2" destOrd="0" parTransId="{D3CD9724-7AB2-4F76-9324-1B7AE5B34B1D}" sibTransId="{21BA0CA9-CC22-4B3E-92AC-D77EFFA36749}"/>
    <dgm:cxn modelId="{87F52F10-6A37-4198-B4DE-6D51EFBE7ED8}" type="presOf" srcId="{B24CCCA5-9ABB-4571-963F-46197B9134A6}" destId="{61523D79-3BCA-4AA9-9174-DCAA159A527F}" srcOrd="1" destOrd="0" presId="urn:microsoft.com/office/officeart/2008/layout/HorizontalMultiLevelHierarchy"/>
    <dgm:cxn modelId="{8E366234-457B-4A16-9FC8-D04E21BDEFFC}" type="presOf" srcId="{B24CCCA5-9ABB-4571-963F-46197B9134A6}" destId="{66D1D2E9-4373-4EA3-992F-8CB32213AE46}" srcOrd="0" destOrd="0" presId="urn:microsoft.com/office/officeart/2008/layout/HorizontalMultiLevelHierarchy"/>
    <dgm:cxn modelId="{16BB2F03-C8B0-4610-8932-BD966CDE7B2C}" type="presOf" srcId="{6BFB20E9-9D22-4321-879F-9D9F39248FF2}" destId="{6BEAAB33-6914-4D42-914D-C2DF94A6CD16}" srcOrd="0" destOrd="0" presId="urn:microsoft.com/office/officeart/2008/layout/HorizontalMultiLevelHierarchy"/>
    <dgm:cxn modelId="{8DB4EB16-532B-4445-8EA8-2AF3CD8251D3}" srcId="{05B1A5D5-AC93-4904-8D44-D192800A74DD}" destId="{E46C2229-BAA7-4643-8FD8-6CAD70A31C31}" srcOrd="0" destOrd="0" parTransId="{B24CCCA5-9ABB-4571-963F-46197B9134A6}" sibTransId="{B45A5751-3F8C-4F71-9B89-4730EA113B82}"/>
    <dgm:cxn modelId="{4C7A5D87-73A0-48DC-9B13-AFF3ADFC9739}" srcId="{05B1A5D5-AC93-4904-8D44-D192800A74DD}" destId="{188DAD5B-8876-495A-A591-D82ADE979190}" srcOrd="1" destOrd="0" parTransId="{2AA74CC0-72EE-4ECA-93BC-96628EB628D1}" sibTransId="{C18D8182-E345-438D-B560-918805D74B2E}"/>
    <dgm:cxn modelId="{1FD0C92C-050C-46E2-8DA1-C222B9905785}" type="presOf" srcId="{8FC26FE5-3C8A-468A-90A2-9DADDCF63302}" destId="{C09B06D2-1F04-40E5-9D01-08FF7A97F5C2}" srcOrd="0" destOrd="0" presId="urn:microsoft.com/office/officeart/2008/layout/HorizontalMultiLevelHierarchy"/>
    <dgm:cxn modelId="{685BA88D-3435-4514-87F6-BB03CB7788F2}" type="presOf" srcId="{D16D0024-7B84-40E0-AB28-9A7861ABA91E}" destId="{56676598-4284-4D21-889C-3071C67F7779}" srcOrd="0" destOrd="0" presId="urn:microsoft.com/office/officeart/2008/layout/HorizontalMultiLevelHierarchy"/>
    <dgm:cxn modelId="{1D804413-72F8-4BFC-A7CB-6982D5D8782B}" type="presOf" srcId="{D3CD9724-7AB2-4F76-9324-1B7AE5B34B1D}" destId="{93083280-A9CE-4D05-8C37-81365FB534E7}" srcOrd="0" destOrd="0" presId="urn:microsoft.com/office/officeart/2008/layout/HorizontalMultiLevelHierarchy"/>
    <dgm:cxn modelId="{163B99AF-2400-4C17-83B6-991F26BE5338}" type="presOf" srcId="{2AA74CC0-72EE-4ECA-93BC-96628EB628D1}" destId="{04A99891-98AD-4A58-968C-50BCA66F6A65}" srcOrd="0" destOrd="0" presId="urn:microsoft.com/office/officeart/2008/layout/HorizontalMultiLevelHierarchy"/>
    <dgm:cxn modelId="{8A82C814-CFCD-480C-9FAB-1FC73262B785}" srcId="{05B1A5D5-AC93-4904-8D44-D192800A74DD}" destId="{D16D0024-7B84-40E0-AB28-9A7861ABA91E}" srcOrd="3" destOrd="0" parTransId="{8FC26FE5-3C8A-468A-90A2-9DADDCF63302}" sibTransId="{30BC39BF-7E86-439E-9547-F0AC059059FC}"/>
    <dgm:cxn modelId="{0B88FCEB-63B9-4353-91E1-7800A73195D1}" type="presOf" srcId="{8FC26FE5-3C8A-468A-90A2-9DADDCF63302}" destId="{74C57D4E-E838-4D46-AAED-2EDA34AA1302}" srcOrd="1" destOrd="0" presId="urn:microsoft.com/office/officeart/2008/layout/HorizontalMultiLevelHierarchy"/>
    <dgm:cxn modelId="{A67FCD29-2EE1-454B-8973-271B9E24176A}" type="presOf" srcId="{188DAD5B-8876-495A-A591-D82ADE979190}" destId="{EEC685CA-6BC5-4534-A157-CB603F70EE32}" srcOrd="0" destOrd="0" presId="urn:microsoft.com/office/officeart/2008/layout/HorizontalMultiLevelHierarchy"/>
    <dgm:cxn modelId="{78F6F398-977E-4912-8BAB-00D38E9BF8E2}" type="presOf" srcId="{E46C2229-BAA7-4643-8FD8-6CAD70A31C31}" destId="{8AB4AF5B-D576-4FF5-9CED-72A252865714}" srcOrd="0" destOrd="0" presId="urn:microsoft.com/office/officeart/2008/layout/HorizontalMultiLevelHierarchy"/>
    <dgm:cxn modelId="{09E541EE-5BCB-4DC7-9BF9-D9996C23B042}" srcId="{6BFB20E9-9D22-4321-879F-9D9F39248FF2}" destId="{05B1A5D5-AC93-4904-8D44-D192800A74DD}" srcOrd="0" destOrd="0" parTransId="{37DE395D-2597-4335-8308-22F9B51622D2}" sibTransId="{E0A69467-742F-43B0-9B2E-A3427E32CAE8}"/>
    <dgm:cxn modelId="{AC4D22F8-7365-48DC-A8AB-B44333D18D7B}" type="presOf" srcId="{99D61105-2E89-44E3-8D0E-94B8173C013B}" destId="{9FE543D2-1137-41E4-8CA2-075C104B24D6}" srcOrd="0" destOrd="0" presId="urn:microsoft.com/office/officeart/2008/layout/HorizontalMultiLevelHierarchy"/>
    <dgm:cxn modelId="{0AEDE4C1-F7B5-4657-8283-6A23B3DED265}" type="presOf" srcId="{05B1A5D5-AC93-4904-8D44-D192800A74DD}" destId="{41047555-0151-453F-A3FB-D1AF1920D801}" srcOrd="0" destOrd="0" presId="urn:microsoft.com/office/officeart/2008/layout/HorizontalMultiLevelHierarchy"/>
    <dgm:cxn modelId="{9F791B88-EDE7-463A-AF63-FEFF7423C644}" type="presParOf" srcId="{6BEAAB33-6914-4D42-914D-C2DF94A6CD16}" destId="{54A13744-2CD3-461E-B1E9-4602E6547824}" srcOrd="0" destOrd="0" presId="urn:microsoft.com/office/officeart/2008/layout/HorizontalMultiLevelHierarchy"/>
    <dgm:cxn modelId="{809D775B-1B4A-4EEC-A82D-9889F8178D9D}" type="presParOf" srcId="{54A13744-2CD3-461E-B1E9-4602E6547824}" destId="{41047555-0151-453F-A3FB-D1AF1920D801}" srcOrd="0" destOrd="0" presId="urn:microsoft.com/office/officeart/2008/layout/HorizontalMultiLevelHierarchy"/>
    <dgm:cxn modelId="{3DEE5233-1322-490B-908C-48425A103DCC}" type="presParOf" srcId="{54A13744-2CD3-461E-B1E9-4602E6547824}" destId="{4942F7F0-B88D-4940-B9E5-C057F9D3D8F0}" srcOrd="1" destOrd="0" presId="urn:microsoft.com/office/officeart/2008/layout/HorizontalMultiLevelHierarchy"/>
    <dgm:cxn modelId="{AF1C167D-31B1-490C-AA6E-265AAD2F043A}" type="presParOf" srcId="{4942F7F0-B88D-4940-B9E5-C057F9D3D8F0}" destId="{66D1D2E9-4373-4EA3-992F-8CB32213AE46}" srcOrd="0" destOrd="0" presId="urn:microsoft.com/office/officeart/2008/layout/HorizontalMultiLevelHierarchy"/>
    <dgm:cxn modelId="{4D3A2378-E2AB-4F2A-8D33-8F9E030B3E49}" type="presParOf" srcId="{66D1D2E9-4373-4EA3-992F-8CB32213AE46}" destId="{61523D79-3BCA-4AA9-9174-DCAA159A527F}" srcOrd="0" destOrd="0" presId="urn:microsoft.com/office/officeart/2008/layout/HorizontalMultiLevelHierarchy"/>
    <dgm:cxn modelId="{1B0D26DE-E0E7-4B6D-A46F-FD3FD97AB427}" type="presParOf" srcId="{4942F7F0-B88D-4940-B9E5-C057F9D3D8F0}" destId="{6F5262BC-7208-4154-8228-A36CE9244DD3}" srcOrd="1" destOrd="0" presId="urn:microsoft.com/office/officeart/2008/layout/HorizontalMultiLevelHierarchy"/>
    <dgm:cxn modelId="{6A2E7A48-A2EA-4A09-9A2F-7D2CE47C67A3}" type="presParOf" srcId="{6F5262BC-7208-4154-8228-A36CE9244DD3}" destId="{8AB4AF5B-D576-4FF5-9CED-72A252865714}" srcOrd="0" destOrd="0" presId="urn:microsoft.com/office/officeart/2008/layout/HorizontalMultiLevelHierarchy"/>
    <dgm:cxn modelId="{15AFC890-2389-4332-8D75-13F2358C2EAC}" type="presParOf" srcId="{6F5262BC-7208-4154-8228-A36CE9244DD3}" destId="{691798A1-DE2A-4F55-879E-521C4E13FEA4}" srcOrd="1" destOrd="0" presId="urn:microsoft.com/office/officeart/2008/layout/HorizontalMultiLevelHierarchy"/>
    <dgm:cxn modelId="{C8740BAF-8A02-4196-8F94-1A09FA53A197}" type="presParOf" srcId="{4942F7F0-B88D-4940-B9E5-C057F9D3D8F0}" destId="{04A99891-98AD-4A58-968C-50BCA66F6A65}" srcOrd="2" destOrd="0" presId="urn:microsoft.com/office/officeart/2008/layout/HorizontalMultiLevelHierarchy"/>
    <dgm:cxn modelId="{CAAF1812-08C6-4F1B-8F5E-A502867444B7}" type="presParOf" srcId="{04A99891-98AD-4A58-968C-50BCA66F6A65}" destId="{6FFFA01D-5844-46F1-951D-F380D11B829C}" srcOrd="0" destOrd="0" presId="urn:microsoft.com/office/officeart/2008/layout/HorizontalMultiLevelHierarchy"/>
    <dgm:cxn modelId="{8AD5D6EF-51AF-4729-848F-D7826EB490C5}" type="presParOf" srcId="{4942F7F0-B88D-4940-B9E5-C057F9D3D8F0}" destId="{89B8941B-D740-4405-AA7B-E41AE72C9538}" srcOrd="3" destOrd="0" presId="urn:microsoft.com/office/officeart/2008/layout/HorizontalMultiLevelHierarchy"/>
    <dgm:cxn modelId="{47968EB2-9ECB-49B1-8632-3FE8145E4D6E}" type="presParOf" srcId="{89B8941B-D740-4405-AA7B-E41AE72C9538}" destId="{EEC685CA-6BC5-4534-A157-CB603F70EE32}" srcOrd="0" destOrd="0" presId="urn:microsoft.com/office/officeart/2008/layout/HorizontalMultiLevelHierarchy"/>
    <dgm:cxn modelId="{AEECDDAE-E97D-414F-BAB9-34D9FB7E57D9}" type="presParOf" srcId="{89B8941B-D740-4405-AA7B-E41AE72C9538}" destId="{B323CBDD-CDCD-4673-B802-18D7A24636E6}" srcOrd="1" destOrd="0" presId="urn:microsoft.com/office/officeart/2008/layout/HorizontalMultiLevelHierarchy"/>
    <dgm:cxn modelId="{C4597167-21C9-4F3D-8400-34BA6988496B}" type="presParOf" srcId="{4942F7F0-B88D-4940-B9E5-C057F9D3D8F0}" destId="{93083280-A9CE-4D05-8C37-81365FB534E7}" srcOrd="4" destOrd="0" presId="urn:microsoft.com/office/officeart/2008/layout/HorizontalMultiLevelHierarchy"/>
    <dgm:cxn modelId="{CE045872-7AD0-4861-933D-002588D01250}" type="presParOf" srcId="{93083280-A9CE-4D05-8C37-81365FB534E7}" destId="{8087BF11-8666-4E19-81CA-FF21E0F3F41C}" srcOrd="0" destOrd="0" presId="urn:microsoft.com/office/officeart/2008/layout/HorizontalMultiLevelHierarchy"/>
    <dgm:cxn modelId="{2A50644D-8CB1-4D83-876F-066EDF6CA785}" type="presParOf" srcId="{4942F7F0-B88D-4940-B9E5-C057F9D3D8F0}" destId="{515AD45E-73E2-4111-90E6-81F0E48AA2A4}" srcOrd="5" destOrd="0" presId="urn:microsoft.com/office/officeart/2008/layout/HorizontalMultiLevelHierarchy"/>
    <dgm:cxn modelId="{04D23F0A-81E5-4C63-9855-E5773E2F06E5}" type="presParOf" srcId="{515AD45E-73E2-4111-90E6-81F0E48AA2A4}" destId="{9FE543D2-1137-41E4-8CA2-075C104B24D6}" srcOrd="0" destOrd="0" presId="urn:microsoft.com/office/officeart/2008/layout/HorizontalMultiLevelHierarchy"/>
    <dgm:cxn modelId="{A38BE3DB-2293-4923-88E3-28690DE03DA6}" type="presParOf" srcId="{515AD45E-73E2-4111-90E6-81F0E48AA2A4}" destId="{8CC8FE30-0236-4F5F-87ED-9C840E05E496}" srcOrd="1" destOrd="0" presId="urn:microsoft.com/office/officeart/2008/layout/HorizontalMultiLevelHierarchy"/>
    <dgm:cxn modelId="{E9C96321-B63E-4107-AE7F-74BAC6AEF55A}" type="presParOf" srcId="{4942F7F0-B88D-4940-B9E5-C057F9D3D8F0}" destId="{C09B06D2-1F04-40E5-9D01-08FF7A97F5C2}" srcOrd="6" destOrd="0" presId="urn:microsoft.com/office/officeart/2008/layout/HorizontalMultiLevelHierarchy"/>
    <dgm:cxn modelId="{B62A985C-4900-47EA-8724-906F3A3BB429}" type="presParOf" srcId="{C09B06D2-1F04-40E5-9D01-08FF7A97F5C2}" destId="{74C57D4E-E838-4D46-AAED-2EDA34AA1302}" srcOrd="0" destOrd="0" presId="urn:microsoft.com/office/officeart/2008/layout/HorizontalMultiLevelHierarchy"/>
    <dgm:cxn modelId="{EC561622-5B5E-4350-A9C8-6E2A264B6550}" type="presParOf" srcId="{4942F7F0-B88D-4940-B9E5-C057F9D3D8F0}" destId="{A87C5332-8EEB-470E-9140-733B1C04716A}" srcOrd="7" destOrd="0" presId="urn:microsoft.com/office/officeart/2008/layout/HorizontalMultiLevelHierarchy"/>
    <dgm:cxn modelId="{7E6A57B9-09F9-401E-A988-6B3DCCFE8131}" type="presParOf" srcId="{A87C5332-8EEB-470E-9140-733B1C04716A}" destId="{56676598-4284-4D21-889C-3071C67F7779}" srcOrd="0" destOrd="0" presId="urn:microsoft.com/office/officeart/2008/layout/HorizontalMultiLevelHierarchy"/>
    <dgm:cxn modelId="{4161F041-F20D-431C-BBCA-F98C5645C6A3}" type="presParOf" srcId="{A87C5332-8EEB-470E-9140-733B1C04716A}" destId="{034DEFE7-BE88-476D-A7EA-FCD10F90C57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3C4946-AA3B-412D-90D2-23B590803B9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AD23324-F2F9-4996-AFB5-F7585B0C5DC4}">
      <dgm:prSet phldrT="[Tekst]"/>
      <dgm:spPr/>
      <dgm:t>
        <a:bodyPr/>
        <a:lstStyle/>
        <a:p>
          <a:r>
            <a:rPr lang="pl-PL" dirty="0" smtClean="0"/>
            <a:t>metoda</a:t>
          </a:r>
          <a:endParaRPr lang="pl-PL" dirty="0"/>
        </a:p>
      </dgm:t>
    </dgm:pt>
    <dgm:pt modelId="{0EF4DD94-2CD5-4504-85C3-6D717F0827A7}" type="parTrans" cxnId="{E686A4BA-3152-4F15-9C7C-67EF64CBC2AE}">
      <dgm:prSet/>
      <dgm:spPr/>
      <dgm:t>
        <a:bodyPr/>
        <a:lstStyle/>
        <a:p>
          <a:endParaRPr lang="pl-PL"/>
        </a:p>
      </dgm:t>
    </dgm:pt>
    <dgm:pt modelId="{4B77D2E0-291F-482D-93CE-439009179007}" type="sibTrans" cxnId="{E686A4BA-3152-4F15-9C7C-67EF64CBC2AE}">
      <dgm:prSet/>
      <dgm:spPr/>
      <dgm:t>
        <a:bodyPr/>
        <a:lstStyle/>
        <a:p>
          <a:endParaRPr lang="pl-PL"/>
        </a:p>
      </dgm:t>
    </dgm:pt>
    <dgm:pt modelId="{40BAB7F6-66F3-4EC1-AE35-7F061AC2A364}">
      <dgm:prSet phldrT="[Tekst]"/>
      <dgm:spPr/>
      <dgm:t>
        <a:bodyPr/>
        <a:lstStyle/>
        <a:p>
          <a:r>
            <a:rPr lang="pl-PL" dirty="0" err="1" smtClean="0"/>
            <a:t>samooblicznie</a:t>
          </a:r>
          <a:endParaRPr lang="pl-PL" dirty="0"/>
        </a:p>
      </dgm:t>
    </dgm:pt>
    <dgm:pt modelId="{D002B616-23B8-477A-BF71-AF6C4E50DA27}" type="parTrans" cxnId="{1640DE57-909B-4974-8DC6-A8A01A3D1B1C}">
      <dgm:prSet/>
      <dgm:spPr/>
      <dgm:t>
        <a:bodyPr/>
        <a:lstStyle/>
        <a:p>
          <a:endParaRPr lang="pl-PL"/>
        </a:p>
      </dgm:t>
    </dgm:pt>
    <dgm:pt modelId="{270CEF10-06BE-43BD-8CCB-02F78884439D}" type="sibTrans" cxnId="{1640DE57-909B-4974-8DC6-A8A01A3D1B1C}">
      <dgm:prSet/>
      <dgm:spPr/>
      <dgm:t>
        <a:bodyPr/>
        <a:lstStyle/>
        <a:p>
          <a:endParaRPr lang="pl-PL"/>
        </a:p>
      </dgm:t>
    </dgm:pt>
    <dgm:pt modelId="{0CE2760C-3A67-4AEA-B655-6B93534E6974}">
      <dgm:prSet phldrT="[Tekst]"/>
      <dgm:spPr/>
      <dgm:t>
        <a:bodyPr/>
        <a:lstStyle/>
        <a:p>
          <a:r>
            <a:rPr lang="pl-PL" dirty="0" smtClean="0"/>
            <a:t>obliczenie podatku przez płatnika</a:t>
          </a:r>
          <a:endParaRPr lang="pl-PL" dirty="0"/>
        </a:p>
      </dgm:t>
    </dgm:pt>
    <dgm:pt modelId="{98E422F3-1ADF-4159-8441-CBA924C4BE52}" type="parTrans" cxnId="{4EFECDCD-1CC0-4B18-92C4-041D0ED9DEA7}">
      <dgm:prSet/>
      <dgm:spPr/>
      <dgm:t>
        <a:bodyPr/>
        <a:lstStyle/>
        <a:p>
          <a:endParaRPr lang="pl-PL"/>
        </a:p>
      </dgm:t>
    </dgm:pt>
    <dgm:pt modelId="{2C18BF5B-4251-46EE-A07B-BD99C53BF89F}" type="sibTrans" cxnId="{4EFECDCD-1CC0-4B18-92C4-041D0ED9DEA7}">
      <dgm:prSet/>
      <dgm:spPr/>
      <dgm:t>
        <a:bodyPr/>
        <a:lstStyle/>
        <a:p>
          <a:endParaRPr lang="pl-PL"/>
        </a:p>
      </dgm:t>
    </dgm:pt>
    <dgm:pt modelId="{4E6F8B32-4FBB-461D-8BFE-42EC8C993CF0}" type="pres">
      <dgm:prSet presAssocID="{A03C4946-AA3B-412D-90D2-23B590803B9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9E887A6-C64A-4A56-B349-6E04FABD0FD3}" type="pres">
      <dgm:prSet presAssocID="{7AD23324-F2F9-4996-AFB5-F7585B0C5DC4}" presName="root" presStyleCnt="0"/>
      <dgm:spPr/>
    </dgm:pt>
    <dgm:pt modelId="{5D758FE6-A2F9-481C-99B0-66CE7BF2F70E}" type="pres">
      <dgm:prSet presAssocID="{7AD23324-F2F9-4996-AFB5-F7585B0C5DC4}" presName="rootComposite" presStyleCnt="0"/>
      <dgm:spPr/>
    </dgm:pt>
    <dgm:pt modelId="{5778B56D-11DA-40DE-A5A6-E052EDFB25E8}" type="pres">
      <dgm:prSet presAssocID="{7AD23324-F2F9-4996-AFB5-F7585B0C5DC4}" presName="rootText" presStyleLbl="node1" presStyleIdx="0" presStyleCnt="1" custScaleY="53737"/>
      <dgm:spPr/>
      <dgm:t>
        <a:bodyPr/>
        <a:lstStyle/>
        <a:p>
          <a:endParaRPr lang="pl-PL"/>
        </a:p>
      </dgm:t>
    </dgm:pt>
    <dgm:pt modelId="{65F58706-9F67-457F-8DB3-F8E3B36475DD}" type="pres">
      <dgm:prSet presAssocID="{7AD23324-F2F9-4996-AFB5-F7585B0C5DC4}" presName="rootConnector" presStyleLbl="node1" presStyleIdx="0" presStyleCnt="1"/>
      <dgm:spPr/>
      <dgm:t>
        <a:bodyPr/>
        <a:lstStyle/>
        <a:p>
          <a:endParaRPr lang="pl-PL"/>
        </a:p>
      </dgm:t>
    </dgm:pt>
    <dgm:pt modelId="{927EDBE2-F42F-45A6-B345-9A8DB49299B4}" type="pres">
      <dgm:prSet presAssocID="{7AD23324-F2F9-4996-AFB5-F7585B0C5DC4}" presName="childShape" presStyleCnt="0"/>
      <dgm:spPr/>
    </dgm:pt>
    <dgm:pt modelId="{52567151-9E07-4F67-B242-9E123BC63EA5}" type="pres">
      <dgm:prSet presAssocID="{D002B616-23B8-477A-BF71-AF6C4E50DA27}" presName="Name13" presStyleLbl="parChTrans1D2" presStyleIdx="0" presStyleCnt="2"/>
      <dgm:spPr/>
      <dgm:t>
        <a:bodyPr/>
        <a:lstStyle/>
        <a:p>
          <a:endParaRPr lang="pl-PL"/>
        </a:p>
      </dgm:t>
    </dgm:pt>
    <dgm:pt modelId="{57FD4272-14BD-4E20-8F3D-51A9E632A1EF}" type="pres">
      <dgm:prSet presAssocID="{40BAB7F6-66F3-4EC1-AE35-7F061AC2A36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EA1D27-317C-4BBE-8FF6-E6C9F8206250}" type="pres">
      <dgm:prSet presAssocID="{98E422F3-1ADF-4159-8441-CBA924C4BE52}" presName="Name13" presStyleLbl="parChTrans1D2" presStyleIdx="1" presStyleCnt="2"/>
      <dgm:spPr/>
      <dgm:t>
        <a:bodyPr/>
        <a:lstStyle/>
        <a:p>
          <a:endParaRPr lang="pl-PL"/>
        </a:p>
      </dgm:t>
    </dgm:pt>
    <dgm:pt modelId="{9BE1E4F0-8BEE-4CFA-89DA-BB6648539C98}" type="pres">
      <dgm:prSet presAssocID="{0CE2760C-3A67-4AEA-B655-6B93534E6974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CF23DC2-187E-4510-8A85-25B68A3A731D}" type="presOf" srcId="{7AD23324-F2F9-4996-AFB5-F7585B0C5DC4}" destId="{5778B56D-11DA-40DE-A5A6-E052EDFB25E8}" srcOrd="0" destOrd="0" presId="urn:microsoft.com/office/officeart/2005/8/layout/hierarchy3"/>
    <dgm:cxn modelId="{0E19A02A-E721-45A7-B6FD-570D0B3ADC83}" type="presOf" srcId="{40BAB7F6-66F3-4EC1-AE35-7F061AC2A364}" destId="{57FD4272-14BD-4E20-8F3D-51A9E632A1EF}" srcOrd="0" destOrd="0" presId="urn:microsoft.com/office/officeart/2005/8/layout/hierarchy3"/>
    <dgm:cxn modelId="{4EFECDCD-1CC0-4B18-92C4-041D0ED9DEA7}" srcId="{7AD23324-F2F9-4996-AFB5-F7585B0C5DC4}" destId="{0CE2760C-3A67-4AEA-B655-6B93534E6974}" srcOrd="1" destOrd="0" parTransId="{98E422F3-1ADF-4159-8441-CBA924C4BE52}" sibTransId="{2C18BF5B-4251-46EE-A07B-BD99C53BF89F}"/>
    <dgm:cxn modelId="{9408952E-A1FE-433B-ABDF-6A5715BDCEF9}" type="presOf" srcId="{0CE2760C-3A67-4AEA-B655-6B93534E6974}" destId="{9BE1E4F0-8BEE-4CFA-89DA-BB6648539C98}" srcOrd="0" destOrd="0" presId="urn:microsoft.com/office/officeart/2005/8/layout/hierarchy3"/>
    <dgm:cxn modelId="{E686A4BA-3152-4F15-9C7C-67EF64CBC2AE}" srcId="{A03C4946-AA3B-412D-90D2-23B590803B9E}" destId="{7AD23324-F2F9-4996-AFB5-F7585B0C5DC4}" srcOrd="0" destOrd="0" parTransId="{0EF4DD94-2CD5-4504-85C3-6D717F0827A7}" sibTransId="{4B77D2E0-291F-482D-93CE-439009179007}"/>
    <dgm:cxn modelId="{49CF90C2-C4FC-4089-9E67-BAD4AB97BE81}" type="presOf" srcId="{D002B616-23B8-477A-BF71-AF6C4E50DA27}" destId="{52567151-9E07-4F67-B242-9E123BC63EA5}" srcOrd="0" destOrd="0" presId="urn:microsoft.com/office/officeart/2005/8/layout/hierarchy3"/>
    <dgm:cxn modelId="{1640DE57-909B-4974-8DC6-A8A01A3D1B1C}" srcId="{7AD23324-F2F9-4996-AFB5-F7585B0C5DC4}" destId="{40BAB7F6-66F3-4EC1-AE35-7F061AC2A364}" srcOrd="0" destOrd="0" parTransId="{D002B616-23B8-477A-BF71-AF6C4E50DA27}" sibTransId="{270CEF10-06BE-43BD-8CCB-02F78884439D}"/>
    <dgm:cxn modelId="{88C1CB15-A7AE-41F6-ADB9-AEAE1839395D}" type="presOf" srcId="{7AD23324-F2F9-4996-AFB5-F7585B0C5DC4}" destId="{65F58706-9F67-457F-8DB3-F8E3B36475DD}" srcOrd="1" destOrd="0" presId="urn:microsoft.com/office/officeart/2005/8/layout/hierarchy3"/>
    <dgm:cxn modelId="{E7751149-6503-4982-91AA-486F844924EE}" type="presOf" srcId="{A03C4946-AA3B-412D-90D2-23B590803B9E}" destId="{4E6F8B32-4FBB-461D-8BFE-42EC8C993CF0}" srcOrd="0" destOrd="0" presId="urn:microsoft.com/office/officeart/2005/8/layout/hierarchy3"/>
    <dgm:cxn modelId="{3C115C4C-7809-467B-B10C-68083E1E53E9}" type="presOf" srcId="{98E422F3-1ADF-4159-8441-CBA924C4BE52}" destId="{5EEA1D27-317C-4BBE-8FF6-E6C9F8206250}" srcOrd="0" destOrd="0" presId="urn:microsoft.com/office/officeart/2005/8/layout/hierarchy3"/>
    <dgm:cxn modelId="{2A9053AE-D4F4-4839-92EA-7A1CAAFC04FF}" type="presParOf" srcId="{4E6F8B32-4FBB-461D-8BFE-42EC8C993CF0}" destId="{39E887A6-C64A-4A56-B349-6E04FABD0FD3}" srcOrd="0" destOrd="0" presId="urn:microsoft.com/office/officeart/2005/8/layout/hierarchy3"/>
    <dgm:cxn modelId="{D53FB556-F343-46EB-8F39-DDC03F981890}" type="presParOf" srcId="{39E887A6-C64A-4A56-B349-6E04FABD0FD3}" destId="{5D758FE6-A2F9-481C-99B0-66CE7BF2F70E}" srcOrd="0" destOrd="0" presId="urn:microsoft.com/office/officeart/2005/8/layout/hierarchy3"/>
    <dgm:cxn modelId="{5F6AC020-CE1A-4D71-8E92-B6CDD264BB34}" type="presParOf" srcId="{5D758FE6-A2F9-481C-99B0-66CE7BF2F70E}" destId="{5778B56D-11DA-40DE-A5A6-E052EDFB25E8}" srcOrd="0" destOrd="0" presId="urn:microsoft.com/office/officeart/2005/8/layout/hierarchy3"/>
    <dgm:cxn modelId="{BF9ECB95-BB28-4206-98E2-14D0FA8B1ED4}" type="presParOf" srcId="{5D758FE6-A2F9-481C-99B0-66CE7BF2F70E}" destId="{65F58706-9F67-457F-8DB3-F8E3B36475DD}" srcOrd="1" destOrd="0" presId="urn:microsoft.com/office/officeart/2005/8/layout/hierarchy3"/>
    <dgm:cxn modelId="{0219C9BC-8FF1-463C-87CB-88B581E618A9}" type="presParOf" srcId="{39E887A6-C64A-4A56-B349-6E04FABD0FD3}" destId="{927EDBE2-F42F-45A6-B345-9A8DB49299B4}" srcOrd="1" destOrd="0" presId="urn:microsoft.com/office/officeart/2005/8/layout/hierarchy3"/>
    <dgm:cxn modelId="{5CE43CC5-02A9-4861-AF0F-4E1081FF7329}" type="presParOf" srcId="{927EDBE2-F42F-45A6-B345-9A8DB49299B4}" destId="{52567151-9E07-4F67-B242-9E123BC63EA5}" srcOrd="0" destOrd="0" presId="urn:microsoft.com/office/officeart/2005/8/layout/hierarchy3"/>
    <dgm:cxn modelId="{24B78D27-7D95-4CC1-96C3-6DD33F42922B}" type="presParOf" srcId="{927EDBE2-F42F-45A6-B345-9A8DB49299B4}" destId="{57FD4272-14BD-4E20-8F3D-51A9E632A1EF}" srcOrd="1" destOrd="0" presId="urn:microsoft.com/office/officeart/2005/8/layout/hierarchy3"/>
    <dgm:cxn modelId="{EF71DCEE-0D13-4EFC-A5E5-6AB529C7FF63}" type="presParOf" srcId="{927EDBE2-F42F-45A6-B345-9A8DB49299B4}" destId="{5EEA1D27-317C-4BBE-8FF6-E6C9F8206250}" srcOrd="2" destOrd="0" presId="urn:microsoft.com/office/officeart/2005/8/layout/hierarchy3"/>
    <dgm:cxn modelId="{C38D519B-FA2F-4BA4-9AA1-E1988DBC1F69}" type="presParOf" srcId="{927EDBE2-F42F-45A6-B345-9A8DB49299B4}" destId="{9BE1E4F0-8BEE-4CFA-89DA-BB6648539C9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134BD1-C7E5-4E4B-B1BC-DDAE2B87D69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A023DFB-7135-435B-9DB5-E3CE6C63DA27}">
      <dgm:prSet phldrT="[Tekst]"/>
      <dgm:spPr>
        <a:solidFill>
          <a:schemeClr val="accent4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Obliczenie i pobór akcyzy</a:t>
          </a:r>
        </a:p>
        <a:p>
          <a:endParaRPr lang="pl-PL" dirty="0"/>
        </a:p>
      </dgm:t>
    </dgm:pt>
    <dgm:pt modelId="{9A4FAE08-B881-4D28-B5DA-10607A7B1E40}" type="parTrans" cxnId="{2D60DCAA-D927-466D-BEAA-0F580914B534}">
      <dgm:prSet/>
      <dgm:spPr/>
      <dgm:t>
        <a:bodyPr/>
        <a:lstStyle/>
        <a:p>
          <a:endParaRPr lang="pl-PL"/>
        </a:p>
      </dgm:t>
    </dgm:pt>
    <dgm:pt modelId="{EE481EDD-9882-4156-9686-C3735AFAF820}" type="sibTrans" cxnId="{2D60DCAA-D927-466D-BEAA-0F580914B534}">
      <dgm:prSet/>
      <dgm:spPr/>
      <dgm:t>
        <a:bodyPr/>
        <a:lstStyle/>
        <a:p>
          <a:endParaRPr lang="pl-PL"/>
        </a:p>
      </dgm:t>
    </dgm:pt>
    <dgm:pt modelId="{B9683B4F-2658-4E8D-9627-52B56F6D26C3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dirty="0" smtClean="0"/>
            <a:t>Obliczenie i pobór podatku przez płatnika</a:t>
          </a:r>
        </a:p>
      </dgm:t>
    </dgm:pt>
    <dgm:pt modelId="{41EFB15B-58CD-4237-805E-A2045DF993F5}" type="parTrans" cxnId="{F2B55875-AAFB-4F92-8149-673F25503D33}">
      <dgm:prSet/>
      <dgm:spPr/>
      <dgm:t>
        <a:bodyPr/>
        <a:lstStyle/>
        <a:p>
          <a:endParaRPr lang="pl-PL"/>
        </a:p>
      </dgm:t>
    </dgm:pt>
    <dgm:pt modelId="{ECBE8FF5-0101-4E88-B312-377C985AFCD0}" type="sibTrans" cxnId="{F2B55875-AAFB-4F92-8149-673F25503D33}">
      <dgm:prSet/>
      <dgm:spPr/>
      <dgm:t>
        <a:bodyPr/>
        <a:lstStyle/>
        <a:p>
          <a:endParaRPr lang="pl-PL"/>
        </a:p>
      </dgm:t>
    </dgm:pt>
    <dgm:pt modelId="{404DFFE9-EAC5-44FA-BBD1-9D1527CCFAF2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dirty="0" err="1" smtClean="0"/>
            <a:t>samoobliczenie</a:t>
          </a:r>
          <a:endParaRPr lang="pl-PL" dirty="0"/>
        </a:p>
      </dgm:t>
    </dgm:pt>
    <dgm:pt modelId="{2C4644B5-B012-4642-B6CB-0C73E6CABC0A}" type="parTrans" cxnId="{3ADC27B6-22F1-4FEA-A604-B4F8F51BE8B3}">
      <dgm:prSet/>
      <dgm:spPr/>
      <dgm:t>
        <a:bodyPr/>
        <a:lstStyle/>
        <a:p>
          <a:endParaRPr lang="pl-PL"/>
        </a:p>
      </dgm:t>
    </dgm:pt>
    <dgm:pt modelId="{BB984BFB-364A-4F54-92E0-B1417B6E088F}" type="sibTrans" cxnId="{3ADC27B6-22F1-4FEA-A604-B4F8F51BE8B3}">
      <dgm:prSet/>
      <dgm:spPr/>
      <dgm:t>
        <a:bodyPr/>
        <a:lstStyle/>
        <a:p>
          <a:endParaRPr lang="pl-PL"/>
        </a:p>
      </dgm:t>
    </dgm:pt>
    <dgm:pt modelId="{342CD9DD-C4B1-48D8-82ED-B38A3FAF2367}">
      <dgm:prSet phldrT="[Tekst]"/>
      <dgm:spPr/>
      <dgm:t>
        <a:bodyPr/>
        <a:lstStyle/>
        <a:p>
          <a:r>
            <a:rPr lang="pl-PL" dirty="0" smtClean="0"/>
            <a:t>Podatnik jest obowiązany, bez wezwania organu podatkowego:</a:t>
          </a:r>
          <a:endParaRPr lang="pl-PL" dirty="0"/>
        </a:p>
      </dgm:t>
    </dgm:pt>
    <dgm:pt modelId="{5B357755-7B21-4382-9C2E-10BD0D73EBE4}" type="parTrans" cxnId="{8B454C5D-D11B-40B2-AA4B-9D482618F1D8}">
      <dgm:prSet/>
      <dgm:spPr/>
      <dgm:t>
        <a:bodyPr/>
        <a:lstStyle/>
        <a:p>
          <a:endParaRPr lang="pl-PL"/>
        </a:p>
      </dgm:t>
    </dgm:pt>
    <dgm:pt modelId="{AC142002-5B9B-4B39-8216-CC36680A599F}" type="sibTrans" cxnId="{8B454C5D-D11B-40B2-AA4B-9D482618F1D8}">
      <dgm:prSet/>
      <dgm:spPr/>
      <dgm:t>
        <a:bodyPr/>
        <a:lstStyle/>
        <a:p>
          <a:endParaRPr lang="pl-PL"/>
        </a:p>
      </dgm:t>
    </dgm:pt>
    <dgm:pt modelId="{5486C99C-32E3-4DFF-8BEC-1138E1EC55E8}">
      <dgm:prSet phldrT="[Tekst]"/>
      <dgm:spPr/>
      <dgm:t>
        <a:bodyPr/>
        <a:lstStyle/>
        <a:p>
          <a:r>
            <a:rPr lang="pl-PL" dirty="0" smtClean="0"/>
            <a:t>składać właściwemu naczelnikowi urzędu celnego deklaracje podatkowe 2) obliczać i wpłacać akcyzę na rachunek właściwej izby celnej za miesięczne okresy rozliczeniowe</a:t>
          </a:r>
          <a:endParaRPr lang="pl-PL" dirty="0"/>
        </a:p>
      </dgm:t>
    </dgm:pt>
    <dgm:pt modelId="{C00E2717-BB03-4EB4-B148-6B353FF381F3}" type="parTrans" cxnId="{8B01A760-C9A6-4A53-8FCA-9359D4DF7F1E}">
      <dgm:prSet/>
      <dgm:spPr/>
      <dgm:t>
        <a:bodyPr/>
        <a:lstStyle/>
        <a:p>
          <a:endParaRPr lang="pl-PL"/>
        </a:p>
      </dgm:t>
    </dgm:pt>
    <dgm:pt modelId="{EB8696AD-6C08-49F6-AA39-60649704E431}" type="sibTrans" cxnId="{8B01A760-C9A6-4A53-8FCA-9359D4DF7F1E}">
      <dgm:prSet/>
      <dgm:spPr/>
      <dgm:t>
        <a:bodyPr/>
        <a:lstStyle/>
        <a:p>
          <a:endParaRPr lang="pl-PL"/>
        </a:p>
      </dgm:t>
    </dgm:pt>
    <dgm:pt modelId="{588D7003-E34F-4DE6-B719-8AD8758EF3B4}">
      <dgm:prSet phldrT="[Tekst]"/>
      <dgm:spPr/>
      <dgm:t>
        <a:bodyPr/>
        <a:lstStyle/>
        <a:p>
          <a:r>
            <a:rPr lang="pl-PL" dirty="0" smtClean="0"/>
            <a:t>Organy egzekucyjne oraz komornicy sądowi wykonujący czynności są płatnikami akcyzy od sprzedaży dokonywanej w trybie egzekucji, samochodu osobowego niezarejestrowanego wcześniej na terytorium kraju, od którego akcyza nie została zapłacona</a:t>
          </a:r>
        </a:p>
      </dgm:t>
    </dgm:pt>
    <dgm:pt modelId="{21CE305A-8B06-4F4E-8109-D0A9A76A9D74}" type="parTrans" cxnId="{BA9A972F-B9FF-49DC-B8BC-91119EE6B766}">
      <dgm:prSet/>
      <dgm:spPr/>
      <dgm:t>
        <a:bodyPr/>
        <a:lstStyle/>
        <a:p>
          <a:endParaRPr lang="pl-PL"/>
        </a:p>
      </dgm:t>
    </dgm:pt>
    <dgm:pt modelId="{56BA9E2F-CBB6-4E39-9C82-E01A77C0C21D}" type="sibTrans" cxnId="{BA9A972F-B9FF-49DC-B8BC-91119EE6B766}">
      <dgm:prSet/>
      <dgm:spPr/>
      <dgm:t>
        <a:bodyPr/>
        <a:lstStyle/>
        <a:p>
          <a:endParaRPr lang="pl-PL"/>
        </a:p>
      </dgm:t>
    </dgm:pt>
    <dgm:pt modelId="{A9182F06-9FD5-4C0B-8F44-7AA0AF9956C3}" type="pres">
      <dgm:prSet presAssocID="{12134BD1-C7E5-4E4B-B1BC-DDAE2B87D69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79B2595D-EB1F-4F49-A9AF-70C7A21D4AD5}" type="pres">
      <dgm:prSet presAssocID="{1A023DFB-7135-435B-9DB5-E3CE6C63DA27}" presName="textCenter" presStyleLbl="node1" presStyleIdx="0" presStyleCnt="5" custScaleX="378831" custScaleY="64303" custLinFactNeighborY="7319"/>
      <dgm:spPr/>
      <dgm:t>
        <a:bodyPr/>
        <a:lstStyle/>
        <a:p>
          <a:endParaRPr lang="pl-PL"/>
        </a:p>
      </dgm:t>
    </dgm:pt>
    <dgm:pt modelId="{5AE0BF84-38BC-4F50-A373-531820C624A8}" type="pres">
      <dgm:prSet presAssocID="{1A023DFB-7135-435B-9DB5-E3CE6C63DA27}" presName="cycle_1" presStyleCnt="0"/>
      <dgm:spPr/>
    </dgm:pt>
    <dgm:pt modelId="{59166E07-EA3B-44C7-8B3D-116F60BE0EE4}" type="pres">
      <dgm:prSet presAssocID="{B9683B4F-2658-4E8D-9627-52B56F6D26C3}" presName="childCenter1" presStyleLbl="node1" presStyleIdx="1" presStyleCnt="5" custScaleX="571007"/>
      <dgm:spPr/>
      <dgm:t>
        <a:bodyPr/>
        <a:lstStyle/>
        <a:p>
          <a:endParaRPr lang="pl-PL"/>
        </a:p>
      </dgm:t>
    </dgm:pt>
    <dgm:pt modelId="{11760371-B1A6-4EEE-AA6D-988F02E7B1A0}" type="pres">
      <dgm:prSet presAssocID="{21CE305A-8B06-4F4E-8109-D0A9A76A9D74}" presName="Name141" presStyleLbl="parChTrans1D3" presStyleIdx="0" presStyleCnt="2"/>
      <dgm:spPr/>
      <dgm:t>
        <a:bodyPr/>
        <a:lstStyle/>
        <a:p>
          <a:endParaRPr lang="pl-PL"/>
        </a:p>
      </dgm:t>
    </dgm:pt>
    <dgm:pt modelId="{951AE2AF-D942-49B4-8B51-5B9FC5872A36}" type="pres">
      <dgm:prSet presAssocID="{588D7003-E34F-4DE6-B719-8AD8758EF3B4}" presName="text1" presStyleLbl="node1" presStyleIdx="2" presStyleCnt="5" custScaleX="969841" custScaleY="182320" custRadScaleRad="83209" custRadScaleInc="-5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4A4105-F302-431A-AD19-0D7ECD9058E3}" type="pres">
      <dgm:prSet presAssocID="{41EFB15B-58CD-4237-805E-A2045DF993F5}" presName="Name144" presStyleLbl="parChTrans1D2" presStyleIdx="0" presStyleCnt="2"/>
      <dgm:spPr/>
      <dgm:t>
        <a:bodyPr/>
        <a:lstStyle/>
        <a:p>
          <a:endParaRPr lang="pl-PL"/>
        </a:p>
      </dgm:t>
    </dgm:pt>
    <dgm:pt modelId="{B70D6F6C-C6BA-4A4E-932A-F259112D4321}" type="pres">
      <dgm:prSet presAssocID="{1A023DFB-7135-435B-9DB5-E3CE6C63DA27}" presName="cycle_2" presStyleCnt="0"/>
      <dgm:spPr/>
    </dgm:pt>
    <dgm:pt modelId="{46A0CD2D-7672-47FC-88D4-B910D85B1F1F}" type="pres">
      <dgm:prSet presAssocID="{404DFFE9-EAC5-44FA-BBD1-9D1527CCFAF2}" presName="childCenter2" presStyleLbl="node1" presStyleIdx="3" presStyleCnt="5" custScaleX="260081" custLinFactNeighborX="-863" custLinFactNeighborY="1295"/>
      <dgm:spPr/>
      <dgm:t>
        <a:bodyPr/>
        <a:lstStyle/>
        <a:p>
          <a:endParaRPr lang="pl-PL"/>
        </a:p>
      </dgm:t>
    </dgm:pt>
    <dgm:pt modelId="{17B58116-7CE6-4BC4-89CB-F38C46148E93}" type="pres">
      <dgm:prSet presAssocID="{5B357755-7B21-4382-9C2E-10BD0D73EBE4}" presName="Name218" presStyleLbl="parChTrans1D3" presStyleIdx="1" presStyleCnt="2"/>
      <dgm:spPr/>
      <dgm:t>
        <a:bodyPr/>
        <a:lstStyle/>
        <a:p>
          <a:endParaRPr lang="pl-PL"/>
        </a:p>
      </dgm:t>
    </dgm:pt>
    <dgm:pt modelId="{8DCBE1F4-71B5-4C12-9C23-B43545BE075D}" type="pres">
      <dgm:prSet presAssocID="{342CD9DD-C4B1-48D8-82ED-B38A3FAF2367}" presName="text2" presStyleLbl="node1" presStyleIdx="4" presStyleCnt="5" custScaleX="782467" custRadScaleRad="84483" custRadScaleInc="6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76A542-33CC-437B-9B46-1A51E761B802}" type="pres">
      <dgm:prSet presAssocID="{2C4644B5-B012-4642-B6CB-0C73E6CABC0A}" presName="Name221" presStyleLbl="parChTrans1D2" presStyleIdx="1" presStyleCnt="2"/>
      <dgm:spPr/>
      <dgm:t>
        <a:bodyPr/>
        <a:lstStyle/>
        <a:p>
          <a:endParaRPr lang="pl-PL"/>
        </a:p>
      </dgm:t>
    </dgm:pt>
  </dgm:ptLst>
  <dgm:cxnLst>
    <dgm:cxn modelId="{814FA795-2AD0-4621-87D0-C809B057E8C0}" type="presOf" srcId="{5486C99C-32E3-4DFF-8BEC-1138E1EC55E8}" destId="{8DCBE1F4-71B5-4C12-9C23-B43545BE075D}" srcOrd="0" destOrd="1" presId="urn:microsoft.com/office/officeart/2008/layout/RadialCluster"/>
    <dgm:cxn modelId="{3ADC27B6-22F1-4FEA-A604-B4F8F51BE8B3}" srcId="{1A023DFB-7135-435B-9DB5-E3CE6C63DA27}" destId="{404DFFE9-EAC5-44FA-BBD1-9D1527CCFAF2}" srcOrd="1" destOrd="0" parTransId="{2C4644B5-B012-4642-B6CB-0C73E6CABC0A}" sibTransId="{BB984BFB-364A-4F54-92E0-B1417B6E088F}"/>
    <dgm:cxn modelId="{8B454C5D-D11B-40B2-AA4B-9D482618F1D8}" srcId="{404DFFE9-EAC5-44FA-BBD1-9D1527CCFAF2}" destId="{342CD9DD-C4B1-48D8-82ED-B38A3FAF2367}" srcOrd="0" destOrd="0" parTransId="{5B357755-7B21-4382-9C2E-10BD0D73EBE4}" sibTransId="{AC142002-5B9B-4B39-8216-CC36680A599F}"/>
    <dgm:cxn modelId="{7DCC4F06-281B-43E5-B47C-1D57A8C6C1FB}" type="presOf" srcId="{12134BD1-C7E5-4E4B-B1BC-DDAE2B87D697}" destId="{A9182F06-9FD5-4C0B-8F44-7AA0AF9956C3}" srcOrd="0" destOrd="0" presId="urn:microsoft.com/office/officeart/2008/layout/RadialCluster"/>
    <dgm:cxn modelId="{728651F6-2E73-497C-BB6F-8DC2DAA1D26F}" type="presOf" srcId="{2C4644B5-B012-4642-B6CB-0C73E6CABC0A}" destId="{8E76A542-33CC-437B-9B46-1A51E761B802}" srcOrd="0" destOrd="0" presId="urn:microsoft.com/office/officeart/2008/layout/RadialCluster"/>
    <dgm:cxn modelId="{DDA0543B-9072-4E23-9F69-D6B78926C809}" type="presOf" srcId="{342CD9DD-C4B1-48D8-82ED-B38A3FAF2367}" destId="{8DCBE1F4-71B5-4C12-9C23-B43545BE075D}" srcOrd="0" destOrd="0" presId="urn:microsoft.com/office/officeart/2008/layout/RadialCluster"/>
    <dgm:cxn modelId="{2D60DCAA-D927-466D-BEAA-0F580914B534}" srcId="{12134BD1-C7E5-4E4B-B1BC-DDAE2B87D697}" destId="{1A023DFB-7135-435B-9DB5-E3CE6C63DA27}" srcOrd="0" destOrd="0" parTransId="{9A4FAE08-B881-4D28-B5DA-10607A7B1E40}" sibTransId="{EE481EDD-9882-4156-9686-C3735AFAF820}"/>
    <dgm:cxn modelId="{BBD6B722-F098-4F54-A820-D0B04488B042}" type="presOf" srcId="{404DFFE9-EAC5-44FA-BBD1-9D1527CCFAF2}" destId="{46A0CD2D-7672-47FC-88D4-B910D85B1F1F}" srcOrd="0" destOrd="0" presId="urn:microsoft.com/office/officeart/2008/layout/RadialCluster"/>
    <dgm:cxn modelId="{F2B55875-AAFB-4F92-8149-673F25503D33}" srcId="{1A023DFB-7135-435B-9DB5-E3CE6C63DA27}" destId="{B9683B4F-2658-4E8D-9627-52B56F6D26C3}" srcOrd="0" destOrd="0" parTransId="{41EFB15B-58CD-4237-805E-A2045DF993F5}" sibTransId="{ECBE8FF5-0101-4E88-B312-377C985AFCD0}"/>
    <dgm:cxn modelId="{F8236D69-AE03-43F4-A6D7-7084865A763D}" type="presOf" srcId="{41EFB15B-58CD-4237-805E-A2045DF993F5}" destId="{7E4A4105-F302-431A-AD19-0D7ECD9058E3}" srcOrd="0" destOrd="0" presId="urn:microsoft.com/office/officeart/2008/layout/RadialCluster"/>
    <dgm:cxn modelId="{47311DC8-FEE2-4253-9730-BBB3FA4F6003}" type="presOf" srcId="{B9683B4F-2658-4E8D-9627-52B56F6D26C3}" destId="{59166E07-EA3B-44C7-8B3D-116F60BE0EE4}" srcOrd="0" destOrd="0" presId="urn:microsoft.com/office/officeart/2008/layout/RadialCluster"/>
    <dgm:cxn modelId="{8B01A760-C9A6-4A53-8FCA-9359D4DF7F1E}" srcId="{342CD9DD-C4B1-48D8-82ED-B38A3FAF2367}" destId="{5486C99C-32E3-4DFF-8BEC-1138E1EC55E8}" srcOrd="0" destOrd="0" parTransId="{C00E2717-BB03-4EB4-B148-6B353FF381F3}" sibTransId="{EB8696AD-6C08-49F6-AA39-60649704E431}"/>
    <dgm:cxn modelId="{AD026FA9-2E51-4DEA-B8C8-CF5755D78789}" type="presOf" srcId="{1A023DFB-7135-435B-9DB5-E3CE6C63DA27}" destId="{79B2595D-EB1F-4F49-A9AF-70C7A21D4AD5}" srcOrd="0" destOrd="0" presId="urn:microsoft.com/office/officeart/2008/layout/RadialCluster"/>
    <dgm:cxn modelId="{BA9A972F-B9FF-49DC-B8BC-91119EE6B766}" srcId="{B9683B4F-2658-4E8D-9627-52B56F6D26C3}" destId="{588D7003-E34F-4DE6-B719-8AD8758EF3B4}" srcOrd="0" destOrd="0" parTransId="{21CE305A-8B06-4F4E-8109-D0A9A76A9D74}" sibTransId="{56BA9E2F-CBB6-4E39-9C82-E01A77C0C21D}"/>
    <dgm:cxn modelId="{736B9890-7483-43E2-9BA8-21C5DEA3A488}" type="presOf" srcId="{588D7003-E34F-4DE6-B719-8AD8758EF3B4}" destId="{951AE2AF-D942-49B4-8B51-5B9FC5872A36}" srcOrd="0" destOrd="0" presId="urn:microsoft.com/office/officeart/2008/layout/RadialCluster"/>
    <dgm:cxn modelId="{2D71E20A-773B-4088-96C3-F7F591C4F382}" type="presOf" srcId="{5B357755-7B21-4382-9C2E-10BD0D73EBE4}" destId="{17B58116-7CE6-4BC4-89CB-F38C46148E93}" srcOrd="0" destOrd="0" presId="urn:microsoft.com/office/officeart/2008/layout/RadialCluster"/>
    <dgm:cxn modelId="{64256F5E-5ABC-4C06-9E3E-720115BE104C}" type="presOf" srcId="{21CE305A-8B06-4F4E-8109-D0A9A76A9D74}" destId="{11760371-B1A6-4EEE-AA6D-988F02E7B1A0}" srcOrd="0" destOrd="0" presId="urn:microsoft.com/office/officeart/2008/layout/RadialCluster"/>
    <dgm:cxn modelId="{FF3F0B2B-A3A6-4189-ADBE-3167B40ED7A0}" type="presParOf" srcId="{A9182F06-9FD5-4C0B-8F44-7AA0AF9956C3}" destId="{79B2595D-EB1F-4F49-A9AF-70C7A21D4AD5}" srcOrd="0" destOrd="0" presId="urn:microsoft.com/office/officeart/2008/layout/RadialCluster"/>
    <dgm:cxn modelId="{FCB6CFBD-2472-48EB-A8D7-FA3BE00E0238}" type="presParOf" srcId="{A9182F06-9FD5-4C0B-8F44-7AA0AF9956C3}" destId="{5AE0BF84-38BC-4F50-A373-531820C624A8}" srcOrd="1" destOrd="0" presId="urn:microsoft.com/office/officeart/2008/layout/RadialCluster"/>
    <dgm:cxn modelId="{2555284F-0AFA-4BE6-8314-8DCDA3F1B44C}" type="presParOf" srcId="{5AE0BF84-38BC-4F50-A373-531820C624A8}" destId="{59166E07-EA3B-44C7-8B3D-116F60BE0EE4}" srcOrd="0" destOrd="0" presId="urn:microsoft.com/office/officeart/2008/layout/RadialCluster"/>
    <dgm:cxn modelId="{EED0B55E-B960-47F9-94C5-A77A9744517A}" type="presParOf" srcId="{5AE0BF84-38BC-4F50-A373-531820C624A8}" destId="{11760371-B1A6-4EEE-AA6D-988F02E7B1A0}" srcOrd="1" destOrd="0" presId="urn:microsoft.com/office/officeart/2008/layout/RadialCluster"/>
    <dgm:cxn modelId="{646B8486-CEC1-4A9B-989E-330467A1E745}" type="presParOf" srcId="{5AE0BF84-38BC-4F50-A373-531820C624A8}" destId="{951AE2AF-D942-49B4-8B51-5B9FC5872A36}" srcOrd="2" destOrd="0" presId="urn:microsoft.com/office/officeart/2008/layout/RadialCluster"/>
    <dgm:cxn modelId="{4661AE82-1CF3-4C27-91F8-C3791BBD8771}" type="presParOf" srcId="{A9182F06-9FD5-4C0B-8F44-7AA0AF9956C3}" destId="{7E4A4105-F302-431A-AD19-0D7ECD9058E3}" srcOrd="2" destOrd="0" presId="urn:microsoft.com/office/officeart/2008/layout/RadialCluster"/>
    <dgm:cxn modelId="{EF488DBE-45F1-44E3-AC47-375DB9815C79}" type="presParOf" srcId="{A9182F06-9FD5-4C0B-8F44-7AA0AF9956C3}" destId="{B70D6F6C-C6BA-4A4E-932A-F259112D4321}" srcOrd="3" destOrd="0" presId="urn:microsoft.com/office/officeart/2008/layout/RadialCluster"/>
    <dgm:cxn modelId="{C0C86FB5-E720-48A7-B70B-2A266ACC923A}" type="presParOf" srcId="{B70D6F6C-C6BA-4A4E-932A-F259112D4321}" destId="{46A0CD2D-7672-47FC-88D4-B910D85B1F1F}" srcOrd="0" destOrd="0" presId="urn:microsoft.com/office/officeart/2008/layout/RadialCluster"/>
    <dgm:cxn modelId="{A2B4DEE9-EECD-41A3-82C0-88265DABF633}" type="presParOf" srcId="{B70D6F6C-C6BA-4A4E-932A-F259112D4321}" destId="{17B58116-7CE6-4BC4-89CB-F38C46148E93}" srcOrd="1" destOrd="0" presId="urn:microsoft.com/office/officeart/2008/layout/RadialCluster"/>
    <dgm:cxn modelId="{86FA5BE9-511C-4E99-B7B1-762022122E9F}" type="presParOf" srcId="{B70D6F6C-C6BA-4A4E-932A-F259112D4321}" destId="{8DCBE1F4-71B5-4C12-9C23-B43545BE075D}" srcOrd="2" destOrd="0" presId="urn:microsoft.com/office/officeart/2008/layout/RadialCluster"/>
    <dgm:cxn modelId="{21863402-95B9-46D6-BE4B-350A54DB5C69}" type="presParOf" srcId="{A9182F06-9FD5-4C0B-8F44-7AA0AF9956C3}" destId="{8E76A542-33CC-437B-9B46-1A51E761B802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2879E-9B52-4522-A668-C21D9C300DEC}">
      <dsp:nvSpPr>
        <dsp:cNvPr id="0" name=""/>
        <dsp:cNvSpPr/>
      </dsp:nvSpPr>
      <dsp:spPr>
        <a:xfrm>
          <a:off x="4197292" y="1519"/>
          <a:ext cx="1624127" cy="1055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obrotowy</a:t>
          </a:r>
          <a:endParaRPr lang="pl-PL" sz="1900" kern="1200" dirty="0"/>
        </a:p>
      </dsp:txBody>
      <dsp:txXfrm>
        <a:off x="4248826" y="53053"/>
        <a:ext cx="1521059" cy="952614"/>
      </dsp:txXfrm>
    </dsp:sp>
    <dsp:sp modelId="{97BF6B9C-96AE-48B7-BA53-2D492F5ACF03}">
      <dsp:nvSpPr>
        <dsp:cNvPr id="0" name=""/>
        <dsp:cNvSpPr/>
      </dsp:nvSpPr>
      <dsp:spPr>
        <a:xfrm>
          <a:off x="2901186" y="529360"/>
          <a:ext cx="4216339" cy="4216339"/>
        </a:xfrm>
        <a:custGeom>
          <a:avLst/>
          <a:gdLst/>
          <a:ahLst/>
          <a:cxnLst/>
          <a:rect l="0" t="0" r="0" b="0"/>
          <a:pathLst>
            <a:path>
              <a:moveTo>
                <a:pt x="2931378" y="167369"/>
              </a:moveTo>
              <a:arcTo wR="2108169" hR="2108169" stAng="17579081" swAng="196036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33525-80B3-43FA-A044-50DCB1475D80}">
      <dsp:nvSpPr>
        <dsp:cNvPr id="0" name=""/>
        <dsp:cNvSpPr/>
      </dsp:nvSpPr>
      <dsp:spPr>
        <a:xfrm>
          <a:off x="6202280" y="1458228"/>
          <a:ext cx="1624127" cy="1055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specjalny</a:t>
          </a:r>
          <a:endParaRPr lang="pl-PL" sz="1900" kern="1200" dirty="0"/>
        </a:p>
      </dsp:txBody>
      <dsp:txXfrm>
        <a:off x="6253814" y="1509762"/>
        <a:ext cx="1521059" cy="952614"/>
      </dsp:txXfrm>
    </dsp:sp>
    <dsp:sp modelId="{499689BD-0F39-479A-9F32-9E47F9653406}">
      <dsp:nvSpPr>
        <dsp:cNvPr id="0" name=""/>
        <dsp:cNvSpPr/>
      </dsp:nvSpPr>
      <dsp:spPr>
        <a:xfrm>
          <a:off x="2901186" y="529360"/>
          <a:ext cx="4216339" cy="4216339"/>
        </a:xfrm>
        <a:custGeom>
          <a:avLst/>
          <a:gdLst/>
          <a:ahLst/>
          <a:cxnLst/>
          <a:rect l="0" t="0" r="0" b="0"/>
          <a:pathLst>
            <a:path>
              <a:moveTo>
                <a:pt x="4213459" y="1998021"/>
              </a:moveTo>
              <a:arcTo wR="2108169" hR="2108169" stAng="21420302" swAng="219539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89F0A-78A2-4168-852C-D3943811E447}">
      <dsp:nvSpPr>
        <dsp:cNvPr id="0" name=""/>
        <dsp:cNvSpPr/>
      </dsp:nvSpPr>
      <dsp:spPr>
        <a:xfrm>
          <a:off x="5436443" y="3815233"/>
          <a:ext cx="1624127" cy="1055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jednofazowy</a:t>
          </a:r>
          <a:endParaRPr lang="pl-PL" sz="1900" kern="1200" dirty="0"/>
        </a:p>
      </dsp:txBody>
      <dsp:txXfrm>
        <a:off x="5487977" y="3866767"/>
        <a:ext cx="1521059" cy="952614"/>
      </dsp:txXfrm>
    </dsp:sp>
    <dsp:sp modelId="{26D6E0E9-AD22-4E34-A4D8-FF949355E736}">
      <dsp:nvSpPr>
        <dsp:cNvPr id="0" name=""/>
        <dsp:cNvSpPr/>
      </dsp:nvSpPr>
      <dsp:spPr>
        <a:xfrm>
          <a:off x="2901186" y="529360"/>
          <a:ext cx="4216339" cy="4216339"/>
        </a:xfrm>
        <a:custGeom>
          <a:avLst/>
          <a:gdLst/>
          <a:ahLst/>
          <a:cxnLst/>
          <a:rect l="0" t="0" r="0" b="0"/>
          <a:pathLst>
            <a:path>
              <a:moveTo>
                <a:pt x="2526888" y="4174338"/>
              </a:moveTo>
              <a:arcTo wR="2108169" hR="2108169" stAng="4712633" swAng="137473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42D03-8C57-49F1-A507-D9347F1A3F9A}">
      <dsp:nvSpPr>
        <dsp:cNvPr id="0" name=""/>
        <dsp:cNvSpPr/>
      </dsp:nvSpPr>
      <dsp:spPr>
        <a:xfrm>
          <a:off x="2958141" y="3815233"/>
          <a:ext cx="1624127" cy="1055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włączony do ceny</a:t>
          </a:r>
          <a:endParaRPr lang="pl-PL" sz="1900" kern="1200" dirty="0"/>
        </a:p>
      </dsp:txBody>
      <dsp:txXfrm>
        <a:off x="3009675" y="3866767"/>
        <a:ext cx="1521059" cy="952614"/>
      </dsp:txXfrm>
    </dsp:sp>
    <dsp:sp modelId="{C2C41B69-6283-4AE8-B421-9927C0048967}">
      <dsp:nvSpPr>
        <dsp:cNvPr id="0" name=""/>
        <dsp:cNvSpPr/>
      </dsp:nvSpPr>
      <dsp:spPr>
        <a:xfrm>
          <a:off x="2901186" y="529360"/>
          <a:ext cx="4216339" cy="4216339"/>
        </a:xfrm>
        <a:custGeom>
          <a:avLst/>
          <a:gdLst/>
          <a:ahLst/>
          <a:cxnLst/>
          <a:rect l="0" t="0" r="0" b="0"/>
          <a:pathLst>
            <a:path>
              <a:moveTo>
                <a:pt x="352128" y="3274659"/>
              </a:moveTo>
              <a:arcTo wR="2108169" hR="2108169" stAng="8784301" swAng="219539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7C150-62FC-4E55-8704-D5D49C6B42A8}">
      <dsp:nvSpPr>
        <dsp:cNvPr id="0" name=""/>
        <dsp:cNvSpPr/>
      </dsp:nvSpPr>
      <dsp:spPr>
        <a:xfrm>
          <a:off x="2192304" y="1458228"/>
          <a:ext cx="1624127" cy="10556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niepotrącalny i bezzwrotny</a:t>
          </a:r>
          <a:endParaRPr lang="pl-PL" sz="1900" kern="1200" dirty="0"/>
        </a:p>
      </dsp:txBody>
      <dsp:txXfrm>
        <a:off x="2243838" y="1509762"/>
        <a:ext cx="1521059" cy="952614"/>
      </dsp:txXfrm>
    </dsp:sp>
    <dsp:sp modelId="{D9AF1657-19AE-4F4C-8809-D443A06B4963}">
      <dsp:nvSpPr>
        <dsp:cNvPr id="0" name=""/>
        <dsp:cNvSpPr/>
      </dsp:nvSpPr>
      <dsp:spPr>
        <a:xfrm>
          <a:off x="2901186" y="529360"/>
          <a:ext cx="4216339" cy="4216339"/>
        </a:xfrm>
        <a:custGeom>
          <a:avLst/>
          <a:gdLst/>
          <a:ahLst/>
          <a:cxnLst/>
          <a:rect l="0" t="0" r="0" b="0"/>
          <a:pathLst>
            <a:path>
              <a:moveTo>
                <a:pt x="367499" y="918864"/>
              </a:moveTo>
              <a:arcTo wR="2108169" hR="2108169" stAng="12860559" swAng="196036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2BEFD-8B2F-46CB-A6F3-F309C309A86A}">
      <dsp:nvSpPr>
        <dsp:cNvPr id="0" name=""/>
        <dsp:cNvSpPr/>
      </dsp:nvSpPr>
      <dsp:spPr>
        <a:xfrm rot="5400000">
          <a:off x="6357878" y="-2634829"/>
          <a:ext cx="909692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Obciąża określone rodzaje dóbr konsumpcyjnych (obrót)</a:t>
          </a:r>
          <a:endParaRPr lang="pl-PL" sz="1700" kern="1200" dirty="0"/>
        </a:p>
      </dsp:txBody>
      <dsp:txXfrm rot="-5400000">
        <a:off x="3606737" y="160720"/>
        <a:ext cx="6367567" cy="820876"/>
      </dsp:txXfrm>
    </dsp:sp>
    <dsp:sp modelId="{9748E36D-C44C-4CA7-8AAA-6626CD75EDFB}">
      <dsp:nvSpPr>
        <dsp:cNvPr id="0" name=""/>
        <dsp:cNvSpPr/>
      </dsp:nvSpPr>
      <dsp:spPr>
        <a:xfrm>
          <a:off x="0" y="2600"/>
          <a:ext cx="3606736" cy="1137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obrotowy</a:t>
          </a:r>
          <a:endParaRPr lang="pl-PL" sz="2700" kern="1200" dirty="0"/>
        </a:p>
      </dsp:txBody>
      <dsp:txXfrm>
        <a:off x="55509" y="58109"/>
        <a:ext cx="3495718" cy="1026097"/>
      </dsp:txXfrm>
    </dsp:sp>
    <dsp:sp modelId="{82AC3790-66DF-4693-B5CB-481AC138DE12}">
      <dsp:nvSpPr>
        <dsp:cNvPr id="0" name=""/>
        <dsp:cNvSpPr/>
      </dsp:nvSpPr>
      <dsp:spPr>
        <a:xfrm rot="5400000">
          <a:off x="6357878" y="-1440858"/>
          <a:ext cx="909692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Nakładany jest na ściśle określone dobra (wyroby akcyzowe i samochody osobowe)</a:t>
          </a:r>
          <a:endParaRPr lang="pl-PL" sz="1700" kern="1200" dirty="0"/>
        </a:p>
      </dsp:txBody>
      <dsp:txXfrm rot="-5400000">
        <a:off x="3606737" y="1354691"/>
        <a:ext cx="6367567" cy="820876"/>
      </dsp:txXfrm>
    </dsp:sp>
    <dsp:sp modelId="{B10EA1A0-7F10-41CD-B2B1-C9BC11306D74}">
      <dsp:nvSpPr>
        <dsp:cNvPr id="0" name=""/>
        <dsp:cNvSpPr/>
      </dsp:nvSpPr>
      <dsp:spPr>
        <a:xfrm>
          <a:off x="0" y="1196571"/>
          <a:ext cx="3606736" cy="1137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specjalny</a:t>
          </a:r>
          <a:endParaRPr lang="pl-PL" sz="2700" kern="1200" dirty="0"/>
        </a:p>
      </dsp:txBody>
      <dsp:txXfrm>
        <a:off x="55509" y="1252080"/>
        <a:ext cx="3495718" cy="1026097"/>
      </dsp:txXfrm>
    </dsp:sp>
    <dsp:sp modelId="{5C7803C5-C99B-4325-9FC5-508B1A633D98}">
      <dsp:nvSpPr>
        <dsp:cNvPr id="0" name=""/>
        <dsp:cNvSpPr/>
      </dsp:nvSpPr>
      <dsp:spPr>
        <a:xfrm rot="5400000">
          <a:off x="6357878" y="-246887"/>
          <a:ext cx="909692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Jednokrotne opodatkowanie wprowadzenia towaru do obrotu</a:t>
          </a:r>
          <a:endParaRPr lang="pl-PL" sz="1700" kern="1200" dirty="0"/>
        </a:p>
      </dsp:txBody>
      <dsp:txXfrm rot="-5400000">
        <a:off x="3606737" y="2548662"/>
        <a:ext cx="6367567" cy="820876"/>
      </dsp:txXfrm>
    </dsp:sp>
    <dsp:sp modelId="{674E1E0F-8FC5-4C5C-A7FE-12081672C748}">
      <dsp:nvSpPr>
        <dsp:cNvPr id="0" name=""/>
        <dsp:cNvSpPr/>
      </dsp:nvSpPr>
      <dsp:spPr>
        <a:xfrm>
          <a:off x="0" y="2390542"/>
          <a:ext cx="3606736" cy="1137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jednofazowy</a:t>
          </a:r>
          <a:endParaRPr lang="pl-PL" sz="2700" kern="1200" dirty="0"/>
        </a:p>
      </dsp:txBody>
      <dsp:txXfrm>
        <a:off x="55509" y="2446051"/>
        <a:ext cx="3495718" cy="1026097"/>
      </dsp:txXfrm>
    </dsp:sp>
    <dsp:sp modelId="{CC10CF5B-EADC-4803-8531-E22BD480F4F5}">
      <dsp:nvSpPr>
        <dsp:cNvPr id="0" name=""/>
        <dsp:cNvSpPr/>
      </dsp:nvSpPr>
      <dsp:spPr>
        <a:xfrm rot="5400000">
          <a:off x="6357878" y="947083"/>
          <a:ext cx="909692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Stanowi integralny element ceny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W przeciwieństwie podatek VAT występuje obok ceny</a:t>
          </a:r>
          <a:endParaRPr lang="pl-PL" sz="1700" kern="1200" dirty="0"/>
        </a:p>
      </dsp:txBody>
      <dsp:txXfrm rot="-5400000">
        <a:off x="3606737" y="3742632"/>
        <a:ext cx="6367567" cy="820876"/>
      </dsp:txXfrm>
    </dsp:sp>
    <dsp:sp modelId="{347DE6EA-D1F8-4BF2-974F-781B9E618D64}">
      <dsp:nvSpPr>
        <dsp:cNvPr id="0" name=""/>
        <dsp:cNvSpPr/>
      </dsp:nvSpPr>
      <dsp:spPr>
        <a:xfrm>
          <a:off x="0" y="3584513"/>
          <a:ext cx="3606736" cy="1137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Włączony do ceny</a:t>
          </a:r>
          <a:endParaRPr lang="pl-PL" sz="2700" kern="1200" dirty="0"/>
        </a:p>
      </dsp:txBody>
      <dsp:txXfrm>
        <a:off x="55509" y="3640022"/>
        <a:ext cx="3495718" cy="1026097"/>
      </dsp:txXfrm>
    </dsp:sp>
    <dsp:sp modelId="{C93135F4-D715-4514-9B39-836373E3B492}">
      <dsp:nvSpPr>
        <dsp:cNvPr id="0" name=""/>
        <dsp:cNvSpPr/>
      </dsp:nvSpPr>
      <dsp:spPr>
        <a:xfrm rot="5400000">
          <a:off x="6357878" y="2141053"/>
          <a:ext cx="909692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Podatnik nie jest podmiotem ekonomicznie obciążonym z tytułu tego podatku – co do zasady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Nie podlega zwrotowi</a:t>
          </a:r>
          <a:endParaRPr lang="pl-PL" sz="1700" kern="1200" dirty="0"/>
        </a:p>
      </dsp:txBody>
      <dsp:txXfrm rot="-5400000">
        <a:off x="3606737" y="4936602"/>
        <a:ext cx="6367567" cy="820876"/>
      </dsp:txXfrm>
    </dsp:sp>
    <dsp:sp modelId="{537FC343-D228-4490-A7BE-448D3FDCCA8D}">
      <dsp:nvSpPr>
        <dsp:cNvPr id="0" name=""/>
        <dsp:cNvSpPr/>
      </dsp:nvSpPr>
      <dsp:spPr>
        <a:xfrm>
          <a:off x="0" y="4778484"/>
          <a:ext cx="3606736" cy="1137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Niepotrącalny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i bezzwrotny</a:t>
          </a:r>
          <a:endParaRPr lang="pl-PL" sz="2700" kern="1200" dirty="0"/>
        </a:p>
      </dsp:txBody>
      <dsp:txXfrm>
        <a:off x="55509" y="4833993"/>
        <a:ext cx="3495718" cy="1026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B06D2-1F04-40E5-9D01-08FF7A97F5C2}">
      <dsp:nvSpPr>
        <dsp:cNvPr id="0" name=""/>
        <dsp:cNvSpPr/>
      </dsp:nvSpPr>
      <dsp:spPr>
        <a:xfrm>
          <a:off x="664606" y="2391228"/>
          <a:ext cx="435421" cy="1671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10" y="0"/>
              </a:lnTo>
              <a:lnTo>
                <a:pt x="217710" y="1671345"/>
              </a:lnTo>
              <a:lnTo>
                <a:pt x="435421" y="16713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839138" y="3183723"/>
        <a:ext cx="86356" cy="86356"/>
      </dsp:txXfrm>
    </dsp:sp>
    <dsp:sp modelId="{93083280-A9CE-4D05-8C37-81365FB534E7}">
      <dsp:nvSpPr>
        <dsp:cNvPr id="0" name=""/>
        <dsp:cNvSpPr/>
      </dsp:nvSpPr>
      <dsp:spPr>
        <a:xfrm>
          <a:off x="664606" y="2391228"/>
          <a:ext cx="435421" cy="841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10" y="0"/>
              </a:lnTo>
              <a:lnTo>
                <a:pt x="217710" y="841655"/>
              </a:lnTo>
              <a:lnTo>
                <a:pt x="435421" y="84165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858626" y="2788365"/>
        <a:ext cx="47380" cy="47380"/>
      </dsp:txXfrm>
    </dsp:sp>
    <dsp:sp modelId="{04A99891-98AD-4A58-968C-50BCA66F6A65}">
      <dsp:nvSpPr>
        <dsp:cNvPr id="0" name=""/>
        <dsp:cNvSpPr/>
      </dsp:nvSpPr>
      <dsp:spPr>
        <a:xfrm>
          <a:off x="664606" y="2323900"/>
          <a:ext cx="4610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7328"/>
              </a:moveTo>
              <a:lnTo>
                <a:pt x="230534" y="67328"/>
              </a:lnTo>
              <a:lnTo>
                <a:pt x="230534" y="45720"/>
              </a:lnTo>
              <a:lnTo>
                <a:pt x="461068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883601" y="2358080"/>
        <a:ext cx="23078" cy="23078"/>
      </dsp:txXfrm>
    </dsp:sp>
    <dsp:sp modelId="{66D1D2E9-4373-4EA3-992F-8CB32213AE46}">
      <dsp:nvSpPr>
        <dsp:cNvPr id="0" name=""/>
        <dsp:cNvSpPr/>
      </dsp:nvSpPr>
      <dsp:spPr>
        <a:xfrm>
          <a:off x="664606" y="1146692"/>
          <a:ext cx="435421" cy="1244536"/>
        </a:xfrm>
        <a:custGeom>
          <a:avLst/>
          <a:gdLst/>
          <a:ahLst/>
          <a:cxnLst/>
          <a:rect l="0" t="0" r="0" b="0"/>
          <a:pathLst>
            <a:path>
              <a:moveTo>
                <a:pt x="0" y="1244536"/>
              </a:moveTo>
              <a:lnTo>
                <a:pt x="217710" y="1244536"/>
              </a:lnTo>
              <a:lnTo>
                <a:pt x="217710" y="0"/>
              </a:lnTo>
              <a:lnTo>
                <a:pt x="43542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849354" y="1735997"/>
        <a:ext cx="65925" cy="65925"/>
      </dsp:txXfrm>
    </dsp:sp>
    <dsp:sp modelId="{41047555-0151-453F-A3FB-D1AF1920D801}">
      <dsp:nvSpPr>
        <dsp:cNvPr id="0" name=""/>
        <dsp:cNvSpPr/>
      </dsp:nvSpPr>
      <dsp:spPr>
        <a:xfrm rot="16200000">
          <a:off x="-1413987" y="2059352"/>
          <a:ext cx="3493435" cy="663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Podstawa opodatkowania</a:t>
          </a:r>
          <a:endParaRPr lang="pl-PL" sz="2500" kern="1200" dirty="0"/>
        </a:p>
      </dsp:txBody>
      <dsp:txXfrm>
        <a:off x="-1413987" y="2059352"/>
        <a:ext cx="3493435" cy="663752"/>
      </dsp:txXfrm>
    </dsp:sp>
    <dsp:sp modelId="{8AB4AF5B-D576-4FF5-9CED-72A252865714}">
      <dsp:nvSpPr>
        <dsp:cNvPr id="0" name=""/>
        <dsp:cNvSpPr/>
      </dsp:nvSpPr>
      <dsp:spPr>
        <a:xfrm>
          <a:off x="1100028" y="388006"/>
          <a:ext cx="8917830" cy="1517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Dla wyrobów energetycznych – ilość wyrażona w litach/kilogramach/wartości energetycznej   </a:t>
          </a:r>
          <a:endParaRPr lang="pl-PL" sz="1900" kern="1200" dirty="0"/>
        </a:p>
      </dsp:txBody>
      <dsp:txXfrm>
        <a:off x="1100028" y="388006"/>
        <a:ext cx="8917830" cy="1517371"/>
      </dsp:txXfrm>
    </dsp:sp>
    <dsp:sp modelId="{EEC685CA-6BC5-4534-A157-CB603F70EE32}">
      <dsp:nvSpPr>
        <dsp:cNvPr id="0" name=""/>
        <dsp:cNvSpPr/>
      </dsp:nvSpPr>
      <dsp:spPr>
        <a:xfrm>
          <a:off x="1125674" y="2037743"/>
          <a:ext cx="4468429" cy="663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Dla napojów alkoholowych - hektolitry</a:t>
          </a:r>
          <a:endParaRPr lang="pl-PL" sz="1900" kern="1200" dirty="0"/>
        </a:p>
      </dsp:txBody>
      <dsp:txXfrm>
        <a:off x="1125674" y="2037743"/>
        <a:ext cx="4468429" cy="663752"/>
      </dsp:txXfrm>
    </dsp:sp>
    <dsp:sp modelId="{9FE543D2-1137-41E4-8CA2-075C104B24D6}">
      <dsp:nvSpPr>
        <dsp:cNvPr id="0" name=""/>
        <dsp:cNvSpPr/>
      </dsp:nvSpPr>
      <dsp:spPr>
        <a:xfrm>
          <a:off x="1100028" y="2901007"/>
          <a:ext cx="4546086" cy="663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Dla wyrobów tytoniowych – liczba sztuk</a:t>
          </a:r>
        </a:p>
      </dsp:txBody>
      <dsp:txXfrm>
        <a:off x="1100028" y="2901007"/>
        <a:ext cx="4546086" cy="663752"/>
      </dsp:txXfrm>
    </dsp:sp>
    <dsp:sp modelId="{56676598-4284-4D21-889C-3071C67F7779}">
      <dsp:nvSpPr>
        <dsp:cNvPr id="0" name=""/>
        <dsp:cNvSpPr/>
      </dsp:nvSpPr>
      <dsp:spPr>
        <a:xfrm>
          <a:off x="1100028" y="3730698"/>
          <a:ext cx="4630645" cy="663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Dla samochodów osobowych – cena sprzedaży</a:t>
          </a:r>
        </a:p>
      </dsp:txBody>
      <dsp:txXfrm>
        <a:off x="1100028" y="3730698"/>
        <a:ext cx="4630645" cy="663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B06D2-1F04-40E5-9D01-08FF7A97F5C2}">
      <dsp:nvSpPr>
        <dsp:cNvPr id="0" name=""/>
        <dsp:cNvSpPr/>
      </dsp:nvSpPr>
      <dsp:spPr>
        <a:xfrm>
          <a:off x="985512" y="2797628"/>
          <a:ext cx="644952" cy="1742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476" y="0"/>
              </a:lnTo>
              <a:lnTo>
                <a:pt x="322476" y="1742791"/>
              </a:lnTo>
              <a:lnTo>
                <a:pt x="644952" y="174279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1261530" y="3622566"/>
        <a:ext cx="92915" cy="92915"/>
      </dsp:txXfrm>
    </dsp:sp>
    <dsp:sp modelId="{93083280-A9CE-4D05-8C37-81365FB534E7}">
      <dsp:nvSpPr>
        <dsp:cNvPr id="0" name=""/>
        <dsp:cNvSpPr/>
      </dsp:nvSpPr>
      <dsp:spPr>
        <a:xfrm>
          <a:off x="985512" y="2797628"/>
          <a:ext cx="644952" cy="513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476" y="0"/>
              </a:lnTo>
              <a:lnTo>
                <a:pt x="322476" y="513843"/>
              </a:lnTo>
              <a:lnTo>
                <a:pt x="644952" y="5138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287373" y="3033934"/>
        <a:ext cx="41230" cy="41230"/>
      </dsp:txXfrm>
    </dsp:sp>
    <dsp:sp modelId="{04A99891-98AD-4A58-968C-50BCA66F6A65}">
      <dsp:nvSpPr>
        <dsp:cNvPr id="0" name=""/>
        <dsp:cNvSpPr/>
      </dsp:nvSpPr>
      <dsp:spPr>
        <a:xfrm>
          <a:off x="985512" y="2097329"/>
          <a:ext cx="682939" cy="700299"/>
        </a:xfrm>
        <a:custGeom>
          <a:avLst/>
          <a:gdLst/>
          <a:ahLst/>
          <a:cxnLst/>
          <a:rect l="0" t="0" r="0" b="0"/>
          <a:pathLst>
            <a:path>
              <a:moveTo>
                <a:pt x="0" y="700299"/>
              </a:moveTo>
              <a:lnTo>
                <a:pt x="341469" y="700299"/>
              </a:lnTo>
              <a:lnTo>
                <a:pt x="341469" y="0"/>
              </a:lnTo>
              <a:lnTo>
                <a:pt x="68293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302528" y="2423024"/>
        <a:ext cx="48908" cy="48908"/>
      </dsp:txXfrm>
    </dsp:sp>
    <dsp:sp modelId="{66D1D2E9-4373-4EA3-992F-8CB32213AE46}">
      <dsp:nvSpPr>
        <dsp:cNvPr id="0" name=""/>
        <dsp:cNvSpPr/>
      </dsp:nvSpPr>
      <dsp:spPr>
        <a:xfrm>
          <a:off x="985512" y="954205"/>
          <a:ext cx="644952" cy="1843422"/>
        </a:xfrm>
        <a:custGeom>
          <a:avLst/>
          <a:gdLst/>
          <a:ahLst/>
          <a:cxnLst/>
          <a:rect l="0" t="0" r="0" b="0"/>
          <a:pathLst>
            <a:path>
              <a:moveTo>
                <a:pt x="0" y="1843422"/>
              </a:moveTo>
              <a:lnTo>
                <a:pt x="322476" y="1843422"/>
              </a:lnTo>
              <a:lnTo>
                <a:pt x="322476" y="0"/>
              </a:lnTo>
              <a:lnTo>
                <a:pt x="64495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1259163" y="1827092"/>
        <a:ext cx="97649" cy="97649"/>
      </dsp:txXfrm>
    </dsp:sp>
    <dsp:sp modelId="{41047555-0151-453F-A3FB-D1AF1920D801}">
      <dsp:nvSpPr>
        <dsp:cNvPr id="0" name=""/>
        <dsp:cNvSpPr/>
      </dsp:nvSpPr>
      <dsp:spPr>
        <a:xfrm rot="16200000">
          <a:off x="-2093326" y="2306049"/>
          <a:ext cx="5174519" cy="98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200" kern="1200" dirty="0" smtClean="0"/>
            <a:t>Stawki podatkowe</a:t>
          </a:r>
          <a:endParaRPr lang="pl-PL" sz="5200" kern="1200" dirty="0"/>
        </a:p>
      </dsp:txBody>
      <dsp:txXfrm>
        <a:off x="-2093326" y="2306049"/>
        <a:ext cx="5174519" cy="983158"/>
      </dsp:txXfrm>
    </dsp:sp>
    <dsp:sp modelId="{8AB4AF5B-D576-4FF5-9CED-72A252865714}">
      <dsp:nvSpPr>
        <dsp:cNvPr id="0" name=""/>
        <dsp:cNvSpPr/>
      </dsp:nvSpPr>
      <dsp:spPr>
        <a:xfrm>
          <a:off x="1630464" y="563257"/>
          <a:ext cx="8301566" cy="7818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Dla wyrobów energetycznych – określone zostały kwotowo</a:t>
          </a:r>
          <a:endParaRPr lang="pl-PL" sz="2200" kern="1200" dirty="0"/>
        </a:p>
      </dsp:txBody>
      <dsp:txXfrm>
        <a:off x="1630464" y="563257"/>
        <a:ext cx="8301566" cy="781896"/>
      </dsp:txXfrm>
    </dsp:sp>
    <dsp:sp modelId="{EEC685CA-6BC5-4534-A157-CB603F70EE32}">
      <dsp:nvSpPr>
        <dsp:cNvPr id="0" name=""/>
        <dsp:cNvSpPr/>
      </dsp:nvSpPr>
      <dsp:spPr>
        <a:xfrm>
          <a:off x="1668452" y="1605750"/>
          <a:ext cx="8310918" cy="98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Dla napojów alkoholowych – określone kwotowo</a:t>
          </a:r>
          <a:endParaRPr lang="pl-PL" sz="2200" kern="1200" dirty="0"/>
        </a:p>
      </dsp:txBody>
      <dsp:txXfrm>
        <a:off x="1668452" y="1605750"/>
        <a:ext cx="8310918" cy="983158"/>
      </dsp:txXfrm>
    </dsp:sp>
    <dsp:sp modelId="{9FE543D2-1137-41E4-8CA2-075C104B24D6}">
      <dsp:nvSpPr>
        <dsp:cNvPr id="0" name=""/>
        <dsp:cNvSpPr/>
      </dsp:nvSpPr>
      <dsp:spPr>
        <a:xfrm>
          <a:off x="1630464" y="2819892"/>
          <a:ext cx="8271253" cy="98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Dla wyrobów tytoniowych – stawka mieszana – kwotowo-procentowa</a:t>
          </a:r>
        </a:p>
      </dsp:txBody>
      <dsp:txXfrm>
        <a:off x="1630464" y="2819892"/>
        <a:ext cx="8271253" cy="983158"/>
      </dsp:txXfrm>
    </dsp:sp>
    <dsp:sp modelId="{56676598-4284-4D21-889C-3071C67F7779}">
      <dsp:nvSpPr>
        <dsp:cNvPr id="0" name=""/>
        <dsp:cNvSpPr/>
      </dsp:nvSpPr>
      <dsp:spPr>
        <a:xfrm>
          <a:off x="1630464" y="4048840"/>
          <a:ext cx="8385893" cy="98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Dla samochodów osobowych – stawka proporcjonalna</a:t>
          </a:r>
        </a:p>
      </dsp:txBody>
      <dsp:txXfrm>
        <a:off x="1630464" y="4048840"/>
        <a:ext cx="8385893" cy="9831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8B56D-11DA-40DE-A5A6-E052EDFB25E8}">
      <dsp:nvSpPr>
        <dsp:cNvPr id="0" name=""/>
        <dsp:cNvSpPr/>
      </dsp:nvSpPr>
      <dsp:spPr>
        <a:xfrm>
          <a:off x="3602920" y="1960"/>
          <a:ext cx="2812870" cy="75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metoda</a:t>
          </a:r>
          <a:endParaRPr lang="pl-PL" sz="4300" kern="1200" dirty="0"/>
        </a:p>
      </dsp:txBody>
      <dsp:txXfrm>
        <a:off x="3625056" y="24096"/>
        <a:ext cx="2768598" cy="711504"/>
      </dsp:txXfrm>
    </dsp:sp>
    <dsp:sp modelId="{52567151-9E07-4F67-B242-9E123BC63EA5}">
      <dsp:nvSpPr>
        <dsp:cNvPr id="0" name=""/>
        <dsp:cNvSpPr/>
      </dsp:nvSpPr>
      <dsp:spPr>
        <a:xfrm>
          <a:off x="3884207" y="757736"/>
          <a:ext cx="281287" cy="1054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826"/>
              </a:lnTo>
              <a:lnTo>
                <a:pt x="281287" y="10548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D4272-14BD-4E20-8F3D-51A9E632A1EF}">
      <dsp:nvSpPr>
        <dsp:cNvPr id="0" name=""/>
        <dsp:cNvSpPr/>
      </dsp:nvSpPr>
      <dsp:spPr>
        <a:xfrm>
          <a:off x="4165494" y="1109345"/>
          <a:ext cx="2250296" cy="1406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samooblicznie</a:t>
          </a:r>
          <a:endParaRPr lang="pl-PL" sz="2700" kern="1200" dirty="0"/>
        </a:p>
      </dsp:txBody>
      <dsp:txXfrm>
        <a:off x="4206687" y="1150538"/>
        <a:ext cx="2167910" cy="1324049"/>
      </dsp:txXfrm>
    </dsp:sp>
    <dsp:sp modelId="{5EEA1D27-317C-4BBE-8FF6-E6C9F8206250}">
      <dsp:nvSpPr>
        <dsp:cNvPr id="0" name=""/>
        <dsp:cNvSpPr/>
      </dsp:nvSpPr>
      <dsp:spPr>
        <a:xfrm>
          <a:off x="3884207" y="757736"/>
          <a:ext cx="281287" cy="2812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2870"/>
              </a:lnTo>
              <a:lnTo>
                <a:pt x="281287" y="281287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1E4F0-8BEE-4CFA-89DA-BB6648539C98}">
      <dsp:nvSpPr>
        <dsp:cNvPr id="0" name=""/>
        <dsp:cNvSpPr/>
      </dsp:nvSpPr>
      <dsp:spPr>
        <a:xfrm>
          <a:off x="4165494" y="2867389"/>
          <a:ext cx="2250296" cy="1406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obliczenie podatku przez płatnika</a:t>
          </a:r>
          <a:endParaRPr lang="pl-PL" sz="2700" kern="1200" dirty="0"/>
        </a:p>
      </dsp:txBody>
      <dsp:txXfrm>
        <a:off x="4206687" y="2908582"/>
        <a:ext cx="2167910" cy="13240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6A542-33CC-437B-9B46-1A51E761B802}">
      <dsp:nvSpPr>
        <dsp:cNvPr id="0" name=""/>
        <dsp:cNvSpPr/>
      </dsp:nvSpPr>
      <dsp:spPr>
        <a:xfrm rot="5459561">
          <a:off x="4759889" y="4524205"/>
          <a:ext cx="4711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116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A4105-F302-431A-AD19-0D7ECD9058E3}">
      <dsp:nvSpPr>
        <dsp:cNvPr id="0" name=""/>
        <dsp:cNvSpPr/>
      </dsp:nvSpPr>
      <dsp:spPr>
        <a:xfrm rot="16200000">
          <a:off x="4739343" y="2887186"/>
          <a:ext cx="5400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025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2595D-EB1F-4F49-A9AF-70C7A21D4AD5}">
      <dsp:nvSpPr>
        <dsp:cNvPr id="0" name=""/>
        <dsp:cNvSpPr/>
      </dsp:nvSpPr>
      <dsp:spPr>
        <a:xfrm>
          <a:off x="1676446" y="3157198"/>
          <a:ext cx="6665819" cy="1131460"/>
        </a:xfrm>
        <a:prstGeom prst="roundRect">
          <a:avLst/>
        </a:prstGeom>
        <a:solidFill>
          <a:schemeClr val="accent4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kern="1200" dirty="0" smtClean="0"/>
            <a:t>Obliczenie i pobór akcyzy</a:t>
          </a:r>
        </a:p>
        <a:p>
          <a:pPr lvl="0" algn="ctr">
            <a:spcBef>
              <a:spcPct val="0"/>
            </a:spcBef>
          </a:pPr>
          <a:endParaRPr lang="pl-PL" sz="2800" kern="1200" dirty="0"/>
        </a:p>
      </dsp:txBody>
      <dsp:txXfrm>
        <a:off x="1731679" y="3212431"/>
        <a:ext cx="6555353" cy="1020994"/>
      </dsp:txXfrm>
    </dsp:sp>
    <dsp:sp modelId="{59166E07-EA3B-44C7-8B3D-116F60BE0EE4}">
      <dsp:nvSpPr>
        <dsp:cNvPr id="0" name=""/>
        <dsp:cNvSpPr/>
      </dsp:nvSpPr>
      <dsp:spPr>
        <a:xfrm>
          <a:off x="2938571" y="1891863"/>
          <a:ext cx="4141568" cy="725309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Obliczenie i pobór podatku przez płatnika</a:t>
          </a:r>
        </a:p>
      </dsp:txBody>
      <dsp:txXfrm>
        <a:off x="2973978" y="1927270"/>
        <a:ext cx="4070754" cy="654495"/>
      </dsp:txXfrm>
    </dsp:sp>
    <dsp:sp modelId="{11760371-B1A6-4EEE-AA6D-988F02E7B1A0}">
      <dsp:nvSpPr>
        <dsp:cNvPr id="0" name=""/>
        <dsp:cNvSpPr/>
      </dsp:nvSpPr>
      <dsp:spPr>
        <a:xfrm rot="16136172">
          <a:off x="4817508" y="1710156"/>
          <a:ext cx="363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3477" y="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AE2AF-D942-49B4-8B51-5B9FC5872A36}">
      <dsp:nvSpPr>
        <dsp:cNvPr id="0" name=""/>
        <dsp:cNvSpPr/>
      </dsp:nvSpPr>
      <dsp:spPr>
        <a:xfrm>
          <a:off x="1466421" y="206064"/>
          <a:ext cx="7034349" cy="1322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Organy egzekucyjne oraz komornicy sądowi wykonujący czynności są płatnikami akcyzy od sprzedaży dokonywanej w trybie egzekucji, samochodu osobowego niezarejestrowanego wcześniej na terytorium kraju, od którego akcyza nie została zapłacona</a:t>
          </a:r>
        </a:p>
      </dsp:txBody>
      <dsp:txXfrm>
        <a:off x="1530974" y="270617"/>
        <a:ext cx="6905243" cy="1193278"/>
      </dsp:txXfrm>
    </dsp:sp>
    <dsp:sp modelId="{46A0CD2D-7672-47FC-88D4-B910D85B1F1F}">
      <dsp:nvSpPr>
        <dsp:cNvPr id="0" name=""/>
        <dsp:cNvSpPr/>
      </dsp:nvSpPr>
      <dsp:spPr>
        <a:xfrm>
          <a:off x="3814336" y="4759752"/>
          <a:ext cx="2338527" cy="899153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err="1" smtClean="0"/>
            <a:t>samoobliczenie</a:t>
          </a:r>
          <a:endParaRPr lang="pl-PL" sz="1900" kern="1200" dirty="0"/>
        </a:p>
      </dsp:txBody>
      <dsp:txXfrm>
        <a:off x="3858229" y="4803645"/>
        <a:ext cx="2250741" cy="811367"/>
      </dsp:txXfrm>
    </dsp:sp>
    <dsp:sp modelId="{17B58116-7CE6-4BC4-89CB-F38C46148E93}">
      <dsp:nvSpPr>
        <dsp:cNvPr id="0" name=""/>
        <dsp:cNvSpPr/>
      </dsp:nvSpPr>
      <dsp:spPr>
        <a:xfrm rot="5399960">
          <a:off x="4822308" y="5820205"/>
          <a:ext cx="3225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598" y="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BE1F4-71B5-4C12-9C23-B43545BE075D}">
      <dsp:nvSpPr>
        <dsp:cNvPr id="0" name=""/>
        <dsp:cNvSpPr/>
      </dsp:nvSpPr>
      <dsp:spPr>
        <a:xfrm>
          <a:off x="1465824" y="5981504"/>
          <a:ext cx="7035580" cy="899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Podatnik jest obowiązany, bez wezwania organu podatkowego:</a:t>
          </a:r>
          <a:endParaRPr lang="pl-PL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składać właściwemu naczelnikowi urzędu celnego deklaracje podatkowe 2) obliczać i wpłacać akcyzę na rachunek właściwej izby celnej za miesięczne okresy rozliczeniowe</a:t>
          </a:r>
          <a:endParaRPr lang="pl-PL" sz="1300" kern="1200" dirty="0"/>
        </a:p>
      </dsp:txBody>
      <dsp:txXfrm>
        <a:off x="1509717" y="6025397"/>
        <a:ext cx="6947794" cy="811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2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3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9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2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37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92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20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28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4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4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6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5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3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5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0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3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6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4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sap.sejm.gov.pl/DetailsServlet?id=WDU2009003001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Podatek akcyzowy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7472" y="3913631"/>
            <a:ext cx="11506200" cy="1662921"/>
          </a:xfrm>
        </p:spPr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Ustawa z </a:t>
            </a:r>
            <a:r>
              <a:rPr lang="pl-PL" dirty="0"/>
              <a:t>dnia z dnia 6 grudnia 2008 r.</a:t>
            </a:r>
          </a:p>
          <a:p>
            <a:r>
              <a:rPr lang="pl-PL" dirty="0"/>
              <a:t>o podatku </a:t>
            </a:r>
            <a:r>
              <a:rPr lang="pl-PL" dirty="0" smtClean="0"/>
              <a:t>akcyzowym (tekst jedn. Dz. U. z </a:t>
            </a:r>
            <a:r>
              <a:rPr lang="nn-NO" dirty="0" smtClean="0"/>
              <a:t>2011 </a:t>
            </a:r>
            <a:r>
              <a:rPr lang="nn-NO" dirty="0"/>
              <a:t>nr 108 poz. </a:t>
            </a:r>
            <a:r>
              <a:rPr lang="nn-NO" dirty="0" smtClean="0"/>
              <a:t>626</a:t>
            </a:r>
            <a:r>
              <a:rPr lang="pl-PL" dirty="0" smtClean="0"/>
              <a:t> ze zm.)</a:t>
            </a:r>
          </a:p>
          <a:p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isap.sejm.gov.pl/DetailsServlet?id=WDU20090030011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886423" y="450761"/>
            <a:ext cx="3078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Ewelina Skwierczyńska</a:t>
            </a:r>
          </a:p>
          <a:p>
            <a:r>
              <a:rPr lang="pl-PL" dirty="0" smtClean="0"/>
              <a:t>Katedra Prawa Finansowego</a:t>
            </a:r>
          </a:p>
          <a:p>
            <a:r>
              <a:rPr lang="pl-PL" dirty="0" smtClean="0"/>
              <a:t>Uniwersytet Wrocławski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069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1"/>
            <a:ext cx="10018713" cy="1326524"/>
          </a:xfrm>
        </p:spPr>
        <p:txBody>
          <a:bodyPr/>
          <a:lstStyle/>
          <a:p>
            <a:r>
              <a:rPr lang="pl-PL" dirty="0" smtClean="0"/>
              <a:t>Zakres przedmiotowy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043189"/>
            <a:ext cx="10018713" cy="47480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Przedmiotem opodatkowania akcyzą jest również:</a:t>
            </a:r>
          </a:p>
          <a:p>
            <a:r>
              <a:rPr lang="pl-PL" u="sng" dirty="0" smtClean="0"/>
              <a:t>użycie</a:t>
            </a:r>
            <a:r>
              <a:rPr lang="pl-PL" dirty="0" smtClean="0"/>
              <a:t> </a:t>
            </a:r>
            <a:r>
              <a:rPr lang="pl-PL" dirty="0"/>
              <a:t>wyrobów akcyzowych objętych zwolnieniem od akcyzy ze względu na ich przeznaczenie albo określoną stawką akcyzy związaną z ich przeznaczeniem, jeżeli ich użycie:</a:t>
            </a:r>
          </a:p>
          <a:p>
            <a:pPr marL="0" indent="0">
              <a:buNone/>
            </a:pPr>
            <a:r>
              <a:rPr lang="pl-PL" dirty="0" smtClean="0"/>
              <a:t>	a</a:t>
            </a:r>
            <a:r>
              <a:rPr lang="pl-PL" dirty="0"/>
              <a:t>) było niezgodne z przeznaczeniem uprawniającym do zwolnienia od akcyzy albo </a:t>
            </a:r>
            <a:r>
              <a:rPr lang="pl-PL" dirty="0" smtClean="0"/>
              <a:t>	zastosowania </a:t>
            </a:r>
            <a:r>
              <a:rPr lang="pl-PL" dirty="0"/>
              <a:t>tej </a:t>
            </a:r>
            <a:r>
              <a:rPr lang="pl-PL" dirty="0" smtClean="0"/>
              <a:t>	stawki </a:t>
            </a:r>
            <a:r>
              <a:rPr lang="pl-PL" dirty="0"/>
              <a:t>akcyzy lub</a:t>
            </a:r>
          </a:p>
          <a:p>
            <a:pPr marL="0" indent="0">
              <a:buNone/>
            </a:pPr>
            <a:r>
              <a:rPr lang="pl-PL" dirty="0" smtClean="0"/>
              <a:t>	b</a:t>
            </a:r>
            <a:r>
              <a:rPr lang="pl-PL" dirty="0"/>
              <a:t>) nastąpiło bez zachowania warunków uprawniających do zwolnienia od akcyzy albo </a:t>
            </a:r>
            <a:r>
              <a:rPr lang="pl-PL" dirty="0" smtClean="0"/>
              <a:t>	zastosowania </a:t>
            </a:r>
            <a:r>
              <a:rPr lang="pl-PL" dirty="0"/>
              <a:t>tej </a:t>
            </a:r>
            <a:r>
              <a:rPr lang="pl-PL" dirty="0" smtClean="0"/>
              <a:t>	stawki </a:t>
            </a:r>
            <a:r>
              <a:rPr lang="pl-PL" dirty="0"/>
              <a:t>akcyzy;</a:t>
            </a:r>
          </a:p>
          <a:p>
            <a:r>
              <a:rPr lang="pl-PL" u="sng" dirty="0" smtClean="0"/>
              <a:t>dostarczenie</a:t>
            </a:r>
            <a:r>
              <a:rPr lang="pl-PL" dirty="0" smtClean="0"/>
              <a:t> </a:t>
            </a:r>
            <a:r>
              <a:rPr lang="pl-PL" dirty="0"/>
              <a:t>wyrobów akcyzowych objętych zwolnieniem od akcyzy ze względu na ich przeznaczenie, jeżeli odbyło się ono bez zachowania warunków uprawniających do zastosowania zwolnienia od akcyzy;</a:t>
            </a:r>
          </a:p>
          <a:p>
            <a:r>
              <a:rPr lang="pl-PL" u="sng" dirty="0" smtClean="0"/>
              <a:t>sprzedaż</a:t>
            </a:r>
            <a:r>
              <a:rPr lang="pl-PL" dirty="0" smtClean="0"/>
              <a:t> </a:t>
            </a:r>
            <a:r>
              <a:rPr lang="pl-PL" dirty="0"/>
              <a:t>wyrobów akcyzowych znajdujących się poza procedurą zawieszenia poboru akcyzy, objętych określoną stawką akcyzy związaną z ich przeznaczeniem, jeżeli ich sprzedaż odbyła się bez zachowania warunków uprawniających do zastosowania tej stawki </a:t>
            </a:r>
            <a:r>
              <a:rPr lang="pl-PL" dirty="0" smtClean="0"/>
              <a:t>akcyzy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7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Wyroby akcyzowe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8096" y="1942294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wyroby akcyzowe – wyroby energetyczne, </a:t>
            </a:r>
            <a:r>
              <a:rPr lang="pl-PL" b="1" dirty="0" smtClean="0"/>
              <a:t>energia elektryczna, </a:t>
            </a:r>
            <a:r>
              <a:rPr lang="pl-PL" b="1" dirty="0"/>
              <a:t>napoje alkoholowe, wyroby tytoniowe oraz susz tytoniowy, określone w załączniku nr 1 do </a:t>
            </a:r>
            <a:r>
              <a:rPr lang="pl-PL" b="1" dirty="0" smtClean="0"/>
              <a:t>ustawy o podatku akcyzowym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5" t="35324" r="14326" b="16983"/>
          <a:stretch/>
        </p:blipFill>
        <p:spPr>
          <a:xfrm>
            <a:off x="8257548" y="3741313"/>
            <a:ext cx="3245476" cy="311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3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Wyroby akcyzowe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Zgodnie z treścią załącznika nr 1 wyrobami akcyzowymi są w szczególności ściśle określone wyroby zawierające alkohol etylowy, wyroby związane z ropą naftową i gazem ziemnym, energia elektryczna, papierosy, tytoń, piwo, wódki, likiery, pozostałe napoje spirytusowe, oleje.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0494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81280" y="-99812"/>
            <a:ext cx="10018713" cy="1752599"/>
          </a:xfrm>
        </p:spPr>
        <p:txBody>
          <a:bodyPr/>
          <a:lstStyle/>
          <a:p>
            <a:r>
              <a:rPr lang="pl-PL" dirty="0" smtClean="0"/>
              <a:t>Procedura zawieszenia poboru akcyzy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390919"/>
            <a:ext cx="10018713" cy="50742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b="1" dirty="0" smtClean="0"/>
              <a:t>Procedura zawieszenia poboru akcyzy </a:t>
            </a:r>
            <a:r>
              <a:rPr lang="pl-PL" dirty="0" smtClean="0"/>
              <a:t>obejmuje</a:t>
            </a:r>
            <a:r>
              <a:rPr lang="pl-PL" b="1" dirty="0" smtClean="0"/>
              <a:t> </a:t>
            </a:r>
            <a:r>
              <a:rPr lang="pl-PL" dirty="0" smtClean="0"/>
              <a:t>procedurę </a:t>
            </a:r>
            <a:r>
              <a:rPr lang="pl-PL" dirty="0"/>
              <a:t>stosowaną podczas produkcji, magazynowania, przeładowywania i przemieszczania wyrobów akcyzowych, w trakcie której, gdy są spełnione warunki określone w przepisach niniejszej ustawy i aktów wykonawczych wydanych na jej podstawie, z obowiązku podatkowego nie powstaje zobowiązanie </a:t>
            </a:r>
            <a:r>
              <a:rPr lang="pl-PL" dirty="0" smtClean="0"/>
              <a:t>podatkowe;</a:t>
            </a:r>
          </a:p>
          <a:p>
            <a:pPr algn="just"/>
            <a:r>
              <a:rPr lang="pl-PL" b="1" dirty="0" smtClean="0"/>
              <a:t>Skład podatkowy </a:t>
            </a:r>
            <a:r>
              <a:rPr lang="pl-PL" dirty="0" smtClean="0"/>
              <a:t>– </a:t>
            </a:r>
            <a:r>
              <a:rPr lang="pl-PL" dirty="0"/>
              <a:t>miejsce, w którym określone wyroby akcyzowe są: produkowane, magazynowane, przeładowywane lub do którego wyroby te są wprowadzane, lub z którego są wyprowadzane – z zastosowaniem procedury zawieszenia poboru akcyzy; w przypadku składu podatkowego znajdującego się na terytorium kraju miejsce to jest określone w zezwoleniu wydanym przez właściwego naczelnika urzędu </a:t>
            </a:r>
            <a:r>
              <a:rPr lang="pl-PL" dirty="0" smtClean="0"/>
              <a:t>celnego;</a:t>
            </a:r>
            <a:endParaRPr lang="pl-PL" b="1" dirty="0" smtClean="0"/>
          </a:p>
          <a:p>
            <a:pPr algn="just"/>
            <a:r>
              <a:rPr lang="pl-PL" dirty="0" smtClean="0"/>
              <a:t>Załącznik nr 2 do ustawy o podatku akcyzowym wskazuje rodzaje wyrobów, których produkcja i obrót mające miejsce </a:t>
            </a:r>
            <a:r>
              <a:rPr lang="pl-PL" b="1" dirty="0" smtClean="0"/>
              <a:t>wyłącznie </a:t>
            </a:r>
            <a:r>
              <a:rPr lang="pl-PL" dirty="0" smtClean="0"/>
              <a:t>w składzie podatkowym i co do których stosuje się zawieszenie poboru akcyzy (np. alkohol etylowy, tytoń do palenia, cygara i papierosy).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9233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1"/>
            <a:ext cx="10018713" cy="1390918"/>
          </a:xfrm>
        </p:spPr>
        <p:txBody>
          <a:bodyPr/>
          <a:lstStyle/>
          <a:p>
            <a:r>
              <a:rPr lang="pl-PL" dirty="0" smtClean="0"/>
              <a:t>Procedura zawieszenia poboru akcyzy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1095777"/>
            <a:ext cx="10018713" cy="57622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Zakończenie procedury zawieszenia poboru akcyzy </a:t>
            </a:r>
            <a:r>
              <a:rPr lang="pl-PL" dirty="0" smtClean="0"/>
              <a:t>następuje m.in.:</a:t>
            </a:r>
            <a:endParaRPr lang="pl-PL" dirty="0"/>
          </a:p>
          <a:p>
            <a:r>
              <a:rPr lang="pl-PL" dirty="0" smtClean="0"/>
              <a:t>z </a:t>
            </a:r>
            <a:r>
              <a:rPr lang="pl-PL" dirty="0"/>
              <a:t>dniem wyprowadzenia wyrobów akcyzowych ze składu podatkowego poza procedurą zawieszenia poboru </a:t>
            </a:r>
            <a:r>
              <a:rPr lang="pl-PL" dirty="0" smtClean="0"/>
              <a:t>akcyzy;</a:t>
            </a:r>
            <a:endParaRPr lang="pl-PL" dirty="0"/>
          </a:p>
          <a:p>
            <a:r>
              <a:rPr lang="pl-PL" dirty="0" smtClean="0"/>
              <a:t>z </a:t>
            </a:r>
            <a:r>
              <a:rPr lang="pl-PL" dirty="0"/>
              <a:t>dniem zużycia wyrobu akcyzowego w składzie podatkowym; </a:t>
            </a:r>
          </a:p>
          <a:p>
            <a:r>
              <a:rPr lang="pl-PL" dirty="0" smtClean="0"/>
              <a:t>w </a:t>
            </a:r>
            <a:r>
              <a:rPr lang="pl-PL" dirty="0"/>
              <a:t>przypadku nieotrzymania przez podmiot wysyłający, w terminie 2 miesięcy od dnia wysyłki wyrobów akcyzowych, odpowiednio: raportu odbioru albo dokumentu zastępującego raport odbioru lub raportu wywozu albo dokumentu zastępującego raport wywozu, jeżeli przemieszczanie miało miejsce na terytorium </a:t>
            </a:r>
            <a:r>
              <a:rPr lang="pl-PL" dirty="0" smtClean="0"/>
              <a:t>kraju;</a:t>
            </a:r>
            <a:endParaRPr lang="pl-PL" dirty="0"/>
          </a:p>
          <a:p>
            <a:r>
              <a:rPr lang="pl-PL" dirty="0" smtClean="0"/>
              <a:t>z </a:t>
            </a:r>
            <a:r>
              <a:rPr lang="pl-PL" dirty="0"/>
              <a:t>dniem naruszenia innych </a:t>
            </a:r>
            <a:r>
              <a:rPr lang="pl-PL" dirty="0" smtClean="0"/>
              <a:t>warunków </a:t>
            </a:r>
            <a:r>
              <a:rPr lang="pl-PL" dirty="0"/>
              <a:t>procedury zawieszenia poboru akcyzy, a gdy nie można ustalić dnia ich naruszenia – z dniem stwierdzenia takiego naruszenia przez uprawniony organ;</a:t>
            </a:r>
          </a:p>
          <a:p>
            <a:r>
              <a:rPr lang="pl-PL" dirty="0" smtClean="0"/>
              <a:t>w </a:t>
            </a:r>
            <a:r>
              <a:rPr lang="pl-PL" dirty="0"/>
              <a:t>przypadku ubytków wyrobów akcyzowych lub całkowitego zniszczenia wyrobów </a:t>
            </a:r>
            <a:r>
              <a:rPr lang="pl-PL" dirty="0" smtClean="0"/>
              <a:t>akcyzowych;</a:t>
            </a:r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przypadku dostawy wewnątrzwspólnotowej albo eksportu wyrobów </a:t>
            </a:r>
            <a:r>
              <a:rPr lang="pl-PL" dirty="0" smtClean="0"/>
              <a:t>akcyzowych.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1293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506" y="3080757"/>
            <a:ext cx="3566494" cy="377724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pl-PL" dirty="0" smtClean="0"/>
              <a:t>Akcyza i znaki akcyzy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738649"/>
            <a:ext cx="10018713" cy="405255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Akcyzą ustawodawca podatkowy określa podatek akcyzowy rozumiany jako rodzaj daniny publicznej.</a:t>
            </a:r>
          </a:p>
          <a:p>
            <a:r>
              <a:rPr lang="pl-PL" dirty="0" smtClean="0"/>
              <a:t>Natomiast banderole, potocznie zwane – nieprawidłowo – „akcyzami” są w istocie </a:t>
            </a:r>
            <a:r>
              <a:rPr lang="pl-PL" b="1" dirty="0" smtClean="0"/>
              <a:t>znakami </a:t>
            </a:r>
            <a:r>
              <a:rPr lang="pl-PL" b="1" dirty="0"/>
              <a:t>akcyzy </a:t>
            </a:r>
            <a:r>
              <a:rPr lang="pl-PL" dirty="0" smtClean="0"/>
              <a:t>– tzn. są to </a:t>
            </a:r>
            <a:r>
              <a:rPr lang="pl-PL" dirty="0"/>
              <a:t>określone przez ministra właściwego do spraw finansów </a:t>
            </a:r>
            <a:r>
              <a:rPr lang="pl-PL" dirty="0" smtClean="0"/>
              <a:t>publicznych znaki </a:t>
            </a:r>
            <a:r>
              <a:rPr lang="pl-PL" dirty="0"/>
              <a:t>służące do oznaczania wyrobów akcyzowych podlegających obowiązkowi oznaczania, obejmujące:</a:t>
            </a:r>
          </a:p>
          <a:p>
            <a:r>
              <a:rPr lang="pl-PL" dirty="0"/>
              <a:t>a) podatkowe znaki akcyzy, które są potwierdzeniem wpłaty kwoty stanowiącej wartość podatkowych znaków akcyzy,</a:t>
            </a:r>
          </a:p>
          <a:p>
            <a:r>
              <a:rPr lang="pl-PL" dirty="0"/>
              <a:t>b) legalizacyjne znaki akcyzy, które są potwierdzeniem prawa podmiotu obowiązanego do oznaczania wyrobów akcyzowych znakami akcyzy, do przeznaczenia tych wyrobów do sprzedaży;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519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pl-PL" dirty="0" smtClean="0"/>
              <a:t>Zwolnienia przedmiotowe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021984"/>
            <a:ext cx="10018713" cy="43745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Kwestię zwolnień przedmiotowych regulują przepisy art. 30,32-35,37 ustawy o podatku akcyzowym. Jako przykłady można wskazać:</a:t>
            </a:r>
          </a:p>
          <a:p>
            <a:r>
              <a:rPr lang="pl-PL" dirty="0" smtClean="0"/>
              <a:t>energię </a:t>
            </a:r>
            <a:r>
              <a:rPr lang="pl-PL" dirty="0"/>
              <a:t>elektryczną wytwarzaną z odnawialnych źródeł energii, na podstawie dokumentu potwierdzającego umorzenie świadectwa pochodzenia energii, w rozumieniu przepisów prawa </a:t>
            </a:r>
            <a:r>
              <a:rPr lang="pl-PL" dirty="0" smtClean="0"/>
              <a:t>energetycznego</a:t>
            </a:r>
          </a:p>
          <a:p>
            <a:r>
              <a:rPr lang="pl-PL" dirty="0" smtClean="0"/>
              <a:t>ubytki </a:t>
            </a:r>
            <a:r>
              <a:rPr lang="pl-PL" dirty="0"/>
              <a:t>wyrobów akcyzowych lub całkowite zniszczenie wyrobów </a:t>
            </a:r>
            <a:r>
              <a:rPr lang="pl-PL" dirty="0" smtClean="0"/>
              <a:t>akcyzowych powstałe </a:t>
            </a:r>
            <a:r>
              <a:rPr lang="pl-PL" dirty="0"/>
              <a:t>wskutek zdarzenia losowego lub siły wyższej, pod warunkiem że podatnik wykaże zaistnienie okoliczności uprawniających do </a:t>
            </a:r>
            <a:r>
              <a:rPr lang="pl-PL" dirty="0" smtClean="0"/>
              <a:t>zwolnienia;</a:t>
            </a:r>
          </a:p>
          <a:p>
            <a:r>
              <a:rPr lang="pl-PL" dirty="0" smtClean="0"/>
              <a:t>zużycie </a:t>
            </a:r>
            <a:r>
              <a:rPr lang="pl-PL" dirty="0"/>
              <a:t>do celów żeglugi, w tym rejsy rybackie, energii elektrycznej wytwarzanej na </a:t>
            </a:r>
            <a:r>
              <a:rPr lang="pl-PL" dirty="0" smtClean="0"/>
              <a:t>statku;</a:t>
            </a:r>
            <a:endParaRPr lang="pl-PL" dirty="0"/>
          </a:p>
          <a:p>
            <a:r>
              <a:rPr lang="pl-PL" dirty="0" smtClean="0"/>
              <a:t>alkohol etylowy całkowicie skażony;</a:t>
            </a:r>
          </a:p>
          <a:p>
            <a:r>
              <a:rPr lang="pl-PL" dirty="0" smtClean="0"/>
              <a:t>sprzedaż wyrobów </a:t>
            </a:r>
            <a:r>
              <a:rPr lang="pl-PL" dirty="0"/>
              <a:t>węglowych przez pośredniczący podmiot </a:t>
            </a:r>
            <a:r>
              <a:rPr lang="pl-PL" dirty="0" smtClean="0"/>
              <a:t>węglowy.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1535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pl-PL" dirty="0" smtClean="0"/>
              <a:t>Obowiązek i zobowiązanie podatkowe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8" y="1224565"/>
            <a:ext cx="10018713" cy="5633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Obowiązek podatkowy powstaje z dniem wykonania czynności lub zaistnienia stanu faktycznego podlegających opodatkowaniu akcyzą</a:t>
            </a:r>
            <a:r>
              <a:rPr lang="pl-PL" dirty="0"/>
              <a:t>, chyba że przepisy ustawy stanowią </a:t>
            </a:r>
            <a:r>
              <a:rPr lang="pl-PL" dirty="0" smtClean="0"/>
              <a:t>inaczej. w szczególności dotyczy to poniższego obrotu:</a:t>
            </a:r>
          </a:p>
          <a:p>
            <a:r>
              <a:rPr lang="pl-PL" dirty="0" smtClean="0"/>
              <a:t>Obowiązek </a:t>
            </a:r>
            <a:r>
              <a:rPr lang="pl-PL" dirty="0"/>
              <a:t>podatkowy z tytułu sprzedaży wyrobów węglowych na terytorium kraju powstaje z dniem wydania wyrobów </a:t>
            </a:r>
            <a:r>
              <a:rPr lang="pl-PL" dirty="0" smtClean="0"/>
              <a:t>węglowych;</a:t>
            </a:r>
            <a:endParaRPr lang="pl-PL" dirty="0"/>
          </a:p>
          <a:p>
            <a:r>
              <a:rPr lang="pl-PL" dirty="0" smtClean="0"/>
              <a:t>Jeżeli </a:t>
            </a:r>
            <a:r>
              <a:rPr lang="pl-PL" dirty="0"/>
              <a:t>sprzedaż </a:t>
            </a:r>
            <a:r>
              <a:rPr lang="pl-PL" dirty="0" smtClean="0"/>
              <a:t>jest </a:t>
            </a:r>
            <a:r>
              <a:rPr lang="pl-PL" dirty="0"/>
              <a:t>potwierdzona fakturą, obowiązek podatkowy powstaje z dniem wystawienia faktury, nie później niż w 7. dniu od dnia wydania </a:t>
            </a:r>
            <a:r>
              <a:rPr lang="pl-PL" dirty="0" smtClean="0"/>
              <a:t>wyrobów.</a:t>
            </a:r>
            <a:endParaRPr lang="pl-PL" dirty="0"/>
          </a:p>
          <a:p>
            <a:r>
              <a:rPr lang="pl-PL" dirty="0" smtClean="0"/>
              <a:t>Obowiązek </a:t>
            </a:r>
            <a:r>
              <a:rPr lang="pl-PL" dirty="0"/>
              <a:t>podatkowy z tytułu importu wyrobów akcyzowych powstaje z dniem powstania długu celnego w rozumieniu przepisów prawa celnego.</a:t>
            </a:r>
          </a:p>
          <a:p>
            <a:r>
              <a:rPr lang="pl-PL" dirty="0" smtClean="0"/>
              <a:t>Obowiązek </a:t>
            </a:r>
            <a:r>
              <a:rPr lang="pl-PL" dirty="0"/>
              <a:t>podatkowy z tytułu nabycia wewnątrzwspólnotowego </a:t>
            </a:r>
            <a:r>
              <a:rPr lang="pl-PL" dirty="0" smtClean="0"/>
              <a:t>powstaje </a:t>
            </a:r>
            <a:r>
              <a:rPr lang="pl-PL" dirty="0"/>
              <a:t>z dniem, w którym wyroby akcyzowe zostały wprowadzone do określonego we właściwym zezwoleniu miejsca odbioru wyrobów akcyzowych.</a:t>
            </a:r>
          </a:p>
          <a:p>
            <a:r>
              <a:rPr lang="pl-PL" dirty="0" smtClean="0"/>
              <a:t>Obowiązek </a:t>
            </a:r>
            <a:r>
              <a:rPr lang="pl-PL" dirty="0"/>
              <a:t>podatkowy z tytułu nabycia wewnątrzwspólnotowego wyrobów akcyzowych innych niż określone w załączniku nr 2 do ustawy, objętych stawką akcyzy inną niż stawka zerowa, z wyłączeniem wyrobów węglowych, powstaje z dniem otrzymania tych wyrobów przez podatnika.</a:t>
            </a:r>
          </a:p>
          <a:p>
            <a:r>
              <a:rPr lang="pl-PL" dirty="0" smtClean="0"/>
              <a:t>Obowiązek </a:t>
            </a:r>
            <a:r>
              <a:rPr lang="pl-PL" dirty="0"/>
              <a:t>podatkowy z tytułu dokonanego przez osobę fizyczną nabycia wewnątrzwspólnotowego wyrobów akcyzowych z zapłaconą akcyzą, przeznaczonych na cele </a:t>
            </a:r>
            <a:r>
              <a:rPr lang="pl-PL" dirty="0" smtClean="0"/>
              <a:t>handlowe </a:t>
            </a:r>
            <a:r>
              <a:rPr lang="pl-PL" dirty="0"/>
              <a:t>powstaje w dniu ich przemieszczenia na terytorium kraju.</a:t>
            </a:r>
          </a:p>
          <a:p>
            <a:r>
              <a:rPr lang="pl-PL" dirty="0" smtClean="0"/>
              <a:t>Obowiązek </a:t>
            </a:r>
            <a:r>
              <a:rPr lang="pl-PL" dirty="0"/>
              <a:t>podatkowy z tytułu sprzedaży wyrobów akcyzowych, o której mowa w art. 8 ust. 2 pkt 3 i ust. 5, powstaje z dniem wydania ich nabywcy.</a:t>
            </a:r>
          </a:p>
          <a:p>
            <a:r>
              <a:rPr lang="pl-PL" dirty="0" smtClean="0"/>
              <a:t>W </a:t>
            </a:r>
            <a:r>
              <a:rPr lang="pl-PL" dirty="0"/>
              <a:t>przypadku organów administracji rządowej, które weszły w posiadanie wyrobów akcyzowych określonych w art. 8 ust. 2 pkt 4, podlegających na mocy przepisów odrębnych czynnościom określonym w przepisach o postępowaniu egzekucyjnym w administracji wykonywanym przez te organy, obowiązek podatkowy powstaje z dniem zużycia lub sprzedaży przez nie tych wyrobów.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544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Akcyza od samochodów osobowych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915" y="4715277"/>
            <a:ext cx="3214085" cy="2142723"/>
          </a:xfrm>
        </p:spPr>
      </p:pic>
      <p:sp>
        <p:nvSpPr>
          <p:cNvPr id="5" name="pole tekstowe 4"/>
          <p:cNvSpPr txBox="1"/>
          <p:nvPr/>
        </p:nvSpPr>
        <p:spPr>
          <a:xfrm>
            <a:off x="1931831" y="2125014"/>
            <a:ext cx="69545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przypadku samochodu osobowego przedmiotem opodatkowania akcyzą jest:</a:t>
            </a:r>
          </a:p>
          <a:p>
            <a:r>
              <a:rPr lang="pl-PL" dirty="0"/>
              <a:t>1) import samochodu osobowego niezarejestrowanego wcześniej na terytorium kraju zgodnie z przepisami o ruchu drogowym;</a:t>
            </a:r>
          </a:p>
          <a:p>
            <a:r>
              <a:rPr lang="pl-PL" dirty="0"/>
              <a:t>2) nabycie wewnątrzwspólnotowe samochodu osobowego niezarejestrowanego wcześniej na terytorium kraju zgodnie z przepisami o ruchu drogowym;</a:t>
            </a:r>
          </a:p>
          <a:p>
            <a:r>
              <a:rPr lang="pl-PL" dirty="0"/>
              <a:t>3) pierwsza sprzedaż na terytorium kraju samochodu osobowego niezarejestrowanego na terytorium kraju zgodnie z przepisami o ruchu drogowym:</a:t>
            </a:r>
          </a:p>
          <a:p>
            <a:r>
              <a:rPr lang="pl-PL" dirty="0"/>
              <a:t>a) wyprodukowanego na terytorium kraju,</a:t>
            </a:r>
          </a:p>
          <a:p>
            <a:r>
              <a:rPr lang="pl-PL" dirty="0"/>
              <a:t>b) od którego nie została zapłacona akcyza z tytułu czynności, o których mowa w pkt 1 albo 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4610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Akcyza od samochodów osobowych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zakresie czynności opodatkowanych akcyzą dotyczących samochodu osobowego, podatnikiem </a:t>
            </a:r>
            <a:r>
              <a:rPr lang="pl-PL" dirty="0"/>
              <a:t>jest osoba fizyczna, osoba prawna oraz jednostka organizacyjna niemająca osobowości prawnej, która dokonuje czynności, o których mowa w art. 100 ust. 1 lub 2.</a:t>
            </a:r>
          </a:p>
        </p:txBody>
      </p:sp>
    </p:spTree>
    <p:extLst>
      <p:ext uri="{BB962C8B-B14F-4D97-AF65-F5344CB8AC3E}">
        <p14:creationId xmlns:p14="http://schemas.microsoft.com/office/powerpoint/2010/main" val="252719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pl-PL" dirty="0" smtClean="0"/>
              <a:t>Spis treści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Cel kursu</a:t>
            </a:r>
          </a:p>
          <a:p>
            <a:r>
              <a:rPr lang="pl-PL" dirty="0" smtClean="0"/>
              <a:t>Charakter prawny podatku akcyzowego</a:t>
            </a:r>
          </a:p>
          <a:p>
            <a:r>
              <a:rPr lang="pl-PL" dirty="0" smtClean="0"/>
              <a:t>Zakres podmiotowy</a:t>
            </a:r>
          </a:p>
          <a:p>
            <a:r>
              <a:rPr lang="pl-PL" dirty="0" smtClean="0"/>
              <a:t>Zwolnienia podmiotowe</a:t>
            </a:r>
          </a:p>
          <a:p>
            <a:r>
              <a:rPr lang="pl-PL" dirty="0" smtClean="0"/>
              <a:t>Zakres przedmiotowy</a:t>
            </a:r>
          </a:p>
          <a:p>
            <a:r>
              <a:rPr lang="pl-PL" dirty="0" smtClean="0"/>
              <a:t>Wyroby akcyzowe</a:t>
            </a:r>
          </a:p>
          <a:p>
            <a:r>
              <a:rPr lang="pl-PL" dirty="0" smtClean="0"/>
              <a:t>Procedura zawieszenia poboru akcyzy</a:t>
            </a:r>
          </a:p>
          <a:p>
            <a:r>
              <a:rPr lang="pl-PL" dirty="0" smtClean="0"/>
              <a:t>Akcyza i znaki akcyzy</a:t>
            </a:r>
          </a:p>
          <a:p>
            <a:r>
              <a:rPr lang="pl-PL" dirty="0" smtClean="0"/>
              <a:t>Zwolnienia przedmiotowe</a:t>
            </a:r>
          </a:p>
          <a:p>
            <a:r>
              <a:rPr lang="pl-PL" dirty="0" smtClean="0"/>
              <a:t>Obowiązek i zobowiązanie podatkowe</a:t>
            </a:r>
          </a:p>
          <a:p>
            <a:r>
              <a:rPr lang="pl-PL" dirty="0" smtClean="0"/>
              <a:t>Akcyza od samochodów osobowych</a:t>
            </a:r>
          </a:p>
          <a:p>
            <a:r>
              <a:rPr lang="pl-PL" dirty="0" smtClean="0"/>
              <a:t>Podstawa opodatkowania</a:t>
            </a:r>
          </a:p>
          <a:p>
            <a:r>
              <a:rPr lang="pl-PL" dirty="0" smtClean="0"/>
              <a:t>Stawki podatkowe</a:t>
            </a:r>
          </a:p>
          <a:p>
            <a:r>
              <a:rPr lang="pl-PL" dirty="0" smtClean="0"/>
              <a:t>Obliczanie i pobór podatku</a:t>
            </a:r>
          </a:p>
          <a:p>
            <a:r>
              <a:rPr lang="pl-PL" dirty="0" smtClean="0"/>
              <a:t>Pytania kontrolne i kazusy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3136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opodatkowania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Podstawa opodatkowania silnie powiązana jest ze stawkami podatkowymi </a:t>
            </a:r>
          </a:p>
          <a:p>
            <a:pPr marL="0" indent="0">
              <a:buNone/>
            </a:pPr>
            <a:r>
              <a:rPr lang="pl-PL" dirty="0" smtClean="0"/>
              <a:t>i zależna jest od przedmiotu opodatkowania.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846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opodatkowania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4067"/>
              </p:ext>
            </p:extLst>
          </p:nvPr>
        </p:nvGraphicFramePr>
        <p:xfrm>
          <a:off x="1484313" y="2075543"/>
          <a:ext cx="10018712" cy="478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807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3340" y="0"/>
            <a:ext cx="10018713" cy="1752599"/>
          </a:xfrm>
        </p:spPr>
        <p:txBody>
          <a:bodyPr/>
          <a:lstStyle/>
          <a:p>
            <a:r>
              <a:rPr lang="pl-PL" dirty="0" smtClean="0"/>
              <a:t>Stawki podatkowe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675831"/>
              </p:ext>
            </p:extLst>
          </p:nvPr>
        </p:nvGraphicFramePr>
        <p:xfrm>
          <a:off x="1484313" y="1262743"/>
          <a:ext cx="10018712" cy="5595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873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7189" y="0"/>
            <a:ext cx="10018713" cy="1752599"/>
          </a:xfrm>
        </p:spPr>
        <p:txBody>
          <a:bodyPr/>
          <a:lstStyle/>
          <a:p>
            <a:r>
              <a:rPr lang="pl-PL" dirty="0" smtClean="0"/>
              <a:t>Obliczenie i pobór podatku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6109"/>
              </p:ext>
            </p:extLst>
          </p:nvPr>
        </p:nvGraphicFramePr>
        <p:xfrm>
          <a:off x="1484313" y="2021983"/>
          <a:ext cx="10018712" cy="4275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68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999925"/>
              </p:ext>
            </p:extLst>
          </p:nvPr>
        </p:nvGraphicFramePr>
        <p:xfrm>
          <a:off x="1484313" y="-206062"/>
          <a:ext cx="10018712" cy="703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219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Post-test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1598612" y="2209800"/>
            <a:ext cx="10018713" cy="1447800"/>
          </a:xfrm>
        </p:spPr>
        <p:txBody>
          <a:bodyPr/>
          <a:lstStyle/>
          <a:p>
            <a:r>
              <a:rPr lang="pl-PL" dirty="0" smtClean="0"/>
              <a:t>Podatek akcyzowy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0237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370010" y="0"/>
            <a:ext cx="10018713" cy="1752599"/>
          </a:xfrm>
        </p:spPr>
        <p:txBody>
          <a:bodyPr/>
          <a:lstStyle/>
          <a:p>
            <a:r>
              <a:rPr lang="pl-PL" dirty="0" smtClean="0"/>
              <a:t>Pytania kontrolne i kazusy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1484312" y="1346200"/>
            <a:ext cx="6337300" cy="551179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Co to jest skład podatkowy?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Jaki jest zakres przedmiotowy opodatkowania podatkiem akcyzowym?</a:t>
            </a:r>
            <a:endParaRPr lang="pl-PL" dirty="0"/>
          </a:p>
          <a:p>
            <a:pPr marL="342900" indent="-342900">
              <a:buAutoNum type="arabicPeriod"/>
            </a:pPr>
            <a:r>
              <a:rPr lang="pl-PL" dirty="0"/>
              <a:t>Czy podatnik podatku akcyzowego jest jednocześnie podatnikiem podatku od towarów i usług?</a:t>
            </a:r>
          </a:p>
          <a:p>
            <a:pPr marL="342900" indent="-342900">
              <a:buAutoNum type="arabicPeriod"/>
            </a:pPr>
            <a:r>
              <a:rPr lang="pl-PL" dirty="0" smtClean="0"/>
              <a:t>Kiedy </a:t>
            </a:r>
            <a:r>
              <a:rPr lang="pl-PL" dirty="0"/>
              <a:t>osoba fizyczna nieprowadząca działalności gospodarczej zobowiązana będzie do zapłaty podatku akcyzowego?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Czy </a:t>
            </a:r>
            <a:r>
              <a:rPr lang="pl-PL" dirty="0"/>
              <a:t>zakup samochodów ciężarowych zaadoptowanych na ambulanse (do przewozu osób, ale zarejestrowane wciąż jako ciężarowe) rodzi skutki podatkowe w podatku akcyzowym?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12" y="2720975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3712308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 txBox="1">
            <a:spLocks/>
          </p:cNvSpPr>
          <p:nvPr/>
        </p:nvSpPr>
        <p:spPr>
          <a:xfrm>
            <a:off x="1733403" y="2086534"/>
            <a:ext cx="8596668" cy="259546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200" dirty="0" smtClean="0"/>
              <a:t>Rozwiązanie post-testu oraz wszelkie Państwa pytania i wątpliwości merytoryczne proszę przesyłać na </a:t>
            </a:r>
            <a:r>
              <a:rPr lang="pl-PL" sz="3200" dirty="0"/>
              <a:t>adres mailowy koordynatora zajęć.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80913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kursu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Celem niniejszego kursu jest przybliżenie problematyki i konstrukcji prawnej </a:t>
            </a:r>
            <a:r>
              <a:rPr lang="pl-PL" dirty="0" smtClean="0"/>
              <a:t>specjalnego </a:t>
            </a:r>
            <a:r>
              <a:rPr lang="pl-PL" dirty="0"/>
              <a:t>podatku obrotowego jakim jest </a:t>
            </a:r>
            <a:r>
              <a:rPr lang="pl-PL" dirty="0" smtClean="0"/>
              <a:t>podatek akcyzowy.</a:t>
            </a:r>
            <a:endParaRPr lang="pl-PL" dirty="0"/>
          </a:p>
          <a:p>
            <a:r>
              <a:rPr lang="pl-PL" dirty="0"/>
              <a:t>Niniejsze opracowanie skierowane jest do studentów realizujących przedmioty: prawo finansowe i prawo finansów publicznych.</a:t>
            </a:r>
          </a:p>
        </p:txBody>
      </p:sp>
    </p:spTree>
    <p:extLst>
      <p:ext uri="{BB962C8B-B14F-4D97-AF65-F5344CB8AC3E}">
        <p14:creationId xmlns:p14="http://schemas.microsoft.com/office/powerpoint/2010/main" val="266908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7854" y="0"/>
            <a:ext cx="10018713" cy="1752599"/>
          </a:xfrm>
        </p:spPr>
        <p:txBody>
          <a:bodyPr/>
          <a:lstStyle/>
          <a:p>
            <a:r>
              <a:rPr lang="pl-PL" dirty="0" smtClean="0"/>
              <a:t>Charakter prawny podatku akcyzowego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946317"/>
              </p:ext>
            </p:extLst>
          </p:nvPr>
        </p:nvGraphicFramePr>
        <p:xfrm>
          <a:off x="1484313" y="1915886"/>
          <a:ext cx="10018712" cy="494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0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3340" y="0"/>
            <a:ext cx="10018713" cy="939800"/>
          </a:xfrm>
        </p:spPr>
        <p:txBody>
          <a:bodyPr/>
          <a:lstStyle/>
          <a:p>
            <a:r>
              <a:rPr lang="pl-PL" dirty="0" smtClean="0"/>
              <a:t>Charakter prawny podatku akcyzowego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677454"/>
              </p:ext>
            </p:extLst>
          </p:nvPr>
        </p:nvGraphicFramePr>
        <p:xfrm>
          <a:off x="1484313" y="939800"/>
          <a:ext cx="10018712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43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3733800"/>
            <a:ext cx="4165600" cy="312420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8826" y="0"/>
            <a:ext cx="10018713" cy="1364343"/>
          </a:xfrm>
        </p:spPr>
        <p:txBody>
          <a:bodyPr/>
          <a:lstStyle/>
          <a:p>
            <a:r>
              <a:rPr lang="pl-PL" dirty="0" smtClean="0"/>
              <a:t>Zakres podmiotowy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133600" y="1225689"/>
            <a:ext cx="5892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Podmiotami podatku akcyzowego </a:t>
            </a:r>
            <a:r>
              <a:rPr lang="pl-PL" dirty="0" smtClean="0"/>
              <a:t>są osoby fizyczne, osoby prawne, jednostki organizacyjne nieposiadające osobowości prawnej, które dokonują czynności podlegających opodatkowaniu lub wobec których zaistniał stan faktyczny podlegający opodatkowaniu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Patrz art. 13 ust. 1 ustawy o podatku akcyzowym</a:t>
            </a:r>
          </a:p>
          <a:p>
            <a:endParaRPr lang="pl-PL" dirty="0"/>
          </a:p>
          <a:p>
            <a:r>
              <a:rPr lang="pl-PL" dirty="0" smtClean="0"/>
              <a:t>Podatnikiem jest także podmiot niebędący importerem, jeśli ciąży na nim obowiązek uiszczenia cła.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Patrz art. 13 ust. 2 ustawy o podatku akcyzowym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 smtClean="0"/>
              <a:t>Z uwagi na to, że podatek akcyzowy stanowi element ceny, </a:t>
            </a:r>
            <a:r>
              <a:rPr lang="pl-PL" b="1" dirty="0" smtClean="0"/>
              <a:t>podmiotem ponoszącym ciężar </a:t>
            </a:r>
            <a:r>
              <a:rPr lang="pl-PL" dirty="0" smtClean="0"/>
              <a:t>tej daniny w sposób realny jest konsument.</a:t>
            </a:r>
          </a:p>
          <a:p>
            <a:r>
              <a:rPr lang="pl-PL" dirty="0" smtClean="0"/>
              <a:t>Wyjątkowo, także podatnik może być podmiotem ponoszącym ciężar podatkowy w sytuacji, gdy nabywa lub posiada wyroby, od których nie zapłacono w należytej wysokości podatku akcyzowego lub u którego powstały ubytki/zniszczono wyroby akcyzowe (por. art. 8 ust. 2 pkt 4 i ust. 3 ustawy).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12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1"/>
            <a:ext cx="10018713" cy="1275008"/>
          </a:xfrm>
        </p:spPr>
        <p:txBody>
          <a:bodyPr/>
          <a:lstStyle/>
          <a:p>
            <a:r>
              <a:rPr lang="pl-PL" dirty="0" smtClean="0"/>
              <a:t>Zwolnienia podmiotowe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1712890"/>
            <a:ext cx="10018713" cy="46063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Zwalnia się od akcyzy czynności podlegające opodatkowaniu, których przedmiotem są wyroby akcyzowe mające być wykorzystywane:</a:t>
            </a:r>
          </a:p>
          <a:p>
            <a:r>
              <a:rPr lang="pl-PL" dirty="0" smtClean="0"/>
              <a:t>przez </a:t>
            </a:r>
            <a:r>
              <a:rPr lang="pl-PL" dirty="0"/>
              <a:t>instytucje Unii Europejskiej;</a:t>
            </a:r>
          </a:p>
          <a:p>
            <a:r>
              <a:rPr lang="pl-PL" dirty="0" smtClean="0"/>
              <a:t>w </a:t>
            </a:r>
            <a:r>
              <a:rPr lang="pl-PL" dirty="0"/>
              <a:t>ramach stosunków dyplomatycznych lub konsularnych, w odniesieniu do osób, które nie są obywatelami polskimi i nie mają stałego miejsca pobytu na terytorium kraju;</a:t>
            </a:r>
          </a:p>
          <a:p>
            <a:r>
              <a:rPr lang="pl-PL" dirty="0" smtClean="0"/>
              <a:t>przez </a:t>
            </a:r>
            <a:r>
              <a:rPr lang="pl-PL" dirty="0"/>
              <a:t>organizacje międzynarodowe uznawane przez właściwe organy na terytorium kraju oraz członków takich organizacji, w granicach i na warunkach określonych w konwencjach międzynarodowych ustanawiających takie organizacje lub w umowach w sprawie ich siedzib;</a:t>
            </a:r>
          </a:p>
          <a:p>
            <a:r>
              <a:rPr lang="pl-PL" dirty="0" smtClean="0"/>
              <a:t>przez </a:t>
            </a:r>
            <a:r>
              <a:rPr lang="pl-PL" dirty="0"/>
              <a:t>siły zbrojne państwa będącego stroną Traktatu Północnoatlantyckiego, innego niż państwo członkowskie Unii Europejskiej, na terytorium którego podatek akcyzowy jest wymagalny, a także przez siły zbrojne uczestniczące w Partnerstwie dla Pokoju, Kwaterę Główną Wielonarodowego Korpusu Północno-Wschodniego oraz przez dowództwa sojusznicze, w szczególności Centrum Szkolenia Sił Połączonych, do użytku tych sił zbrojnych lub towarzyszącego personelu cywilnego lub w celu zaopatrzenia ich mes lub kantyn;</a:t>
            </a:r>
          </a:p>
          <a:p>
            <a:r>
              <a:rPr lang="pl-PL" dirty="0" smtClean="0"/>
              <a:t>do </a:t>
            </a:r>
            <a:r>
              <a:rPr lang="pl-PL" dirty="0"/>
              <a:t>konsumpcji zgodnie z umową zawartą z państwami trzecimi lub organizacjami międzynarodowymi, pod warunkiem że wyroby te są zwolnione od podatku od towarów i </a:t>
            </a:r>
            <a:r>
              <a:rPr lang="pl-PL" dirty="0" smtClean="0"/>
              <a:t>usług (nie </a:t>
            </a:r>
            <a:r>
              <a:rPr lang="pl-PL" dirty="0"/>
              <a:t>stosuje się do Sił Zbrojnych Rzeczypospolitej </a:t>
            </a:r>
            <a:r>
              <a:rPr lang="pl-PL" dirty="0" smtClean="0"/>
              <a:t>Polskiej).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005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41" y="3941303"/>
            <a:ext cx="2971586" cy="198260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przedmiotowy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1562099"/>
            <a:ext cx="10018713" cy="3009363"/>
          </a:xfrm>
        </p:spPr>
        <p:txBody>
          <a:bodyPr/>
          <a:lstStyle/>
          <a:p>
            <a:r>
              <a:rPr lang="pl-PL" dirty="0" smtClean="0"/>
              <a:t>Zakres podmiotowy i zakres przedmiotowy są ze sobą ściśle skorelowane, tzn. zakres przedmiotowy opodatkowania determinuje jego zakres podmiotowy.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63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47173"/>
            <a:ext cx="10018713" cy="1375228"/>
          </a:xfrm>
        </p:spPr>
        <p:txBody>
          <a:bodyPr/>
          <a:lstStyle/>
          <a:p>
            <a:r>
              <a:rPr lang="pl-PL" dirty="0" smtClean="0"/>
              <a:t>Zakres przedmiotowy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8" y="1669143"/>
            <a:ext cx="10018713" cy="4731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Przedmiotem opodatkowania akcyzą jest</a:t>
            </a:r>
            <a:r>
              <a:rPr lang="pl-PL" dirty="0"/>
              <a:t>:</a:t>
            </a:r>
          </a:p>
          <a:p>
            <a:r>
              <a:rPr lang="pl-PL" u="sng" dirty="0" smtClean="0"/>
              <a:t>produkcja</a:t>
            </a:r>
            <a:r>
              <a:rPr lang="pl-PL" dirty="0" smtClean="0"/>
              <a:t> </a:t>
            </a:r>
            <a:r>
              <a:rPr lang="pl-PL" dirty="0"/>
              <a:t>wyrobów akcyzowych;</a:t>
            </a:r>
          </a:p>
          <a:p>
            <a:r>
              <a:rPr lang="pl-PL" u="sng" dirty="0" smtClean="0"/>
              <a:t>wprowadzenie</a:t>
            </a:r>
            <a:r>
              <a:rPr lang="pl-PL" dirty="0" smtClean="0"/>
              <a:t> </a:t>
            </a:r>
            <a:r>
              <a:rPr lang="pl-PL" dirty="0"/>
              <a:t>wyrobów akcyzowych </a:t>
            </a:r>
            <a:r>
              <a:rPr lang="pl-PL" u="sng" dirty="0"/>
              <a:t>do składu </a:t>
            </a:r>
            <a:r>
              <a:rPr lang="pl-PL" dirty="0"/>
              <a:t>podatkowego;</a:t>
            </a:r>
          </a:p>
          <a:p>
            <a:r>
              <a:rPr lang="pl-PL" u="sng" dirty="0" smtClean="0"/>
              <a:t>import</a:t>
            </a:r>
            <a:r>
              <a:rPr lang="pl-PL" dirty="0" smtClean="0"/>
              <a:t> </a:t>
            </a:r>
            <a:r>
              <a:rPr lang="pl-PL" dirty="0"/>
              <a:t>wyrobów </a:t>
            </a:r>
            <a:r>
              <a:rPr lang="pl-PL" dirty="0" smtClean="0"/>
              <a:t>akcyzowych</a:t>
            </a:r>
            <a:r>
              <a:rPr lang="pl-PL" dirty="0"/>
              <a:t> </a:t>
            </a:r>
            <a:r>
              <a:rPr lang="pl-PL" dirty="0" smtClean="0"/>
              <a:t>(co do zasady);</a:t>
            </a:r>
            <a:endParaRPr lang="pl-PL" dirty="0"/>
          </a:p>
          <a:p>
            <a:r>
              <a:rPr lang="pl-PL" u="sng" dirty="0" smtClean="0"/>
              <a:t>nabycie </a:t>
            </a:r>
            <a:r>
              <a:rPr lang="pl-PL" u="sng" dirty="0"/>
              <a:t>wewnątrzwspólnotowe </a:t>
            </a:r>
            <a:r>
              <a:rPr lang="pl-PL" dirty="0"/>
              <a:t>wyrobów akcyzowych, z wyłączeniem nabycia wewnątrzwspólnotowego dokonywanego do składu podatkowego;</a:t>
            </a:r>
          </a:p>
          <a:p>
            <a:r>
              <a:rPr lang="pl-PL" u="sng" dirty="0" smtClean="0"/>
              <a:t>wyprowadzenie </a:t>
            </a:r>
            <a:r>
              <a:rPr lang="pl-PL" u="sng" dirty="0"/>
              <a:t>ze składu </a:t>
            </a:r>
            <a:r>
              <a:rPr lang="pl-PL" dirty="0"/>
              <a:t>podatkowego, poza procedurą zawieszenia poboru akcyzy, wyrobów akcyzowych niebędących własnością podmiotu prowadzącego ten skład </a:t>
            </a:r>
            <a:r>
              <a:rPr lang="pl-PL" dirty="0" smtClean="0"/>
              <a:t>podatkowy;</a:t>
            </a:r>
            <a:endParaRPr lang="pl-PL" dirty="0"/>
          </a:p>
          <a:p>
            <a:r>
              <a:rPr lang="pl-PL" u="sng" dirty="0" smtClean="0"/>
              <a:t>wysłanie</a:t>
            </a:r>
            <a:r>
              <a:rPr lang="pl-PL" dirty="0" smtClean="0"/>
              <a:t> </a:t>
            </a:r>
            <a:r>
              <a:rPr lang="pl-PL" dirty="0"/>
              <a:t>z zastosowaniem procedury zawieszenia poboru akcyzy importowanych wyrobów akcyzowych z miejsca importu przez zarejestrowanego wysyłającego niebędącego importerem tych wyrobów.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76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389</TotalTime>
  <Words>1662</Words>
  <Application>Microsoft Office PowerPoint</Application>
  <PresentationFormat>Panoramiczny</PresentationFormat>
  <Paragraphs>168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0" baseType="lpstr">
      <vt:lpstr>Arial</vt:lpstr>
      <vt:lpstr>Corbel</vt:lpstr>
      <vt:lpstr>Paralaksa</vt:lpstr>
      <vt:lpstr>Podatek akcyzowy</vt:lpstr>
      <vt:lpstr>Spis treści</vt:lpstr>
      <vt:lpstr>Cel kursu</vt:lpstr>
      <vt:lpstr>Charakter prawny podatku akcyzowego</vt:lpstr>
      <vt:lpstr>Charakter prawny podatku akcyzowego</vt:lpstr>
      <vt:lpstr>Zakres podmiotowy</vt:lpstr>
      <vt:lpstr>Zwolnienia podmiotowe</vt:lpstr>
      <vt:lpstr>Zakres przedmiotowy</vt:lpstr>
      <vt:lpstr>Zakres przedmiotowy</vt:lpstr>
      <vt:lpstr>Zakres przedmiotowy</vt:lpstr>
      <vt:lpstr>Wyroby akcyzowe</vt:lpstr>
      <vt:lpstr>Wyroby akcyzowe</vt:lpstr>
      <vt:lpstr>Procedura zawieszenia poboru akcyzy</vt:lpstr>
      <vt:lpstr>Procedura zawieszenia poboru akcyzy</vt:lpstr>
      <vt:lpstr>Akcyza i znaki akcyzy</vt:lpstr>
      <vt:lpstr>Zwolnienia przedmiotowe</vt:lpstr>
      <vt:lpstr>Obowiązek i zobowiązanie podatkowe</vt:lpstr>
      <vt:lpstr>Akcyza od samochodów osobowych</vt:lpstr>
      <vt:lpstr>Akcyza od samochodów osobowych</vt:lpstr>
      <vt:lpstr>Podstawa opodatkowania</vt:lpstr>
      <vt:lpstr>Podstawa opodatkowania</vt:lpstr>
      <vt:lpstr>Stawki podatkowe</vt:lpstr>
      <vt:lpstr>Obliczenie i pobór podatku</vt:lpstr>
      <vt:lpstr>Prezentacja programu PowerPoint</vt:lpstr>
      <vt:lpstr>Post-test</vt:lpstr>
      <vt:lpstr>Pytania kontrolne i kazusy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Podatek akcyzowy</dc:title>
  <dc:creator>Ewelina Skwierczyńska</dc:creator>
  <cp:lastModifiedBy>Ewelina Skwierczyńska</cp:lastModifiedBy>
  <cp:revision>24</cp:revision>
  <dcterms:created xsi:type="dcterms:W3CDTF">2013-09-15T10:49:35Z</dcterms:created>
  <dcterms:modified xsi:type="dcterms:W3CDTF">2014-11-03T09:54:40Z</dcterms:modified>
</cp:coreProperties>
</file>