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4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7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71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2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54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0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07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58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31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47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0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FDEE-B9E7-41D4-BA8B-145E50A01C4B}" type="datetimeFigureOut">
              <a:rPr lang="pl-PL" smtClean="0"/>
              <a:t>07.04.2019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76B9-AE29-4AFE-8426-F72241B93D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77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Podatek od gier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22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zakresie gier hazardowych objętych monopolem państwa, ustawodawca przewidział instytucję dopłaty w wysokości:</a:t>
            </a:r>
          </a:p>
          <a:p>
            <a:pPr>
              <a:buFontTx/>
              <a:buChar char="-"/>
            </a:pPr>
            <a:r>
              <a:rPr lang="pl-PL" dirty="0" smtClean="0"/>
              <a:t>25% stawki, ceny losu lub innego dowodu udziału w grze – w grach liczbowych</a:t>
            </a:r>
          </a:p>
          <a:p>
            <a:pPr>
              <a:buFontTx/>
              <a:buChar char="-"/>
            </a:pPr>
            <a:r>
              <a:rPr lang="pl-PL" dirty="0" smtClean="0"/>
              <a:t>10% stawki, ceny losu lub innego dowodu udziału w grze – w loteriach </a:t>
            </a:r>
            <a:r>
              <a:rPr lang="pl-PL" dirty="0" err="1" smtClean="0"/>
              <a:t>pieniężnach</a:t>
            </a:r>
            <a:r>
              <a:rPr lang="pl-PL" dirty="0" smtClean="0"/>
              <a:t> i grze </a:t>
            </a:r>
            <a:r>
              <a:rPr lang="pl-PL" dirty="0" err="1" smtClean="0"/>
              <a:t>telebingo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54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Podatek od gier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Podatek od gier uregulowany jest w rozdziale 7 ustawy z dnia 19 listopada 2009 r. o grach hazardowych.</a:t>
            </a:r>
          </a:p>
          <a:p>
            <a:r>
              <a:rPr lang="pl-PL" dirty="0" smtClean="0"/>
              <a:t>Jest to podatek pośredni. </a:t>
            </a:r>
          </a:p>
          <a:p>
            <a:r>
              <a:rPr lang="pl-PL" dirty="0" smtClean="0"/>
              <a:t>Podatek ten stanowi w całości dochód Skarbu Państwa, jednakże wykazuje on najmniejsze znaczenie fiskalne.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47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Podatnik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Podatnikiem podatku od gier są osoby fizyczne, osoby prawne lub jednostki organizacyjne nieposiadające osobowości prawnej, które urządzają gry hazardowe na podstawie udzielonej koncesji lub udzielonego zezwolenia, z wyłączeniem loterii promocyjnych, podmioty urządzające gry objęte monopolem państwa oraz uczestnicy turnieju gry w pokera organizowanego przez podmiot posiadający koncesję na prowadzenie kasyna.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Płatnikiem podatku od gier jest podmiot urządzający turniej gry w pokera.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/>
          <a:lstStyle/>
          <a:p>
            <a:r>
              <a:rPr lang="pl-PL" dirty="0" smtClean="0"/>
              <a:t>Organami podatkowymi są:</a:t>
            </a:r>
          </a:p>
          <a:p>
            <a:pPr marL="0" indent="0">
              <a:buNone/>
            </a:pPr>
            <a:r>
              <a:rPr lang="pl-PL" dirty="0" smtClean="0"/>
              <a:t>Naczelnik Urzędu Skarbowego + Dyrektor Izby Administracji Skarbowej = Organy podatkowe I </a:t>
            </a:r>
            <a:r>
              <a:rPr lang="pl-PL" dirty="0" err="1" smtClean="0"/>
              <a:t>i</a:t>
            </a:r>
            <a:r>
              <a:rPr lang="pl-PL" dirty="0" smtClean="0"/>
              <a:t> II instancji w podatku od gier.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24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Zakres podmiotowy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Co do zasady opodatkowane jest urządzanie gry hazardowej, jednakże ustawa przewiduje wyjątek od tego, i podatkiem od gier hazardowych jest opodatkowany udział w pokerze rozgrywanym w formie turnieju gry w pokera.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7 ust. 1a </a:t>
            </a:r>
            <a:r>
              <a:rPr lang="pl-PL" dirty="0" err="1" smtClean="0"/>
              <a:t>u.g.h</a:t>
            </a:r>
            <a:r>
              <a:rPr lang="pl-PL" dirty="0" smtClean="0"/>
              <a:t> wyłączone z opodatkowania zostały wszelkie loterie promocyjne oraz loterie fantowe, który pula wygranych nie przekracza kwoty bazowej tj. kwoty miesięcznego przeciętnego wynagrodzenia w sektorze przedsiębiorstw bez wypłat nagród z zysku.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542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4552" y="395785"/>
            <a:ext cx="10515600" cy="565834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Grami hazardowymi są (definicja legalna):</a:t>
            </a:r>
          </a:p>
          <a:p>
            <a:pPr>
              <a:buFontTx/>
              <a:buChar char="-"/>
            </a:pPr>
            <a:r>
              <a:rPr lang="pl-PL" dirty="0" smtClean="0"/>
              <a:t>Gry losowe</a:t>
            </a:r>
          </a:p>
          <a:p>
            <a:pPr>
              <a:buFontTx/>
              <a:buChar char="-"/>
            </a:pPr>
            <a:r>
              <a:rPr lang="pl-PL" dirty="0" smtClean="0"/>
              <a:t>Zakłady wzajemne</a:t>
            </a:r>
          </a:p>
          <a:p>
            <a:pPr>
              <a:buFontTx/>
              <a:buChar char="-"/>
            </a:pPr>
            <a:r>
              <a:rPr lang="pl-PL" dirty="0" smtClean="0"/>
              <a:t>Gry na automatach</a:t>
            </a:r>
          </a:p>
          <a:p>
            <a:pPr>
              <a:buFontTx/>
              <a:buChar char="-"/>
            </a:pPr>
            <a:r>
              <a:rPr lang="pl-PL" dirty="0" smtClean="0"/>
              <a:t>Gry w karty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551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Podstawa opodatkowania i stawki podatku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Ustawa przewiduje odrębne opodatkowanie dla każdego rodzaju gry. </a:t>
            </a:r>
          </a:p>
          <a:p>
            <a:pPr marL="0" indent="0">
              <a:buNone/>
            </a:pPr>
            <a:r>
              <a:rPr lang="pl-PL" dirty="0" smtClean="0"/>
              <a:t>Podstawę opodatkowania podatku od gier z tytułu pokera rozgrywanego w formie turnieju gry w pokera stanowi kwota będąca sumą wygranych w trakcie poszczególnych rozgrywek składających na jeden turniej pomniejszona o kwotę wpisowego za udział w turniejach w danym miesiącu rozliczeniowym.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W przypadku zakładów wzajemnych, czyli gier liczbowych podstawę opodatkowania będzie suma wpłaconych stawek.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866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Stawki podatku od gier mają charakter proporcjonalny i zostały przez ustawodawcę zróżnicowane w zależności od rodzaju czynności objętych opodatkowaniem. W efekcie zakres stawek wyrażonych procentowo kształtuje się w przedziale 2.5% w przypadku zakładów wzajemnych na sportowe współzawodnictwo zwierząt na podstawie zezwoleń udzielanych wyłącznie na ich urządzanie, do 50% dla gry na automacie, gry cylindrycznej, gry w kości, gry w karty, z wyłączeniem pokera rozgrywanego w formie turnieju gry pokera. </a:t>
            </a:r>
          </a:p>
          <a:p>
            <a:pPr marL="0" indent="0" algn="just">
              <a:buNone/>
            </a:pPr>
            <a:r>
              <a:rPr lang="pl-PL" dirty="0" smtClean="0"/>
              <a:t>Ustawodawca wprowadził wyjątek, w postaci stawki ryczałtowej w wysokości 2000 zł pobieranego w przypadku podatników prowadzącego działalność w zakresie gier o niskich wygranych.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4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Obowiązek podatkowy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Obowiązek podatkowy powstaje z dniem rozpoczęcia urządzania gier hazardowych, zaś w pokerze rozgrywanym w formie turnieju gry pokera – z chwila przystąpienia do turnieju. </a:t>
            </a:r>
          </a:p>
          <a:p>
            <a:pPr marL="0" indent="0" algn="just">
              <a:buNone/>
            </a:pPr>
            <a:r>
              <a:rPr lang="pl-PL" dirty="0" smtClean="0"/>
              <a:t>Jest to podatek samo obliczalny. </a:t>
            </a:r>
          </a:p>
          <a:p>
            <a:pPr marL="0" indent="0" algn="just">
              <a:buNone/>
            </a:pPr>
            <a:r>
              <a:rPr lang="pl-PL" dirty="0" smtClean="0"/>
              <a:t>Niedopełnienie obowiązków podatkowych jest podstawą do cofnięcia koncesji lub zezwolenia.</a:t>
            </a:r>
          </a:p>
          <a:p>
            <a:pPr marL="0" indent="0" algn="just">
              <a:buNone/>
            </a:pPr>
            <a:r>
              <a:rPr lang="pl-PL" dirty="0" smtClean="0"/>
              <a:t>Podatek płatny jest do 20 dnia po miesiącu, w którym powstał obowiązek podatkowy.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1352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520</Words>
  <Application>Microsoft Office PowerPoint</Application>
  <PresentationFormat>Panoramiczny</PresentationFormat>
  <Paragraphs>35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Podatek od gier</vt:lpstr>
      <vt:lpstr> Podatek od gier</vt:lpstr>
      <vt:lpstr>Podatnik</vt:lpstr>
      <vt:lpstr>Prezentacja programu PowerPoint</vt:lpstr>
      <vt:lpstr>Zakres podmiotowy</vt:lpstr>
      <vt:lpstr>Prezentacja programu PowerPoint</vt:lpstr>
      <vt:lpstr>Podstawa opodatkowania i stawki podatku</vt:lpstr>
      <vt:lpstr>Prezentacja programu PowerPoint</vt:lpstr>
      <vt:lpstr>Obowiązek podatkowy</vt:lpstr>
      <vt:lpstr>Dopłaty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Podatek od gier</dc:title>
  <dc:creator>Mateusz Adamczyk</dc:creator>
  <cp:lastModifiedBy>Mateusz Adamczyk</cp:lastModifiedBy>
  <cp:revision>6</cp:revision>
  <dcterms:created xsi:type="dcterms:W3CDTF">2019-04-07T08:44:03Z</dcterms:created>
  <dcterms:modified xsi:type="dcterms:W3CDTF">2019-04-07T10:25:09Z</dcterms:modified>
</cp:coreProperties>
</file>