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2" r:id="rId4"/>
    <p:sldId id="261" r:id="rId5"/>
    <p:sldId id="267" r:id="rId6"/>
    <p:sldId id="270" r:id="rId7"/>
    <p:sldId id="269" r:id="rId8"/>
    <p:sldId id="262" r:id="rId9"/>
    <p:sldId id="273" r:id="rId10"/>
    <p:sldId id="294" r:id="rId11"/>
    <p:sldId id="301" r:id="rId12"/>
    <p:sldId id="274" r:id="rId13"/>
    <p:sldId id="263" r:id="rId14"/>
    <p:sldId id="264" r:id="rId15"/>
    <p:sldId id="265" r:id="rId16"/>
    <p:sldId id="271" r:id="rId17"/>
    <p:sldId id="303" r:id="rId18"/>
    <p:sldId id="266" r:id="rId19"/>
    <p:sldId id="282" r:id="rId20"/>
    <p:sldId id="283" r:id="rId21"/>
    <p:sldId id="284" r:id="rId22"/>
    <p:sldId id="293" r:id="rId23"/>
    <p:sldId id="277" r:id="rId24"/>
    <p:sldId id="278" r:id="rId25"/>
    <p:sldId id="275" r:id="rId26"/>
    <p:sldId id="279" r:id="rId27"/>
    <p:sldId id="285" r:id="rId28"/>
    <p:sldId id="302" r:id="rId29"/>
    <p:sldId id="257" r:id="rId30"/>
    <p:sldId id="286" r:id="rId31"/>
    <p:sldId id="258" r:id="rId32"/>
    <p:sldId id="259" r:id="rId33"/>
    <p:sldId id="260" r:id="rId34"/>
    <p:sldId id="280" r:id="rId35"/>
    <p:sldId id="281" r:id="rId36"/>
    <p:sldId id="287" r:id="rId37"/>
    <p:sldId id="288" r:id="rId38"/>
    <p:sldId id="289" r:id="rId39"/>
    <p:sldId id="290" r:id="rId40"/>
    <p:sldId id="291" r:id="rId41"/>
    <p:sldId id="295" r:id="rId42"/>
    <p:sldId id="296" r:id="rId43"/>
    <p:sldId id="297" r:id="rId44"/>
    <p:sldId id="298" r:id="rId45"/>
    <p:sldId id="299" r:id="rId46"/>
    <p:sldId id="300" r:id="rId4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2" autoAdjust="0"/>
    <p:restoredTop sz="94660"/>
  </p:normalViewPr>
  <p:slideViewPr>
    <p:cSldViewPr snapToGrid="0">
      <p:cViewPr varScale="1">
        <p:scale>
          <a:sx n="72" d="100"/>
          <a:sy n="72" d="100"/>
        </p:scale>
        <p:origin x="6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1990140B-7479-4E89-879B-E32ACCDCAA5E}" type="datetimeFigureOut">
              <a:rPr lang="pl-PL" smtClean="0"/>
              <a:t>2017-04-24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1432483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990140B-7479-4E89-879B-E32ACCDCAA5E}" type="datetimeFigureOut">
              <a:rPr lang="pl-PL" smtClean="0"/>
              <a:t>2017-04-24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6916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990140B-7479-4E89-879B-E32ACCDCAA5E}" type="datetimeFigureOut">
              <a:rPr lang="pl-PL" smtClean="0"/>
              <a:t>2017-04-24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2340400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1990140B-7479-4E89-879B-E32ACCDCAA5E}" type="datetimeFigureOut">
              <a:rPr lang="pl-PL" smtClean="0"/>
              <a:t>2017-04-24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11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1990140B-7479-4E89-879B-E32ACCDCAA5E}" type="datetimeFigureOut">
              <a:rPr lang="pl-PL" smtClean="0"/>
              <a:t>2017-04-24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2734140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1990140B-7479-4E89-879B-E32ACCDCAA5E}" type="datetimeFigureOut">
              <a:rPr lang="pl-PL" smtClean="0"/>
              <a:t>2017-04-24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5090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1990140B-7479-4E89-879B-E32ACCDCAA5E}" type="datetimeFigureOut">
              <a:rPr lang="pl-PL" smtClean="0"/>
              <a:t>2017-04-24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266818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1990140B-7479-4E89-879B-E32ACCDCAA5E}" type="datetimeFigureOut">
              <a:rPr lang="pl-PL" smtClean="0"/>
              <a:t>2017-04-24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100310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1990140B-7479-4E89-879B-E32ACCDCAA5E}" type="datetimeFigureOut">
              <a:rPr lang="pl-PL" smtClean="0"/>
              <a:t>2017-04-24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878719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990140B-7479-4E89-879B-E32ACCDCAA5E}" type="datetimeFigureOut">
              <a:rPr lang="pl-PL" smtClean="0"/>
              <a:t>2017-04-24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256439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1990140B-7479-4E89-879B-E32ACCDCAA5E}" type="datetimeFigureOut">
              <a:rPr lang="pl-PL" smtClean="0"/>
              <a:t>2017-04-24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76AF69-5B69-4BE3-9480-E43397632832}" type="slidenum">
              <a:rPr lang="pl-PL" smtClean="0"/>
              <a:t>‹#›</a:t>
            </a:fld>
            <a:endParaRPr lang="pl-PL"/>
          </a:p>
        </p:txBody>
      </p:sp>
    </p:spTree>
    <p:extLst>
      <p:ext uri="{BB962C8B-B14F-4D97-AF65-F5344CB8AC3E}">
        <p14:creationId xmlns:p14="http://schemas.microsoft.com/office/powerpoint/2010/main" val="231029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2000">
              <a:schemeClr val="bg1">
                <a:lumMod val="85000"/>
              </a:schemeClr>
            </a:gs>
            <a:gs pos="42000">
              <a:schemeClr val="accent6">
                <a:lumMod val="60000"/>
                <a:lumOff val="4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90140B-7479-4E89-879B-E32ACCDCAA5E}" type="datetimeFigureOut">
              <a:rPr lang="pl-PL" smtClean="0"/>
              <a:t>2017-04-24</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6AF69-5B69-4BE3-9480-E43397632832}" type="slidenum">
              <a:rPr lang="pl-PL" smtClean="0"/>
              <a:t>‹#›</a:t>
            </a:fld>
            <a:endParaRPr lang="pl-PL"/>
          </a:p>
        </p:txBody>
      </p:sp>
    </p:spTree>
    <p:extLst>
      <p:ext uri="{BB962C8B-B14F-4D97-AF65-F5344CB8AC3E}">
        <p14:creationId xmlns:p14="http://schemas.microsoft.com/office/powerpoint/2010/main" val="3011413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ctrTitle"/>
          </p:nvPr>
        </p:nvSpPr>
        <p:spPr>
          <a:xfrm>
            <a:off x="666427" y="2678423"/>
            <a:ext cx="10957302" cy="2387600"/>
          </a:xfrm>
        </p:spPr>
        <p:txBody>
          <a:bodyPr>
            <a:noAutofit/>
          </a:bodyPr>
          <a:lstStyle/>
          <a:p>
            <a:r>
              <a:rPr lang="pl-PL" sz="6600" b="1" dirty="0"/>
              <a:t>Podatek od nieruchomości</a:t>
            </a:r>
            <a:br>
              <a:rPr lang="pl-PL" sz="2800" b="1" dirty="0"/>
            </a:br>
            <a:br>
              <a:rPr lang="pl-PL" sz="2800" b="1" dirty="0"/>
            </a:br>
            <a:r>
              <a:rPr lang="pl-PL" sz="3200" dirty="0"/>
              <a:t>Ustawa z dnia 12 stycznia 1991 r. o podatkach i opłatach lokalnych</a:t>
            </a:r>
            <a:br>
              <a:rPr lang="pl-PL" sz="3200" dirty="0"/>
            </a:br>
            <a:r>
              <a:rPr lang="pl-PL" sz="3200" dirty="0"/>
              <a:t>(t. j. Dz. U. z 2016 r. poz. 716 z </a:t>
            </a:r>
            <a:r>
              <a:rPr lang="pl-PL" sz="3200" dirty="0" err="1"/>
              <a:t>późn</a:t>
            </a:r>
            <a:r>
              <a:rPr lang="pl-PL" sz="3200" dirty="0"/>
              <a:t>. zm.) (dalej: </a:t>
            </a:r>
            <a:r>
              <a:rPr lang="pl-PL" sz="3200" dirty="0" err="1"/>
              <a:t>u.p.o.l</a:t>
            </a:r>
            <a:r>
              <a:rPr lang="pl-PL" sz="3200" dirty="0"/>
              <a:t>.)</a:t>
            </a:r>
            <a:br>
              <a:rPr lang="pl-PL" sz="5400" b="1" dirty="0"/>
            </a:br>
            <a:endParaRPr lang="pl-PL" sz="6600" b="1" dirty="0"/>
          </a:p>
        </p:txBody>
      </p:sp>
      <p:sp>
        <p:nvSpPr>
          <p:cNvPr id="3" name="Podtytuł 2"/>
          <p:cNvSpPr>
            <a:spLocks noGrp="1"/>
          </p:cNvSpPr>
          <p:nvPr>
            <p:ph type="subTitle" idx="1"/>
          </p:nvPr>
        </p:nvSpPr>
        <p:spPr>
          <a:xfrm>
            <a:off x="666427" y="4996844"/>
            <a:ext cx="9144000" cy="1655762"/>
          </a:xfrm>
        </p:spPr>
        <p:txBody>
          <a:bodyPr>
            <a:normAutofit lnSpcReduction="10000"/>
          </a:bodyPr>
          <a:lstStyle/>
          <a:p>
            <a:r>
              <a:rPr lang="pl-PL" sz="3200" dirty="0"/>
              <a:t>Cyprian Golda</a:t>
            </a:r>
          </a:p>
          <a:p>
            <a:r>
              <a:rPr lang="pl-PL" sz="3200" dirty="0"/>
              <a:t>Katedra Prawa Finansowego</a:t>
            </a:r>
          </a:p>
          <a:p>
            <a:r>
              <a:rPr lang="pl-PL" sz="3200" dirty="0"/>
              <a:t>Wrocław 2017</a:t>
            </a:r>
          </a:p>
        </p:txBody>
      </p:sp>
      <p:pic>
        <p:nvPicPr>
          <p:cNvPr id="7" name="Obraz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4643" y="4235932"/>
            <a:ext cx="3379305" cy="1657972"/>
          </a:xfrm>
          <a:prstGeom prst="rect">
            <a:avLst/>
          </a:prstGeom>
        </p:spPr>
      </p:pic>
    </p:spTree>
    <p:extLst>
      <p:ext uri="{BB962C8B-B14F-4D97-AF65-F5344CB8AC3E}">
        <p14:creationId xmlns:p14="http://schemas.microsoft.com/office/powerpoint/2010/main" val="2234975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Definicja budowli w ustawie-Prawo budowlane</a:t>
            </a:r>
          </a:p>
        </p:txBody>
      </p:sp>
      <p:sp>
        <p:nvSpPr>
          <p:cNvPr id="3" name="Symbol zastępczy zawartości 2"/>
          <p:cNvSpPr>
            <a:spLocks noGrp="1"/>
          </p:cNvSpPr>
          <p:nvPr>
            <p:ph idx="1"/>
          </p:nvPr>
        </p:nvSpPr>
        <p:spPr>
          <a:xfrm>
            <a:off x="635431" y="1825624"/>
            <a:ext cx="10957301" cy="4699161"/>
          </a:xfrm>
        </p:spPr>
        <p:txBody>
          <a:bodyPr>
            <a:normAutofit fontScale="92500" lnSpcReduction="10000"/>
          </a:bodyPr>
          <a:lstStyle/>
          <a:p>
            <a:pPr marL="0" indent="0" algn="just">
              <a:buNone/>
            </a:pPr>
            <a:r>
              <a:rPr lang="pl-PL" b="1" dirty="0"/>
              <a:t>Przez budowlę należy rozumieć każdy obiekt budowlany niebędący budynkiem lub obiektem małej architektury, jak</a:t>
            </a:r>
            <a:r>
              <a:rPr lang="pl-PL" dirty="0"/>
              <a:t>:</a:t>
            </a:r>
          </a:p>
          <a:p>
            <a:pPr marL="0" indent="0" algn="just">
              <a:buNone/>
            </a:pPr>
            <a:r>
              <a:rPr lang="pl-PL" dirty="0"/>
              <a:t>obiekty liniowe, lotniska, mosty, wiadukty, estakady, tunele, przepusty, sieci techniczne, wolno stojące maszty antenowe, wolno stojące trwale związane z gruntem tablice reklamowe i urządzenia reklamowe, budowle ziemne, obronne (fortyfikacje), ochronne, hydrotechniczne, zbiorniki, wolno stojące instalacje przemysłowe lub urządzenia techniczne, oczyszczalnie ścieków, składowiska odpadów, stacje uzdatniania wody, konstrukcje oporowe, nadziemne i podziemne przejścia dla pieszych, sieci uzbrojenia terenu, budowle sportowe, cmentarze, pomniki, a także części budowlane urządzeń technicznych (kotłów, pieców przemysłowych, elektrowni jądrowych i innych urządzeń) oraz fundamenty pod maszyny i urządzenia, jako odrębne pod względem technicznym części przedmiotów składających się na całość użytkową;</a:t>
            </a:r>
          </a:p>
        </p:txBody>
      </p:sp>
    </p:spTree>
    <p:extLst>
      <p:ext uri="{BB962C8B-B14F-4D97-AF65-F5344CB8AC3E}">
        <p14:creationId xmlns:p14="http://schemas.microsoft.com/office/powerpoint/2010/main" val="375175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Definicje legalne w ustawie-Prawo budowlane</a:t>
            </a:r>
          </a:p>
        </p:txBody>
      </p:sp>
      <p:sp>
        <p:nvSpPr>
          <p:cNvPr id="3" name="Symbol zastępczy zawartości 2"/>
          <p:cNvSpPr>
            <a:spLocks noGrp="1"/>
          </p:cNvSpPr>
          <p:nvPr>
            <p:ph idx="1"/>
          </p:nvPr>
        </p:nvSpPr>
        <p:spPr/>
        <p:txBody>
          <a:bodyPr/>
          <a:lstStyle/>
          <a:p>
            <a:pPr marL="0" indent="0" algn="just">
              <a:buNone/>
            </a:pPr>
            <a:r>
              <a:rPr lang="pl-PL" b="1" dirty="0">
                <a:solidFill>
                  <a:srgbClr val="000000"/>
                </a:solidFill>
                <a:latin typeface="Times New Roman" panose="02020603050405020304" pitchFamily="18" charset="0"/>
              </a:rPr>
              <a:t>obiekt małej architektury </a:t>
            </a:r>
            <a:r>
              <a:rPr lang="pl-PL" dirty="0">
                <a:solidFill>
                  <a:srgbClr val="000000"/>
                </a:solidFill>
                <a:latin typeface="Times New Roman" panose="02020603050405020304" pitchFamily="18" charset="0"/>
              </a:rPr>
              <a:t>– należy przez to rozumieć niewielkie obiekty, a w szczególności: </a:t>
            </a:r>
          </a:p>
          <a:p>
            <a:pPr marL="0" indent="0" algn="just">
              <a:buNone/>
            </a:pPr>
            <a:r>
              <a:rPr lang="pl-PL" dirty="0">
                <a:solidFill>
                  <a:srgbClr val="000000"/>
                </a:solidFill>
                <a:latin typeface="Times New Roman" panose="02020603050405020304" pitchFamily="18" charset="0"/>
              </a:rPr>
              <a:t>	a) kultu religijnego, jak: kapliczki, krzyże przydrożne, figury, </a:t>
            </a:r>
          </a:p>
          <a:p>
            <a:pPr marL="0" indent="0" algn="just">
              <a:buNone/>
            </a:pPr>
            <a:r>
              <a:rPr lang="pl-PL" dirty="0">
                <a:solidFill>
                  <a:srgbClr val="000000"/>
                </a:solidFill>
                <a:latin typeface="Times New Roman" panose="02020603050405020304" pitchFamily="18" charset="0"/>
              </a:rPr>
              <a:t>	b) posągi, wodotryski i inne obiekty architektury ogrodowej, </a:t>
            </a:r>
          </a:p>
          <a:p>
            <a:pPr marL="0" indent="0" algn="just">
              <a:buNone/>
            </a:pPr>
            <a:r>
              <a:rPr lang="pl-PL" dirty="0">
                <a:solidFill>
                  <a:srgbClr val="000000"/>
                </a:solidFill>
                <a:latin typeface="Times New Roman" panose="02020603050405020304" pitchFamily="18" charset="0"/>
              </a:rPr>
              <a:t>	c) użytkowe służące rekreacji codziennej i utrzymaniu porządku, 	    jak: piaskownice, huśtawki, drabinki, śmietniki.</a:t>
            </a:r>
            <a:endParaRPr lang="pl-PL" dirty="0"/>
          </a:p>
        </p:txBody>
      </p:sp>
    </p:spTree>
    <p:extLst>
      <p:ext uri="{BB962C8B-B14F-4D97-AF65-F5344CB8AC3E}">
        <p14:creationId xmlns:p14="http://schemas.microsoft.com/office/powerpoint/2010/main" val="306571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Definicje legalne podstawowych pojęć- cz. 2:</a:t>
            </a:r>
          </a:p>
        </p:txBody>
      </p:sp>
      <p:sp>
        <p:nvSpPr>
          <p:cNvPr id="3" name="Symbol zastępczy zawartości 2"/>
          <p:cNvSpPr>
            <a:spLocks noGrp="1"/>
          </p:cNvSpPr>
          <p:nvPr>
            <p:ph idx="1"/>
          </p:nvPr>
        </p:nvSpPr>
        <p:spPr/>
        <p:txBody>
          <a:bodyPr/>
          <a:lstStyle/>
          <a:p>
            <a:pPr algn="just"/>
            <a:r>
              <a:rPr lang="pl-PL" b="1" dirty="0"/>
              <a:t>grunty, budynki i budowle związane z prowadzeniem działalności gospodarczej – </a:t>
            </a:r>
            <a:r>
              <a:rPr lang="pl-PL" dirty="0"/>
              <a:t>grunty, budynki i budowle będące w posiadaniu przedsiębiorcy lub innego podmiotu prowadzącego działalność gospodarczą,</a:t>
            </a:r>
          </a:p>
          <a:p>
            <a:pPr algn="just"/>
            <a:endParaRPr lang="pl-PL" b="1" dirty="0"/>
          </a:p>
          <a:p>
            <a:pPr algn="just"/>
            <a:r>
              <a:rPr lang="pl-PL" b="1" dirty="0"/>
              <a:t>powierzchnia użytkowa budynku lub jego części </a:t>
            </a:r>
            <a:r>
              <a:rPr lang="pl-PL" dirty="0"/>
              <a:t>– powierzchnię mierzoną po wewnętrznej długości ścian na wszystkich kondygnacjach, z wyjątkiem powierzchni klatek schodowych oraz szybów dźwigowych; za kondygnację uważa się również garaże podziemne, piwnice, sutereny i poddasza użytkowe.</a:t>
            </a:r>
          </a:p>
        </p:txBody>
      </p:sp>
    </p:spTree>
    <p:extLst>
      <p:ext uri="{BB962C8B-B14F-4D97-AF65-F5344CB8AC3E}">
        <p14:creationId xmlns:p14="http://schemas.microsoft.com/office/powerpoint/2010/main" val="2840511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Zakres przedmiotowy</a:t>
            </a:r>
          </a:p>
        </p:txBody>
      </p:sp>
      <p:sp>
        <p:nvSpPr>
          <p:cNvPr id="3" name="Symbol zastępczy zawartości 2"/>
          <p:cNvSpPr>
            <a:spLocks noGrp="1"/>
          </p:cNvSpPr>
          <p:nvPr>
            <p:ph idx="1"/>
          </p:nvPr>
        </p:nvSpPr>
        <p:spPr/>
        <p:txBody>
          <a:bodyPr/>
          <a:lstStyle/>
          <a:p>
            <a:pPr algn="just"/>
            <a:r>
              <a:rPr lang="pl-PL" dirty="0"/>
              <a:t>Ze względu na charakter prawny oraz system prawa podatkowego, w którym podatek od nieruchomości, podatek rolny i podatek leśny pełnią funkcję uzupełniającą względem siebie, z opodatkowania podatkiem od nieruchomości zostały wyłączone na podst. art. 2 ust. 2 </a:t>
            </a:r>
            <a:r>
              <a:rPr lang="pl-PL" dirty="0" err="1"/>
              <a:t>u.p.o.l</a:t>
            </a:r>
            <a:r>
              <a:rPr lang="pl-PL" dirty="0"/>
              <a:t> użytki rolne oraz lasy. Wyłączenie z opodatkowania podatkiem od nieruchomości tychże nieruchomości nie jest jednak bezwzględne (bezwarunkowe). </a:t>
            </a:r>
            <a:r>
              <a:rPr lang="pl-PL" b="1" dirty="0"/>
              <a:t>Ustawodawca zastrzegł bowiem w  w/w przepisie, że w przypadku, gdy tego rodzaju nieruchomości zajęte są na działalność gospodarcza, nieruchomości te podlegają opodatkowaniu podatkiem od nieruchomości.</a:t>
            </a:r>
          </a:p>
        </p:txBody>
      </p:sp>
    </p:spTree>
    <p:extLst>
      <p:ext uri="{BB962C8B-B14F-4D97-AF65-F5344CB8AC3E}">
        <p14:creationId xmlns:p14="http://schemas.microsoft.com/office/powerpoint/2010/main" val="113771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Wyłączenia z opodatkowania podatkiem od </a:t>
            </a:r>
            <a:r>
              <a:rPr lang="pl-PL" dirty="0" err="1"/>
              <a:t>nieruchomośći</a:t>
            </a:r>
            <a:r>
              <a:rPr lang="pl-PL" dirty="0"/>
              <a:t>- cd.</a:t>
            </a:r>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Również ust. 3 art. 2 zawiera katalog nieruchomości lub obiektów budowlanych, które zostały wyłączone spod opodatkowania. </a:t>
            </a:r>
            <a:r>
              <a:rPr lang="pl-PL" b="1" dirty="0"/>
              <a:t>Wyłączenia te mają charakter podmiotowo-przedmiotowy</a:t>
            </a:r>
            <a:r>
              <a:rPr lang="pl-PL" dirty="0"/>
              <a:t>.</a:t>
            </a:r>
          </a:p>
          <a:p>
            <a:pPr algn="just"/>
            <a:r>
              <a:rPr lang="pl-PL" dirty="0"/>
              <a:t>Są to:</a:t>
            </a:r>
          </a:p>
          <a:p>
            <a:pPr marL="514350" indent="-514350" algn="just">
              <a:buFont typeface="+mj-lt"/>
              <a:buAutoNum type="arabicParenR"/>
            </a:pPr>
            <a:r>
              <a:rPr lang="pl-PL" dirty="0"/>
              <a:t>nieruchomości będące własnością państw obcych lub organizacji międzynarodowych albo przekazane im w użytkowanie wieczyste, przeznaczone na siedziby przedstawicielstw dyplomatycznych, urzędów konsularnych i innych misji korzystających z przywilejów i immunitetów na mocy ustaw, umów lub zwyczajów międzynarodowych (pod istotnym warunkiem, że na zasadzie wzajemności polskie nieruchomości o tym samym przeznaczeniu znajdujące się na terytorium państwa drugiego korzystają ze zwolnienia z opodatkowaniem odpowiednim podatkiem</a:t>
            </a:r>
          </a:p>
        </p:txBody>
      </p:sp>
    </p:spTree>
    <p:extLst>
      <p:ext uri="{BB962C8B-B14F-4D97-AF65-F5344CB8AC3E}">
        <p14:creationId xmlns:p14="http://schemas.microsoft.com/office/powerpoint/2010/main" val="2953891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778790" y="179145"/>
            <a:ext cx="10515600" cy="1325563"/>
          </a:xfrm>
        </p:spPr>
        <p:txBody>
          <a:bodyPr/>
          <a:lstStyle/>
          <a:p>
            <a:pPr algn="ctr"/>
            <a:r>
              <a:rPr lang="pl-PL" dirty="0"/>
              <a:t>Wyłączenia uregulowane w art. 2 ust. 3 </a:t>
            </a:r>
            <a:r>
              <a:rPr lang="pl-PL" dirty="0" err="1"/>
              <a:t>u.p.o.l</a:t>
            </a:r>
            <a:r>
              <a:rPr lang="pl-PL" dirty="0"/>
              <a:t>.- cd.</a:t>
            </a:r>
          </a:p>
        </p:txBody>
      </p:sp>
      <p:sp>
        <p:nvSpPr>
          <p:cNvPr id="3" name="Symbol zastępczy zawartości 2"/>
          <p:cNvSpPr>
            <a:spLocks noGrp="1"/>
          </p:cNvSpPr>
          <p:nvPr>
            <p:ph idx="1"/>
          </p:nvPr>
        </p:nvSpPr>
        <p:spPr>
          <a:xfrm>
            <a:off x="433953" y="1642820"/>
            <a:ext cx="11205274" cy="4943960"/>
          </a:xfrm>
        </p:spPr>
        <p:txBody>
          <a:bodyPr>
            <a:normAutofit fontScale="92500" lnSpcReduction="20000"/>
          </a:bodyPr>
          <a:lstStyle/>
          <a:p>
            <a:pPr marL="514350" indent="-514350" algn="just">
              <a:buFont typeface="+mj-lt"/>
              <a:buAutoNum type="arabicParenR"/>
            </a:pPr>
            <a:r>
              <a:rPr lang="pl-PL" dirty="0"/>
              <a:t>grunty pod wodami powierzchniowymi płynącymi, z wyjątkiem gruntów pod wodami jezior lub zbiorników sztucznych;</a:t>
            </a:r>
          </a:p>
          <a:p>
            <a:pPr marL="514350" indent="-514350" algn="just">
              <a:buFont typeface="+mj-lt"/>
              <a:buAutoNum type="arabicParenR"/>
            </a:pPr>
            <a:endParaRPr lang="pl-PL" dirty="0"/>
          </a:p>
          <a:p>
            <a:pPr marL="514350" indent="-514350" algn="just">
              <a:buFont typeface="+mj-lt"/>
              <a:buAutoNum type="arabicParenR"/>
            </a:pPr>
            <a:r>
              <a:rPr lang="pl-PL" dirty="0"/>
              <a:t>grunty pod morskimi wodami wewnętrznymi;</a:t>
            </a:r>
          </a:p>
          <a:p>
            <a:pPr marL="514350" indent="-514350" algn="just">
              <a:buFont typeface="+mj-lt"/>
              <a:buAutoNum type="arabicParenR"/>
            </a:pPr>
            <a:endParaRPr lang="pl-PL" dirty="0"/>
          </a:p>
          <a:p>
            <a:pPr marL="514350" indent="-514350" algn="just">
              <a:buFont typeface="+mj-lt"/>
              <a:buAutoNum type="arabicParenR"/>
            </a:pPr>
            <a:r>
              <a:rPr lang="pl-PL" dirty="0"/>
              <a:t>nieruchomości lub ich części zajęte na potrzeby organów jednostek samorządu terytorialnego, w tym urzędów gmin, starostw powiatowych, urzędów związków metropolitalnych i urzędów marszałkowskich;</a:t>
            </a:r>
          </a:p>
          <a:p>
            <a:pPr marL="514350" indent="-514350" algn="just">
              <a:buFont typeface="+mj-lt"/>
              <a:buAutoNum type="arabicParenR"/>
            </a:pPr>
            <a:endParaRPr lang="pl-PL" dirty="0"/>
          </a:p>
          <a:p>
            <a:pPr marL="514350" indent="-514350" algn="just">
              <a:buFont typeface="+mj-lt"/>
              <a:buAutoNum type="arabicParenR"/>
            </a:pPr>
            <a:r>
              <a:rPr lang="pl-PL" dirty="0"/>
              <a:t>grunty zajęte pod pasy drogowe dróg publicznych w rozumieniu przepisów o drogach publicznych oraz zlokalizowane w nich budowle – z wyjątkiem związanych z prowadzeniem działalności gospodarczej innej niż eksploatacja autostrad płatnych.</a:t>
            </a:r>
          </a:p>
          <a:p>
            <a:endParaRPr lang="pl-PL" dirty="0"/>
          </a:p>
        </p:txBody>
      </p:sp>
    </p:spTree>
    <p:extLst>
      <p:ext uri="{BB962C8B-B14F-4D97-AF65-F5344CB8AC3E}">
        <p14:creationId xmlns:p14="http://schemas.microsoft.com/office/powerpoint/2010/main" val="4260095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Podstawa opodatkowania</a:t>
            </a:r>
          </a:p>
        </p:txBody>
      </p:sp>
      <p:sp>
        <p:nvSpPr>
          <p:cNvPr id="3" name="Symbol zastępczy zawartości 2"/>
          <p:cNvSpPr>
            <a:spLocks noGrp="1"/>
          </p:cNvSpPr>
          <p:nvPr>
            <p:ph idx="1"/>
          </p:nvPr>
        </p:nvSpPr>
        <p:spPr>
          <a:xfrm>
            <a:off x="495946" y="1503336"/>
            <a:ext cx="11298264" cy="5222928"/>
          </a:xfrm>
        </p:spPr>
        <p:txBody>
          <a:bodyPr>
            <a:normAutofit fontScale="92500" lnSpcReduction="10000"/>
          </a:bodyPr>
          <a:lstStyle/>
          <a:p>
            <a:pPr marL="0" indent="0" algn="just">
              <a:buNone/>
            </a:pPr>
            <a:r>
              <a:rPr lang="pl-PL" dirty="0"/>
              <a:t>Podstawa opodatkowania została zróżnicowana w zależności od przedmiotu opodatkowania. Bywa wyrażona na trzy sposoby- w metrach kwadratowych, hektarach lub w wartości amortyzacyjnej rzeczy.</a:t>
            </a:r>
          </a:p>
          <a:p>
            <a:pPr marL="0" indent="0">
              <a:buNone/>
            </a:pPr>
            <a:endParaRPr lang="pl-PL" sz="800" dirty="0"/>
          </a:p>
          <a:p>
            <a:pPr marL="0" indent="0">
              <a:buNone/>
            </a:pPr>
            <a:r>
              <a:rPr lang="pl-PL" dirty="0"/>
              <a:t>Art. 4. 1. Podstawę opodatkowania stanowi:</a:t>
            </a:r>
          </a:p>
          <a:p>
            <a:pPr marL="514350" indent="-514350">
              <a:spcBef>
                <a:spcPts val="1800"/>
              </a:spcBef>
              <a:buFont typeface="+mj-lt"/>
              <a:buAutoNum type="arabicParenR"/>
            </a:pPr>
            <a:r>
              <a:rPr lang="pl-PL" dirty="0"/>
              <a:t>dla gruntów – powierzchnia wyrażona w metrach kwadratowych lub hektarach;</a:t>
            </a:r>
          </a:p>
          <a:p>
            <a:pPr marL="514350" indent="-514350">
              <a:buFont typeface="+mj-lt"/>
              <a:buAutoNum type="arabicParenR"/>
            </a:pPr>
            <a:endParaRPr lang="pl-PL" sz="800" dirty="0"/>
          </a:p>
          <a:p>
            <a:pPr marL="514350" indent="-514350">
              <a:buFont typeface="+mj-lt"/>
              <a:buAutoNum type="arabicParenR"/>
            </a:pPr>
            <a:r>
              <a:rPr lang="pl-PL" dirty="0"/>
              <a:t>dla budynków lub ich części – powierzchnia użytkowa wyrażona w metrach kwadratowych;</a:t>
            </a:r>
          </a:p>
          <a:p>
            <a:pPr marL="514350" indent="-514350">
              <a:buFont typeface="+mj-lt"/>
              <a:buAutoNum type="arabicParenR"/>
            </a:pPr>
            <a:endParaRPr lang="pl-PL" sz="800" dirty="0"/>
          </a:p>
          <a:p>
            <a:pPr marL="514350" indent="-514350" algn="just">
              <a:buFont typeface="+mj-lt"/>
              <a:buAutoNum type="arabicParenR"/>
            </a:pPr>
            <a:endParaRPr lang="pl-PL" sz="1400" dirty="0"/>
          </a:p>
          <a:p>
            <a:pPr marL="0" indent="0" algn="just">
              <a:buNone/>
            </a:pPr>
            <a:r>
              <a:rPr lang="pl-PL" sz="2900" b="1" dirty="0"/>
              <a:t>Szczególne zasady wyliczania powierzchni użytkowej dotyczą m.in. nieruchomości budynkowej o wysokości pomieszczeń poniżej 2,20 metra i 1,40 metra (art. 4 ust. 2 </a:t>
            </a:r>
            <a:r>
              <a:rPr lang="pl-PL" sz="2900" b="1" dirty="0" err="1"/>
              <a:t>u.p.o.l</a:t>
            </a:r>
            <a:r>
              <a:rPr lang="pl-PL" sz="2900" b="1" dirty="0"/>
              <a:t>.).</a:t>
            </a:r>
          </a:p>
        </p:txBody>
      </p:sp>
    </p:spTree>
    <p:extLst>
      <p:ext uri="{BB962C8B-B14F-4D97-AF65-F5344CB8AC3E}">
        <p14:creationId xmlns:p14="http://schemas.microsoft.com/office/powerpoint/2010/main" val="2262255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Podstawa opodatkowania</a:t>
            </a:r>
          </a:p>
        </p:txBody>
      </p:sp>
      <p:sp>
        <p:nvSpPr>
          <p:cNvPr id="3" name="Symbol zastępczy zawartości 2"/>
          <p:cNvSpPr>
            <a:spLocks noGrp="1"/>
          </p:cNvSpPr>
          <p:nvPr>
            <p:ph idx="1"/>
          </p:nvPr>
        </p:nvSpPr>
        <p:spPr>
          <a:xfrm>
            <a:off x="838200" y="1825625"/>
            <a:ext cx="10515600" cy="4124601"/>
          </a:xfrm>
        </p:spPr>
        <p:txBody>
          <a:bodyPr>
            <a:noAutofit/>
          </a:bodyPr>
          <a:lstStyle/>
          <a:p>
            <a:pPr marL="514350" lvl="0" indent="-514350" algn="just">
              <a:buFont typeface="+mj-lt"/>
              <a:buAutoNum type="arabicParenR"/>
            </a:pPr>
            <a:r>
              <a:rPr lang="pl-PL" sz="2400" dirty="0">
                <a:solidFill>
                  <a:prstClr val="black"/>
                </a:solidFill>
              </a:rPr>
              <a:t>dla budowli lub ich części związanych z prowadzeniem działalności gospodarczej– wartość amortyzacyjna, tj. wartość, o której mowa w przepisach o podatkach dochodowych, ustalona na dzień 1 stycznia roku podatkowego, stanowiąca podstawę obliczania amortyzacji w tym roku, niepomniejszona o odpisy amortyzacyjne, a w przypadku budowli  całkowicie zamortyzowanych – ich wartość z dnia 1 stycznia roku, w którym dokonano ostatniego odpisu amortyzacyjnego.</a:t>
            </a:r>
          </a:p>
          <a:p>
            <a:pPr marL="514350" lvl="0" indent="-514350" algn="just">
              <a:buFont typeface="+mj-lt"/>
              <a:buAutoNum type="arabicParenR"/>
            </a:pPr>
            <a:r>
              <a:rPr lang="pl-PL" sz="2400" dirty="0">
                <a:solidFill>
                  <a:srgbClr val="000000"/>
                </a:solidFill>
              </a:rPr>
              <a:t>Dla budowli, dla których nie dokonuje się odpisów amortyzacyjnych – podstawę opodatkowania stanowi ich wartość rynkowa, określona przez podatnika na dzień powstania obowiązku podatkowego</a:t>
            </a:r>
            <a:r>
              <a:rPr lang="pl-PL" dirty="0">
                <a:solidFill>
                  <a:srgbClr val="000000"/>
                </a:solidFill>
              </a:rPr>
              <a:t>. </a:t>
            </a:r>
            <a:endParaRPr lang="pl-PL" dirty="0"/>
          </a:p>
        </p:txBody>
      </p:sp>
    </p:spTree>
    <p:extLst>
      <p:ext uri="{BB962C8B-B14F-4D97-AF65-F5344CB8AC3E}">
        <p14:creationId xmlns:p14="http://schemas.microsoft.com/office/powerpoint/2010/main" val="1556760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Stawki podatku</a:t>
            </a:r>
          </a:p>
        </p:txBody>
      </p:sp>
      <p:sp>
        <p:nvSpPr>
          <p:cNvPr id="3" name="Symbol zastępczy zawartości 2"/>
          <p:cNvSpPr>
            <a:spLocks noGrp="1"/>
          </p:cNvSpPr>
          <p:nvPr>
            <p:ph idx="1"/>
          </p:nvPr>
        </p:nvSpPr>
        <p:spPr>
          <a:xfrm>
            <a:off x="838200" y="2104594"/>
            <a:ext cx="10515600" cy="4351338"/>
          </a:xfrm>
        </p:spPr>
        <p:txBody>
          <a:bodyPr/>
          <a:lstStyle/>
          <a:p>
            <a:pPr algn="just"/>
            <a:r>
              <a:rPr lang="pl-PL" dirty="0"/>
              <a:t>Stawki podatku zostały uregulowane przez ustawodawcę w art. 5 ustawy. Są one zróżnicowane w zależności od przedmiotu opodatkowania oraz w zależności od przeznaczenia rzeczy. Mają charakter stawek maksymalnych. Wspomnieć bowiem należy, że zgodnie z tym, co powiedziano na wstępie, rada gminy posiada w zakresie podatku od nieruchomości władztwo podatkowe przejawiające się m.in. w kompetencji do kreowania stawek podatku.</a:t>
            </a:r>
          </a:p>
          <a:p>
            <a:pPr marL="0" indent="0" algn="just">
              <a:buNone/>
            </a:pPr>
            <a:r>
              <a:rPr lang="pl-PL" dirty="0"/>
              <a:t> </a:t>
            </a:r>
          </a:p>
          <a:p>
            <a:pPr algn="just"/>
            <a:r>
              <a:rPr lang="pl-PL" dirty="0"/>
              <a:t>Stawki podatku mają charakter kwotowy lub procentowy.</a:t>
            </a:r>
          </a:p>
        </p:txBody>
      </p:sp>
    </p:spTree>
    <p:extLst>
      <p:ext uri="{BB962C8B-B14F-4D97-AF65-F5344CB8AC3E}">
        <p14:creationId xmlns:p14="http://schemas.microsoft.com/office/powerpoint/2010/main" val="3074624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869197" y="0"/>
            <a:ext cx="10515600" cy="1325563"/>
          </a:xfrm>
        </p:spPr>
        <p:txBody>
          <a:bodyPr/>
          <a:lstStyle/>
          <a:p>
            <a:pPr algn="ctr"/>
            <a:r>
              <a:rPr lang="pl-PL" dirty="0"/>
              <a:t>Stawki podatku od gruntów:</a:t>
            </a:r>
          </a:p>
        </p:txBody>
      </p:sp>
      <p:sp>
        <p:nvSpPr>
          <p:cNvPr id="3" name="Symbol zastępczy zawartości 2"/>
          <p:cNvSpPr>
            <a:spLocks noGrp="1"/>
          </p:cNvSpPr>
          <p:nvPr>
            <p:ph idx="1"/>
          </p:nvPr>
        </p:nvSpPr>
        <p:spPr>
          <a:xfrm>
            <a:off x="278969" y="1456841"/>
            <a:ext cx="11437750" cy="5401159"/>
          </a:xfrm>
        </p:spPr>
        <p:txBody>
          <a:bodyPr>
            <a:normAutofit/>
          </a:bodyPr>
          <a:lstStyle/>
          <a:p>
            <a:pPr marL="514350" indent="-514350" algn="just">
              <a:buFont typeface="+mj-lt"/>
              <a:buAutoNum type="arabicParenR"/>
            </a:pPr>
            <a:r>
              <a:rPr lang="pl-PL" sz="2400" dirty="0"/>
              <a:t>związanych z prowadzeniem działalności gospodarczej, bez względu na sposób zakwalifikowania w ewidencji gruntów i budynków – 0,62 zł od 1 m2 powierzchni,</a:t>
            </a:r>
          </a:p>
          <a:p>
            <a:pPr marL="514350" indent="-514350" algn="just">
              <a:buFont typeface="+mj-lt"/>
              <a:buAutoNum type="arabicParenR"/>
            </a:pPr>
            <a:r>
              <a:rPr lang="pl-PL" sz="2400" dirty="0"/>
              <a:t>pod wodami powierzchniowymi stojącymi lub wodami powierzchniowymi płynącymi jezior i zbiorników sztucznych – 4,58 zł od 1 ha powierzchni,</a:t>
            </a:r>
          </a:p>
          <a:p>
            <a:pPr marL="514350" indent="-514350" algn="just">
              <a:buFont typeface="+mj-lt"/>
              <a:buAutoNum type="arabicParenR"/>
            </a:pPr>
            <a:r>
              <a:rPr lang="pl-PL" sz="2400" dirty="0"/>
              <a:t>pozostałych, w tym zajętych na prowadzenie odpłatnej statutowej działalności pożytku publicznego przez organizacje pożytku publicznego – 0,30 zł od 1 m2 powierzchni</a:t>
            </a:r>
          </a:p>
          <a:p>
            <a:pPr marL="514350" indent="-514350" algn="just">
              <a:buFont typeface="+mj-lt"/>
              <a:buAutoNum type="arabicParenR"/>
            </a:pPr>
            <a:r>
              <a:rPr lang="pl-PL" sz="2400" dirty="0"/>
              <a:t>niezabudowanych objętych obszarem rewitalizacji, o którym mowa w ustawie z dnia 9 października 2015 r. o rewitalizacji, i położonych na terenach, dla których miejscowy plan zagospodarowania przestrzennego przewiduje przeznaczenie pod zabudowę mieszkaniową, usługową albo zabudowę o przeznaczeniu mieszanym obejmującym wyłącznie te rodzaje zabudowy, jeżeli od dnia wejścia w życie tego planu w odniesieniu do tych gruntów upłynął okres 4 lat, a w tym czasie nie zakończono budowy zgodnie z przepisami prawa budowlanego – 3 zł od 1 m2 powierzchni</a:t>
            </a:r>
          </a:p>
        </p:txBody>
      </p:sp>
    </p:spTree>
    <p:extLst>
      <p:ext uri="{BB962C8B-B14F-4D97-AF65-F5344CB8AC3E}">
        <p14:creationId xmlns:p14="http://schemas.microsoft.com/office/powerpoint/2010/main" val="3503664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825283" y="146775"/>
            <a:ext cx="10515600" cy="1325563"/>
          </a:xfrm>
        </p:spPr>
        <p:txBody>
          <a:bodyPr/>
          <a:lstStyle/>
          <a:p>
            <a:pPr algn="ctr"/>
            <a:r>
              <a:rPr lang="pl-PL" dirty="0"/>
              <a:t>Podstawowe informacje</a:t>
            </a:r>
          </a:p>
        </p:txBody>
      </p:sp>
      <p:sp>
        <p:nvSpPr>
          <p:cNvPr id="3" name="Symbol zastępczy zawartości 2"/>
          <p:cNvSpPr>
            <a:spLocks noGrp="1"/>
          </p:cNvSpPr>
          <p:nvPr>
            <p:ph idx="1"/>
          </p:nvPr>
        </p:nvSpPr>
        <p:spPr>
          <a:xfrm>
            <a:off x="418453" y="1472338"/>
            <a:ext cx="11329261" cy="5176435"/>
          </a:xfrm>
        </p:spPr>
        <p:txBody>
          <a:bodyPr>
            <a:normAutofit fontScale="92500" lnSpcReduction="10000"/>
          </a:bodyPr>
          <a:lstStyle/>
          <a:p>
            <a:pPr algn="just"/>
            <a:r>
              <a:rPr lang="pl-PL" dirty="0"/>
              <a:t>W Polsce nieruchomości oraz obiekty budowlane nie zostały przez ustawodawcę opodatkowane w sposób jednolity. Wyróżnia się trzy różne podatki, które w różny sposób odnoszą się do opodatkowania tego rodzaju rzeczy. Są to: podatek od nieruchomości, podatek rolny i podatek leśny.</a:t>
            </a:r>
          </a:p>
          <a:p>
            <a:pPr algn="just"/>
            <a:r>
              <a:rPr lang="pl-PL" dirty="0"/>
              <a:t>Podatek od nieruchomości swoją konstrukcją odwołuje się do regulacji prawnej występującej w niektórych państwach dawnego bloku wschodniego. Podstawę opodatkowania nie stanowi tu wartość, ale powierzchnia.</a:t>
            </a:r>
          </a:p>
          <a:p>
            <a:pPr algn="just"/>
            <a:r>
              <a:rPr lang="pl-PL" dirty="0"/>
              <a:t>Z kolei w państwach zachodnich rozwinął się system oparty na wartości nieruchomości ustalonej i wynikającej z katastru nieruchomości. System katastralny nie jest systemem jednolitym i w wielu państwach występują różne jego warianty. Podstawą opodatkowania może być np. rzeczywista wartość nieruchomości, ale także jej wartość czynszowa. W wielu państwach istotne znaczenie ma również przeznaczenie nieruchomości na konkretny cel, ale również wiek nieruchomości budynkowej. Fakty te wpływają na stawki podatku. Przykładem są tutaj np. Włochy, czy Portugalia.</a:t>
            </a:r>
          </a:p>
        </p:txBody>
      </p:sp>
    </p:spTree>
    <p:extLst>
      <p:ext uri="{BB962C8B-B14F-4D97-AF65-F5344CB8AC3E}">
        <p14:creationId xmlns:p14="http://schemas.microsoft.com/office/powerpoint/2010/main" val="1171253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Stawki podatku od budynków i ich części:</a:t>
            </a:r>
          </a:p>
        </p:txBody>
      </p:sp>
      <p:sp>
        <p:nvSpPr>
          <p:cNvPr id="3" name="Symbol zastępczy zawartości 2"/>
          <p:cNvSpPr>
            <a:spLocks noGrp="1"/>
          </p:cNvSpPr>
          <p:nvPr>
            <p:ph idx="1"/>
          </p:nvPr>
        </p:nvSpPr>
        <p:spPr>
          <a:xfrm>
            <a:off x="511443" y="1690688"/>
            <a:ext cx="11143281" cy="4834097"/>
          </a:xfrm>
        </p:spPr>
        <p:txBody>
          <a:bodyPr>
            <a:normAutofit fontScale="92500" lnSpcReduction="10000"/>
          </a:bodyPr>
          <a:lstStyle/>
          <a:p>
            <a:pPr marL="514350" indent="-514350" algn="just">
              <a:buFont typeface="+mj-lt"/>
              <a:buAutoNum type="arabicParenR"/>
            </a:pPr>
            <a:r>
              <a:rPr lang="pl-PL" dirty="0"/>
              <a:t>mieszkalnych – 0,51 zł od 1 m2 powierzchni użytkowej,</a:t>
            </a:r>
          </a:p>
          <a:p>
            <a:pPr marL="514350" indent="-514350" algn="just">
              <a:buFont typeface="+mj-lt"/>
              <a:buAutoNum type="arabicParenR"/>
            </a:pPr>
            <a:r>
              <a:rPr lang="pl-PL" dirty="0"/>
              <a:t>związanych z prowadzeniem działalności gospodarczej oraz od budynków mieszkalnych lub ich części zajętych na prowadzenie działalności gospodarczej – 17,31 zł od 1 m2 powierzchni użytkowej,</a:t>
            </a:r>
          </a:p>
          <a:p>
            <a:pPr marL="514350" indent="-514350" algn="just">
              <a:buFont typeface="+mj-lt"/>
              <a:buAutoNum type="arabicParenR"/>
            </a:pPr>
            <a:r>
              <a:rPr lang="pl-PL" dirty="0"/>
              <a:t>zajętych na prowadzenie działalności gospodarczej w zakresie obrotu kwalifikowanym materiałem siewnym – 8,06 zł od 1 m2 powierzchni użytkowej,</a:t>
            </a:r>
          </a:p>
          <a:p>
            <a:pPr marL="514350" indent="-514350" algn="just">
              <a:buFont typeface="+mj-lt"/>
              <a:buAutoNum type="arabicParenR"/>
            </a:pPr>
            <a:r>
              <a:rPr lang="pl-PL" dirty="0"/>
              <a:t>związanych z udzielaniem świadczeń zdrowotnych w rozumieniu przepisów o działalności leczniczej, zajętych przez podmioty udzielające tych świadczeń – 4,27 zł od 1 m2 powierzchni użytkowej,</a:t>
            </a:r>
          </a:p>
          <a:p>
            <a:pPr marL="514350" indent="-514350" algn="just">
              <a:buFont typeface="+mj-lt"/>
              <a:buAutoNum type="arabicParenR"/>
            </a:pPr>
            <a:r>
              <a:rPr lang="pl-PL" dirty="0"/>
              <a:t>pozostałych, w tym zajętych na prowadzenie odpłatnej statutowej działalności pożytku publicznego przez organizacje pożytku publicznego – 5,78 zł od 1 m2 powierzchni użytkowej</a:t>
            </a:r>
          </a:p>
        </p:txBody>
      </p:sp>
    </p:spTree>
    <p:extLst>
      <p:ext uri="{BB962C8B-B14F-4D97-AF65-F5344CB8AC3E}">
        <p14:creationId xmlns:p14="http://schemas.microsoft.com/office/powerpoint/2010/main" val="1457045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Stawki podatku od budowli:</a:t>
            </a:r>
          </a:p>
        </p:txBody>
      </p:sp>
      <p:sp>
        <p:nvSpPr>
          <p:cNvPr id="3" name="Symbol zastępczy zawartości 2"/>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buNone/>
            </a:pPr>
            <a:r>
              <a:rPr lang="pl-PL" sz="3200" dirty="0"/>
              <a:t>od budowli – 2% ich wartości</a:t>
            </a:r>
          </a:p>
        </p:txBody>
      </p:sp>
    </p:spTree>
    <p:extLst>
      <p:ext uri="{BB962C8B-B14F-4D97-AF65-F5344CB8AC3E}">
        <p14:creationId xmlns:p14="http://schemas.microsoft.com/office/powerpoint/2010/main" val="3192919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46688" y="-662782"/>
            <a:ext cx="10515600" cy="1325563"/>
          </a:xfrm>
        </p:spPr>
        <p:txBody>
          <a:bodyPr/>
          <a:lstStyle/>
          <a:p>
            <a:endParaRPr lang="pl-PL"/>
          </a:p>
        </p:txBody>
      </p:sp>
      <p:sp>
        <p:nvSpPr>
          <p:cNvPr id="3" name="Symbol zastępczy zawartości 2"/>
          <p:cNvSpPr>
            <a:spLocks noGrp="1"/>
          </p:cNvSpPr>
          <p:nvPr>
            <p:ph idx="1"/>
          </p:nvPr>
        </p:nvSpPr>
        <p:spPr>
          <a:xfrm>
            <a:off x="838200" y="1379349"/>
            <a:ext cx="10515600" cy="4797614"/>
          </a:xfrm>
        </p:spPr>
        <p:txBody>
          <a:bodyPr>
            <a:normAutofit/>
          </a:bodyPr>
          <a:lstStyle/>
          <a:p>
            <a:pPr marL="0" indent="0" algn="just">
              <a:buNone/>
            </a:pPr>
            <a:r>
              <a:rPr lang="pl-PL" dirty="0"/>
              <a:t>O zakwalifikowaniu danego przedmiotu do opodatkowania jako związanego z prowadzoną działalnością gospodarczą nie decyduje faktyczne przeznaczenie/wykorzystanie rzeczy</a:t>
            </a:r>
            <a:r>
              <a:rPr lang="pl-PL" b="1" dirty="0"/>
              <a:t>, ale sam fakt posiadania jej przez przedsiębiorcę.</a:t>
            </a:r>
          </a:p>
          <a:p>
            <a:pPr marL="0" indent="0">
              <a:buNone/>
            </a:pPr>
            <a:endParaRPr lang="pl-PL" dirty="0"/>
          </a:p>
          <a:p>
            <a:pPr marL="0" indent="0" algn="just">
              <a:buNone/>
            </a:pPr>
            <a:r>
              <a:rPr lang="pl-PL" dirty="0"/>
              <a:t>„Tymczasowy brak wykorzystywania danego obiektu dla celów działalności gospodarczej nie uprawnia do przyjęcia, że nie stanowi on nieruchomości związanej z działalnością gospodarczą w rozumieniu przepisów ustawy z dnia 12.1.1991 r. o podatkach i opłatach lokalnych”.</a:t>
            </a:r>
          </a:p>
          <a:p>
            <a:pPr marL="0" indent="0" algn="just">
              <a:buNone/>
            </a:pPr>
            <a:r>
              <a:rPr lang="pl-PL" dirty="0"/>
              <a:t>Wyrok WSA w Gdańsku z dnia 6 czerwca 2006 r. sygn. akt: I SA/Gd 481/05, </a:t>
            </a:r>
            <a:r>
              <a:rPr lang="pl-PL" dirty="0" err="1"/>
              <a:t>Legalis</a:t>
            </a:r>
            <a:r>
              <a:rPr lang="pl-PL" dirty="0"/>
              <a:t>.</a:t>
            </a:r>
          </a:p>
        </p:txBody>
      </p:sp>
    </p:spTree>
    <p:extLst>
      <p:ext uri="{BB962C8B-B14F-4D97-AF65-F5344CB8AC3E}">
        <p14:creationId xmlns:p14="http://schemas.microsoft.com/office/powerpoint/2010/main" val="2311711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Powstawanie obowiązku podatkowego</a:t>
            </a:r>
          </a:p>
        </p:txBody>
      </p:sp>
      <p:sp>
        <p:nvSpPr>
          <p:cNvPr id="3" name="Symbol zastępczy zawartości 2"/>
          <p:cNvSpPr>
            <a:spLocks noGrp="1"/>
          </p:cNvSpPr>
          <p:nvPr>
            <p:ph idx="1"/>
          </p:nvPr>
        </p:nvSpPr>
        <p:spPr>
          <a:xfrm>
            <a:off x="418454" y="1825625"/>
            <a:ext cx="11267268" cy="4637168"/>
          </a:xfrm>
        </p:spPr>
        <p:txBody>
          <a:bodyPr>
            <a:normAutofit fontScale="92500" lnSpcReduction="10000"/>
          </a:bodyPr>
          <a:lstStyle/>
          <a:p>
            <a:pPr algn="just"/>
            <a:r>
              <a:rPr lang="pl-PL" dirty="0"/>
              <a:t>Obowiązek podatkowy powstaje od pierwszego dnia miesiąca następującego po miesiącu, w którym powstały okoliczności uzasadniające powstanie tego obowiązku.</a:t>
            </a:r>
          </a:p>
          <a:p>
            <a:pPr algn="just"/>
            <a:r>
              <a:rPr lang="pl-PL" dirty="0"/>
              <a:t>Jeżeli okolicznością, od której jest uzależniony obowiązek podatkowy, jest istnienie budowli albo budynku lub ich części, obowiązek podatkowy powstaje z dniem 1 stycznia roku następującego po roku, w którym budowa została zakończona albo w którym rozpoczęto użytkowanie budowli albo budynku lub ich części przed ich ostatecznym wykończeniem.</a:t>
            </a:r>
          </a:p>
          <a:p>
            <a:pPr algn="just"/>
            <a:r>
              <a:rPr lang="pl-PL" dirty="0"/>
              <a:t>Jeżeli w trakcie roku podatkowego zaistniało zdarzenie mające wpływ na wysokość opodatkowania w tym roku, a w szczególności zmiana sposobu wykorzystywania przedmiotu opodatkowania lub jego części, podatek ulega obniżeniu lub podwyższeniu, poczynając od pierwszego dnia miesiąca następującego po miesiącu, w którym nastąpiło to zdarzenie.</a:t>
            </a:r>
          </a:p>
          <a:p>
            <a:endParaRPr lang="pl-PL" dirty="0"/>
          </a:p>
        </p:txBody>
      </p:sp>
    </p:spTree>
    <p:extLst>
      <p:ext uri="{BB962C8B-B14F-4D97-AF65-F5344CB8AC3E}">
        <p14:creationId xmlns:p14="http://schemas.microsoft.com/office/powerpoint/2010/main" val="2440022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Obowiązki osób fizycznych nieprowadzących działalność gospodarczą:</a:t>
            </a:r>
          </a:p>
        </p:txBody>
      </p:sp>
      <p:sp>
        <p:nvSpPr>
          <p:cNvPr id="3" name="Symbol zastępczy zawartości 2"/>
          <p:cNvSpPr>
            <a:spLocks noGrp="1"/>
          </p:cNvSpPr>
          <p:nvPr>
            <p:ph idx="1"/>
          </p:nvPr>
        </p:nvSpPr>
        <p:spPr>
          <a:xfrm>
            <a:off x="838200" y="2415045"/>
            <a:ext cx="10515600" cy="4351338"/>
          </a:xfrm>
        </p:spPr>
        <p:txBody>
          <a:bodyPr>
            <a:normAutofit/>
          </a:bodyPr>
          <a:lstStyle/>
          <a:p>
            <a:pPr algn="just"/>
            <a:r>
              <a:rPr lang="pl-PL" dirty="0"/>
              <a:t>Osoby fizyczne obowiązane są złożyć właściwemu organowi podatkowemu informację o nieruchomościach i obiektach budowlanych. Informację tą składa się na formularzu według ustalonego wzoru, w terminie 14 dni od dnia wystąpienia okoliczności uzasadniających powstanie albo wygaśnięcie obowiązku podatkowego w zakresie podatku od nieruchomości lub od dnia zaistnienia zdarzenia, które skutkuje obniżeniem lub podwyższeniem podatku od nieruchomości.</a:t>
            </a:r>
          </a:p>
        </p:txBody>
      </p:sp>
    </p:spTree>
    <p:extLst>
      <p:ext uri="{BB962C8B-B14F-4D97-AF65-F5344CB8AC3E}">
        <p14:creationId xmlns:p14="http://schemas.microsoft.com/office/powerpoint/2010/main" val="1071783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Powstanie zobowiązania podatkowego oraz termin zapłaty podatku:</a:t>
            </a:r>
          </a:p>
        </p:txBody>
      </p:sp>
      <p:sp>
        <p:nvSpPr>
          <p:cNvPr id="3" name="Symbol zastępczy zawartości 2"/>
          <p:cNvSpPr>
            <a:spLocks noGrp="1"/>
          </p:cNvSpPr>
          <p:nvPr>
            <p:ph idx="1"/>
          </p:nvPr>
        </p:nvSpPr>
        <p:spPr>
          <a:xfrm>
            <a:off x="712922" y="2739137"/>
            <a:ext cx="10988298" cy="3398192"/>
          </a:xfrm>
        </p:spPr>
        <p:txBody>
          <a:bodyPr>
            <a:normAutofit/>
          </a:bodyPr>
          <a:lstStyle/>
          <a:p>
            <a:pPr algn="just"/>
            <a:r>
              <a:rPr lang="pl-PL" b="1" dirty="0"/>
              <a:t>W przypadku osób fizycznych nieprowadzących działalności gospodarczej podatek ten ustalany jest w drodze decyzji podatkowej wydanej przez właściwy organ</a:t>
            </a:r>
            <a:r>
              <a:rPr lang="pl-PL" dirty="0"/>
              <a:t>. Podatek jest płatny w ratach proporcjonalnie do okresu trwania obowiązku podatkowego w terminach: 15 marca, 15 maja, 15 września i 15 listopada.</a:t>
            </a:r>
          </a:p>
        </p:txBody>
      </p:sp>
    </p:spTree>
    <p:extLst>
      <p:ext uri="{BB962C8B-B14F-4D97-AF65-F5344CB8AC3E}">
        <p14:creationId xmlns:p14="http://schemas.microsoft.com/office/powerpoint/2010/main" val="424766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791705" y="163647"/>
            <a:ext cx="10515600" cy="1325563"/>
          </a:xfrm>
        </p:spPr>
        <p:txBody>
          <a:bodyPr/>
          <a:lstStyle/>
          <a:p>
            <a:pPr algn="ctr"/>
            <a:r>
              <a:rPr lang="pl-PL" dirty="0"/>
              <a:t>Powstanie zobowiązania podatkowego oraz termin zapłaty podatku:</a:t>
            </a:r>
          </a:p>
        </p:txBody>
      </p:sp>
      <p:sp>
        <p:nvSpPr>
          <p:cNvPr id="3" name="Symbol zastępczy zawartości 2"/>
          <p:cNvSpPr>
            <a:spLocks noGrp="1"/>
          </p:cNvSpPr>
          <p:nvPr>
            <p:ph idx="1"/>
          </p:nvPr>
        </p:nvSpPr>
        <p:spPr>
          <a:xfrm>
            <a:off x="433953" y="1489210"/>
            <a:ext cx="11484244" cy="4958085"/>
          </a:xfrm>
        </p:spPr>
        <p:txBody>
          <a:bodyPr>
            <a:normAutofit fontScale="85000" lnSpcReduction="10000"/>
          </a:bodyPr>
          <a:lstStyle/>
          <a:p>
            <a:pPr algn="just"/>
            <a:r>
              <a:rPr lang="pl-PL" dirty="0"/>
              <a:t>Z kolei w przypadku osób prawnych, jednostek organizacyjnych oraz spółek niemających osobowości prawnej, jednostek organizacyjnych Agencji Nieruchomości Rolnej, a także jednostek organizacyjnych Państwowego Gospodarstwa Leśnego Lasy Państwowe, ustawodawca w art. 6 ust. 9 ustawy postanowił, że podmioty te będą samodzielnie dokonywać zapłaty podatku na podstawie uprzednio złożonych przez siebie deklaracji na tenże podatek. Podatek ten będzie płatny w ratach do 15. dnia każdego miesiąca, a za styczeń do dnia 31 stycznia.</a:t>
            </a:r>
          </a:p>
          <a:p>
            <a:pPr algn="just"/>
            <a:endParaRPr lang="pl-PL" dirty="0"/>
          </a:p>
          <a:p>
            <a:pPr algn="just"/>
            <a:r>
              <a:rPr lang="pl-PL" b="1" dirty="0"/>
              <a:t>W przypadku, gdy osoby fizyczne są współwłaścicielami przedmiotu opodatkowania z podmiotem, o którym mowa w 1. punkcie tego slajdu, na osobie fizycznej ciążą takie same obowiązki jak na tym podmiocie!!! (Art. 6 ust. 11 </a:t>
            </a:r>
            <a:r>
              <a:rPr lang="pl-PL" b="1" dirty="0" err="1"/>
              <a:t>u.p.o.l</a:t>
            </a:r>
            <a:r>
              <a:rPr lang="pl-PL" b="1" dirty="0"/>
              <a:t>.)</a:t>
            </a:r>
          </a:p>
          <a:p>
            <a:pPr algn="just"/>
            <a:endParaRPr lang="pl-PL" b="1" dirty="0"/>
          </a:p>
          <a:p>
            <a:pPr algn="just"/>
            <a:r>
              <a:rPr lang="pl-PL" dirty="0"/>
              <a:t>W przypadku, gdy podatek nie przekracza kwoty 100 zł płatny jest jednorazowo w terminie do 15 marca roku podatkowego (art. 6 ust. 11a </a:t>
            </a:r>
            <a:r>
              <a:rPr lang="pl-PL" dirty="0" err="1"/>
              <a:t>u.p.o.l</a:t>
            </a:r>
            <a:r>
              <a:rPr lang="pl-PL" dirty="0"/>
              <a:t>.).</a:t>
            </a:r>
          </a:p>
          <a:p>
            <a:pPr algn="just"/>
            <a:endParaRPr lang="pl-PL" dirty="0"/>
          </a:p>
        </p:txBody>
      </p:sp>
    </p:spTree>
    <p:extLst>
      <p:ext uri="{BB962C8B-B14F-4D97-AF65-F5344CB8AC3E}">
        <p14:creationId xmlns:p14="http://schemas.microsoft.com/office/powerpoint/2010/main" val="420992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272360"/>
            <a:ext cx="10515600" cy="1325563"/>
          </a:xfrm>
        </p:spPr>
        <p:txBody>
          <a:bodyPr/>
          <a:lstStyle/>
          <a:p>
            <a:pPr algn="ctr"/>
            <a:r>
              <a:rPr lang="pl-PL" dirty="0"/>
              <a:t>Zwolnienia z podatku od nieruchomości	</a:t>
            </a:r>
          </a:p>
        </p:txBody>
      </p:sp>
      <p:sp>
        <p:nvSpPr>
          <p:cNvPr id="3" name="Symbol zastępczy zawartości 2"/>
          <p:cNvSpPr>
            <a:spLocks noGrp="1"/>
          </p:cNvSpPr>
          <p:nvPr>
            <p:ph idx="1"/>
          </p:nvPr>
        </p:nvSpPr>
        <p:spPr>
          <a:xfrm>
            <a:off x="450575" y="1444486"/>
            <a:ext cx="11171582" cy="5088835"/>
          </a:xfrm>
        </p:spPr>
        <p:txBody>
          <a:bodyPr>
            <a:normAutofit fontScale="85000" lnSpcReduction="20000"/>
          </a:bodyPr>
          <a:lstStyle/>
          <a:p>
            <a:pPr marL="0" indent="0" algn="just">
              <a:buNone/>
            </a:pPr>
            <a:r>
              <a:rPr lang="pl-PL" dirty="0"/>
              <a:t>Ustawowy katalog zwolnień jest bardzo szeroki i obejmuje zarówno zwolnienia przedmiotowe, jak i podmiotowe.</a:t>
            </a:r>
          </a:p>
          <a:p>
            <a:pPr marL="0" indent="0" algn="just">
              <a:buNone/>
            </a:pPr>
            <a:endParaRPr lang="pl-PL" sz="1100" dirty="0"/>
          </a:p>
          <a:p>
            <a:pPr marL="0" indent="0" algn="just">
              <a:buNone/>
            </a:pPr>
            <a:r>
              <a:rPr lang="pl-PL" dirty="0"/>
              <a:t>Tytułem przykładu wymienić można:</a:t>
            </a:r>
          </a:p>
          <a:p>
            <a:pPr marL="514350" indent="-514350" algn="just">
              <a:buFont typeface="+mj-lt"/>
              <a:buAutoNum type="arabicParenR"/>
            </a:pPr>
            <a:r>
              <a:rPr lang="pl-PL" dirty="0"/>
              <a:t>grunty i budynki we władaniu muzeów rejestrowanych,</a:t>
            </a:r>
          </a:p>
          <a:p>
            <a:pPr marL="514350" indent="-514350" algn="just">
              <a:buFont typeface="+mj-lt"/>
              <a:buAutoNum type="arabicParenR"/>
            </a:pPr>
            <a:r>
              <a:rPr lang="pl-PL" dirty="0"/>
              <a:t>grunty i budynki wpisane indywidualnie do rejestru zabytków, pod warunkiem ich utrzymania i konserwacji, zgodnie z przepisami o ochronie zabytków, z wyjątkiem części zajętych na prowadzenie działalności gospodarczej,</a:t>
            </a:r>
          </a:p>
          <a:p>
            <a:pPr marL="514350" indent="-514350" algn="just">
              <a:buFont typeface="+mj-lt"/>
              <a:buAutoNum type="arabicParenR"/>
            </a:pPr>
            <a:r>
              <a:rPr lang="pl-PL" dirty="0"/>
              <a:t>budowle wałów ochronnych, grunty pod wałami ochronnymi i położone w </a:t>
            </a:r>
            <a:r>
              <a:rPr lang="pl-PL" dirty="0" err="1"/>
              <a:t>międzywalach</a:t>
            </a:r>
            <a:r>
              <a:rPr lang="pl-PL" dirty="0"/>
              <a:t>, z wyjątkiem zajętych na prowadzenie działalności gospodarczej przez inne podmioty niż spółki wodne, ich związki oraz związki wałowe,</a:t>
            </a:r>
          </a:p>
          <a:p>
            <a:pPr marL="514350" indent="-514350" algn="just">
              <a:buFont typeface="+mj-lt"/>
              <a:buAutoNum type="arabicParenR"/>
            </a:pPr>
            <a:r>
              <a:rPr lang="pl-PL" dirty="0"/>
              <a:t>budynki, budowle i zajęte pod nie grunty na obszarze części lotniczych lotnisk użytku publicznego,</a:t>
            </a:r>
          </a:p>
          <a:p>
            <a:pPr marL="514350" indent="-514350" algn="just">
              <a:buFont typeface="+mj-lt"/>
              <a:buAutoNum type="arabicParenR"/>
            </a:pPr>
            <a:r>
              <a:rPr lang="pl-PL" dirty="0"/>
              <a:t>nieruchomości lub ich części zajęte na prowadzenie nieodpłatnej statutowej działalności pożytku publicznego przez organizacje pożytku publicznego,</a:t>
            </a:r>
          </a:p>
        </p:txBody>
      </p:sp>
    </p:spTree>
    <p:extLst>
      <p:ext uri="{BB962C8B-B14F-4D97-AF65-F5344CB8AC3E}">
        <p14:creationId xmlns:p14="http://schemas.microsoft.com/office/powerpoint/2010/main" val="3282904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Zwolnienia z podatku od nieruchomości- cd.</a:t>
            </a:r>
          </a:p>
        </p:txBody>
      </p:sp>
      <p:sp>
        <p:nvSpPr>
          <p:cNvPr id="3" name="Symbol zastępczy zawartości 2"/>
          <p:cNvSpPr>
            <a:spLocks noGrp="1"/>
          </p:cNvSpPr>
          <p:nvPr>
            <p:ph idx="1"/>
          </p:nvPr>
        </p:nvSpPr>
        <p:spPr>
          <a:xfrm>
            <a:off x="609599" y="1825625"/>
            <a:ext cx="10933043" cy="4351338"/>
          </a:xfrm>
        </p:spPr>
        <p:txBody>
          <a:bodyPr>
            <a:normAutofit/>
          </a:bodyPr>
          <a:lstStyle/>
          <a:p>
            <a:pPr marL="514350" indent="-514350" algn="just">
              <a:buFont typeface="+mj-lt"/>
              <a:buAutoNum type="arabicParenR"/>
            </a:pPr>
            <a:r>
              <a:rPr lang="pl-PL" sz="2400" dirty="0">
                <a:solidFill>
                  <a:srgbClr val="000000"/>
                </a:solidFill>
              </a:rPr>
              <a:t>budynki położone na terenie rodzinnych ogrodów działkowych, nieprzekraczające norm powierzchni ustalonych w przepisach Prawa budowlanego dla altan i obiektów gospodarczych, z wyjątkiem zajętych na działalność gospodarczą. Oznacza to, iż altana na działce w rodzinnym ogrodzie działkowym musi posiadać powierzchnię zabudowy do 25 m kw. w miastach i do 35 m kw. poza granicami miast,</a:t>
            </a:r>
          </a:p>
          <a:p>
            <a:pPr marL="514350" lvl="0" indent="-514350" algn="just">
              <a:buFont typeface="+mj-lt"/>
              <a:buAutoNum type="arabicParenR"/>
            </a:pPr>
            <a:r>
              <a:rPr lang="pl-PL" sz="2400" dirty="0">
                <a:solidFill>
                  <a:prstClr val="black"/>
                </a:solidFill>
              </a:rPr>
              <a:t>grunty i budynki lub ich części, stanowiące własność gminy, z wyjątkiem zajętych na działalność gospodarczą lub będących w posiadaniu innych niż gmina jednostek sektora finansów publicznych oraz pozostałych podmiotów,</a:t>
            </a:r>
          </a:p>
          <a:p>
            <a:pPr marL="514350" lvl="0" indent="-514350" algn="just">
              <a:buFont typeface="+mj-lt"/>
              <a:buAutoNum type="arabicParenR"/>
            </a:pPr>
            <a:r>
              <a:rPr lang="pl-PL" sz="2400" dirty="0">
                <a:solidFill>
                  <a:prstClr val="black"/>
                </a:solidFill>
              </a:rPr>
              <a:t>uczelnie (zwolnienie nie dotyczy przedmiotów zajętych na prowadzenie działalności gospodarczej).</a:t>
            </a:r>
          </a:p>
          <a:p>
            <a:pPr algn="just"/>
            <a:endParaRPr lang="pl-PL" dirty="0"/>
          </a:p>
        </p:txBody>
      </p:sp>
    </p:spTree>
    <p:extLst>
      <p:ext uri="{BB962C8B-B14F-4D97-AF65-F5344CB8AC3E}">
        <p14:creationId xmlns:p14="http://schemas.microsoft.com/office/powerpoint/2010/main" val="23859413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1</a:t>
            </a:r>
          </a:p>
        </p:txBody>
      </p:sp>
      <p:sp>
        <p:nvSpPr>
          <p:cNvPr id="3" name="Symbol zastępczy zawartości 2"/>
          <p:cNvSpPr>
            <a:spLocks noGrp="1"/>
          </p:cNvSpPr>
          <p:nvPr>
            <p:ph idx="1"/>
          </p:nvPr>
        </p:nvSpPr>
        <p:spPr/>
        <p:txBody>
          <a:bodyPr/>
          <a:lstStyle/>
          <a:p>
            <a:pPr algn="just"/>
            <a:r>
              <a:rPr lang="pl-PL" dirty="0"/>
              <a:t>1. Pan Andrzej jest osobą fizyczną nieprowadzącą działalności gospodarczej. W dniu 15 kwietnia 2015 r. na posiadanej działce rozpoczął on, bez uzyskania stosownego pozwolenia, budowę wolnostojącego jednorodzinnego domu mieszkalnego. Budowa została zakończona 5 lipca 2016 r.</a:t>
            </a:r>
          </a:p>
          <a:p>
            <a:pPr algn="just"/>
            <a:r>
              <a:rPr lang="pl-PL" dirty="0"/>
              <a:t>Pytania:</a:t>
            </a:r>
          </a:p>
          <a:p>
            <a:pPr algn="just"/>
            <a:r>
              <a:rPr lang="pl-PL" dirty="0"/>
              <a:t>a) Od jakiego momentu na panu Andrzeju będzie spoczywał obowiązek podatkowy w podatku od nieruchomości?</a:t>
            </a:r>
          </a:p>
          <a:p>
            <a:pPr algn="just"/>
            <a:r>
              <a:rPr lang="pl-PL" dirty="0"/>
              <a:t>b) Czy pan Andrzej powinien dopełnić obowiązków administracyjnych? Jeżeli tak, to jakich i w jaki sposób?</a:t>
            </a:r>
          </a:p>
        </p:txBody>
      </p:sp>
    </p:spTree>
    <p:extLst>
      <p:ext uri="{BB962C8B-B14F-4D97-AF65-F5344CB8AC3E}">
        <p14:creationId xmlns:p14="http://schemas.microsoft.com/office/powerpoint/2010/main" val="2919465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Informacje ogólne- cd.</a:t>
            </a:r>
          </a:p>
        </p:txBody>
      </p:sp>
      <p:sp>
        <p:nvSpPr>
          <p:cNvPr id="3" name="Symbol zastępczy zawartości 2"/>
          <p:cNvSpPr>
            <a:spLocks noGrp="1"/>
          </p:cNvSpPr>
          <p:nvPr>
            <p:ph idx="1"/>
          </p:nvPr>
        </p:nvSpPr>
        <p:spPr>
          <a:xfrm>
            <a:off x="526941" y="1825624"/>
            <a:ext cx="11189777" cy="4652667"/>
          </a:xfrm>
        </p:spPr>
        <p:txBody>
          <a:bodyPr/>
          <a:lstStyle/>
          <a:p>
            <a:pPr algn="just"/>
            <a:r>
              <a:rPr lang="pl-PL" dirty="0"/>
              <a:t>Podatek od nieruchomości jest podatkiem samorządowym. Tzn. że jest to podatek, w którym organami podatkowymi są organy władzy wykonawczej jednostki samorządu terytorialnego (wójt, burmistrz i prezydent miasta).</a:t>
            </a:r>
          </a:p>
          <a:p>
            <a:pPr algn="just"/>
            <a:r>
              <a:rPr lang="pl-PL" dirty="0"/>
              <a:t>Podatek ten stanowi również źródło dochodów podatkowych gmin. Tylko one posiadają udział we wpływach podatkowych z tytułu tego podatku.</a:t>
            </a:r>
          </a:p>
          <a:p>
            <a:pPr algn="just"/>
            <a:r>
              <a:rPr lang="pl-PL" dirty="0"/>
              <a:t>Gminy, na podst. art. 5 i art. 7 ust. 3 </a:t>
            </a:r>
            <a:r>
              <a:rPr lang="pl-PL" dirty="0" err="1"/>
              <a:t>u.p.o.l</a:t>
            </a:r>
            <a:r>
              <a:rPr lang="pl-PL" dirty="0"/>
              <a:t>. posiadają także władztwo podatkowe. Oznacza to, że mają one prawo kreować nie tylko stawki podatku, ale także zwolnienia przedmiotowe. Jednocześnie gminy mają prawo ustalić, iż pobór podatku nastąpi w drodze inkasa. </a:t>
            </a:r>
          </a:p>
        </p:txBody>
      </p:sp>
    </p:spTree>
    <p:extLst>
      <p:ext uri="{BB962C8B-B14F-4D97-AF65-F5344CB8AC3E}">
        <p14:creationId xmlns:p14="http://schemas.microsoft.com/office/powerpoint/2010/main" val="2563107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a:latin typeface="Trebuchet MS" panose="020B0603020202020204"/>
              </a:rPr>
              <a:t>WYROK WSA W POZNANIU Z 13.11.2013 R., SYGN. AKT III SA/PO 896/13</a:t>
            </a:r>
            <a:endParaRPr lang="pl-PL" dirty="0"/>
          </a:p>
        </p:txBody>
      </p:sp>
      <p:sp>
        <p:nvSpPr>
          <p:cNvPr id="3" name="Symbol zastępczy zawartości 2"/>
          <p:cNvSpPr>
            <a:spLocks noGrp="1"/>
          </p:cNvSpPr>
          <p:nvPr>
            <p:ph idx="1"/>
          </p:nvPr>
        </p:nvSpPr>
        <p:spPr>
          <a:xfrm>
            <a:off x="838200" y="1825624"/>
            <a:ext cx="10515600" cy="4683663"/>
          </a:xfrm>
        </p:spPr>
        <p:txBody>
          <a:bodyPr>
            <a:normAutofit/>
          </a:bodyPr>
          <a:lstStyle/>
          <a:p>
            <a:pPr marL="0" lvl="0" indent="0" algn="just" defTabSz="457200">
              <a:lnSpc>
                <a:spcPct val="100000"/>
              </a:lnSpc>
              <a:buClr>
                <a:srgbClr val="90C226"/>
              </a:buClr>
              <a:buSzPct val="80000"/>
              <a:buNone/>
            </a:pPr>
            <a:r>
              <a:rPr lang="pl-PL" sz="2400" dirty="0">
                <a:latin typeface="Trebuchet MS" panose="020B0603020202020204"/>
              </a:rPr>
              <a:t>Dopuszczalne jest opodatkowanie podatkiem od nieruchomości obiektu wzniesionego w warunkach samowoli budowlanej. Przepisy prawa podatkowego uzależniają bowiem opodatkowanie budynków od określonego stanu faktycznego (</a:t>
            </a:r>
            <a:r>
              <a:rPr lang="pl-PL" sz="2400" b="1" dirty="0">
                <a:latin typeface="Trebuchet MS" panose="020B0603020202020204"/>
              </a:rPr>
              <a:t>zakończenia budowy lub rozpoczęcia użytkowania przed ostatecznym wykończeniem budynków</a:t>
            </a:r>
            <a:r>
              <a:rPr lang="pl-PL" sz="2400" dirty="0">
                <a:latin typeface="Trebuchet MS" panose="020B0603020202020204"/>
              </a:rPr>
              <a:t>), a nie stanu prawnego (uzyskania prawa do wybudowania lub użytkowania budynków). Wynika to wprost z art. 6 ust. 2 </a:t>
            </a:r>
            <a:r>
              <a:rPr lang="pl-PL" sz="2400" dirty="0" err="1">
                <a:latin typeface="Trebuchet MS" panose="020B0603020202020204"/>
              </a:rPr>
              <a:t>upol</a:t>
            </a:r>
            <a:r>
              <a:rPr lang="pl-PL" sz="2400" dirty="0">
                <a:latin typeface="Trebuchet MS" panose="020B0603020202020204"/>
              </a:rPr>
              <a:t>, który w zakresie określenia momentu powstania obowiązku podatkowego odwołuje się do zakończenia budowy oraz rozpoczęcia użytkowania budynku lub budowli (lub ich części) przed ich ostatecznym wykończeniem bez względu na to, czy zostały spełnione przesłanki budowy i użytkowania tych obiektów przewidziane w przepisach prawa budowalnego. </a:t>
            </a:r>
          </a:p>
          <a:p>
            <a:endParaRPr lang="pl-PL" dirty="0"/>
          </a:p>
        </p:txBody>
      </p:sp>
    </p:spTree>
    <p:extLst>
      <p:ext uri="{BB962C8B-B14F-4D97-AF65-F5344CB8AC3E}">
        <p14:creationId xmlns:p14="http://schemas.microsoft.com/office/powerpoint/2010/main" val="4267093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2</a:t>
            </a:r>
          </a:p>
        </p:txBody>
      </p:sp>
      <p:sp>
        <p:nvSpPr>
          <p:cNvPr id="3" name="Symbol zastępczy zawartości 2"/>
          <p:cNvSpPr>
            <a:spLocks noGrp="1"/>
          </p:cNvSpPr>
          <p:nvPr>
            <p:ph idx="1"/>
          </p:nvPr>
        </p:nvSpPr>
        <p:spPr/>
        <p:txBody>
          <a:bodyPr>
            <a:normAutofit lnSpcReduction="10000"/>
          </a:bodyPr>
          <a:lstStyle/>
          <a:p>
            <a:pPr algn="just"/>
            <a:r>
              <a:rPr lang="pl-PL" dirty="0"/>
              <a:t>Pan Janek chce zareklamować swoją działalność gospodarczą. Wydzierżawił od pana Staszka fragment działki, na której postawił tablice reklamowe. Tablice te umiejscowione są na drewnianych palach, które z łatwością można wyjąć z dołka, do którego zostały wkopane.</a:t>
            </a:r>
          </a:p>
          <a:p>
            <a:pPr algn="just"/>
            <a:endParaRPr lang="pl-PL" dirty="0"/>
          </a:p>
          <a:p>
            <a:pPr algn="just"/>
            <a:r>
              <a:rPr lang="pl-PL" dirty="0"/>
              <a:t>Pytanie:</a:t>
            </a:r>
          </a:p>
          <a:p>
            <a:pPr marL="514350" indent="-514350" algn="just">
              <a:buAutoNum type="alphaUcParenR"/>
            </a:pPr>
            <a:r>
              <a:rPr lang="pl-PL" dirty="0"/>
              <a:t>Czy takie tablice reklamowe będą objęte podatkiem od nieruchomości?</a:t>
            </a:r>
          </a:p>
          <a:p>
            <a:pPr marL="514350" indent="-514350" algn="just">
              <a:buAutoNum type="alphaUcParenR"/>
            </a:pPr>
            <a:r>
              <a:rPr lang="pl-PL" dirty="0"/>
              <a:t>Jeżeli tak, to który z Panów będzie zobowiązany do zapłaty podatku?</a:t>
            </a:r>
          </a:p>
          <a:p>
            <a:endParaRPr lang="pl-PL" dirty="0"/>
          </a:p>
        </p:txBody>
      </p:sp>
    </p:spTree>
    <p:extLst>
      <p:ext uri="{BB962C8B-B14F-4D97-AF65-F5344CB8AC3E}">
        <p14:creationId xmlns:p14="http://schemas.microsoft.com/office/powerpoint/2010/main" val="36312862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3</a:t>
            </a:r>
          </a:p>
        </p:txBody>
      </p:sp>
      <p:sp>
        <p:nvSpPr>
          <p:cNvPr id="3" name="Symbol zastępczy zawartości 2"/>
          <p:cNvSpPr>
            <a:spLocks noGrp="1"/>
          </p:cNvSpPr>
          <p:nvPr>
            <p:ph idx="1"/>
          </p:nvPr>
        </p:nvSpPr>
        <p:spPr/>
        <p:txBody>
          <a:bodyPr/>
          <a:lstStyle/>
          <a:p>
            <a:pPr algn="just"/>
            <a:r>
              <a:rPr lang="pl-PL" dirty="0"/>
              <a:t>Pani Karolina S. jest właścicielką domu jednorodzinnego, altany oraz pawilonu handlowego, którego użytkowanie rozpoczęła w styczniu tego roku. </a:t>
            </a:r>
          </a:p>
          <a:p>
            <a:pPr algn="just"/>
            <a:endParaRPr lang="pl-PL" dirty="0"/>
          </a:p>
          <a:p>
            <a:pPr marL="0" indent="0" algn="just">
              <a:buNone/>
            </a:pPr>
            <a:r>
              <a:rPr lang="pl-PL" dirty="0"/>
              <a:t>Oceń konieczność rozliczeń podatkowych z tytułu powyższych nieruchomości.</a:t>
            </a:r>
          </a:p>
          <a:p>
            <a:endParaRPr lang="pl-PL" dirty="0"/>
          </a:p>
        </p:txBody>
      </p:sp>
    </p:spTree>
    <p:extLst>
      <p:ext uri="{BB962C8B-B14F-4D97-AF65-F5344CB8AC3E}">
        <p14:creationId xmlns:p14="http://schemas.microsoft.com/office/powerpoint/2010/main" val="17418277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4</a:t>
            </a:r>
          </a:p>
        </p:txBody>
      </p:sp>
      <p:sp>
        <p:nvSpPr>
          <p:cNvPr id="3" name="Symbol zastępczy zawartości 2"/>
          <p:cNvSpPr>
            <a:spLocks noGrp="1"/>
          </p:cNvSpPr>
          <p:nvPr>
            <p:ph idx="1"/>
          </p:nvPr>
        </p:nvSpPr>
        <p:spPr/>
        <p:txBody>
          <a:bodyPr/>
          <a:lstStyle/>
          <a:p>
            <a:pPr algn="just"/>
            <a:r>
              <a:rPr lang="pl-PL" dirty="0"/>
              <a:t>Na zdewastowanym placu składowym spółki akcyjnej „Maximus” pomiędzy popękanymi płytami betonowymi wyrosły liczne drzewka-samosiejki. Po stwierdzeniu tej okoliczności Spółka zadeklarowała i wpłaciła podatek według przepisów o podatku leśnym, a nie o podatku od nieruchomości, jak to czyniła wcześniej. Czy słusznie? </a:t>
            </a:r>
          </a:p>
        </p:txBody>
      </p:sp>
    </p:spTree>
    <p:extLst>
      <p:ext uri="{BB962C8B-B14F-4D97-AF65-F5344CB8AC3E}">
        <p14:creationId xmlns:p14="http://schemas.microsoft.com/office/powerpoint/2010/main" val="18141809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5</a:t>
            </a:r>
          </a:p>
        </p:txBody>
      </p:sp>
      <p:sp>
        <p:nvSpPr>
          <p:cNvPr id="3" name="Symbol zastępczy zawartości 2"/>
          <p:cNvSpPr>
            <a:spLocks noGrp="1"/>
          </p:cNvSpPr>
          <p:nvPr>
            <p:ph idx="1"/>
          </p:nvPr>
        </p:nvSpPr>
        <p:spPr/>
        <p:txBody>
          <a:bodyPr/>
          <a:lstStyle/>
          <a:p>
            <a:pPr marL="0" indent="0" algn="just">
              <a:buNone/>
            </a:pPr>
            <a:r>
              <a:rPr lang="pl-PL" dirty="0"/>
              <a:t>Spółka cywilna Cezarego Dobosza oraz Eugenii </a:t>
            </a:r>
            <a:r>
              <a:rPr lang="pl-PL" dirty="0" err="1"/>
              <a:t>Flisikowskiej</a:t>
            </a:r>
            <a:r>
              <a:rPr lang="pl-PL" dirty="0"/>
              <a:t> prowadzi pod nazwą „Bomba” działalność handlową w lokalu użytkowym, objętym własnością łączną wspólników jako majątek spółki.</a:t>
            </a:r>
          </a:p>
          <a:p>
            <a:endParaRPr lang="pl-PL" dirty="0"/>
          </a:p>
          <a:p>
            <a:pPr marL="0" indent="0">
              <a:buNone/>
            </a:pPr>
            <a:r>
              <a:rPr lang="pl-PL" dirty="0"/>
              <a:t>Kto jest podatnikiem?</a:t>
            </a:r>
          </a:p>
        </p:txBody>
      </p:sp>
    </p:spTree>
    <p:extLst>
      <p:ext uri="{BB962C8B-B14F-4D97-AF65-F5344CB8AC3E}">
        <p14:creationId xmlns:p14="http://schemas.microsoft.com/office/powerpoint/2010/main" val="35962176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6</a:t>
            </a:r>
          </a:p>
        </p:txBody>
      </p:sp>
      <p:sp>
        <p:nvSpPr>
          <p:cNvPr id="3" name="Symbol zastępczy zawartości 2"/>
          <p:cNvSpPr>
            <a:spLocks noGrp="1"/>
          </p:cNvSpPr>
          <p:nvPr>
            <p:ph idx="1"/>
          </p:nvPr>
        </p:nvSpPr>
        <p:spPr/>
        <p:txBody>
          <a:bodyPr/>
          <a:lstStyle/>
          <a:p>
            <a:pPr marL="0" indent="0" algn="just">
              <a:buNone/>
            </a:pPr>
            <a:r>
              <a:rPr lang="pl-PL" dirty="0"/>
              <a:t>Grzegorz Halabarda wynajmuje mieszkanie od Ireny Jasińskiej.</a:t>
            </a:r>
          </a:p>
          <a:p>
            <a:pPr marL="0" indent="0" algn="just">
              <a:buNone/>
            </a:pPr>
            <a:endParaRPr lang="pl-PL" dirty="0"/>
          </a:p>
          <a:p>
            <a:pPr marL="0" indent="0" algn="just">
              <a:buNone/>
            </a:pPr>
            <a:endParaRPr lang="pl-PL" dirty="0"/>
          </a:p>
          <a:p>
            <a:pPr marL="514350" indent="-514350" algn="just">
              <a:buFont typeface="+mj-lt"/>
              <a:buAutoNum type="arabicPeriod"/>
            </a:pPr>
            <a:r>
              <a:rPr lang="pl-PL" dirty="0"/>
              <a:t>Kto jest podatnikiem?</a:t>
            </a:r>
          </a:p>
          <a:p>
            <a:pPr marL="514350" indent="-514350" algn="just">
              <a:buFont typeface="+mj-lt"/>
              <a:buAutoNum type="arabicPeriod"/>
            </a:pPr>
            <a:r>
              <a:rPr lang="pl-PL" dirty="0"/>
              <a:t>Czy strony umowy najmu mogą przenieść prawa i obowiązki podatnika na drugą stronę?</a:t>
            </a:r>
          </a:p>
        </p:txBody>
      </p:sp>
    </p:spTree>
    <p:extLst>
      <p:ext uri="{BB962C8B-B14F-4D97-AF65-F5344CB8AC3E}">
        <p14:creationId xmlns:p14="http://schemas.microsoft.com/office/powerpoint/2010/main" val="24428575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7</a:t>
            </a:r>
          </a:p>
        </p:txBody>
      </p:sp>
      <p:sp>
        <p:nvSpPr>
          <p:cNvPr id="3" name="Symbol zastępczy zawartości 2"/>
          <p:cNvSpPr>
            <a:spLocks noGrp="1"/>
          </p:cNvSpPr>
          <p:nvPr>
            <p:ph idx="1"/>
          </p:nvPr>
        </p:nvSpPr>
        <p:spPr/>
        <p:txBody>
          <a:bodyPr/>
          <a:lstStyle/>
          <a:p>
            <a:pPr marL="27432" lvl="0" indent="0" algn="just">
              <a:lnSpc>
                <a:spcPct val="100000"/>
              </a:lnSpc>
              <a:spcBef>
                <a:spcPts val="600"/>
              </a:spcBef>
              <a:buClr>
                <a:srgbClr val="3891A7"/>
              </a:buClr>
              <a:buSzPct val="80000"/>
              <a:buNone/>
            </a:pPr>
            <a:r>
              <a:rPr lang="pl-PL" sz="2600" dirty="0">
                <a:latin typeface="Gill Sans MT"/>
              </a:rPr>
              <a:t>Pan Iksiński nabył garaż w budynku mieszkalnym o powierzchni 19,70 m</a:t>
            </a:r>
            <a:r>
              <a:rPr lang="pl-PL" sz="2600" baseline="30000" dirty="0">
                <a:latin typeface="Gill Sans MT"/>
              </a:rPr>
              <a:t>2</a:t>
            </a:r>
            <a:r>
              <a:rPr lang="pl-PL" sz="2600" dirty="0">
                <a:latin typeface="Gill Sans MT"/>
              </a:rPr>
              <a:t> i udział w prawie współwłasności działki, a także posiada on prawo do części działki w udziale 1970/591820 w odniesieniu do garażu i w udziale 5340/591820 w stosunku do lokalu mieszkalnego. </a:t>
            </a:r>
          </a:p>
          <a:p>
            <a:pPr marL="27432" lvl="0" indent="0" algn="just">
              <a:lnSpc>
                <a:spcPct val="100000"/>
              </a:lnSpc>
              <a:spcBef>
                <a:spcPts val="600"/>
              </a:spcBef>
              <a:buClr>
                <a:srgbClr val="3891A7"/>
              </a:buClr>
              <a:buSzPct val="80000"/>
              <a:buNone/>
            </a:pPr>
            <a:r>
              <a:rPr lang="pl-PL" sz="2600" dirty="0">
                <a:latin typeface="Gill Sans MT"/>
              </a:rPr>
              <a:t>Prezydent Miasta W.  wyda decyzję dotyczącą ustalenia wysokości podatku od nieruchomości - garażu, będącej własnością Pana Iksińskiego.</a:t>
            </a:r>
          </a:p>
          <a:p>
            <a:pPr marL="27432" lvl="0" indent="0" algn="just">
              <a:lnSpc>
                <a:spcPct val="100000"/>
              </a:lnSpc>
              <a:spcBef>
                <a:spcPts val="600"/>
              </a:spcBef>
              <a:buClr>
                <a:srgbClr val="3891A7"/>
              </a:buClr>
              <a:buSzPct val="80000"/>
              <a:buNone/>
            </a:pPr>
            <a:endParaRPr lang="pl-PL" sz="2600" dirty="0">
              <a:latin typeface="Gill Sans MT"/>
            </a:endParaRPr>
          </a:p>
          <a:p>
            <a:pPr marL="27432" lvl="0" indent="0" algn="just">
              <a:lnSpc>
                <a:spcPct val="100000"/>
              </a:lnSpc>
              <a:spcBef>
                <a:spcPts val="600"/>
              </a:spcBef>
              <a:buClr>
                <a:srgbClr val="3891A7"/>
              </a:buClr>
              <a:buSzPct val="80000"/>
              <a:buNone/>
            </a:pPr>
            <a:r>
              <a:rPr lang="pl-PL" sz="2600" dirty="0">
                <a:latin typeface="Gill Sans MT"/>
              </a:rPr>
              <a:t>Jak kwota podatku od nieruchomości powinna zostać obliczona w zakresie opodatkowania garażu?</a:t>
            </a:r>
          </a:p>
          <a:p>
            <a:endParaRPr lang="pl-PL" dirty="0"/>
          </a:p>
        </p:txBody>
      </p:sp>
    </p:spTree>
    <p:extLst>
      <p:ext uri="{BB962C8B-B14F-4D97-AF65-F5344CB8AC3E}">
        <p14:creationId xmlns:p14="http://schemas.microsoft.com/office/powerpoint/2010/main" val="37685139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38200" y="2355742"/>
            <a:ext cx="10515600" cy="3805722"/>
          </a:xfrm>
        </p:spPr>
        <p:txBody>
          <a:bodyPr/>
          <a:lstStyle/>
          <a:p>
            <a:pPr marL="365760" lvl="0" indent="-283464" algn="just">
              <a:lnSpc>
                <a:spcPct val="100000"/>
              </a:lnSpc>
              <a:spcBef>
                <a:spcPts val="600"/>
              </a:spcBef>
              <a:buClr>
                <a:srgbClr val="3891A7"/>
              </a:buClr>
              <a:buSzPct val="80000"/>
              <a:buNone/>
            </a:pPr>
            <a:r>
              <a:rPr lang="pl-PL" sz="2700" dirty="0">
                <a:solidFill>
                  <a:prstClr val="black"/>
                </a:solidFill>
                <a:latin typeface="Gill Sans MT"/>
              </a:rPr>
              <a:t>	Ustawa o podatkach i opłatach o lokalnych nie wskazuje w swej treści ani definicji nieruchomości lokalowej, ani podstawy do obliczania wysokości stawek jej dotyczących - podstawa opodatkowania w podatku od nieruchomości jest zróżnicowana i zależy od rodzaju nieruchomości bądź obiektu budowlanego oraz sposobu ich wykorzystania.  </a:t>
            </a:r>
          </a:p>
          <a:p>
            <a:endParaRPr lang="pl-PL" dirty="0"/>
          </a:p>
        </p:txBody>
      </p:sp>
    </p:spTree>
    <p:extLst>
      <p:ext uri="{BB962C8B-B14F-4D97-AF65-F5344CB8AC3E}">
        <p14:creationId xmlns:p14="http://schemas.microsoft.com/office/powerpoint/2010/main" val="3657863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Stawki podatku dla budynków lub ich części:</a:t>
            </a:r>
          </a:p>
        </p:txBody>
      </p:sp>
      <p:sp>
        <p:nvSpPr>
          <p:cNvPr id="3" name="Symbol zastępczy zawartości 2"/>
          <p:cNvSpPr>
            <a:spLocks noGrp="1"/>
          </p:cNvSpPr>
          <p:nvPr>
            <p:ph idx="1"/>
          </p:nvPr>
        </p:nvSpPr>
        <p:spPr/>
        <p:txBody>
          <a:bodyPr/>
          <a:lstStyle/>
          <a:p>
            <a:pPr marL="365760" lvl="0" indent="-283464">
              <a:lnSpc>
                <a:spcPct val="100000"/>
              </a:lnSpc>
              <a:spcBef>
                <a:spcPts val="600"/>
              </a:spcBef>
              <a:buClr>
                <a:srgbClr val="3891A7"/>
              </a:buClr>
              <a:buSzPct val="80000"/>
              <a:buFont typeface="Wingdings 2"/>
              <a:buChar char=""/>
            </a:pPr>
            <a:r>
              <a:rPr lang="pl-PL" sz="2700" b="1" dirty="0">
                <a:solidFill>
                  <a:prstClr val="black"/>
                </a:solidFill>
                <a:latin typeface="Gill Sans MT"/>
              </a:rPr>
              <a:t>Art. 5. </a:t>
            </a:r>
          </a:p>
          <a:p>
            <a:pPr marL="365760" lvl="0" indent="-283464">
              <a:lnSpc>
                <a:spcPct val="100000"/>
              </a:lnSpc>
              <a:spcBef>
                <a:spcPts val="600"/>
              </a:spcBef>
              <a:buClr>
                <a:srgbClr val="3891A7"/>
              </a:buClr>
              <a:buSzPct val="80000"/>
              <a:buFont typeface="Wingdings 2"/>
              <a:buChar char=""/>
            </a:pPr>
            <a:r>
              <a:rPr lang="pl-PL" sz="2700" dirty="0">
                <a:solidFill>
                  <a:prstClr val="black"/>
                </a:solidFill>
                <a:latin typeface="Gill Sans MT"/>
              </a:rPr>
              <a:t>1. Rada gminy, w drodze uchwały, określa wysokość stawek podatku od nieruchomości, z tym że stawki nie mogą przekroczyć rocznie: </a:t>
            </a:r>
          </a:p>
          <a:p>
            <a:pPr marL="365760" lvl="0" indent="-283464">
              <a:lnSpc>
                <a:spcPct val="100000"/>
              </a:lnSpc>
              <a:spcBef>
                <a:spcPts val="600"/>
              </a:spcBef>
              <a:buClr>
                <a:srgbClr val="3891A7"/>
              </a:buClr>
              <a:buSzPct val="80000"/>
              <a:buFont typeface="Wingdings 2"/>
              <a:buChar char=""/>
            </a:pPr>
            <a:r>
              <a:rPr lang="pl-PL" sz="2700" dirty="0">
                <a:solidFill>
                  <a:prstClr val="black"/>
                </a:solidFill>
                <a:latin typeface="Gill Sans MT"/>
              </a:rPr>
              <a:t>2) od budynków lub ich części: </a:t>
            </a:r>
          </a:p>
          <a:p>
            <a:pPr marL="365760" lvl="0" indent="-283464">
              <a:lnSpc>
                <a:spcPct val="100000"/>
              </a:lnSpc>
              <a:spcBef>
                <a:spcPts val="600"/>
              </a:spcBef>
              <a:buClr>
                <a:srgbClr val="3891A7"/>
              </a:buClr>
              <a:buSzPct val="80000"/>
              <a:buFont typeface="Wingdings 2"/>
              <a:buChar char=""/>
            </a:pPr>
            <a:r>
              <a:rPr lang="pl-PL" sz="2700" dirty="0">
                <a:solidFill>
                  <a:prstClr val="black"/>
                </a:solidFill>
                <a:latin typeface="Gill Sans MT"/>
              </a:rPr>
              <a:t>a) mieszkalnych – </a:t>
            </a:r>
            <a:r>
              <a:rPr lang="pl-PL" sz="2700" i="1" dirty="0">
                <a:solidFill>
                  <a:prstClr val="black"/>
                </a:solidFill>
                <a:latin typeface="Gill Sans MT"/>
              </a:rPr>
              <a:t>0,51 zł od 1 m2 powierzchni użytkowej, </a:t>
            </a:r>
          </a:p>
          <a:p>
            <a:pPr marL="365760" lvl="0" indent="-283464">
              <a:lnSpc>
                <a:spcPct val="100000"/>
              </a:lnSpc>
              <a:spcBef>
                <a:spcPts val="600"/>
              </a:spcBef>
              <a:buClr>
                <a:srgbClr val="3891A7"/>
              </a:buClr>
              <a:buSzPct val="80000"/>
              <a:buFont typeface="Wingdings 2"/>
              <a:buChar char=""/>
            </a:pPr>
            <a:r>
              <a:rPr lang="pl-PL" sz="2700" dirty="0">
                <a:solidFill>
                  <a:prstClr val="black"/>
                </a:solidFill>
                <a:latin typeface="Gill Sans MT"/>
              </a:rPr>
              <a:t>e) pozostałych, w tym zajętych na prowadzenie odpłatnej statutowej działalności pożytku publicznego przez organizacje pożytku publicznego – </a:t>
            </a:r>
            <a:r>
              <a:rPr lang="pl-PL" sz="2700" i="1" dirty="0">
                <a:solidFill>
                  <a:prstClr val="black"/>
                </a:solidFill>
                <a:latin typeface="Gill Sans MT"/>
              </a:rPr>
              <a:t>5,78 zł od 1 m2 powierzchni użytkowej </a:t>
            </a:r>
          </a:p>
          <a:p>
            <a:endParaRPr lang="pl-PL" dirty="0"/>
          </a:p>
        </p:txBody>
      </p:sp>
    </p:spTree>
    <p:extLst>
      <p:ext uri="{BB962C8B-B14F-4D97-AF65-F5344CB8AC3E}">
        <p14:creationId xmlns:p14="http://schemas.microsoft.com/office/powerpoint/2010/main" val="38800291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557939" y="1255363"/>
            <a:ext cx="11050292" cy="4921600"/>
          </a:xfrm>
        </p:spPr>
        <p:txBody>
          <a:bodyPr/>
          <a:lstStyle/>
          <a:p>
            <a:pPr marL="365760" lvl="0" indent="-283464" algn="just">
              <a:lnSpc>
                <a:spcPct val="100000"/>
              </a:lnSpc>
              <a:spcBef>
                <a:spcPts val="600"/>
              </a:spcBef>
              <a:buClr>
                <a:srgbClr val="3891A7"/>
              </a:buClr>
              <a:buSzPct val="80000"/>
              <a:buNone/>
            </a:pPr>
            <a:r>
              <a:rPr lang="pl-PL" sz="3000" dirty="0">
                <a:solidFill>
                  <a:prstClr val="black"/>
                </a:solidFill>
                <a:latin typeface="Gill Sans MT"/>
              </a:rPr>
              <a:t>	Wyrokiem z dnia 27 października 2010 r. (sygn. Akt I SA/Bk 353/09), Wojewódzki Sąd Administracyjny w Białymstoku oddalił skargę podatnika. Wojewódzki Sąd Administracyjny uznał, iż organy zasadnie przyjęły, że sporny lokal (garaż), stanowiący odrębną własność, stosownie do art. 3 ust. 5 w zw. z art. 5 ust. 1 pkt 2 lit. e) ustawy o podatkach i opłatach lokalnych, powinien być opodatkowany podatkiem od nieruchomości, przy zastosowaniu stawki podatkowej od budynków lub ich części pozostałych, a nie jak od budynków lub ich części mieszkalnych.</a:t>
            </a:r>
          </a:p>
          <a:p>
            <a:endParaRPr lang="pl-PL" dirty="0"/>
          </a:p>
        </p:txBody>
      </p:sp>
    </p:spTree>
    <p:extLst>
      <p:ext uri="{BB962C8B-B14F-4D97-AF65-F5344CB8AC3E}">
        <p14:creationId xmlns:p14="http://schemas.microsoft.com/office/powerpoint/2010/main" val="296585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Zakres podmiotowy podatku</a:t>
            </a:r>
          </a:p>
        </p:txBody>
      </p:sp>
      <p:sp>
        <p:nvSpPr>
          <p:cNvPr id="3" name="Symbol zastępczy zawartości 2"/>
          <p:cNvSpPr>
            <a:spLocks noGrp="1"/>
          </p:cNvSpPr>
          <p:nvPr>
            <p:ph idx="1"/>
          </p:nvPr>
        </p:nvSpPr>
        <p:spPr>
          <a:xfrm>
            <a:off x="838200" y="1825625"/>
            <a:ext cx="10515600" cy="4745656"/>
          </a:xfrm>
        </p:spPr>
        <p:txBody>
          <a:bodyPr>
            <a:normAutofit/>
          </a:bodyPr>
          <a:lstStyle/>
          <a:p>
            <a:pPr marL="0" indent="0" algn="just">
              <a:buNone/>
            </a:pPr>
            <a:r>
              <a:rPr lang="pl-PL" dirty="0"/>
              <a:t>Zgodnie z treścią art. 3 ust. 1 </a:t>
            </a:r>
            <a:r>
              <a:rPr lang="pl-PL" dirty="0" err="1"/>
              <a:t>u.p.o.l</a:t>
            </a:r>
            <a:r>
              <a:rPr lang="pl-PL" dirty="0"/>
              <a:t>. podatnikami podatku od nieruchomości są osoby fizyczne, osoby prawne, jednostki organizacyjne, w tym spółki nieposiadające osobowości prawnej, które jednocześnie są:</a:t>
            </a:r>
          </a:p>
          <a:p>
            <a:pPr marL="0" indent="0" algn="just">
              <a:buNone/>
            </a:pPr>
            <a:endParaRPr lang="pl-PL" sz="1600" dirty="0"/>
          </a:p>
          <a:p>
            <a:pPr marL="514350" indent="-514350" algn="just">
              <a:buFont typeface="+mj-lt"/>
              <a:buAutoNum type="arabicParenR"/>
            </a:pPr>
            <a:r>
              <a:rPr lang="pl-PL" dirty="0"/>
              <a:t>właścicielami nieruchomości lub obiektów budowlanych;</a:t>
            </a:r>
          </a:p>
          <a:p>
            <a:pPr marL="514350" indent="-514350" algn="just">
              <a:buFont typeface="+mj-lt"/>
              <a:buAutoNum type="arabicParenR"/>
            </a:pPr>
            <a:r>
              <a:rPr lang="pl-PL" dirty="0"/>
              <a:t>posiadaczami samoistnymi nieruchomości lub obiektów budowlanych;</a:t>
            </a:r>
          </a:p>
          <a:p>
            <a:pPr marL="514350" indent="-514350" algn="just">
              <a:buFont typeface="+mj-lt"/>
              <a:buAutoNum type="arabicParenR"/>
            </a:pPr>
            <a:r>
              <a:rPr lang="pl-PL" dirty="0"/>
              <a:t>użytkownikami wieczystymi gruntów;</a:t>
            </a:r>
          </a:p>
        </p:txBody>
      </p:sp>
    </p:spTree>
    <p:extLst>
      <p:ext uri="{BB962C8B-B14F-4D97-AF65-F5344CB8AC3E}">
        <p14:creationId xmlns:p14="http://schemas.microsoft.com/office/powerpoint/2010/main" val="13426935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38200" y="976393"/>
            <a:ext cx="10515600" cy="5470902"/>
          </a:xfrm>
        </p:spPr>
        <p:txBody>
          <a:bodyPr>
            <a:normAutofit/>
          </a:bodyPr>
          <a:lstStyle/>
          <a:p>
            <a:pPr marL="365760" lvl="0" indent="-283464">
              <a:lnSpc>
                <a:spcPct val="100000"/>
              </a:lnSpc>
              <a:spcBef>
                <a:spcPts val="600"/>
              </a:spcBef>
              <a:buClr>
                <a:srgbClr val="3891A7"/>
              </a:buClr>
              <a:buSzPct val="80000"/>
              <a:buNone/>
            </a:pPr>
            <a:r>
              <a:rPr lang="pl-PL" sz="2500" dirty="0">
                <a:solidFill>
                  <a:prstClr val="black"/>
                </a:solidFill>
                <a:latin typeface="Gill Sans MT"/>
              </a:rPr>
              <a:t>WSA :</a:t>
            </a:r>
          </a:p>
          <a:p>
            <a:pPr marL="365760" lvl="0" indent="-283464" algn="just">
              <a:lnSpc>
                <a:spcPct val="100000"/>
              </a:lnSpc>
              <a:spcBef>
                <a:spcPts val="600"/>
              </a:spcBef>
              <a:buClr>
                <a:srgbClr val="3891A7"/>
              </a:buClr>
              <a:buSzPct val="80000"/>
              <a:buNone/>
            </a:pPr>
            <a:r>
              <a:rPr lang="pl-PL" sz="2500" dirty="0">
                <a:solidFill>
                  <a:prstClr val="black"/>
                </a:solidFill>
                <a:latin typeface="Gill Sans MT"/>
              </a:rPr>
              <a:t>	W następstwie zajęcia stanowiska zbieżnego z reprezentowanym w uchwale Naczelnego Sądu Administracyjnego z dnia 27 lutego 2012 r. o sygn. akt II FPS 4/11, Sąd przyjął, iż garaż stanowiący przedmiot odrębnej własności, usytuowany w budynku mieszkalnym wielorodzinnym, podlega opodatkowaniu podatkiem od nieruchomości według stawki podatku przewidzianej w art. 5 ust. 1 pkt 2 lit. e </a:t>
            </a:r>
            <a:r>
              <a:rPr lang="pl-PL" sz="2500" dirty="0" err="1">
                <a:solidFill>
                  <a:prstClr val="black"/>
                </a:solidFill>
                <a:latin typeface="Gill Sans MT"/>
              </a:rPr>
              <a:t>u.p.o.l</a:t>
            </a:r>
            <a:r>
              <a:rPr lang="pl-PL" sz="2500" dirty="0">
                <a:solidFill>
                  <a:prstClr val="black"/>
                </a:solidFill>
                <a:latin typeface="Gill Sans MT"/>
              </a:rPr>
              <a:t>. </a:t>
            </a:r>
          </a:p>
          <a:p>
            <a:pPr marL="365760" lvl="0" indent="-283464" algn="just">
              <a:lnSpc>
                <a:spcPct val="100000"/>
              </a:lnSpc>
              <a:spcBef>
                <a:spcPts val="600"/>
              </a:spcBef>
              <a:buClr>
                <a:srgbClr val="3891A7"/>
              </a:buClr>
              <a:buSzPct val="80000"/>
              <a:buNone/>
            </a:pPr>
            <a:r>
              <a:rPr lang="pl-PL" sz="2500" dirty="0">
                <a:solidFill>
                  <a:prstClr val="black"/>
                </a:solidFill>
                <a:latin typeface="Gill Sans MT"/>
              </a:rPr>
              <a:t>	W uzasadnieniu wyroku Sąd zaznaczył również, że dokonana przez Sąd pierwszej instancji wykładnia mających w sprawie zastosowanie przepisów, zbieżna jest z kierunkiem orzecznictwa wyznaczonym m.in. przez uchwały Naczelnego Sądu Administracyjnego.</a:t>
            </a:r>
            <a:endParaRPr lang="pl-PL" dirty="0"/>
          </a:p>
        </p:txBody>
      </p:sp>
    </p:spTree>
    <p:extLst>
      <p:ext uri="{BB962C8B-B14F-4D97-AF65-F5344CB8AC3E}">
        <p14:creationId xmlns:p14="http://schemas.microsoft.com/office/powerpoint/2010/main" val="15316831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Problematyka wyrobisk górniczych</a:t>
            </a:r>
          </a:p>
        </p:txBody>
      </p:sp>
      <p:sp>
        <p:nvSpPr>
          <p:cNvPr id="3" name="Symbol zastępczy zawartości 2"/>
          <p:cNvSpPr>
            <a:spLocks noGrp="1"/>
          </p:cNvSpPr>
          <p:nvPr>
            <p:ph idx="1"/>
          </p:nvPr>
        </p:nvSpPr>
        <p:spPr/>
        <p:txBody>
          <a:bodyPr>
            <a:normAutofit fontScale="92500" lnSpcReduction="10000"/>
          </a:bodyPr>
          <a:lstStyle/>
          <a:p>
            <a:pPr algn="just"/>
            <a:r>
              <a:rPr lang="pl-PL" dirty="0"/>
              <a:t>Problem ten dotyczył przedmiotu opodatkowania. Czy może nim być samo wyrobisko czy też infrastruktura techniczna zlokalizowana pod powierzchnią ziemi celem wydobywania zlokalizowanego w danym miejscu złoża naturalnego.</a:t>
            </a:r>
          </a:p>
          <a:p>
            <a:pPr algn="just"/>
            <a:endParaRPr lang="pl-PL" dirty="0"/>
          </a:p>
          <a:p>
            <a:pPr algn="just"/>
            <a:r>
              <a:rPr lang="pl-PL" dirty="0"/>
              <a:t>Część organów podatkowych stała na stanowisku, że za budowlę można uznać nie tylko infrastrukturę techniczną służącą drążeniu, ale także samo wyrobisko, co w znacznym stopniu podnosiło wartość podlegającą opodatkowaniu.</a:t>
            </a:r>
          </a:p>
          <a:p>
            <a:pPr marL="0" indent="0" algn="just">
              <a:buNone/>
            </a:pPr>
            <a:endParaRPr lang="pl-PL" dirty="0"/>
          </a:p>
          <a:p>
            <a:pPr algn="just"/>
            <a:r>
              <a:rPr lang="pl-PL" dirty="0"/>
              <a:t>W związku z istotą zagadnienia kwestia ta została poddana pod osąd TK.</a:t>
            </a:r>
          </a:p>
        </p:txBody>
      </p:sp>
    </p:spTree>
    <p:extLst>
      <p:ext uri="{BB962C8B-B14F-4D97-AF65-F5344CB8AC3E}">
        <p14:creationId xmlns:p14="http://schemas.microsoft.com/office/powerpoint/2010/main" val="6321698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09785" y="163647"/>
            <a:ext cx="10515600" cy="1325563"/>
          </a:xfrm>
        </p:spPr>
        <p:txBody>
          <a:bodyPr/>
          <a:lstStyle/>
          <a:p>
            <a:pPr algn="ctr"/>
            <a:r>
              <a:rPr lang="pl-PL" sz="4000" dirty="0">
                <a:solidFill>
                  <a:prstClr val="black"/>
                </a:solidFill>
                <a:latin typeface="Calibri"/>
              </a:rPr>
              <a:t>WYROK TK z dnia 13 września 2011 r. Sygn. akt P 33/09</a:t>
            </a:r>
            <a:endParaRPr lang="pl-PL" dirty="0"/>
          </a:p>
        </p:txBody>
      </p:sp>
      <p:sp>
        <p:nvSpPr>
          <p:cNvPr id="3" name="Symbol zastępczy zawartości 2"/>
          <p:cNvSpPr>
            <a:spLocks noGrp="1"/>
          </p:cNvSpPr>
          <p:nvPr>
            <p:ph idx="1"/>
          </p:nvPr>
        </p:nvSpPr>
        <p:spPr>
          <a:xfrm>
            <a:off x="511443" y="1690688"/>
            <a:ext cx="11112285" cy="5167312"/>
          </a:xfrm>
        </p:spPr>
        <p:txBody>
          <a:bodyPr>
            <a:normAutofit/>
          </a:bodyPr>
          <a:lstStyle/>
          <a:p>
            <a:pPr marL="342900" lvl="0" indent="-342900" algn="just">
              <a:lnSpc>
                <a:spcPct val="100000"/>
              </a:lnSpc>
              <a:spcBef>
                <a:spcPct val="20000"/>
              </a:spcBef>
            </a:pPr>
            <a:r>
              <a:rPr lang="pl-PL" sz="1800" dirty="0">
                <a:solidFill>
                  <a:prstClr val="black"/>
                </a:solidFill>
              </a:rPr>
              <a:t>Rozstrzygnięcie Trybunału Konstytucyjnego w niniejszej sprawie przybrało postać wyroku interpretacyjnego, którego treść wymaga bliższego omówienia. Trybunał uznał, że art. 2 ust. 1 pkt 3 w związku z art. 1a ust. 1 pkt 2 </a:t>
            </a:r>
            <a:r>
              <a:rPr lang="pl-PL" sz="1800" dirty="0" err="1">
                <a:solidFill>
                  <a:prstClr val="black"/>
                </a:solidFill>
              </a:rPr>
              <a:t>u.p.o.l</a:t>
            </a:r>
            <a:r>
              <a:rPr lang="pl-PL" sz="1800" dirty="0">
                <a:solidFill>
                  <a:prstClr val="black"/>
                </a:solidFill>
              </a:rPr>
              <a:t>., rozumiany w taki sposób, że nie odnosi się do podziemnych wyrobisk górniczych oraz może odnosić się do obiektów i urządzeń zlokalizowanych w tych wyrobiskach, jest zgodny z zasadą ustawowej określoności regulacji podatkowych i zasadą poprawnej legislacji wywodzonymi z art. 217 w związku z art. 84 i art. 2 Konstytucji Rzeczypospolitej Polskiej. </a:t>
            </a:r>
          </a:p>
          <a:p>
            <a:pPr marL="342900" lvl="0" indent="-342900" algn="just">
              <a:lnSpc>
                <a:spcPct val="100000"/>
              </a:lnSpc>
              <a:spcBef>
                <a:spcPct val="20000"/>
              </a:spcBef>
            </a:pPr>
            <a:endParaRPr lang="pl-PL" sz="1800" dirty="0">
              <a:solidFill>
                <a:prstClr val="black"/>
              </a:solidFill>
            </a:endParaRPr>
          </a:p>
          <a:p>
            <a:pPr marL="342900" lvl="0" indent="-342900" algn="just">
              <a:lnSpc>
                <a:spcPct val="100000"/>
              </a:lnSpc>
              <a:spcBef>
                <a:spcPct val="20000"/>
              </a:spcBef>
            </a:pPr>
            <a:r>
              <a:rPr lang="pl-PL" sz="1800" dirty="0">
                <a:solidFill>
                  <a:prstClr val="black"/>
                </a:solidFill>
              </a:rPr>
              <a:t>Stwierdzenie, że zakwestionowana regulacja przewidująca opodatkowanie podatkiem od nieruchomości budowli w rozumieniu </a:t>
            </a:r>
            <a:r>
              <a:rPr lang="pl-PL" sz="1800" dirty="0" err="1">
                <a:solidFill>
                  <a:prstClr val="black"/>
                </a:solidFill>
              </a:rPr>
              <a:t>u.p.o.l</a:t>
            </a:r>
            <a:r>
              <a:rPr lang="pl-PL" sz="1800" dirty="0">
                <a:solidFill>
                  <a:prstClr val="black"/>
                </a:solidFill>
              </a:rPr>
              <a:t>. nie narusza ustawy zasadniczej, jeżeli będzie interpretowana jako nieodnosząca się do podziemnych wyrobisk górniczych, oznacza, iż </a:t>
            </a:r>
            <a:r>
              <a:rPr lang="pl-PL" sz="1800" b="1" dirty="0">
                <a:solidFill>
                  <a:prstClr val="black"/>
                </a:solidFill>
              </a:rPr>
              <a:t>w świetle obowiązujących przepisów prawa opodatkowanie wskazanych wyrobisk rozważanym podatkiem należy uznać za niedopuszczalne z konstytucyjnego punktu widzenia. Podziemne wyrobiska górnicze nie są bowiem obiektami budowlanymi (urządzeniami budowlanymi) w ujęciu </a:t>
            </a:r>
            <a:r>
              <a:rPr lang="pl-PL" sz="1800" b="1" dirty="0" err="1">
                <a:solidFill>
                  <a:prstClr val="black"/>
                </a:solidFill>
              </a:rPr>
              <a:t>u.p.b</a:t>
            </a:r>
            <a:r>
              <a:rPr lang="pl-PL" sz="1800" b="1" dirty="0">
                <a:solidFill>
                  <a:prstClr val="black"/>
                </a:solidFill>
              </a:rPr>
              <a:t>., lecz przestrzenią powstałą w wyniku prac górniczych, a w konsekwencji nie mogą być kwalifikowane jako budowle na gruncie </a:t>
            </a:r>
            <a:r>
              <a:rPr lang="pl-PL" sz="1800" b="1" dirty="0" err="1">
                <a:solidFill>
                  <a:prstClr val="black"/>
                </a:solidFill>
              </a:rPr>
              <a:t>u.p.b</a:t>
            </a:r>
            <a:r>
              <a:rPr lang="pl-PL" sz="1800" b="1" dirty="0">
                <a:solidFill>
                  <a:prstClr val="black"/>
                </a:solidFill>
              </a:rPr>
              <a:t>. Tym samym nie stanowią one przedmiotu opodatkowania podatkiem od nieruchomości ani samodzielnie (jako wyrobiska w znaczeniu fizycznym), ani wespół ze znajdującą się w nich infrastrukturą (jako wyrobiska w znaczeniu kompleksowym). </a:t>
            </a:r>
          </a:p>
          <a:p>
            <a:endParaRPr lang="pl-PL" dirty="0"/>
          </a:p>
        </p:txBody>
      </p:sp>
    </p:spTree>
    <p:extLst>
      <p:ext uri="{BB962C8B-B14F-4D97-AF65-F5344CB8AC3E}">
        <p14:creationId xmlns:p14="http://schemas.microsoft.com/office/powerpoint/2010/main" val="40614061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marL="342900" lvl="0" indent="-342900" algn="just">
              <a:lnSpc>
                <a:spcPct val="100000"/>
              </a:lnSpc>
              <a:spcBef>
                <a:spcPct val="20000"/>
              </a:spcBef>
            </a:pPr>
            <a:r>
              <a:rPr lang="pl-PL" dirty="0">
                <a:solidFill>
                  <a:prstClr val="black"/>
                </a:solidFill>
              </a:rPr>
              <a:t>Stwierdzenie z kolei, że zakwestionowana regulacja przewidująca opodatkowanie podatkiem od nieruchomości budowli w rozumieniu </a:t>
            </a:r>
            <a:r>
              <a:rPr lang="pl-PL" dirty="0" err="1">
                <a:solidFill>
                  <a:prstClr val="black"/>
                </a:solidFill>
              </a:rPr>
              <a:t>u.p.o.l</a:t>
            </a:r>
            <a:r>
              <a:rPr lang="pl-PL" dirty="0">
                <a:solidFill>
                  <a:prstClr val="black"/>
                </a:solidFill>
              </a:rPr>
              <a:t>. nie narusza ustawy zasadniczej, jeżeli będzie interpretowana jako mogąca się odnosić do obiektów i urządzeń zlokalizowanych w podziemnych wyrobiskach górniczych, oznacza, iż </a:t>
            </a:r>
            <a:r>
              <a:rPr lang="pl-PL" b="1" dirty="0">
                <a:solidFill>
                  <a:prstClr val="black"/>
                </a:solidFill>
              </a:rPr>
              <a:t>w świetle obowiązujących przepisów prawa opodatkowanie wskazanych obiektów i urządzeń rozważanym podatkiem nie jest wykluczone z konstytucyjnego punktu widzenia. </a:t>
            </a:r>
          </a:p>
          <a:p>
            <a:endParaRPr lang="pl-PL" dirty="0"/>
          </a:p>
        </p:txBody>
      </p:sp>
    </p:spTree>
    <p:extLst>
      <p:ext uri="{BB962C8B-B14F-4D97-AF65-F5344CB8AC3E}">
        <p14:creationId xmlns:p14="http://schemas.microsoft.com/office/powerpoint/2010/main" val="5102480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38200" y="743918"/>
            <a:ext cx="10515600" cy="6114081"/>
          </a:xfrm>
        </p:spPr>
        <p:txBody>
          <a:bodyPr>
            <a:normAutofit/>
          </a:bodyPr>
          <a:lstStyle/>
          <a:p>
            <a:pPr marL="0" lvl="0" indent="0" algn="just">
              <a:lnSpc>
                <a:spcPct val="100000"/>
              </a:lnSpc>
              <a:spcBef>
                <a:spcPct val="20000"/>
              </a:spcBef>
              <a:buNone/>
            </a:pPr>
            <a:r>
              <a:rPr lang="pl-PL" sz="2000" b="1" dirty="0">
                <a:solidFill>
                  <a:prstClr val="black"/>
                </a:solidFill>
              </a:rPr>
              <a:t>Nie istnieje bowiem jakikolwiek przepis prawa, który generalnie wyłączałby możliwość zakwalifikowania elementów infrastruktury usytuowanej w podziemnych wyrobiskach górniczych jako obiektów budowlanych (urządzeń budowlanych) w ujęciu </a:t>
            </a:r>
            <a:r>
              <a:rPr lang="pl-PL" sz="2000" b="1" dirty="0" err="1">
                <a:solidFill>
                  <a:prstClr val="black"/>
                </a:solidFill>
              </a:rPr>
              <a:t>u.p.b</a:t>
            </a:r>
            <a:r>
              <a:rPr lang="pl-PL" sz="2000" b="1" dirty="0">
                <a:solidFill>
                  <a:prstClr val="black"/>
                </a:solidFill>
              </a:rPr>
              <a:t>., a tym samym jako budowli na gruncie </a:t>
            </a:r>
            <a:r>
              <a:rPr lang="pl-PL" sz="2000" b="1" dirty="0" err="1">
                <a:solidFill>
                  <a:prstClr val="black"/>
                </a:solidFill>
              </a:rPr>
              <a:t>u.p.o.l</a:t>
            </a:r>
            <a:r>
              <a:rPr lang="pl-PL" sz="2000" b="1" dirty="0">
                <a:solidFill>
                  <a:prstClr val="black"/>
                </a:solidFill>
              </a:rPr>
              <a:t>. </a:t>
            </a:r>
            <a:r>
              <a:rPr lang="pl-PL" sz="2000" dirty="0">
                <a:solidFill>
                  <a:prstClr val="black"/>
                </a:solidFill>
              </a:rPr>
              <a:t>Posłużenie się przez Trybunał Konstytucyjny w sentencji niniejszego wyroku zwrotem „rozumiany w taki sposób, że (…) może odnosić się do” (zamiast zwrotu „rozumiany w taki sposób, że (…) odnosi się do”) nie jest przypadkowe, gdyż Trybunał w żadnej mierze nie przesądza, czy rozważane obiekty i urządzenia dają się zakwalifikować jako budowle w ujęciu </a:t>
            </a:r>
            <a:r>
              <a:rPr lang="pl-PL" sz="2000" dirty="0" err="1">
                <a:solidFill>
                  <a:prstClr val="black"/>
                </a:solidFill>
              </a:rPr>
              <a:t>u.p.o.l</a:t>
            </a:r>
            <a:r>
              <a:rPr lang="pl-PL" sz="2000" dirty="0">
                <a:solidFill>
                  <a:prstClr val="black"/>
                </a:solidFill>
              </a:rPr>
              <a:t>. Rozstrzygnięcie tej kwestii leży w kompetencji organów podatkowych oraz sądów administracyjnych, powołanych do kontroli ich działalności. Konieczne w tym kontekście wydaje się jednak przypomnienie wcześniej poczynionych zastrzeżeń, których uwzględnienie warunkować będzie zgodność procesu stosowania prawa w rozważanych sprawach z Konstytucją. Należy zatem wskazać raz jeszcze, że za budowle w rozumieniu </a:t>
            </a:r>
            <a:r>
              <a:rPr lang="pl-PL" sz="2000" dirty="0" err="1">
                <a:solidFill>
                  <a:prstClr val="black"/>
                </a:solidFill>
              </a:rPr>
              <a:t>u.p.o.l</a:t>
            </a:r>
            <a:r>
              <a:rPr lang="pl-PL" sz="2000" dirty="0">
                <a:solidFill>
                  <a:prstClr val="black"/>
                </a:solidFill>
              </a:rPr>
              <a:t>. można uznać: </a:t>
            </a:r>
          </a:p>
          <a:p>
            <a:pPr marL="342900" lvl="0" indent="-342900" algn="just">
              <a:lnSpc>
                <a:spcPct val="100000"/>
              </a:lnSpc>
              <a:spcBef>
                <a:spcPct val="20000"/>
              </a:spcBef>
            </a:pPr>
            <a:endParaRPr lang="pl-PL" sz="2000" dirty="0">
              <a:solidFill>
                <a:prstClr val="black"/>
              </a:solidFill>
            </a:endParaRPr>
          </a:p>
          <a:p>
            <a:pPr marL="342900" lvl="0" indent="-342900" algn="just">
              <a:lnSpc>
                <a:spcPct val="100000"/>
              </a:lnSpc>
              <a:spcBef>
                <a:spcPct val="20000"/>
              </a:spcBef>
            </a:pPr>
            <a:r>
              <a:rPr lang="pl-PL" sz="2000" dirty="0">
                <a:solidFill>
                  <a:prstClr val="black"/>
                </a:solidFill>
              </a:rPr>
              <a:t>jedynie budowle wymienione </a:t>
            </a:r>
            <a:r>
              <a:rPr lang="pl-PL" sz="2000" i="1" dirty="0">
                <a:solidFill>
                  <a:prstClr val="black"/>
                </a:solidFill>
              </a:rPr>
              <a:t>expressis verbis</a:t>
            </a:r>
            <a:r>
              <a:rPr lang="pl-PL" sz="2000" dirty="0">
                <a:solidFill>
                  <a:prstClr val="black"/>
                </a:solidFill>
              </a:rPr>
              <a:t> w art. 3 pkt 3 </a:t>
            </a:r>
            <a:r>
              <a:rPr lang="pl-PL" sz="2000" dirty="0" err="1">
                <a:solidFill>
                  <a:prstClr val="black"/>
                </a:solidFill>
              </a:rPr>
              <a:t>u.p.b</a:t>
            </a:r>
            <a:r>
              <a:rPr lang="pl-PL" sz="2000" dirty="0">
                <a:solidFill>
                  <a:prstClr val="black"/>
                </a:solidFill>
              </a:rPr>
              <a:t>., w innych przepisach tej ustawy lub w załączniku do niej, będące wraz z instalacjami i urządzeniami obiektem budowlanym, o którym mowa w art. 3 pkt 1 lit. b </a:t>
            </a:r>
            <a:r>
              <a:rPr lang="pl-PL" sz="2000" dirty="0" err="1">
                <a:solidFill>
                  <a:prstClr val="black"/>
                </a:solidFill>
              </a:rPr>
              <a:t>u.p.b</a:t>
            </a:r>
            <a:r>
              <a:rPr lang="pl-PL" sz="2000" dirty="0">
                <a:solidFill>
                  <a:prstClr val="black"/>
                </a:solidFill>
              </a:rPr>
              <a:t>., czyli pod warunkiem, że stanowią one całość techniczno-użytkową, </a:t>
            </a:r>
          </a:p>
          <a:p>
            <a:endParaRPr lang="pl-PL" dirty="0"/>
          </a:p>
        </p:txBody>
      </p:sp>
    </p:spTree>
    <p:extLst>
      <p:ext uri="{BB962C8B-B14F-4D97-AF65-F5344CB8AC3E}">
        <p14:creationId xmlns:p14="http://schemas.microsoft.com/office/powerpoint/2010/main" val="4208007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a:bodyPr>
          <a:lstStyle/>
          <a:p>
            <a:pPr marL="342900" lvl="0" indent="-342900" algn="just">
              <a:lnSpc>
                <a:spcPct val="100000"/>
              </a:lnSpc>
              <a:spcBef>
                <a:spcPct val="20000"/>
              </a:spcBef>
            </a:pPr>
            <a:r>
              <a:rPr lang="pl-PL" sz="2400" dirty="0">
                <a:solidFill>
                  <a:prstClr val="black"/>
                </a:solidFill>
              </a:rPr>
              <a:t>jedynie urządzenia techniczne scharakteryzowane w art. 3 pkt 9 </a:t>
            </a:r>
            <a:r>
              <a:rPr lang="pl-PL" sz="2400" dirty="0" err="1">
                <a:solidFill>
                  <a:prstClr val="black"/>
                </a:solidFill>
              </a:rPr>
              <a:t>u.p.b</a:t>
            </a:r>
            <a:r>
              <a:rPr lang="pl-PL" sz="2400" dirty="0">
                <a:solidFill>
                  <a:prstClr val="black"/>
                </a:solidFill>
              </a:rPr>
              <a:t>. lub w innych przepisach tej ustawy albo w załączniku do niej, co – jeżeli omawiane urządzenia nie zostały wskazane </a:t>
            </a:r>
            <a:r>
              <a:rPr lang="pl-PL" sz="2400" i="1" dirty="0">
                <a:solidFill>
                  <a:prstClr val="black"/>
                </a:solidFill>
              </a:rPr>
              <a:t>expressis verbis</a:t>
            </a:r>
            <a:r>
              <a:rPr lang="pl-PL" sz="2400" dirty="0">
                <a:solidFill>
                  <a:prstClr val="black"/>
                </a:solidFill>
              </a:rPr>
              <a:t> – wymaga wykazania, że zapewniają one możliwość użytkowania obiektu budowlanego zgodnie z jego przeznaczeniem, z wyłączeniem jednak: (1) urządzeń budowlanych związanych z obiektami budowlanymi w postaci budowli w rozumieniu </a:t>
            </a:r>
            <a:r>
              <a:rPr lang="pl-PL" sz="2400" dirty="0" err="1">
                <a:solidFill>
                  <a:prstClr val="black"/>
                </a:solidFill>
              </a:rPr>
              <a:t>u.p.b</a:t>
            </a:r>
            <a:r>
              <a:rPr lang="pl-PL" sz="2400" dirty="0">
                <a:solidFill>
                  <a:prstClr val="black"/>
                </a:solidFill>
              </a:rPr>
              <a:t>., które to obiekty budowlane nie dają się zakwalifikować jako budowle w ujęciu </a:t>
            </a:r>
            <a:r>
              <a:rPr lang="pl-PL" sz="2400" dirty="0" err="1">
                <a:solidFill>
                  <a:prstClr val="black"/>
                </a:solidFill>
              </a:rPr>
              <a:t>u.p.o.l</a:t>
            </a:r>
            <a:r>
              <a:rPr lang="pl-PL" sz="2400" dirty="0">
                <a:solidFill>
                  <a:prstClr val="black"/>
                </a:solidFill>
              </a:rPr>
              <a:t>., oraz (2) urządzeń budowlanych związanych z obiektami budowlanymi w postaci obiektów małej architektury, przy zastrzeżeniu, że urządzeniami budowlanymi w rozumieniu </a:t>
            </a:r>
            <a:r>
              <a:rPr lang="pl-PL" sz="2400" dirty="0" err="1">
                <a:solidFill>
                  <a:prstClr val="black"/>
                </a:solidFill>
              </a:rPr>
              <a:t>u.p.b</a:t>
            </a:r>
            <a:r>
              <a:rPr lang="pl-PL" sz="2400" dirty="0">
                <a:solidFill>
                  <a:prstClr val="black"/>
                </a:solidFill>
              </a:rPr>
              <a:t>. nie są instalacje;</a:t>
            </a:r>
          </a:p>
          <a:p>
            <a:pPr marL="342900" lvl="0" indent="-342900" algn="just">
              <a:lnSpc>
                <a:spcPct val="100000"/>
              </a:lnSpc>
              <a:spcBef>
                <a:spcPct val="20000"/>
              </a:spcBef>
            </a:pPr>
            <a:r>
              <a:rPr lang="pl-PL" sz="2400" dirty="0">
                <a:solidFill>
                  <a:prstClr val="black"/>
                </a:solidFill>
              </a:rPr>
              <a:t>mając zarazem na uwadze, iż nie jest wykluczone, że o statusie poszczególnych obiektów i urządzeń współdecydować będą również inne przepisy rangi ustawowej, uzupełniające, modyfikujące czy doprecyzowujące prawo budowlane.</a:t>
            </a:r>
          </a:p>
          <a:p>
            <a:endParaRPr lang="pl-PL" dirty="0"/>
          </a:p>
        </p:txBody>
      </p:sp>
    </p:spTree>
    <p:extLst>
      <p:ext uri="{BB962C8B-B14F-4D97-AF65-F5344CB8AC3E}">
        <p14:creationId xmlns:p14="http://schemas.microsoft.com/office/powerpoint/2010/main" val="3153947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Podsumowanie</a:t>
            </a:r>
          </a:p>
        </p:txBody>
      </p:sp>
      <p:sp>
        <p:nvSpPr>
          <p:cNvPr id="3" name="Symbol zastępczy zawartości 2"/>
          <p:cNvSpPr>
            <a:spLocks noGrp="1"/>
          </p:cNvSpPr>
          <p:nvPr>
            <p:ph idx="1"/>
          </p:nvPr>
        </p:nvSpPr>
        <p:spPr/>
        <p:txBody>
          <a:bodyPr/>
          <a:lstStyle/>
          <a:p>
            <a:pPr marL="342900" lvl="0" indent="-342900" algn="just">
              <a:lnSpc>
                <a:spcPct val="100000"/>
              </a:lnSpc>
              <a:spcBef>
                <a:spcPct val="20000"/>
              </a:spcBef>
            </a:pPr>
            <a:r>
              <a:rPr lang="pl-PL" sz="2400" dirty="0">
                <a:solidFill>
                  <a:prstClr val="black"/>
                </a:solidFill>
              </a:rPr>
              <a:t>Wyrobiska górnicze nie mogą podlegać opodatkowaniu ani samodzielnie, ani wespół ze zlokalizowanymi w nich urządzeniami (jako kompleksowa całość), a przedmiotu opodatkowania można jedynie upatrywać w konkretnych obiektach i urządzeniach zlokalizowanych w tychże wyrobiskach górniczych.</a:t>
            </a:r>
          </a:p>
          <a:p>
            <a:endParaRPr lang="pl-PL" dirty="0"/>
          </a:p>
        </p:txBody>
      </p:sp>
    </p:spTree>
    <p:extLst>
      <p:ext uri="{BB962C8B-B14F-4D97-AF65-F5344CB8AC3E}">
        <p14:creationId xmlns:p14="http://schemas.microsoft.com/office/powerpoint/2010/main" val="261515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Zakres podmiotowy- cd.</a:t>
            </a:r>
          </a:p>
        </p:txBody>
      </p:sp>
      <p:sp>
        <p:nvSpPr>
          <p:cNvPr id="3" name="Symbol zastępczy zawartości 2"/>
          <p:cNvSpPr>
            <a:spLocks noGrp="1"/>
          </p:cNvSpPr>
          <p:nvPr>
            <p:ph idx="1"/>
          </p:nvPr>
        </p:nvSpPr>
        <p:spPr>
          <a:xfrm>
            <a:off x="619932" y="1690688"/>
            <a:ext cx="10733868" cy="5075695"/>
          </a:xfrm>
        </p:spPr>
        <p:txBody>
          <a:bodyPr>
            <a:normAutofit/>
          </a:bodyPr>
          <a:lstStyle/>
          <a:p>
            <a:pPr marL="514350" lvl="0" indent="-514350" algn="just">
              <a:buFont typeface="+mj-lt"/>
              <a:buAutoNum type="arabicParenR"/>
            </a:pPr>
            <a:r>
              <a:rPr lang="pl-PL" sz="2600" dirty="0">
                <a:solidFill>
                  <a:prstClr val="black"/>
                </a:solidFill>
              </a:rPr>
              <a:t>posiadaczami nieruchomości lub ich części albo obiektów budowlanych lub ich części, stanowiących własność Skarbu Państwa lub jednostki samorządu terytorialnego, których posiadanie:</a:t>
            </a:r>
          </a:p>
          <a:p>
            <a:pPr marL="971550" lvl="1" indent="-514350" algn="just">
              <a:buFont typeface="+mj-lt"/>
              <a:buAutoNum type="alphaLcParenR"/>
            </a:pPr>
            <a:r>
              <a:rPr lang="pl-PL" sz="2200" dirty="0">
                <a:solidFill>
                  <a:prstClr val="black"/>
                </a:solidFill>
              </a:rPr>
              <a:t>Wynika z umowy zawartej z właścicielem, Agencją Nieruchomości Rolnej lub z innego tytułu prawnego, z wyjątkiem posiadania przez osoby fizyczne lokali mieszkalnych niestanowiących odrębnych nieruchomości,</a:t>
            </a:r>
          </a:p>
          <a:p>
            <a:pPr marL="971550" lvl="1" indent="-514350" algn="just">
              <a:buFont typeface="+mj-lt"/>
              <a:buAutoNum type="alphaLcParenR"/>
            </a:pPr>
            <a:r>
              <a:rPr lang="pl-PL" sz="2200" dirty="0">
                <a:solidFill>
                  <a:prstClr val="black"/>
                </a:solidFill>
              </a:rPr>
              <a:t>jest bez tytułu prawnego.</a:t>
            </a:r>
          </a:p>
          <a:p>
            <a:pPr marL="971550" lvl="1" indent="-514350" algn="just">
              <a:buFont typeface="+mj-lt"/>
              <a:buAutoNum type="alphaLcParenR"/>
            </a:pPr>
            <a:endParaRPr lang="pl-PL" sz="2200" dirty="0">
              <a:solidFill>
                <a:prstClr val="black"/>
              </a:solidFill>
            </a:endParaRPr>
          </a:p>
          <a:p>
            <a:pPr marL="0" indent="0" algn="just">
              <a:buNone/>
            </a:pPr>
            <a:r>
              <a:rPr lang="pl-PL" sz="2400" dirty="0">
                <a:solidFill>
                  <a:prstClr val="black"/>
                </a:solidFill>
              </a:rPr>
              <a:t>Z kolei w przypadku przedmiotów opodatkowania wchodzących w skład Zasobu Własności Rolnej Skarbu Państwa lub będących w zarządzie Państwowego Gospodarstwa Leśnego Lasy Państwowe, </a:t>
            </a:r>
            <a:r>
              <a:rPr lang="pl-PL" sz="2400" b="1" dirty="0">
                <a:solidFill>
                  <a:prstClr val="black"/>
                </a:solidFill>
              </a:rPr>
              <a:t>obowiązek podatkowy ciąży odpowiednio na jednostkach organizacyjnych Agencji Nieruchomości Rolnej i jednostkach organizacyjnych Lasów Państwowych, faktycznie władających nieruchomościami lub obiektami budowlanymi.</a:t>
            </a:r>
          </a:p>
          <a:p>
            <a:endParaRPr lang="pl-PL" dirty="0"/>
          </a:p>
        </p:txBody>
      </p:sp>
    </p:spTree>
    <p:extLst>
      <p:ext uri="{BB962C8B-B14F-4D97-AF65-F5344CB8AC3E}">
        <p14:creationId xmlns:p14="http://schemas.microsoft.com/office/powerpoint/2010/main" val="262516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Problematyka współwłasności</a:t>
            </a:r>
          </a:p>
        </p:txBody>
      </p:sp>
      <p:sp>
        <p:nvSpPr>
          <p:cNvPr id="3" name="Symbol zastępczy zawartości 2"/>
          <p:cNvSpPr>
            <a:spLocks noGrp="1"/>
          </p:cNvSpPr>
          <p:nvPr>
            <p:ph idx="1"/>
          </p:nvPr>
        </p:nvSpPr>
        <p:spPr/>
        <p:txBody>
          <a:bodyPr/>
          <a:lstStyle/>
          <a:p>
            <a:pPr algn="just"/>
            <a:r>
              <a:rPr lang="pl-PL" dirty="0"/>
              <a:t>W przypadku współwłasności nieruchomości lub obiektu budowlanego ustawodawca postanowił, że przedmiot opodatkowania zostanie wyodrębniony spośród innych przedmiotów należących do każdego z właścicieli samodzielnie (będzie stanowił odrębny przedmiot opodatkowania). </a:t>
            </a:r>
            <a:r>
              <a:rPr lang="pl-PL" b="1" dirty="0"/>
              <a:t>Obowiązek i zobowiązanie podatkowe w przypadku tak wyodrębnionego przedmiotu opodatkowania będą ciążyły solidarnie na każdym ze współwłaścicieli.</a:t>
            </a:r>
          </a:p>
          <a:p>
            <a:pPr algn="just"/>
            <a:endParaRPr lang="pl-PL" b="1" dirty="0"/>
          </a:p>
          <a:p>
            <a:pPr algn="just"/>
            <a:r>
              <a:rPr lang="pl-PL" dirty="0"/>
              <a:t>Zasada ta, uregulowana w art. 3 ust. 4 </a:t>
            </a:r>
            <a:r>
              <a:rPr lang="pl-PL" dirty="0" err="1"/>
              <a:t>u.p.o.l</a:t>
            </a:r>
            <a:r>
              <a:rPr lang="pl-PL" dirty="0"/>
              <a:t>. doznaje jednak ograniczeń. Stanowi o tym ust. 4a i 5 art. 3 ustawy.</a:t>
            </a:r>
          </a:p>
        </p:txBody>
      </p:sp>
    </p:spTree>
    <p:extLst>
      <p:ext uri="{BB962C8B-B14F-4D97-AF65-F5344CB8AC3E}">
        <p14:creationId xmlns:p14="http://schemas.microsoft.com/office/powerpoint/2010/main" val="1497138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Problematyka współwłasności</a:t>
            </a:r>
          </a:p>
        </p:txBody>
      </p:sp>
      <p:sp>
        <p:nvSpPr>
          <p:cNvPr id="3" name="Symbol zastępczy zawartości 2"/>
          <p:cNvSpPr>
            <a:spLocks noGrp="1"/>
          </p:cNvSpPr>
          <p:nvPr>
            <p:ph idx="1"/>
          </p:nvPr>
        </p:nvSpPr>
        <p:spPr>
          <a:xfrm>
            <a:off x="356461" y="1825625"/>
            <a:ext cx="11282765" cy="4606172"/>
          </a:xfrm>
        </p:spPr>
        <p:txBody>
          <a:bodyPr>
            <a:normAutofit fontScale="92500"/>
          </a:bodyPr>
          <a:lstStyle/>
          <a:p>
            <a:pPr marL="0" indent="0" algn="just">
              <a:buNone/>
            </a:pPr>
            <a:r>
              <a:rPr lang="pl-PL" dirty="0"/>
              <a:t>Zasady odpowiedzialności solidarnej, o której mowa była na poprzednim slajdzie, a o której stanowi art. 3 ust. 4 ustawy, nie stosuje się przy współwłasności w częściach ułamkowych lokalu użytkowego – garażu wielostanowiskowego w budynku mieszkalnym wraz z gruntem stanowiących odrębny przedmiot własności. </a:t>
            </a:r>
            <a:r>
              <a:rPr lang="pl-PL" b="1" dirty="0"/>
              <a:t>W takiej sytuacji obowiązek podatkowy ciąży na współwłaścicielach w zakresie odpowiadającym ich udziałowi w prawie własności</a:t>
            </a:r>
            <a:r>
              <a:rPr lang="pl-PL" dirty="0"/>
              <a:t>. </a:t>
            </a:r>
          </a:p>
          <a:p>
            <a:pPr marL="0" indent="0" algn="just">
              <a:buNone/>
            </a:pPr>
            <a:r>
              <a:rPr lang="pl-PL" dirty="0"/>
              <a:t>Z kolei ust. 5 przepisu stanowi, że jeżeli zostało dokonane wyodrębnienie własności lokali, obowiązek podatkowy w zakresie podatku od nieruchomości od gruntu oraz od części budynku stanowiących nieruchomość wspólną w rozumieniu art. 3 ustawy o własności lokali ciąży na właścicielach w zakresie odpowiadającym ich udziałowi w nieruchomości wspólnej.</a:t>
            </a:r>
          </a:p>
        </p:txBody>
      </p:sp>
    </p:spTree>
    <p:extLst>
      <p:ext uri="{BB962C8B-B14F-4D97-AF65-F5344CB8AC3E}">
        <p14:creationId xmlns:p14="http://schemas.microsoft.com/office/powerpoint/2010/main" val="4263482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Zakres przedmiotowy</a:t>
            </a:r>
          </a:p>
        </p:txBody>
      </p:sp>
      <p:sp>
        <p:nvSpPr>
          <p:cNvPr id="3" name="Symbol zastępczy zawartości 2"/>
          <p:cNvSpPr>
            <a:spLocks noGrp="1"/>
          </p:cNvSpPr>
          <p:nvPr>
            <p:ph idx="1"/>
          </p:nvPr>
        </p:nvSpPr>
        <p:spPr/>
        <p:txBody>
          <a:bodyPr/>
          <a:lstStyle/>
          <a:p>
            <a:r>
              <a:rPr lang="pl-PL" dirty="0"/>
              <a:t>Art. 2. 1. Opodatkowaniu podatkiem od nieruchomości podlegają następujące nieruchomości lub obiekty budowlane:</a:t>
            </a:r>
          </a:p>
          <a:p>
            <a:endParaRPr lang="pl-PL" dirty="0"/>
          </a:p>
          <a:p>
            <a:pPr marL="514350" indent="-514350">
              <a:buAutoNum type="arabicParenR"/>
            </a:pPr>
            <a:r>
              <a:rPr lang="pl-PL" dirty="0"/>
              <a:t>grunty;</a:t>
            </a:r>
          </a:p>
          <a:p>
            <a:pPr marL="514350" indent="-514350">
              <a:buAutoNum type="arabicParenR"/>
            </a:pPr>
            <a:r>
              <a:rPr lang="pl-PL" dirty="0"/>
              <a:t>budynki lub ich części;</a:t>
            </a:r>
          </a:p>
          <a:p>
            <a:pPr marL="514350" indent="-514350">
              <a:buAutoNum type="arabicParenR"/>
            </a:pPr>
            <a:r>
              <a:rPr lang="pl-PL" dirty="0"/>
              <a:t>budowle lub ich części związane z prowadzeniem działalności gospodarczej.</a:t>
            </a:r>
          </a:p>
          <a:p>
            <a:pPr marL="0" indent="0">
              <a:buNone/>
            </a:pPr>
            <a:endParaRPr lang="pl-PL" dirty="0"/>
          </a:p>
        </p:txBody>
      </p:sp>
    </p:spTree>
    <p:extLst>
      <p:ext uri="{BB962C8B-B14F-4D97-AF65-F5344CB8AC3E}">
        <p14:creationId xmlns:p14="http://schemas.microsoft.com/office/powerpoint/2010/main" val="204796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ytuł 1"/>
          <p:cNvSpPr>
            <a:spLocks noGrp="1"/>
          </p:cNvSpPr>
          <p:nvPr>
            <p:ph type="title"/>
          </p:nvPr>
        </p:nvSpPr>
        <p:spPr>
          <a:xfrm>
            <a:off x="910525" y="210142"/>
            <a:ext cx="10515600" cy="1076217"/>
          </a:xfrm>
        </p:spPr>
        <p:txBody>
          <a:bodyPr/>
          <a:lstStyle/>
          <a:p>
            <a:pPr algn="ctr"/>
            <a:r>
              <a:rPr lang="pl-PL" dirty="0"/>
              <a:t>Definicje legalne podstawowych pojęć:</a:t>
            </a:r>
          </a:p>
        </p:txBody>
      </p:sp>
      <p:sp>
        <p:nvSpPr>
          <p:cNvPr id="3" name="Symbol zastępczy zawartości 2"/>
          <p:cNvSpPr>
            <a:spLocks noGrp="1"/>
          </p:cNvSpPr>
          <p:nvPr>
            <p:ph idx="1"/>
          </p:nvPr>
        </p:nvSpPr>
        <p:spPr>
          <a:xfrm>
            <a:off x="449452" y="1410345"/>
            <a:ext cx="11205274" cy="5036949"/>
          </a:xfrm>
        </p:spPr>
        <p:txBody>
          <a:bodyPr>
            <a:normAutofit/>
          </a:bodyPr>
          <a:lstStyle/>
          <a:p>
            <a:pPr algn="just"/>
            <a:r>
              <a:rPr lang="pl-PL" b="1" dirty="0"/>
              <a:t>budynek</a:t>
            </a:r>
            <a:r>
              <a:rPr lang="pl-PL" dirty="0"/>
              <a:t> – obiekt budowlany w rozumieniu przepisów prawa budowlanego, który jest trwale związany z gruntem, wydzielony z przestrzeni za pomocą przegród budowlanych oraz posiada fundamenty i dach;</a:t>
            </a:r>
          </a:p>
          <a:p>
            <a:pPr algn="just"/>
            <a:endParaRPr lang="pl-PL" dirty="0"/>
          </a:p>
          <a:p>
            <a:pPr algn="just"/>
            <a:r>
              <a:rPr lang="pl-PL" b="1" dirty="0"/>
              <a:t>budowla</a:t>
            </a:r>
            <a:r>
              <a:rPr lang="pl-PL" dirty="0"/>
              <a:t> – obiekt budowlany w rozumieniu przepisów prawa budowlanego niebędący budynkiem lub obiektem małej architektury, a także urządzenie budowlane w rozumieniu przepisów prawa budowlanego związane z obiektem budowlanym, które zapewnia możliwość użytkowania obiektu zgodnie z jego przeznaczeniem;</a:t>
            </a:r>
          </a:p>
        </p:txBody>
      </p:sp>
    </p:spTree>
    <p:extLst>
      <p:ext uri="{BB962C8B-B14F-4D97-AF65-F5344CB8AC3E}">
        <p14:creationId xmlns:p14="http://schemas.microsoft.com/office/powerpoint/2010/main" val="200143830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4033</Words>
  <Application>Microsoft Office PowerPoint</Application>
  <PresentationFormat>Panoramiczny</PresentationFormat>
  <Paragraphs>194</Paragraphs>
  <Slides>46</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46</vt:i4>
      </vt:variant>
    </vt:vector>
  </HeadingPairs>
  <TitlesOfParts>
    <vt:vector size="54" baseType="lpstr">
      <vt:lpstr>Arial</vt:lpstr>
      <vt:lpstr>Calibri</vt:lpstr>
      <vt:lpstr>Calibri Light</vt:lpstr>
      <vt:lpstr>Gill Sans MT</vt:lpstr>
      <vt:lpstr>Times New Roman</vt:lpstr>
      <vt:lpstr>Trebuchet MS</vt:lpstr>
      <vt:lpstr>Wingdings 2</vt:lpstr>
      <vt:lpstr>Motyw pakietu Office</vt:lpstr>
      <vt:lpstr>Podatek od nieruchomości  Ustawa z dnia 12 stycznia 1991 r. o podatkach i opłatach lokalnych (t. j. Dz. U. z 2016 r. poz. 716 z późn. zm.) (dalej: u.p.o.l.) </vt:lpstr>
      <vt:lpstr>Podstawowe informacje</vt:lpstr>
      <vt:lpstr>Informacje ogólne- cd.</vt:lpstr>
      <vt:lpstr>Zakres podmiotowy podatku</vt:lpstr>
      <vt:lpstr>Zakres podmiotowy- cd.</vt:lpstr>
      <vt:lpstr>Problematyka współwłasności</vt:lpstr>
      <vt:lpstr>Problematyka współwłasności</vt:lpstr>
      <vt:lpstr>Zakres przedmiotowy</vt:lpstr>
      <vt:lpstr>Definicje legalne podstawowych pojęć:</vt:lpstr>
      <vt:lpstr>Definicja budowli w ustawie-Prawo budowlane</vt:lpstr>
      <vt:lpstr>Definicje legalne w ustawie-Prawo budowlane</vt:lpstr>
      <vt:lpstr>Definicje legalne podstawowych pojęć- cz. 2:</vt:lpstr>
      <vt:lpstr>Zakres przedmiotowy</vt:lpstr>
      <vt:lpstr>Wyłączenia z opodatkowania podatkiem od nieruchomośći- cd.</vt:lpstr>
      <vt:lpstr>Wyłączenia uregulowane w art. 2 ust. 3 u.p.o.l.- cd.</vt:lpstr>
      <vt:lpstr>Podstawa opodatkowania</vt:lpstr>
      <vt:lpstr>Podstawa opodatkowania</vt:lpstr>
      <vt:lpstr>Stawki podatku</vt:lpstr>
      <vt:lpstr>Stawki podatku od gruntów:</vt:lpstr>
      <vt:lpstr>Stawki podatku od budynków i ich części:</vt:lpstr>
      <vt:lpstr>Stawki podatku od budowli:</vt:lpstr>
      <vt:lpstr>Prezentacja programu PowerPoint</vt:lpstr>
      <vt:lpstr>Powstawanie obowiązku podatkowego</vt:lpstr>
      <vt:lpstr>Obowiązki osób fizycznych nieprowadzących działalność gospodarczą:</vt:lpstr>
      <vt:lpstr>Powstanie zobowiązania podatkowego oraz termin zapłaty podatku:</vt:lpstr>
      <vt:lpstr>Powstanie zobowiązania podatkowego oraz termin zapłaty podatku:</vt:lpstr>
      <vt:lpstr>Zwolnienia z podatku od nieruchomości </vt:lpstr>
      <vt:lpstr>Zwolnienia z podatku od nieruchomości- cd.</vt:lpstr>
      <vt:lpstr>KAZUS 1</vt:lpstr>
      <vt:lpstr>WYROK WSA W POZNANIU Z 13.11.2013 R., SYGN. AKT III SA/PO 896/13</vt:lpstr>
      <vt:lpstr>KAZUS 2</vt:lpstr>
      <vt:lpstr>KAZUS 3</vt:lpstr>
      <vt:lpstr>KAZUS 4</vt:lpstr>
      <vt:lpstr>KAZUS 5</vt:lpstr>
      <vt:lpstr>KAZUS 6</vt:lpstr>
      <vt:lpstr>KAZUS 7</vt:lpstr>
      <vt:lpstr>Prezentacja programu PowerPoint</vt:lpstr>
      <vt:lpstr>Stawki podatku dla budynków lub ich części:</vt:lpstr>
      <vt:lpstr>Prezentacja programu PowerPoint</vt:lpstr>
      <vt:lpstr>Prezentacja programu PowerPoint</vt:lpstr>
      <vt:lpstr>Problematyka wyrobisk górniczych</vt:lpstr>
      <vt:lpstr>WYROK TK z dnia 13 września 2011 r. Sygn. akt P 33/09</vt:lpstr>
      <vt:lpstr>Prezentacja programu PowerPoint</vt:lpstr>
      <vt:lpstr>Prezentacja programu PowerPoint</vt:lpstr>
      <vt:lpstr>Prezentacja programu PowerPoint</vt:lpstr>
      <vt:lpstr>Podsumowanie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Cyprian</dc:creator>
  <cp:lastModifiedBy>Cyprian</cp:lastModifiedBy>
  <cp:revision>55</cp:revision>
  <dcterms:created xsi:type="dcterms:W3CDTF">2017-04-23T19:28:13Z</dcterms:created>
  <dcterms:modified xsi:type="dcterms:W3CDTF">2017-04-24T04:56:28Z</dcterms:modified>
</cp:coreProperties>
</file>