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8" r:id="rId3"/>
    <p:sldId id="275" r:id="rId4"/>
    <p:sldId id="271" r:id="rId5"/>
    <p:sldId id="272" r:id="rId6"/>
    <p:sldId id="273" r:id="rId7"/>
    <p:sldId id="274" r:id="rId8"/>
    <p:sldId id="260" r:id="rId9"/>
    <p:sldId id="276" r:id="rId10"/>
    <p:sldId id="285" r:id="rId11"/>
    <p:sldId id="277" r:id="rId12"/>
    <p:sldId id="282" r:id="rId13"/>
    <p:sldId id="283" r:id="rId14"/>
    <p:sldId id="284" r:id="rId15"/>
    <p:sldId id="262" r:id="rId16"/>
    <p:sldId id="278" r:id="rId17"/>
    <p:sldId id="279" r:id="rId18"/>
    <p:sldId id="265" r:id="rId19"/>
    <p:sldId id="280" r:id="rId20"/>
    <p:sldId id="281" r:id="rId21"/>
    <p:sldId id="269" r:id="rId22"/>
    <p:sldId id="266" r:id="rId23"/>
    <p:sldId id="263" r:id="rId24"/>
    <p:sldId id="287" r:id="rId25"/>
    <p:sldId id="286" r:id="rId26"/>
    <p:sldId id="264" r:id="rId27"/>
    <p:sldId id="288" r:id="rId28"/>
    <p:sldId id="289"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7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pl-PL"/>
              <a:t>Kliknij, aby edytować styl</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pl-PL"/>
              <a:t>Kliknij, aby edytować styl</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5/8/2017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l-PL"/>
              <a:t>Kliknij, aby edytować styl</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5/8/2017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pl-PL"/>
              <a:t>Kliknij, aby edytować styl</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a:t>Edytuj style wzorca tekstu</a:t>
            </a:r>
          </a:p>
        </p:txBody>
      </p:sp>
      <p:sp>
        <p:nvSpPr>
          <p:cNvPr id="5" name="Date Placeholder 4"/>
          <p:cNvSpPr>
            <a:spLocks noGrp="1"/>
          </p:cNvSpPr>
          <p:nvPr>
            <p:ph type="dt" sz="half" idx="10"/>
          </p:nvPr>
        </p:nvSpPr>
        <p:spPr/>
        <p:txBody>
          <a:bodyPr/>
          <a:lstStyle/>
          <a:p>
            <a:fld id="{B61BEF0D-F0BB-DE4B-95CE-6DB70DBA9567}" type="datetimeFigureOut">
              <a:rPr lang="en-US" dirty="0"/>
              <a:pPr/>
              <a:t>5/8/2017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l-PL"/>
              <a:t>Kliknij, aby edytować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a:t>Edytuj style wzorca tekstu</a:t>
            </a:r>
          </a:p>
        </p:txBody>
      </p:sp>
      <p:sp>
        <p:nvSpPr>
          <p:cNvPr id="5" name="Date Placeholder 4"/>
          <p:cNvSpPr>
            <a:spLocks noGrp="1"/>
          </p:cNvSpPr>
          <p:nvPr>
            <p:ph type="dt" sz="half" idx="10"/>
          </p:nvPr>
        </p:nvSpPr>
        <p:spPr/>
        <p:txBody>
          <a:bodyPr/>
          <a:lstStyle/>
          <a:p>
            <a:fld id="{B61BEF0D-F0BB-DE4B-95CE-6DB70DBA9567}" type="datetimeFigureOut">
              <a:rPr lang="en-US" dirty="0"/>
              <a:pPr/>
              <a:t>5/8/2017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pl-PL"/>
              <a:t>Kliknij, aby edytować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a:t>Edytuj style wzorca tekstu</a:t>
            </a:r>
          </a:p>
        </p:txBody>
      </p:sp>
      <p:sp>
        <p:nvSpPr>
          <p:cNvPr id="5" name="Date Placeholder 4"/>
          <p:cNvSpPr>
            <a:spLocks noGrp="1"/>
          </p:cNvSpPr>
          <p:nvPr>
            <p:ph type="dt" sz="half" idx="10"/>
          </p:nvPr>
        </p:nvSpPr>
        <p:spPr/>
        <p:txBody>
          <a:bodyPr/>
          <a:lstStyle/>
          <a:p>
            <a:fld id="{B61BEF0D-F0BB-DE4B-95CE-6DB70DBA9567}" type="datetimeFigureOut">
              <a:rPr lang="en-US" dirty="0"/>
              <a:pPr/>
              <a:t>5/8/2017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ncho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pl-PL"/>
              <a:t>Kliknij, aby edytować styl</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pl-PL"/>
              <a:t>Kliknij, aby edytować styl</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pl-PL"/>
              <a:t>Kliknij, aby edytować styl</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5/8/2017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a:t>Kliknij, aby edytować styl</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pl-PL"/>
              <a:t>Kliknij, aby edytować styl</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B61BEF0D-F0BB-DE4B-95CE-6DB70DBA9567}" type="datetimeFigureOut">
              <a:rPr lang="en-US" dirty="0"/>
              <a:pPr/>
              <a:t>5/8/2017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pl-PL"/>
              <a:t>Kliknij, aby edytować styl</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B61BEF0D-F0BB-DE4B-95CE-6DB70DBA9567}" type="datetimeFigureOut">
              <a:rPr lang="en-US" dirty="0"/>
              <a:pPr/>
              <a:t>5/8/2017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pl-PL"/>
              <a:t>Kliknij, aby edytować styl</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5/8/2017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436655" y="872836"/>
            <a:ext cx="10575234" cy="3184110"/>
          </a:xfrm>
        </p:spPr>
        <p:txBody>
          <a:bodyPr>
            <a:normAutofit fontScale="90000"/>
          </a:bodyPr>
          <a:lstStyle/>
          <a:p>
            <a:pPr algn="ctr"/>
            <a:r>
              <a:rPr lang="pl-PL" sz="7200" b="1" dirty="0">
                <a:latin typeface="Arial" panose="020B0604020202020204" pitchFamily="34" charset="0"/>
                <a:cs typeface="Arial" panose="020B0604020202020204" pitchFamily="34" charset="0"/>
              </a:rPr>
              <a:t>Podatek rolny</a:t>
            </a:r>
            <a:br>
              <a:rPr lang="pl-PL" b="1" dirty="0">
                <a:latin typeface="Arial" panose="020B0604020202020204" pitchFamily="34" charset="0"/>
                <a:cs typeface="Arial" panose="020B0604020202020204" pitchFamily="34" charset="0"/>
              </a:rPr>
            </a:br>
            <a:br>
              <a:rPr lang="pl-PL" b="1" dirty="0">
                <a:latin typeface="Arial" panose="020B0604020202020204" pitchFamily="34" charset="0"/>
                <a:cs typeface="Arial" panose="020B0604020202020204" pitchFamily="34" charset="0"/>
              </a:rPr>
            </a:br>
            <a:r>
              <a:rPr lang="pl-PL" sz="3600" dirty="0">
                <a:latin typeface="Arial" panose="020B0604020202020204" pitchFamily="34" charset="0"/>
                <a:cs typeface="Arial" panose="020B0604020202020204" pitchFamily="34" charset="0"/>
              </a:rPr>
              <a:t>Ustawa z dnia 15 listopada 1984 r. o podatku rolnym (t. j. Dz. U. z 2016 r. poz. 617 z </a:t>
            </a:r>
            <a:r>
              <a:rPr lang="pl-PL" sz="3600" dirty="0" err="1">
                <a:latin typeface="Arial" panose="020B0604020202020204" pitchFamily="34" charset="0"/>
                <a:cs typeface="Arial" panose="020B0604020202020204" pitchFamily="34" charset="0"/>
              </a:rPr>
              <a:t>późn</a:t>
            </a:r>
            <a:r>
              <a:rPr lang="pl-PL" sz="3600" dirty="0">
                <a:latin typeface="Arial" panose="020B0604020202020204" pitchFamily="34" charset="0"/>
                <a:cs typeface="Arial" panose="020B0604020202020204" pitchFamily="34" charset="0"/>
              </a:rPr>
              <a:t>. zm.) (dalej: </a:t>
            </a:r>
            <a:r>
              <a:rPr lang="pl-PL" sz="3600" dirty="0" err="1">
                <a:latin typeface="Arial" panose="020B0604020202020204" pitchFamily="34" charset="0"/>
                <a:cs typeface="Arial" panose="020B0604020202020204" pitchFamily="34" charset="0"/>
              </a:rPr>
              <a:t>u.p.r</a:t>
            </a:r>
            <a:r>
              <a:rPr lang="pl-PL" sz="3600" dirty="0">
                <a:latin typeface="Arial" panose="020B0604020202020204" pitchFamily="34" charset="0"/>
                <a:cs typeface="Arial" panose="020B0604020202020204" pitchFamily="34" charset="0"/>
              </a:rPr>
              <a:t>.)</a:t>
            </a:r>
            <a:endParaRPr lang="pl-PL" dirty="0">
              <a:latin typeface="Arial" panose="020B0604020202020204" pitchFamily="34" charset="0"/>
              <a:cs typeface="Arial" panose="020B0604020202020204" pitchFamily="34" charset="0"/>
            </a:endParaRPr>
          </a:p>
        </p:txBody>
      </p:sp>
      <p:sp>
        <p:nvSpPr>
          <p:cNvPr id="3" name="Podtytuł 2"/>
          <p:cNvSpPr>
            <a:spLocks noGrp="1"/>
          </p:cNvSpPr>
          <p:nvPr>
            <p:ph type="subTitle" idx="1"/>
          </p:nvPr>
        </p:nvSpPr>
        <p:spPr>
          <a:xfrm>
            <a:off x="2266573" y="5477334"/>
            <a:ext cx="8915399" cy="1126283"/>
          </a:xfrm>
        </p:spPr>
        <p:txBody>
          <a:bodyPr>
            <a:normAutofit fontScale="85000" lnSpcReduction="20000"/>
          </a:bodyPr>
          <a:lstStyle/>
          <a:p>
            <a:pPr algn="ctr"/>
            <a:r>
              <a:rPr lang="pl-PL" sz="2400" dirty="0">
                <a:solidFill>
                  <a:schemeClr val="tx1"/>
                </a:solidFill>
                <a:latin typeface="Arial" panose="020B0604020202020204" pitchFamily="34" charset="0"/>
                <a:cs typeface="Arial" panose="020B0604020202020204" pitchFamily="34" charset="0"/>
              </a:rPr>
              <a:t>mgr Cyprian Golda</a:t>
            </a:r>
          </a:p>
          <a:p>
            <a:pPr algn="ctr"/>
            <a:r>
              <a:rPr lang="pl-PL" sz="2400" dirty="0">
                <a:solidFill>
                  <a:schemeClr val="tx1"/>
                </a:solidFill>
                <a:latin typeface="Arial" panose="020B0604020202020204" pitchFamily="34" charset="0"/>
                <a:cs typeface="Arial" panose="020B0604020202020204" pitchFamily="34" charset="0"/>
              </a:rPr>
              <a:t>Katedra Prawa Finansowego</a:t>
            </a:r>
          </a:p>
          <a:p>
            <a:pPr algn="ctr"/>
            <a:r>
              <a:rPr lang="pl-PL" sz="2400" dirty="0">
                <a:solidFill>
                  <a:schemeClr val="tx1"/>
                </a:solidFill>
                <a:latin typeface="Arial" panose="020B0604020202020204" pitchFamily="34" charset="0"/>
                <a:cs typeface="Arial" panose="020B0604020202020204" pitchFamily="34" charset="0"/>
              </a:rPr>
              <a:t>Wrocław 2017</a:t>
            </a:r>
          </a:p>
        </p:txBody>
      </p:sp>
    </p:spTree>
    <p:extLst>
      <p:ext uri="{BB962C8B-B14F-4D97-AF65-F5344CB8AC3E}">
        <p14:creationId xmlns:p14="http://schemas.microsoft.com/office/powerpoint/2010/main" val="34655716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atin typeface="Arial" panose="020B0604020202020204" pitchFamily="34" charset="0"/>
                <a:cs typeface="Arial" panose="020B0604020202020204" pitchFamily="34" charset="0"/>
              </a:rPr>
              <a:t>Podstawa opodatkowania</a:t>
            </a:r>
          </a:p>
        </p:txBody>
      </p:sp>
      <p:sp>
        <p:nvSpPr>
          <p:cNvPr id="3" name="Symbol zastępczy zawartości 2"/>
          <p:cNvSpPr>
            <a:spLocks noGrp="1"/>
          </p:cNvSpPr>
          <p:nvPr>
            <p:ph idx="1"/>
          </p:nvPr>
        </p:nvSpPr>
        <p:spPr>
          <a:xfrm>
            <a:off x="2589212" y="2286000"/>
            <a:ext cx="8915400" cy="3625222"/>
          </a:xfrm>
        </p:spPr>
        <p:txBody>
          <a:bodyPr/>
          <a:lstStyle/>
          <a:p>
            <a:pPr algn="just"/>
            <a:r>
              <a:rPr lang="pl-PL" dirty="0">
                <a:solidFill>
                  <a:schemeClr val="tx1"/>
                </a:solidFill>
                <a:latin typeface="Arial" panose="020B0604020202020204" pitchFamily="34" charset="0"/>
                <a:cs typeface="Arial" panose="020B0604020202020204" pitchFamily="34" charset="0"/>
              </a:rPr>
              <a:t>Kolejnym kryterium decydującym o ostatecznej powierzchni stanowiącej podstawę opodatkowania jest klasyfikacja gruntów ze względu na jej klasę bonitacyjną.</a:t>
            </a:r>
          </a:p>
          <a:p>
            <a:pPr algn="just"/>
            <a:endParaRPr lang="pl-PL" dirty="0">
              <a:solidFill>
                <a:schemeClr val="tx1"/>
              </a:solidFill>
              <a:latin typeface="Arial" panose="020B0604020202020204" pitchFamily="34" charset="0"/>
              <a:cs typeface="Arial" panose="020B0604020202020204" pitchFamily="34" charset="0"/>
            </a:endParaRPr>
          </a:p>
          <a:p>
            <a:pPr algn="just"/>
            <a:r>
              <a:rPr lang="pl-PL" dirty="0">
                <a:solidFill>
                  <a:schemeClr val="tx1"/>
                </a:solidFill>
                <a:latin typeface="Arial" panose="020B0604020202020204" pitchFamily="34" charset="0"/>
                <a:cs typeface="Arial" panose="020B0604020202020204" pitchFamily="34" charset="0"/>
              </a:rPr>
              <a:t>Urzędową tabelę klas gruntów zawierającą m.in. ogólną charakterystykę klas bonitacyjnych gleb, a także sposób zaliczania gleb do poszczególnych klas stanowi załącznik do Rozporządzenia Rady Ministrów z dnia 12 września 2012 r. w sprawie gleboznawczej klasyfikacji gruntów (Dz. U. 2012 nr 0 poz. 1246).</a:t>
            </a:r>
          </a:p>
          <a:p>
            <a:endParaRPr lang="pl-PL" dirty="0"/>
          </a:p>
        </p:txBody>
      </p:sp>
    </p:spTree>
    <p:extLst>
      <p:ext uri="{BB962C8B-B14F-4D97-AF65-F5344CB8AC3E}">
        <p14:creationId xmlns:p14="http://schemas.microsoft.com/office/powerpoint/2010/main" val="29664508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pPr algn="ctr"/>
            <a:r>
              <a:rPr lang="pl-PL" sz="2800" dirty="0">
                <a:solidFill>
                  <a:schemeClr val="tx1"/>
                </a:solidFill>
                <a:latin typeface="Arial" panose="020B0604020202020204" pitchFamily="34" charset="0"/>
                <a:cs typeface="Arial" panose="020B0604020202020204" pitchFamily="34" charset="0"/>
              </a:rPr>
              <a:t>Podstawę opodatkowania wyrażoną w hektarach przeliczeniowych oblicza się na podstawie następujących przeliczników:</a:t>
            </a:r>
          </a:p>
        </p:txBody>
      </p:sp>
      <p:pic>
        <p:nvPicPr>
          <p:cNvPr id="5" name="Symbol zastępczy zawartości 4"/>
          <p:cNvPicPr>
            <a:picLocks noGrp="1" noChangeAspect="1"/>
          </p:cNvPicPr>
          <p:nvPr>
            <p:ph idx="1"/>
          </p:nvPr>
        </p:nvPicPr>
        <p:blipFill>
          <a:blip r:embed="rId2"/>
          <a:stretch>
            <a:fillRect/>
          </a:stretch>
        </p:blipFill>
        <p:spPr>
          <a:xfrm>
            <a:off x="2592925" y="2549236"/>
            <a:ext cx="8911688" cy="3823854"/>
          </a:xfrm>
        </p:spPr>
      </p:pic>
    </p:spTree>
    <p:extLst>
      <p:ext uri="{BB962C8B-B14F-4D97-AF65-F5344CB8AC3E}">
        <p14:creationId xmlns:p14="http://schemas.microsoft.com/office/powerpoint/2010/main" val="4388292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t>Podstawa opodatkowania-szczególne zasady</a:t>
            </a:r>
          </a:p>
        </p:txBody>
      </p:sp>
      <p:sp>
        <p:nvSpPr>
          <p:cNvPr id="3" name="Symbol zastępczy zawartości 2"/>
          <p:cNvSpPr>
            <a:spLocks noGrp="1"/>
          </p:cNvSpPr>
          <p:nvPr>
            <p:ph idx="1"/>
          </p:nvPr>
        </p:nvSpPr>
        <p:spPr>
          <a:xfrm>
            <a:off x="2589212" y="2729344"/>
            <a:ext cx="8915400" cy="3181877"/>
          </a:xfrm>
        </p:spPr>
        <p:txBody>
          <a:bodyPr/>
          <a:lstStyle/>
          <a:p>
            <a:pPr algn="just"/>
            <a:r>
              <a:rPr lang="pl-PL" dirty="0">
                <a:solidFill>
                  <a:schemeClr val="tx1"/>
                </a:solidFill>
                <a:latin typeface="Arial" panose="020B0604020202020204" pitchFamily="34" charset="0"/>
                <a:cs typeface="Arial" panose="020B0604020202020204" pitchFamily="34" charset="0"/>
              </a:rPr>
              <a:t>Szczególne zasady ustalania przeliczników dla hektarów przelicznikowych dotyczą sadów.</a:t>
            </a:r>
          </a:p>
          <a:p>
            <a:pPr algn="just"/>
            <a:endParaRPr lang="pl-PL" dirty="0">
              <a:solidFill>
                <a:schemeClr val="tx1"/>
              </a:solidFill>
              <a:latin typeface="Arial" panose="020B0604020202020204" pitchFamily="34" charset="0"/>
              <a:cs typeface="Arial" panose="020B0604020202020204" pitchFamily="34" charset="0"/>
            </a:endParaRPr>
          </a:p>
          <a:p>
            <a:pPr algn="just"/>
            <a:r>
              <a:rPr lang="pl-PL" dirty="0">
                <a:solidFill>
                  <a:schemeClr val="tx1"/>
                </a:solidFill>
                <a:latin typeface="Arial" panose="020B0604020202020204" pitchFamily="34" charset="0"/>
                <a:cs typeface="Arial" panose="020B0604020202020204" pitchFamily="34" charset="0"/>
              </a:rPr>
              <a:t>Zgodnie z art. 4 ust. 6 ustawy, sady przelicza się na hektary przeliczeniowe według przeliczników określonych w ust. 5 właściwych dla gruntów ornych, tj. na zasadach ogólnych. Jednakże do sadów klasy III i IV stosuje się odpowiednio przeliczniki dla klasy </a:t>
            </a:r>
            <a:r>
              <a:rPr lang="pl-PL" dirty="0" err="1">
                <a:solidFill>
                  <a:schemeClr val="tx1"/>
                </a:solidFill>
                <a:latin typeface="Arial" panose="020B0604020202020204" pitchFamily="34" charset="0"/>
                <a:cs typeface="Arial" panose="020B0604020202020204" pitchFamily="34" charset="0"/>
              </a:rPr>
              <a:t>IIIa</a:t>
            </a:r>
            <a:r>
              <a:rPr lang="pl-PL" dirty="0">
                <a:solidFill>
                  <a:schemeClr val="tx1"/>
                </a:solidFill>
                <a:latin typeface="Arial" panose="020B0604020202020204" pitchFamily="34" charset="0"/>
                <a:cs typeface="Arial" panose="020B0604020202020204" pitchFamily="34" charset="0"/>
              </a:rPr>
              <a:t> i </a:t>
            </a:r>
            <a:r>
              <a:rPr lang="pl-PL" dirty="0" err="1">
                <a:solidFill>
                  <a:schemeClr val="tx1"/>
                </a:solidFill>
                <a:latin typeface="Arial" panose="020B0604020202020204" pitchFamily="34" charset="0"/>
                <a:cs typeface="Arial" panose="020B0604020202020204" pitchFamily="34" charset="0"/>
              </a:rPr>
              <a:t>IVa</a:t>
            </a:r>
            <a:r>
              <a:rPr lang="pl-PL" dirty="0">
                <a:solidFill>
                  <a:schemeClr val="tx1"/>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4382703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161308" y="402437"/>
            <a:ext cx="9476509" cy="1280890"/>
          </a:xfrm>
        </p:spPr>
        <p:txBody>
          <a:bodyPr/>
          <a:lstStyle/>
          <a:p>
            <a:pPr algn="ctr"/>
            <a:r>
              <a:rPr lang="pl-PL" dirty="0"/>
              <a:t>Podstawa opodatkowania-szczególne zasady</a:t>
            </a:r>
          </a:p>
        </p:txBody>
      </p:sp>
      <p:sp>
        <p:nvSpPr>
          <p:cNvPr id="3" name="Symbol zastępczy zawartości 2"/>
          <p:cNvSpPr>
            <a:spLocks noGrp="1"/>
          </p:cNvSpPr>
          <p:nvPr>
            <p:ph idx="1"/>
          </p:nvPr>
        </p:nvSpPr>
        <p:spPr>
          <a:xfrm>
            <a:off x="2161309" y="2133599"/>
            <a:ext cx="9476509" cy="4433455"/>
          </a:xfrm>
        </p:spPr>
        <p:txBody>
          <a:bodyPr>
            <a:normAutofit/>
          </a:bodyPr>
          <a:lstStyle/>
          <a:p>
            <a:pPr algn="just"/>
            <a:r>
              <a:rPr lang="pl-PL" dirty="0">
                <a:solidFill>
                  <a:prstClr val="black"/>
                </a:solidFill>
                <a:latin typeface="Arial" panose="020B0604020202020204" pitchFamily="34" charset="0"/>
                <a:cs typeface="Arial" panose="020B0604020202020204" pitchFamily="34" charset="0"/>
              </a:rPr>
              <a:t>Szczególne zasady przeliczania powierzchni nieruchomości dotyczą również gruntów pod stawami, gruntów zadrzewionych i zakrzewionych na użytkach rolnych, gruntów pod rowami oraz gruntów rolnych zabudowanych.</a:t>
            </a:r>
          </a:p>
          <a:p>
            <a:pPr algn="just"/>
            <a:endParaRPr lang="pl-PL" dirty="0">
              <a:solidFill>
                <a:prstClr val="black"/>
              </a:solidFill>
              <a:latin typeface="Arial" panose="020B0604020202020204" pitchFamily="34" charset="0"/>
              <a:cs typeface="Arial" panose="020B0604020202020204" pitchFamily="34" charset="0"/>
            </a:endParaRPr>
          </a:p>
          <a:p>
            <a:pPr algn="just"/>
            <a:r>
              <a:rPr lang="pl-PL" dirty="0">
                <a:solidFill>
                  <a:prstClr val="black"/>
                </a:solidFill>
                <a:latin typeface="Arial" panose="020B0604020202020204" pitchFamily="34" charset="0"/>
                <a:cs typeface="Arial" panose="020B0604020202020204" pitchFamily="34" charset="0"/>
              </a:rPr>
              <a:t>Art. 6 ust. 7 </a:t>
            </a:r>
            <a:r>
              <a:rPr lang="pl-PL" dirty="0" err="1">
                <a:solidFill>
                  <a:prstClr val="black"/>
                </a:solidFill>
                <a:latin typeface="Arial" panose="020B0604020202020204" pitchFamily="34" charset="0"/>
                <a:cs typeface="Arial" panose="020B0604020202020204" pitchFamily="34" charset="0"/>
              </a:rPr>
              <a:t>u.p.r</a:t>
            </a:r>
            <a:r>
              <a:rPr lang="pl-PL" dirty="0">
                <a:solidFill>
                  <a:prstClr val="black"/>
                </a:solidFill>
                <a:latin typeface="Arial" panose="020B0604020202020204" pitchFamily="34" charset="0"/>
                <a:cs typeface="Arial" panose="020B0604020202020204" pitchFamily="34" charset="0"/>
              </a:rPr>
              <a:t>. stanowi, że grunty te przelicza się na hektary przeliczeniowe, bez względu na zaliczenie do okręgu podatkowego, według następujących przeliczników:</a:t>
            </a:r>
          </a:p>
          <a:p>
            <a:pPr marL="623888" algn="just">
              <a:buFont typeface="+mj-lt"/>
              <a:buAutoNum type="arabicParenR"/>
            </a:pPr>
            <a:r>
              <a:rPr lang="pl-PL" dirty="0">
                <a:solidFill>
                  <a:prstClr val="black"/>
                </a:solidFill>
                <a:latin typeface="Arial" panose="020B0604020202020204" pitchFamily="34" charset="0"/>
                <a:cs typeface="Arial" panose="020B0604020202020204" pitchFamily="34" charset="0"/>
              </a:rPr>
              <a:t>1 ha gruntów pod stawami zarybionymi łososiem, trocią, głowacicą, palią i pstrągiem oraz gruntów rolnych zabudowanych – 1 ha przeliczeniowy;</a:t>
            </a:r>
          </a:p>
          <a:p>
            <a:pPr marL="623888" algn="just">
              <a:buFont typeface="+mj-lt"/>
              <a:buAutoNum type="arabicParenR"/>
            </a:pPr>
            <a:r>
              <a:rPr lang="pl-PL" dirty="0">
                <a:solidFill>
                  <a:prstClr val="black"/>
                </a:solidFill>
                <a:latin typeface="Arial" panose="020B0604020202020204" pitchFamily="34" charset="0"/>
                <a:cs typeface="Arial" panose="020B0604020202020204" pitchFamily="34" charset="0"/>
              </a:rPr>
              <a:t>1 ha gruntów pod stawami zarybionymi innymi gatunkami ryb, gruntów pod stawami niezarybionymi, gruntów zadrzewionych i zakrzewionych na użytkach rolnych oraz gruntów pod rowami – 0,20 ha przeliczeniowego.</a:t>
            </a:r>
            <a:endParaRPr lang="pl-PL" dirty="0"/>
          </a:p>
        </p:txBody>
      </p:sp>
    </p:spTree>
    <p:extLst>
      <p:ext uri="{BB962C8B-B14F-4D97-AF65-F5344CB8AC3E}">
        <p14:creationId xmlns:p14="http://schemas.microsoft.com/office/powerpoint/2010/main" val="4230736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Podstawa opodatkowania-szczególne zasady</a:t>
            </a:r>
          </a:p>
        </p:txBody>
      </p:sp>
      <p:sp>
        <p:nvSpPr>
          <p:cNvPr id="3" name="Symbol zastępczy zawartości 2"/>
          <p:cNvSpPr>
            <a:spLocks noGrp="1"/>
          </p:cNvSpPr>
          <p:nvPr>
            <p:ph idx="1"/>
          </p:nvPr>
        </p:nvSpPr>
        <p:spPr>
          <a:xfrm>
            <a:off x="2589212" y="2729344"/>
            <a:ext cx="8915400" cy="3181877"/>
          </a:xfrm>
        </p:spPr>
        <p:txBody>
          <a:bodyPr/>
          <a:lstStyle/>
          <a:p>
            <a:pPr algn="just"/>
            <a:r>
              <a:rPr lang="pl-PL" dirty="0">
                <a:solidFill>
                  <a:srgbClr val="000000"/>
                </a:solidFill>
                <a:latin typeface="Arial" panose="020B0604020202020204" pitchFamily="34" charset="0"/>
                <a:cs typeface="Arial" panose="020B0604020202020204" pitchFamily="34" charset="0"/>
              </a:rPr>
              <a:t>Ustawodawca przewidział także ewentualność gdy powyższe metody przeliczeniowe staną się zawodne.</a:t>
            </a:r>
          </a:p>
          <a:p>
            <a:pPr algn="just"/>
            <a:endParaRPr lang="pl-PL" dirty="0">
              <a:solidFill>
                <a:srgbClr val="000000"/>
              </a:solidFill>
              <a:latin typeface="Arial" panose="020B0604020202020204" pitchFamily="34" charset="0"/>
              <a:cs typeface="Arial" panose="020B0604020202020204" pitchFamily="34" charset="0"/>
            </a:endParaRPr>
          </a:p>
          <a:p>
            <a:pPr algn="just"/>
            <a:r>
              <a:rPr lang="pl-PL" b="1" u="sng" dirty="0">
                <a:solidFill>
                  <a:srgbClr val="000000"/>
                </a:solidFill>
                <a:latin typeface="Arial" panose="020B0604020202020204" pitchFamily="34" charset="0"/>
                <a:cs typeface="Arial" panose="020B0604020202020204" pitchFamily="34" charset="0"/>
              </a:rPr>
              <a:t>Zgodnie z wolą ustawodawcy, jeżeli nie można ustalić przelicznika powierzchni użytków rolnych na podstawie ust. 5–7, przyjmuje się, że 1 ha fizyczny odpowiada 1 ha przeliczeniowemu.</a:t>
            </a:r>
            <a:endParaRPr lang="pl-PL" b="1"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196895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092037" y="166909"/>
            <a:ext cx="9670472" cy="1280890"/>
          </a:xfrm>
        </p:spPr>
        <p:txBody>
          <a:bodyPr/>
          <a:lstStyle/>
          <a:p>
            <a:pPr algn="ctr"/>
            <a:r>
              <a:rPr lang="pl-PL" dirty="0"/>
              <a:t>Stawki podatku</a:t>
            </a:r>
          </a:p>
        </p:txBody>
      </p:sp>
      <p:sp>
        <p:nvSpPr>
          <p:cNvPr id="3" name="Symbol zastępczy zawartości 2"/>
          <p:cNvSpPr>
            <a:spLocks noGrp="1"/>
          </p:cNvSpPr>
          <p:nvPr>
            <p:ph idx="1"/>
          </p:nvPr>
        </p:nvSpPr>
        <p:spPr>
          <a:xfrm>
            <a:off x="1884218" y="1177636"/>
            <a:ext cx="9878291" cy="5153891"/>
          </a:xfrm>
        </p:spPr>
        <p:txBody>
          <a:bodyPr>
            <a:normAutofit fontScale="92500" lnSpcReduction="20000"/>
          </a:bodyPr>
          <a:lstStyle/>
          <a:p>
            <a:pPr algn="just"/>
            <a:r>
              <a:rPr lang="pl-PL" dirty="0">
                <a:solidFill>
                  <a:srgbClr val="000000"/>
                </a:solidFill>
                <a:latin typeface="Arial" panose="020B0604020202020204" pitchFamily="34" charset="0"/>
                <a:cs typeface="Arial" panose="020B0604020202020204" pitchFamily="34" charset="0"/>
              </a:rPr>
              <a:t>Stawki podatku zostały uregulowane w sposób szczególny. Wyrażają one bowiem nie tylko sposób obliczania podatku od nieruchomości, ale w sposób bezpośredni, poprzez wybrany przez ustawodawcę miernik, odnoszą się do kwestii rentowności czy też zyskowności prowadzonej rolniczej działalności gospodarczej. W ten też sposób podatek ten jest uznawany nie tylko za podatek majątkowy, ale także przychodowy. Stąd też klasyfikowanie go jako podatek przychodowo-majątkowy. Stawki podatku oczywiście są już nieadekwatne do współczesnych realiów w sposób bezwzględny wskazując przemiany gospodarcze oraz rozwój rolnictwa. Tym samym są jaskrawym przykładem niedostosowania warunków prawnych do zmieniającej się rzeczywistości.</a:t>
            </a:r>
          </a:p>
          <a:p>
            <a:pPr algn="just"/>
            <a:endParaRPr lang="pl-PL" dirty="0">
              <a:solidFill>
                <a:srgbClr val="000000"/>
              </a:solidFill>
              <a:latin typeface="Arial" panose="020B0604020202020204" pitchFamily="34" charset="0"/>
              <a:cs typeface="Arial" panose="020B0604020202020204" pitchFamily="34" charset="0"/>
            </a:endParaRPr>
          </a:p>
          <a:p>
            <a:pPr algn="just"/>
            <a:r>
              <a:rPr lang="pl-PL" dirty="0">
                <a:solidFill>
                  <a:srgbClr val="000000"/>
                </a:solidFill>
                <a:latin typeface="Arial" panose="020B0604020202020204" pitchFamily="34" charset="0"/>
                <a:cs typeface="Arial" panose="020B0604020202020204" pitchFamily="34" charset="0"/>
              </a:rPr>
              <a:t>Zgodnie z dyspozycją art. 6 ust. 1 </a:t>
            </a:r>
            <a:r>
              <a:rPr lang="pl-PL" dirty="0" err="1">
                <a:solidFill>
                  <a:srgbClr val="000000"/>
                </a:solidFill>
                <a:latin typeface="Arial" panose="020B0604020202020204" pitchFamily="34" charset="0"/>
                <a:cs typeface="Arial" panose="020B0604020202020204" pitchFamily="34" charset="0"/>
              </a:rPr>
              <a:t>u.p.r</a:t>
            </a:r>
            <a:r>
              <a:rPr lang="pl-PL" dirty="0">
                <a:solidFill>
                  <a:srgbClr val="000000"/>
                </a:solidFill>
                <a:latin typeface="Arial" panose="020B0604020202020204" pitchFamily="34" charset="0"/>
                <a:cs typeface="Arial" panose="020B0604020202020204" pitchFamily="34" charset="0"/>
              </a:rPr>
              <a:t>. podatek rolny za rok podatkowy wynosi: </a:t>
            </a:r>
          </a:p>
          <a:p>
            <a:pPr marL="882650" algn="just">
              <a:buFont typeface="+mj-lt"/>
              <a:buAutoNum type="arabicParenR"/>
            </a:pPr>
            <a:r>
              <a:rPr lang="pl-PL" dirty="0">
                <a:solidFill>
                  <a:srgbClr val="000000"/>
                </a:solidFill>
                <a:latin typeface="Arial" panose="020B0604020202020204" pitchFamily="34" charset="0"/>
                <a:cs typeface="Arial" panose="020B0604020202020204" pitchFamily="34" charset="0"/>
              </a:rPr>
              <a:t>od 1 ha przeliczeniowego gruntów, o których mowa w art. 4 ust. 1 pkt 1 </a:t>
            </a:r>
            <a:r>
              <a:rPr lang="pl-PL" dirty="0" err="1">
                <a:solidFill>
                  <a:srgbClr val="000000"/>
                </a:solidFill>
                <a:latin typeface="Arial" panose="020B0604020202020204" pitchFamily="34" charset="0"/>
                <a:cs typeface="Arial" panose="020B0604020202020204" pitchFamily="34" charset="0"/>
              </a:rPr>
              <a:t>u.p.r</a:t>
            </a:r>
            <a:r>
              <a:rPr lang="pl-PL" dirty="0">
                <a:solidFill>
                  <a:srgbClr val="000000"/>
                </a:solidFill>
                <a:latin typeface="Arial" panose="020B0604020202020204" pitchFamily="34" charset="0"/>
                <a:cs typeface="Arial" panose="020B0604020202020204" pitchFamily="34" charset="0"/>
              </a:rPr>
              <a:t>.– równowartość pieniężną 2,5 q żyta, </a:t>
            </a:r>
          </a:p>
          <a:p>
            <a:pPr marL="882650" algn="just">
              <a:buFont typeface="+mj-lt"/>
              <a:buAutoNum type="arabicParenR"/>
            </a:pPr>
            <a:r>
              <a:rPr lang="pl-PL" dirty="0">
                <a:solidFill>
                  <a:srgbClr val="000000"/>
                </a:solidFill>
                <a:latin typeface="Arial" panose="020B0604020202020204" pitchFamily="34" charset="0"/>
                <a:cs typeface="Arial" panose="020B0604020202020204" pitchFamily="34" charset="0"/>
              </a:rPr>
              <a:t>od 1 ha gruntów, o których mowa w art. 4 ust. 1 pkt 2 </a:t>
            </a:r>
            <a:r>
              <a:rPr lang="pl-PL" dirty="0" err="1">
                <a:solidFill>
                  <a:srgbClr val="000000"/>
                </a:solidFill>
                <a:latin typeface="Arial" panose="020B0604020202020204" pitchFamily="34" charset="0"/>
                <a:cs typeface="Arial" panose="020B0604020202020204" pitchFamily="34" charset="0"/>
              </a:rPr>
              <a:t>u.p.r</a:t>
            </a:r>
            <a:r>
              <a:rPr lang="pl-PL" dirty="0">
                <a:solidFill>
                  <a:srgbClr val="000000"/>
                </a:solidFill>
                <a:latin typeface="Arial" panose="020B0604020202020204" pitchFamily="34" charset="0"/>
                <a:cs typeface="Arial" panose="020B0604020202020204" pitchFamily="34" charset="0"/>
              </a:rPr>
              <a:t>. (pozostałych gruntów) – równowartość pieniężną 5 q</a:t>
            </a:r>
            <a:r>
              <a:rPr lang="pl-PL" sz="1700" dirty="0">
                <a:solidFill>
                  <a:srgbClr val="000000"/>
                </a:solidFill>
                <a:latin typeface="Arial" panose="020B0604020202020204" pitchFamily="34" charset="0"/>
                <a:cs typeface="Arial" panose="020B0604020202020204" pitchFamily="34" charset="0"/>
              </a:rPr>
              <a:t>*</a:t>
            </a:r>
            <a:r>
              <a:rPr lang="pl-PL" dirty="0">
                <a:solidFill>
                  <a:srgbClr val="000000"/>
                </a:solidFill>
                <a:latin typeface="Arial" panose="020B0604020202020204" pitchFamily="34" charset="0"/>
                <a:cs typeface="Arial" panose="020B0604020202020204" pitchFamily="34" charset="0"/>
              </a:rPr>
              <a:t> żyta,</a:t>
            </a:r>
          </a:p>
          <a:p>
            <a:pPr algn="just">
              <a:buFontTx/>
              <a:buChar char="-"/>
            </a:pPr>
            <a:r>
              <a:rPr lang="pl-PL" dirty="0">
                <a:solidFill>
                  <a:srgbClr val="000000"/>
                </a:solidFill>
                <a:latin typeface="Arial" panose="020B0604020202020204" pitchFamily="34" charset="0"/>
                <a:cs typeface="Arial" panose="020B0604020202020204" pitchFamily="34" charset="0"/>
              </a:rPr>
              <a:t>obliczone według średniej ceny skupu żyta za </a:t>
            </a:r>
            <a:r>
              <a:rPr lang="pl-PL" b="1" dirty="0">
                <a:solidFill>
                  <a:srgbClr val="000000"/>
                </a:solidFill>
                <a:latin typeface="Arial" panose="020B0604020202020204" pitchFamily="34" charset="0"/>
                <a:cs typeface="Arial" panose="020B0604020202020204" pitchFamily="34" charset="0"/>
              </a:rPr>
              <a:t>11 kwartałów poprzedzających kwartał  poprzedzający rok podatkowy.</a:t>
            </a:r>
          </a:p>
          <a:p>
            <a:pPr algn="just">
              <a:buFontTx/>
              <a:buChar char="-"/>
            </a:pPr>
            <a:endParaRPr lang="pl-PL" b="1" dirty="0">
              <a:solidFill>
                <a:srgbClr val="000000"/>
              </a:solidFill>
              <a:latin typeface="Arial" panose="020B0604020202020204" pitchFamily="34" charset="0"/>
              <a:cs typeface="Arial" panose="020B0604020202020204" pitchFamily="34" charset="0"/>
            </a:endParaRPr>
          </a:p>
          <a:p>
            <a:pPr marL="263525" indent="-263525" algn="just">
              <a:buNone/>
            </a:pPr>
            <a:r>
              <a:rPr lang="pl-PL" b="1"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pl-PL" b="1" u="sng"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q” to kwintal-  jednostka miary masy używana tradycyjnie przez rolników, w wydawnictwach fachowych zwana </a:t>
            </a:r>
            <a:r>
              <a:rPr lang="pl-PL" b="1" u="sng" dirty="0" err="1">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decytoną</a:t>
            </a:r>
            <a:r>
              <a:rPr lang="pl-PL" b="1" u="sng"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Zwana jest potocznie metr. 1q to 100 kg!!!</a:t>
            </a:r>
            <a:endParaRPr lang="pl-PL" b="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093464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89213" y="624110"/>
            <a:ext cx="8915399" cy="1280890"/>
          </a:xfrm>
        </p:spPr>
        <p:txBody>
          <a:bodyPr/>
          <a:lstStyle/>
          <a:p>
            <a:pPr algn="ctr"/>
            <a:r>
              <a:rPr lang="pl-PL" dirty="0"/>
              <a:t>Stawka podatku</a:t>
            </a:r>
          </a:p>
        </p:txBody>
      </p:sp>
      <p:sp>
        <p:nvSpPr>
          <p:cNvPr id="3" name="Symbol zastępczy zawartości 2"/>
          <p:cNvSpPr>
            <a:spLocks noGrp="1"/>
          </p:cNvSpPr>
          <p:nvPr>
            <p:ph idx="1"/>
          </p:nvPr>
        </p:nvSpPr>
        <p:spPr>
          <a:xfrm>
            <a:off x="2589212" y="1905000"/>
            <a:ext cx="8915400" cy="4398818"/>
          </a:xfrm>
        </p:spPr>
        <p:txBody>
          <a:bodyPr>
            <a:normAutofit lnSpcReduction="10000"/>
          </a:bodyPr>
          <a:lstStyle/>
          <a:p>
            <a:pPr algn="just"/>
            <a:r>
              <a:rPr lang="pl-PL" dirty="0">
                <a:solidFill>
                  <a:srgbClr val="000000"/>
                </a:solidFill>
                <a:latin typeface="Arial" panose="020B0604020202020204" pitchFamily="34" charset="0"/>
                <a:cs typeface="Arial" panose="020B0604020202020204" pitchFamily="34" charset="0"/>
              </a:rPr>
              <a:t>Zgodnie z dyspozycją ustawodawcy średnią cenę skupu żyta ustala się na podstawie komunikatu Prezesa Głównego Urzędu Statystycznego, ogłaszanego w Dzienniku Urzędowym Rzeczypospolitej Polskiej „Monitor Polski”, w terminie do dnia 20 października roku poprzedzającego rok podatkowy. </a:t>
            </a:r>
          </a:p>
          <a:p>
            <a:pPr algn="just"/>
            <a:endParaRPr lang="pl-PL" dirty="0">
              <a:solidFill>
                <a:srgbClr val="000000"/>
              </a:solidFill>
              <a:latin typeface="Arial" panose="020B0604020202020204" pitchFamily="34" charset="0"/>
              <a:cs typeface="Arial" panose="020B0604020202020204" pitchFamily="34" charset="0"/>
            </a:endParaRPr>
          </a:p>
          <a:p>
            <a:pPr algn="just"/>
            <a:r>
              <a:rPr lang="pl-PL" dirty="0">
                <a:solidFill>
                  <a:srgbClr val="000000"/>
                </a:solidFill>
                <a:latin typeface="Arial" panose="020B0604020202020204" pitchFamily="34" charset="0"/>
                <a:cs typeface="Arial" panose="020B0604020202020204" pitchFamily="34" charset="0"/>
              </a:rPr>
              <a:t>W odniesieniu do stawek wyraża się cecha charakteryzująca podatek ten jako podatek samorządowy nie tylko ze względu na to, że stanowi źródło dochodów podatkowych gminy, ale także ze względu na możliwość kreowania stawek podatku. </a:t>
            </a:r>
            <a:r>
              <a:rPr lang="pl-PL" b="1" dirty="0">
                <a:solidFill>
                  <a:srgbClr val="000000"/>
                </a:solidFill>
                <a:latin typeface="Arial" panose="020B0604020202020204" pitchFamily="34" charset="0"/>
                <a:cs typeface="Arial" panose="020B0604020202020204" pitchFamily="34" charset="0"/>
              </a:rPr>
              <a:t>Art. 6 ust. 3 ustawy stanowi, że rady gmin są uprawnione do obniżenia cen skupu przyjmowanych jako podstawa obliczania podatku rolnego na obszarze gminy.</a:t>
            </a:r>
          </a:p>
          <a:p>
            <a:pPr algn="just"/>
            <a:endParaRPr lang="pl-PL" b="1" dirty="0">
              <a:solidFill>
                <a:srgbClr val="000000"/>
              </a:solidFill>
              <a:latin typeface="Arial" panose="020B0604020202020204" pitchFamily="34" charset="0"/>
              <a:cs typeface="Arial" panose="020B0604020202020204" pitchFamily="34" charset="0"/>
            </a:endParaRPr>
          </a:p>
          <a:p>
            <a:pPr algn="just"/>
            <a:r>
              <a:rPr lang="pl-PL" dirty="0">
                <a:solidFill>
                  <a:srgbClr val="000000"/>
                </a:solidFill>
                <a:latin typeface="Arial" panose="020B0604020202020204" pitchFamily="34" charset="0"/>
                <a:cs typeface="Arial" panose="020B0604020202020204" pitchFamily="34" charset="0"/>
              </a:rPr>
              <a:t>Tym samym ceny skupu określone w komunikacie Prezesa Głównego Urzędu Statystycznego, są </a:t>
            </a:r>
            <a:r>
              <a:rPr lang="pl-PL" i="1" dirty="0">
                <a:solidFill>
                  <a:srgbClr val="000000"/>
                </a:solidFill>
                <a:latin typeface="Arial" panose="020B0604020202020204" pitchFamily="34" charset="0"/>
                <a:cs typeface="Arial" panose="020B0604020202020204" pitchFamily="34" charset="0"/>
              </a:rPr>
              <a:t>de facto </a:t>
            </a:r>
            <a:r>
              <a:rPr lang="pl-PL" dirty="0">
                <a:solidFill>
                  <a:srgbClr val="000000"/>
                </a:solidFill>
                <a:latin typeface="Arial" panose="020B0604020202020204" pitchFamily="34" charset="0"/>
                <a:cs typeface="Arial" panose="020B0604020202020204" pitchFamily="34" charset="0"/>
              </a:rPr>
              <a:t>cenami maksymalnymi, a gminy, w zależności od prowadzonej polityki fiskalnej, mogą obciążenia te minimalizować.</a:t>
            </a:r>
            <a:endParaRPr lang="pl-PL"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25169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t>Obowiązek podatkowy</a:t>
            </a:r>
          </a:p>
        </p:txBody>
      </p:sp>
      <p:sp>
        <p:nvSpPr>
          <p:cNvPr id="3" name="Symbol zastępczy zawartości 2"/>
          <p:cNvSpPr>
            <a:spLocks noGrp="1"/>
          </p:cNvSpPr>
          <p:nvPr>
            <p:ph idx="1"/>
          </p:nvPr>
        </p:nvSpPr>
        <p:spPr/>
        <p:txBody>
          <a:bodyPr/>
          <a:lstStyle/>
          <a:p>
            <a:pPr algn="just"/>
            <a:r>
              <a:rPr lang="pl-PL" sz="2000" dirty="0">
                <a:solidFill>
                  <a:schemeClr val="tx1"/>
                </a:solidFill>
                <a:latin typeface="Arial" panose="020B0604020202020204" pitchFamily="34" charset="0"/>
                <a:cs typeface="Arial" panose="020B0604020202020204" pitchFamily="34" charset="0"/>
              </a:rPr>
              <a:t>Obowiązek podatkowy powstaje od pierwszego dnia miesiąca następującego po miesiącu, w którym powstały okoliczności uzasadniające powstanie tego obowiązku, zaś wygasa ostatniego dnia miesiąca, w którym przestały istnieć okoliczności uzasadniające ten obowiązek.</a:t>
            </a:r>
          </a:p>
          <a:p>
            <a:pPr algn="just"/>
            <a:endParaRPr lang="pl-PL" sz="2000" dirty="0">
              <a:solidFill>
                <a:schemeClr val="tx1"/>
              </a:solidFill>
              <a:latin typeface="Arial" panose="020B0604020202020204" pitchFamily="34" charset="0"/>
              <a:cs typeface="Arial" panose="020B0604020202020204" pitchFamily="34" charset="0"/>
            </a:endParaRPr>
          </a:p>
          <a:p>
            <a:pPr algn="just"/>
            <a:r>
              <a:rPr lang="pl-PL" sz="2000" dirty="0">
                <a:solidFill>
                  <a:schemeClr val="tx1"/>
                </a:solidFill>
                <a:latin typeface="Arial" panose="020B0604020202020204" pitchFamily="34" charset="0"/>
                <a:cs typeface="Arial" panose="020B0604020202020204" pitchFamily="34" charset="0"/>
              </a:rPr>
              <a:t>Podobnie jak w podatku od nieruchomości, w przypadku gdy obowiązek podatkowy powstał lub wygasł w ciągu roku, podatek rolny za ten rok ustala się proporcjonalnie do liczby miesięcy, w których istniał ten obowiązek.</a:t>
            </a:r>
          </a:p>
          <a:p>
            <a:pPr algn="just"/>
            <a:endParaRPr lang="pl-PL" sz="2000" dirty="0">
              <a:solidFill>
                <a:schemeClr val="tx1"/>
              </a:solidFill>
              <a:latin typeface="Arial" panose="020B0604020202020204" pitchFamily="34" charset="0"/>
              <a:cs typeface="Arial" panose="020B0604020202020204" pitchFamily="34" charset="0"/>
            </a:endParaRPr>
          </a:p>
          <a:p>
            <a:endParaRPr lang="pl-PL" dirty="0"/>
          </a:p>
        </p:txBody>
      </p:sp>
    </p:spTree>
    <p:extLst>
      <p:ext uri="{BB962C8B-B14F-4D97-AF65-F5344CB8AC3E}">
        <p14:creationId xmlns:p14="http://schemas.microsoft.com/office/powerpoint/2010/main" val="810200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89212" y="444000"/>
            <a:ext cx="8911687" cy="1280890"/>
          </a:xfrm>
        </p:spPr>
        <p:txBody>
          <a:bodyPr>
            <a:normAutofit fontScale="90000"/>
          </a:bodyPr>
          <a:lstStyle/>
          <a:p>
            <a:pPr algn="ctr"/>
            <a:r>
              <a:rPr lang="pl-PL" dirty="0">
                <a:solidFill>
                  <a:schemeClr val="tx1"/>
                </a:solidFill>
              </a:rPr>
              <a:t>Obowiązek podatkowy (zmiana związana z profilem prowadzonej działalności gospodarczej)</a:t>
            </a:r>
          </a:p>
        </p:txBody>
      </p:sp>
      <p:sp>
        <p:nvSpPr>
          <p:cNvPr id="3" name="Symbol zastępczy zawartości 2"/>
          <p:cNvSpPr>
            <a:spLocks noGrp="1"/>
          </p:cNvSpPr>
          <p:nvPr>
            <p:ph idx="1"/>
          </p:nvPr>
        </p:nvSpPr>
        <p:spPr>
          <a:xfrm>
            <a:off x="2589212" y="2687780"/>
            <a:ext cx="8915400" cy="3768437"/>
          </a:xfrm>
        </p:spPr>
        <p:txBody>
          <a:bodyPr>
            <a:normAutofit/>
          </a:bodyPr>
          <a:lstStyle/>
          <a:p>
            <a:pPr algn="just"/>
            <a:r>
              <a:rPr lang="pl-PL" dirty="0">
                <a:solidFill>
                  <a:srgbClr val="000000"/>
                </a:solidFill>
                <a:latin typeface="Arial" panose="020B0604020202020204" pitchFamily="34" charset="0"/>
                <a:cs typeface="Arial" panose="020B0604020202020204" pitchFamily="34" charset="0"/>
              </a:rPr>
              <a:t>Jeżeli w ciągu roku podatkowego grunty gospodarstwa rolnego zostały zajęte na prowadzenie innej działalności gospodarczej niż działalność rolnicza lub po zaprzestaniu prowadzenia tej działalności przywrócono na tych gruntach działalność rolniczą albo z innych powodów ich powierzchnia uległa zmniejszeniu lub zwiększeniu, kwota należnego podatku rolnego ulega obniżeniu lub podwyższeniu, poczynając od pierwszego dnia miesiąca następującego po miesiącu, w którym nastąpiła ta zmiana. </a:t>
            </a:r>
          </a:p>
          <a:p>
            <a:pPr algn="just"/>
            <a:endParaRPr lang="pl-PL" dirty="0">
              <a:solidFill>
                <a:srgbClr val="000000"/>
              </a:solidFill>
              <a:latin typeface="Arial" panose="020B0604020202020204" pitchFamily="34" charset="0"/>
              <a:cs typeface="Arial" panose="020B0604020202020204" pitchFamily="34" charset="0"/>
            </a:endParaRPr>
          </a:p>
          <a:p>
            <a:pPr algn="just"/>
            <a:r>
              <a:rPr lang="pl-PL" dirty="0">
                <a:solidFill>
                  <a:srgbClr val="000000"/>
                </a:solidFill>
                <a:latin typeface="Arial" panose="020B0604020202020204" pitchFamily="34" charset="0"/>
                <a:cs typeface="Arial" panose="020B0604020202020204" pitchFamily="34" charset="0"/>
              </a:rPr>
              <a:t>Powyższa zasada jest koreluje z przepisami podatku od nieruchomości i „konkurencyjności” w zakresie opodatkowania nieruchomości oboma tymi podatkami.</a:t>
            </a:r>
            <a:endParaRPr lang="pl-PL"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821800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t>Obowiązek zawiadomienia organu podatkowego</a:t>
            </a:r>
          </a:p>
        </p:txBody>
      </p:sp>
      <p:sp>
        <p:nvSpPr>
          <p:cNvPr id="3" name="Symbol zastępczy zawartości 2"/>
          <p:cNvSpPr>
            <a:spLocks noGrp="1"/>
          </p:cNvSpPr>
          <p:nvPr>
            <p:ph idx="1"/>
          </p:nvPr>
        </p:nvSpPr>
        <p:spPr>
          <a:xfrm>
            <a:off x="2589212" y="2438400"/>
            <a:ext cx="8915400" cy="3777622"/>
          </a:xfrm>
        </p:spPr>
        <p:txBody>
          <a:bodyPr>
            <a:normAutofit/>
          </a:bodyPr>
          <a:lstStyle/>
          <a:p>
            <a:pPr algn="just"/>
            <a:r>
              <a:rPr lang="pl-PL" sz="2400" dirty="0">
                <a:solidFill>
                  <a:schemeClr val="tx1"/>
                </a:solidFill>
                <a:latin typeface="Arial" panose="020B0604020202020204" pitchFamily="34" charset="0"/>
                <a:cs typeface="Arial" panose="020B0604020202020204" pitchFamily="34" charset="0"/>
              </a:rPr>
              <a:t>Na osobach fizycznych ciąży obowiązek złożenia na formularzu właściwemu organowi podatkowemu informacji o posiadanych gruntach.</a:t>
            </a:r>
          </a:p>
          <a:p>
            <a:pPr algn="just"/>
            <a:r>
              <a:rPr lang="pl-PL" sz="2400" dirty="0">
                <a:solidFill>
                  <a:schemeClr val="tx1"/>
                </a:solidFill>
                <a:latin typeface="Arial" panose="020B0604020202020204" pitchFamily="34" charset="0"/>
                <a:cs typeface="Arial" panose="020B0604020202020204" pitchFamily="34" charset="0"/>
              </a:rPr>
              <a:t>Termin w jakim ustawodawca zakreślił podatnikowi obowiązek poinformowania został wyrażony jako 14 dni od dnia zaistnienia okoliczności uzasadniających powstanie albo wygaśnięcie obowiązku podatkowego w zakresie podatku rolnego, lub o zaistnieniu zmian, o których mowa była na poprzednim slajdzie.</a:t>
            </a:r>
          </a:p>
        </p:txBody>
      </p:sp>
    </p:spTree>
    <p:extLst>
      <p:ext uri="{BB962C8B-B14F-4D97-AF65-F5344CB8AC3E}">
        <p14:creationId xmlns:p14="http://schemas.microsoft.com/office/powerpoint/2010/main" val="24001442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t>Zakres przedmiotowy</a:t>
            </a:r>
          </a:p>
        </p:txBody>
      </p:sp>
      <p:sp>
        <p:nvSpPr>
          <p:cNvPr id="3" name="Symbol zastępczy zawartości 2"/>
          <p:cNvSpPr>
            <a:spLocks noGrp="1"/>
          </p:cNvSpPr>
          <p:nvPr>
            <p:ph idx="1"/>
          </p:nvPr>
        </p:nvSpPr>
        <p:spPr>
          <a:xfrm>
            <a:off x="2272145" y="2798617"/>
            <a:ext cx="9038503" cy="2438401"/>
          </a:xfrm>
        </p:spPr>
        <p:txBody>
          <a:bodyPr/>
          <a:lstStyle/>
          <a:p>
            <a:pPr algn="just"/>
            <a:r>
              <a:rPr lang="pl-PL" dirty="0">
                <a:solidFill>
                  <a:schemeClr val="tx1"/>
                </a:solidFill>
                <a:latin typeface="Arial" panose="020B0604020202020204" pitchFamily="34" charset="0"/>
                <a:cs typeface="Arial" panose="020B0604020202020204" pitchFamily="34" charset="0"/>
              </a:rPr>
              <a:t>Zgodnie z dyspozycją art. 1 </a:t>
            </a:r>
            <a:r>
              <a:rPr lang="pl-PL" dirty="0" err="1">
                <a:solidFill>
                  <a:schemeClr val="tx1"/>
                </a:solidFill>
                <a:latin typeface="Arial" panose="020B0604020202020204" pitchFamily="34" charset="0"/>
                <a:cs typeface="Arial" panose="020B0604020202020204" pitchFamily="34" charset="0"/>
              </a:rPr>
              <a:t>u.p.r</a:t>
            </a:r>
            <a:r>
              <a:rPr lang="pl-PL" dirty="0">
                <a:solidFill>
                  <a:schemeClr val="tx1"/>
                </a:solidFill>
                <a:latin typeface="Arial" panose="020B0604020202020204" pitchFamily="34" charset="0"/>
                <a:cs typeface="Arial" panose="020B0604020202020204" pitchFamily="34" charset="0"/>
              </a:rPr>
              <a:t>. podatkiem rolnym opodatkowane są grunty, które zostały przez ustawodawcę sklasyfikowane w ewidencji gruntów i budynków jako użytki rolne, z wyjątkiem gruntów zajętych na prowadzenie działalności gospodarczej innej niż działalność rolnicza. Te ostatnie podlegają bowiem opodatkowaniu podatkiem od nieruchomości.</a:t>
            </a:r>
          </a:p>
        </p:txBody>
      </p:sp>
    </p:spTree>
    <p:extLst>
      <p:ext uri="{BB962C8B-B14F-4D97-AF65-F5344CB8AC3E}">
        <p14:creationId xmlns:p14="http://schemas.microsoft.com/office/powerpoint/2010/main" val="6915150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230583" y="291600"/>
            <a:ext cx="9615053" cy="1280890"/>
          </a:xfrm>
        </p:spPr>
        <p:txBody>
          <a:bodyPr>
            <a:noAutofit/>
          </a:bodyPr>
          <a:lstStyle/>
          <a:p>
            <a:pPr algn="ctr"/>
            <a:r>
              <a:rPr lang="pl-PL" sz="2800" dirty="0"/>
              <a:t>Obowiązek podatkowy dotyczący pozostałych podmiotów objętych podatkiem rolnym</a:t>
            </a:r>
          </a:p>
        </p:txBody>
      </p:sp>
      <p:sp>
        <p:nvSpPr>
          <p:cNvPr id="3" name="Symbol zastępczy zawartości 2"/>
          <p:cNvSpPr>
            <a:spLocks noGrp="1"/>
          </p:cNvSpPr>
          <p:nvPr>
            <p:ph idx="1"/>
          </p:nvPr>
        </p:nvSpPr>
        <p:spPr>
          <a:xfrm>
            <a:off x="2230582" y="1904999"/>
            <a:ext cx="9615054" cy="4953001"/>
          </a:xfrm>
        </p:spPr>
        <p:txBody>
          <a:bodyPr>
            <a:normAutofit fontScale="92500" lnSpcReduction="10000"/>
          </a:bodyPr>
          <a:lstStyle/>
          <a:p>
            <a:pPr algn="just"/>
            <a:r>
              <a:rPr lang="pl-PL" dirty="0">
                <a:solidFill>
                  <a:schemeClr val="tx1"/>
                </a:solidFill>
                <a:latin typeface="Arial" panose="020B0604020202020204" pitchFamily="34" charset="0"/>
                <a:cs typeface="Arial" panose="020B0604020202020204" pitchFamily="34" charset="0"/>
              </a:rPr>
              <a:t>W tym zakresie ustawodawca zdaje się być konsekwentny, i podobnie jak miało to miejsce w podatku od nieruchomości, także i w tym podatku zakres obowiązków oraz sposób powstawania zobowiązania podatkowego został diametralnie inaczej określony, niż ma to miejsce wobec osób fizycznych.</a:t>
            </a:r>
          </a:p>
          <a:p>
            <a:pPr algn="just"/>
            <a:r>
              <a:rPr lang="pl-PL" dirty="0">
                <a:solidFill>
                  <a:schemeClr val="tx1"/>
                </a:solidFill>
                <a:latin typeface="Arial" panose="020B0604020202020204" pitchFamily="34" charset="0"/>
                <a:cs typeface="Arial" panose="020B0604020202020204" pitchFamily="34" charset="0"/>
              </a:rPr>
              <a:t>Osoby prawne, jednostki organizacyjne, w tym spółki, nieposiadające osobowości prawnej, jednostki organizacyjne Agencji Nieruchomości Rolnych, a także jednostki organizacyjne Lasów Państwowych są obowiązane:</a:t>
            </a:r>
          </a:p>
          <a:p>
            <a:pPr marL="803275" algn="just">
              <a:buFont typeface="+mj-lt"/>
              <a:buAutoNum type="arabicParenR"/>
            </a:pPr>
            <a:r>
              <a:rPr lang="pl-PL" dirty="0">
                <a:solidFill>
                  <a:schemeClr val="tx1"/>
                </a:solidFill>
                <a:latin typeface="Arial" panose="020B0604020202020204" pitchFamily="34" charset="0"/>
                <a:cs typeface="Arial" panose="020B0604020202020204" pitchFamily="34" charset="0"/>
              </a:rPr>
              <a:t>składać, w terminie do dnia 15 stycznia, organowi podatkowemu właściwemu ze względu na miejsce położenia gruntów deklaracje na podatek rolny na dany rok podatkowy, sporządzone na formularzu według ustalonego wzoru, a jeżeli obowiązek podatkowy powstał po tym dniu – w terminie 14 dni od dnia zaistnienia okoliczności uzasadniających powstanie tego obowiązku;</a:t>
            </a:r>
          </a:p>
          <a:p>
            <a:pPr marL="803275" algn="just">
              <a:buFont typeface="+mj-lt"/>
              <a:buAutoNum type="arabicParenR"/>
            </a:pPr>
            <a:r>
              <a:rPr lang="pl-PL" dirty="0">
                <a:solidFill>
                  <a:schemeClr val="tx1"/>
                </a:solidFill>
                <a:latin typeface="Arial" panose="020B0604020202020204" pitchFamily="34" charset="0"/>
                <a:cs typeface="Arial" panose="020B0604020202020204" pitchFamily="34" charset="0"/>
              </a:rPr>
              <a:t>odpowiednio skorygować deklaracje, w razie zaistnienia zmian istotnych dla obowiązku podatkowego w terminie 14 dni od dnia zaistnienia zmian;</a:t>
            </a:r>
          </a:p>
          <a:p>
            <a:pPr marL="803275" algn="just">
              <a:buFont typeface="+mj-lt"/>
              <a:buAutoNum type="arabicParenR"/>
            </a:pPr>
            <a:r>
              <a:rPr lang="pl-PL" dirty="0">
                <a:solidFill>
                  <a:schemeClr val="tx1"/>
                </a:solidFill>
                <a:latin typeface="Arial" panose="020B0604020202020204" pitchFamily="34" charset="0"/>
                <a:cs typeface="Arial" panose="020B0604020202020204" pitchFamily="34" charset="0"/>
              </a:rPr>
              <a:t>wpłacać w ratach proporcjonalnych do czasu trwania obowiązku podatkowego obliczony w deklaracji podatek rolny na rachunek budżetu właściwej gminy w terminach do dnia 15 marca, 15 maja, 15 września i 15 listopada.</a:t>
            </a:r>
          </a:p>
        </p:txBody>
      </p:sp>
    </p:spTree>
    <p:extLst>
      <p:ext uri="{BB962C8B-B14F-4D97-AF65-F5344CB8AC3E}">
        <p14:creationId xmlns:p14="http://schemas.microsoft.com/office/powerpoint/2010/main" val="15323451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sz="4400" dirty="0">
                <a:solidFill>
                  <a:prstClr val="black"/>
                </a:solidFill>
                <a:latin typeface="Calibri Light" panose="020F0302020204030204"/>
              </a:rPr>
              <a:t>Powstanie zobowiązania podatkowego oraz termin zapłaty podatku</a:t>
            </a:r>
            <a:endParaRPr lang="pl-PL" dirty="0"/>
          </a:p>
        </p:txBody>
      </p:sp>
      <p:sp>
        <p:nvSpPr>
          <p:cNvPr id="3" name="Symbol zastępczy zawartości 2"/>
          <p:cNvSpPr>
            <a:spLocks noGrp="1"/>
          </p:cNvSpPr>
          <p:nvPr>
            <p:ph idx="1"/>
          </p:nvPr>
        </p:nvSpPr>
        <p:spPr>
          <a:xfrm>
            <a:off x="2589212" y="2133600"/>
            <a:ext cx="8915400" cy="4017818"/>
          </a:xfrm>
        </p:spPr>
        <p:txBody>
          <a:bodyPr>
            <a:normAutofit lnSpcReduction="10000"/>
          </a:bodyPr>
          <a:lstStyle/>
          <a:p>
            <a:pPr algn="just"/>
            <a:r>
              <a:rPr lang="pl-PL" sz="2800" b="1" dirty="0">
                <a:solidFill>
                  <a:prstClr val="black"/>
                </a:solidFill>
                <a:latin typeface="Arial" panose="020B0604020202020204" pitchFamily="34" charset="0"/>
                <a:cs typeface="Arial" panose="020B0604020202020204" pitchFamily="34" charset="0"/>
              </a:rPr>
              <a:t>W przypadku osób fizycznych podatek ten ustalany jest w drodze decyzji podatkowej wydanej przez właściwy organ, tj. wójta, burmistrza lub prezydenta miasta</a:t>
            </a:r>
            <a:r>
              <a:rPr lang="pl-PL" sz="2800" dirty="0">
                <a:solidFill>
                  <a:prstClr val="black"/>
                </a:solidFill>
                <a:latin typeface="Arial" panose="020B0604020202020204" pitchFamily="34" charset="0"/>
                <a:cs typeface="Arial" panose="020B0604020202020204" pitchFamily="34" charset="0"/>
              </a:rPr>
              <a:t>.</a:t>
            </a:r>
          </a:p>
          <a:p>
            <a:pPr algn="just"/>
            <a:endParaRPr lang="pl-PL" sz="2800" dirty="0">
              <a:solidFill>
                <a:prstClr val="black"/>
              </a:solidFill>
              <a:latin typeface="Arial" panose="020B0604020202020204" pitchFamily="34" charset="0"/>
              <a:cs typeface="Arial" panose="020B0604020202020204" pitchFamily="34" charset="0"/>
            </a:endParaRPr>
          </a:p>
          <a:p>
            <a:pPr algn="just"/>
            <a:r>
              <a:rPr lang="pl-PL" sz="2800" dirty="0">
                <a:solidFill>
                  <a:prstClr val="black"/>
                </a:solidFill>
                <a:latin typeface="Arial" panose="020B0604020202020204" pitchFamily="34" charset="0"/>
                <a:cs typeface="Arial" panose="020B0604020202020204" pitchFamily="34" charset="0"/>
              </a:rPr>
              <a:t>Podatek jest płatny w ratach proporcjonalnie do okresu trwania obowiązku podatkowego w terminach: 15 marca, 15 maja, 15 września i 15 listopada.</a:t>
            </a:r>
            <a:endParaRPr lang="pl-PL"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987898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230582" y="305455"/>
            <a:ext cx="9448800" cy="1280890"/>
          </a:xfrm>
        </p:spPr>
        <p:txBody>
          <a:bodyPr>
            <a:normAutofit/>
          </a:bodyPr>
          <a:lstStyle/>
          <a:p>
            <a:pPr algn="ctr"/>
            <a:r>
              <a:rPr lang="pl-PL" dirty="0"/>
              <a:t>Powstanie oraz wygasanie zobowiązania podatkowego</a:t>
            </a:r>
          </a:p>
        </p:txBody>
      </p:sp>
      <p:sp>
        <p:nvSpPr>
          <p:cNvPr id="3" name="Symbol zastępczy zawartości 2"/>
          <p:cNvSpPr>
            <a:spLocks noGrp="1"/>
          </p:cNvSpPr>
          <p:nvPr>
            <p:ph idx="1"/>
          </p:nvPr>
        </p:nvSpPr>
        <p:spPr>
          <a:xfrm>
            <a:off x="2230582" y="1939637"/>
            <a:ext cx="9448800" cy="4442640"/>
          </a:xfrm>
        </p:spPr>
        <p:txBody>
          <a:bodyPr>
            <a:normAutofit lnSpcReduction="10000"/>
          </a:bodyPr>
          <a:lstStyle/>
          <a:p>
            <a:pPr algn="just"/>
            <a:r>
              <a:rPr lang="pl-PL" dirty="0">
                <a:solidFill>
                  <a:schemeClr val="tx1"/>
                </a:solidFill>
                <a:latin typeface="Arial" panose="020B0604020202020204" pitchFamily="34" charset="0"/>
                <a:cs typeface="Arial" panose="020B0604020202020204" pitchFamily="34" charset="0"/>
              </a:rPr>
              <a:t>W przypadku pozostałych podmiotów podlegających opodatkowaniu podatkiem rolnym zobowiązanie podatkowe powstaje z mocy prawa. Tzn., że podatnik sam oblicza podatek od zapłaty (w terminie do 15 stycznia roku podatkowego), a następnie odprowadzać podatek w należytej wysokości na rachunek właściwego organu podatkowego.</a:t>
            </a:r>
          </a:p>
          <a:p>
            <a:pPr algn="just"/>
            <a:endParaRPr lang="pl-PL" dirty="0">
              <a:solidFill>
                <a:schemeClr val="tx1"/>
              </a:solidFill>
              <a:latin typeface="Arial" panose="020B0604020202020204" pitchFamily="34" charset="0"/>
              <a:cs typeface="Arial" panose="020B0604020202020204" pitchFamily="34" charset="0"/>
            </a:endParaRPr>
          </a:p>
          <a:p>
            <a:pPr algn="just"/>
            <a:r>
              <a:rPr lang="pl-PL" dirty="0">
                <a:solidFill>
                  <a:schemeClr val="tx1"/>
                </a:solidFill>
                <a:latin typeface="Arial" panose="020B0604020202020204" pitchFamily="34" charset="0"/>
                <a:cs typeface="Arial" panose="020B0604020202020204" pitchFamily="34" charset="0"/>
              </a:rPr>
              <a:t>Ten sposób powstawania zobowiązania podatkowego oraz obowiązków, które ciążą na tychże podmiotach, jest właściwy również dla osób fizycznych, które są współwłaścicielami użytków rolnych z osobami prawnymi oraz jednostkami organizacyjnymi nieposiadającymi osobowości prawnej (art. 6a ust. 10 </a:t>
            </a:r>
            <a:r>
              <a:rPr lang="pl-PL" dirty="0" err="1">
                <a:solidFill>
                  <a:schemeClr val="tx1"/>
                </a:solidFill>
                <a:latin typeface="Arial" panose="020B0604020202020204" pitchFamily="34" charset="0"/>
                <a:cs typeface="Arial" panose="020B0604020202020204" pitchFamily="34" charset="0"/>
              </a:rPr>
              <a:t>u.p.r</a:t>
            </a:r>
            <a:r>
              <a:rPr lang="pl-PL" dirty="0">
                <a:solidFill>
                  <a:schemeClr val="tx1"/>
                </a:solidFill>
                <a:latin typeface="Arial" panose="020B0604020202020204" pitchFamily="34" charset="0"/>
                <a:cs typeface="Arial" panose="020B0604020202020204" pitchFamily="34" charset="0"/>
              </a:rPr>
              <a:t>.).</a:t>
            </a:r>
          </a:p>
          <a:p>
            <a:pPr algn="just"/>
            <a:endParaRPr lang="pl-PL" dirty="0">
              <a:solidFill>
                <a:schemeClr val="tx1"/>
              </a:solidFill>
              <a:latin typeface="Arial" panose="020B0604020202020204" pitchFamily="34" charset="0"/>
              <a:cs typeface="Arial" panose="020B0604020202020204" pitchFamily="34" charset="0"/>
            </a:endParaRPr>
          </a:p>
          <a:p>
            <a:pPr algn="just"/>
            <a:r>
              <a:rPr lang="pl-PL" dirty="0">
                <a:solidFill>
                  <a:schemeClr val="tx1"/>
                </a:solidFill>
                <a:latin typeface="Arial" panose="020B0604020202020204" pitchFamily="34" charset="0"/>
                <a:cs typeface="Arial" panose="020B0604020202020204" pitchFamily="34" charset="0"/>
              </a:rPr>
              <a:t>Generalną zasadą jest, że podatek nieprzekraczający 100 zł płatny jest jednorazowo w terminie właściwym dla pierwszej raty tego podatku, tj. do dnia 15 marca.</a:t>
            </a:r>
          </a:p>
          <a:p>
            <a:pPr algn="just"/>
            <a:r>
              <a:rPr lang="pl-PL" dirty="0">
                <a:solidFill>
                  <a:schemeClr val="tx1"/>
                </a:solidFill>
                <a:latin typeface="Arial" panose="020B0604020202020204" pitchFamily="34" charset="0"/>
                <a:cs typeface="Arial" panose="020B0604020202020204" pitchFamily="34" charset="0"/>
              </a:rPr>
              <a:t>Ponadto, podatek ten może być pobierany w drodze inkaso na podstawie uprzednio przyjętej uchwały rady gminy.</a:t>
            </a:r>
          </a:p>
        </p:txBody>
      </p:sp>
    </p:spTree>
    <p:extLst>
      <p:ext uri="{BB962C8B-B14F-4D97-AF65-F5344CB8AC3E}">
        <p14:creationId xmlns:p14="http://schemas.microsoft.com/office/powerpoint/2010/main" val="3559104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92925" y="250037"/>
            <a:ext cx="8911687" cy="1280890"/>
          </a:xfrm>
        </p:spPr>
        <p:txBody>
          <a:bodyPr/>
          <a:lstStyle/>
          <a:p>
            <a:pPr algn="ctr"/>
            <a:r>
              <a:rPr lang="pl-PL" dirty="0">
                <a:latin typeface="Arial" panose="020B0604020202020204" pitchFamily="34" charset="0"/>
                <a:cs typeface="Arial" panose="020B0604020202020204" pitchFamily="34" charset="0"/>
              </a:rPr>
              <a:t>Zwolnienia w podatku uregulowane w ustawie</a:t>
            </a:r>
          </a:p>
        </p:txBody>
      </p:sp>
      <p:sp>
        <p:nvSpPr>
          <p:cNvPr id="3" name="Symbol zastępczy zawartości 2"/>
          <p:cNvSpPr>
            <a:spLocks noGrp="1"/>
          </p:cNvSpPr>
          <p:nvPr>
            <p:ph idx="1"/>
          </p:nvPr>
        </p:nvSpPr>
        <p:spPr>
          <a:xfrm>
            <a:off x="2147455" y="1634836"/>
            <a:ext cx="9670472" cy="4876800"/>
          </a:xfrm>
        </p:spPr>
        <p:txBody>
          <a:bodyPr>
            <a:normAutofit/>
          </a:bodyPr>
          <a:lstStyle/>
          <a:p>
            <a:pPr algn="just"/>
            <a:r>
              <a:rPr lang="pl-PL" dirty="0">
                <a:latin typeface="Arial" panose="020B0604020202020204" pitchFamily="34" charset="0"/>
                <a:cs typeface="Arial" panose="020B0604020202020204" pitchFamily="34" charset="0"/>
              </a:rPr>
              <a:t>Katalog zwolnień jest szeroki i obejmuje zarówno zwolnienia podmiotowe, jak i zwolnienia przedmiotowe. Katalog ten nie jest katalogiem zamkniętym, gdyż ustawodawca na podstawie art. 13e </a:t>
            </a:r>
            <a:r>
              <a:rPr lang="pl-PL" dirty="0" err="1">
                <a:latin typeface="Arial" panose="020B0604020202020204" pitchFamily="34" charset="0"/>
                <a:cs typeface="Arial" panose="020B0604020202020204" pitchFamily="34" charset="0"/>
              </a:rPr>
              <a:t>u.p.r</a:t>
            </a:r>
            <a:r>
              <a:rPr lang="pl-PL" dirty="0">
                <a:latin typeface="Arial" panose="020B0604020202020204" pitchFamily="34" charset="0"/>
                <a:cs typeface="Arial" panose="020B0604020202020204" pitchFamily="34" charset="0"/>
              </a:rPr>
              <a:t>. przyznaje radzie gminy kompetencję. Niemniej, podobnie jak ma to miejsce w zakresie podatku od nieruchomości, zwolnienia te mogą mieć jedynie charakter zwolnień przedmiotowych.</a:t>
            </a:r>
          </a:p>
          <a:p>
            <a:pPr algn="just"/>
            <a:endParaRPr lang="pl-PL" dirty="0">
              <a:latin typeface="Arial" panose="020B0604020202020204" pitchFamily="34" charset="0"/>
              <a:cs typeface="Arial" panose="020B0604020202020204" pitchFamily="34" charset="0"/>
            </a:endParaRPr>
          </a:p>
          <a:p>
            <a:pPr algn="just"/>
            <a:r>
              <a:rPr lang="pl-PL" dirty="0">
                <a:latin typeface="Arial" panose="020B0604020202020204" pitchFamily="34" charset="0"/>
                <a:cs typeface="Arial" panose="020B0604020202020204" pitchFamily="34" charset="0"/>
              </a:rPr>
              <a:t>Do zwolnień ustawowych zalicza się m.in.:</a:t>
            </a:r>
          </a:p>
          <a:p>
            <a:pPr marL="623888" algn="just">
              <a:buFont typeface="+mj-lt"/>
              <a:buAutoNum type="arabicParenR"/>
            </a:pPr>
            <a:r>
              <a:rPr lang="pl-PL" dirty="0">
                <a:latin typeface="Arial" panose="020B0604020202020204" pitchFamily="34" charset="0"/>
                <a:cs typeface="Arial" panose="020B0604020202020204" pitchFamily="34" charset="0"/>
              </a:rPr>
              <a:t>użytki rolne klasy V, VI i </a:t>
            </a:r>
            <a:r>
              <a:rPr lang="pl-PL" dirty="0" err="1">
                <a:latin typeface="Arial" panose="020B0604020202020204" pitchFamily="34" charset="0"/>
                <a:cs typeface="Arial" panose="020B0604020202020204" pitchFamily="34" charset="0"/>
              </a:rPr>
              <a:t>VIz</a:t>
            </a:r>
            <a:r>
              <a:rPr lang="pl-PL" dirty="0">
                <a:latin typeface="Arial" panose="020B0604020202020204" pitchFamily="34" charset="0"/>
                <a:cs typeface="Arial" panose="020B0604020202020204" pitchFamily="34" charset="0"/>
              </a:rPr>
              <a:t> oraz grunty zadrzewione i zakrzewione ustanowione na użytkach rolnych;</a:t>
            </a:r>
          </a:p>
          <a:p>
            <a:pPr marL="623888" algn="just">
              <a:buFont typeface="+mj-lt"/>
              <a:buAutoNum type="arabicParenR"/>
            </a:pPr>
            <a:r>
              <a:rPr lang="pl-PL" dirty="0">
                <a:latin typeface="Arial" panose="020B0604020202020204" pitchFamily="34" charset="0"/>
                <a:cs typeface="Arial" panose="020B0604020202020204" pitchFamily="34" charset="0"/>
              </a:rPr>
              <a:t>użytki ekologiczne;</a:t>
            </a:r>
          </a:p>
          <a:p>
            <a:pPr marL="623888" algn="just">
              <a:buFont typeface="+mj-lt"/>
              <a:buAutoNum type="arabicParenR"/>
            </a:pPr>
            <a:r>
              <a:rPr lang="pl-PL" dirty="0">
                <a:latin typeface="Arial" panose="020B0604020202020204" pitchFamily="34" charset="0"/>
                <a:cs typeface="Arial" panose="020B0604020202020204" pitchFamily="34" charset="0"/>
              </a:rPr>
              <a:t>grunty zajęte przez zbiorniki wody służące do zaopatrzenia ludności w wodę;</a:t>
            </a:r>
          </a:p>
          <a:p>
            <a:pPr marL="623888" algn="just">
              <a:buFont typeface="+mj-lt"/>
              <a:buAutoNum type="arabicParenR"/>
            </a:pPr>
            <a:r>
              <a:rPr lang="pl-PL" dirty="0">
                <a:latin typeface="Arial" panose="020B0604020202020204" pitchFamily="34" charset="0"/>
                <a:cs typeface="Arial" panose="020B0604020202020204" pitchFamily="34" charset="0"/>
              </a:rPr>
              <a:t>grunty pod wałami przeciwpowodziowymi i grunty położone w międzywałach;</a:t>
            </a:r>
          </a:p>
          <a:p>
            <a:pPr marL="623888" algn="just">
              <a:buFont typeface="+mj-lt"/>
              <a:buAutoNum type="arabicParenR"/>
            </a:pPr>
            <a:r>
              <a:rPr lang="pl-PL" dirty="0">
                <a:latin typeface="Arial" panose="020B0604020202020204" pitchFamily="34" charset="0"/>
                <a:cs typeface="Arial" panose="020B0604020202020204" pitchFamily="34" charset="0"/>
              </a:rPr>
              <a:t>grunty wpisane do rejestru zabytków, pod warunkiem ich zagospodarowania i utrzymania zgodnie z przepisami o ochronie zabytków i opiece nad zabytkami;</a:t>
            </a:r>
          </a:p>
        </p:txBody>
      </p:sp>
    </p:spTree>
    <p:extLst>
      <p:ext uri="{BB962C8B-B14F-4D97-AF65-F5344CB8AC3E}">
        <p14:creationId xmlns:p14="http://schemas.microsoft.com/office/powerpoint/2010/main" val="31078298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285999" y="333164"/>
            <a:ext cx="9587345" cy="1280890"/>
          </a:xfrm>
        </p:spPr>
        <p:txBody>
          <a:bodyPr/>
          <a:lstStyle/>
          <a:p>
            <a:pPr algn="ctr"/>
            <a:r>
              <a:rPr lang="pl-PL" dirty="0">
                <a:solidFill>
                  <a:prstClr val="black">
                    <a:lumMod val="85000"/>
                    <a:lumOff val="15000"/>
                  </a:prstClr>
                </a:solidFill>
                <a:latin typeface="Arial" panose="020B0604020202020204" pitchFamily="34" charset="0"/>
                <a:cs typeface="Arial" panose="020B0604020202020204" pitchFamily="34" charset="0"/>
              </a:rPr>
              <a:t>Zwolnienia w podatku uregulowane w ustawie</a:t>
            </a:r>
            <a:endParaRPr lang="pl-PL" dirty="0"/>
          </a:p>
        </p:txBody>
      </p:sp>
      <p:sp>
        <p:nvSpPr>
          <p:cNvPr id="3" name="Symbol zastępczy zawartości 2"/>
          <p:cNvSpPr>
            <a:spLocks noGrp="1"/>
          </p:cNvSpPr>
          <p:nvPr>
            <p:ph idx="1"/>
          </p:nvPr>
        </p:nvSpPr>
        <p:spPr>
          <a:xfrm>
            <a:off x="2285999" y="1773382"/>
            <a:ext cx="9587345" cy="4821382"/>
          </a:xfrm>
        </p:spPr>
        <p:txBody>
          <a:bodyPr>
            <a:normAutofit/>
          </a:bodyPr>
          <a:lstStyle/>
          <a:p>
            <a:pPr marL="442913" indent="-442913" algn="just">
              <a:buFont typeface="+mj-lt"/>
              <a:buAutoNum type="arabicParenR" startAt="6"/>
            </a:pPr>
            <a:r>
              <a:rPr lang="pl-PL" dirty="0">
                <a:latin typeface="Arial" panose="020B0604020202020204" pitchFamily="34" charset="0"/>
                <a:cs typeface="Arial" panose="020B0604020202020204" pitchFamily="34" charset="0"/>
              </a:rPr>
              <a:t>uczelnie; zwolnienie nie dotyczy gruntów przekazanych w posiadanie podmiotom innym niż uczelnie;</a:t>
            </a:r>
          </a:p>
          <a:p>
            <a:pPr marL="442913" indent="-442913" algn="just">
              <a:buFont typeface="+mj-lt"/>
              <a:buAutoNum type="arabicParenR" startAt="6"/>
            </a:pPr>
            <a:r>
              <a:rPr lang="pl-PL" dirty="0">
                <a:latin typeface="Arial" panose="020B0604020202020204" pitchFamily="34" charset="0"/>
                <a:cs typeface="Arial" panose="020B0604020202020204" pitchFamily="34" charset="0"/>
              </a:rPr>
              <a:t>publiczne i niepubliczne jednostki organizacyjne objęte systemem oświaty oraz prowadzące je organy, w zakresie gruntów zajętych na działalność oświatową;</a:t>
            </a:r>
          </a:p>
          <a:p>
            <a:pPr marL="442913" indent="-442913" algn="just">
              <a:buFont typeface="+mj-lt"/>
              <a:buAutoNum type="arabicParenR" startAt="6"/>
            </a:pPr>
            <a:r>
              <a:rPr lang="pl-PL" dirty="0">
                <a:latin typeface="Arial" panose="020B0604020202020204" pitchFamily="34" charset="0"/>
                <a:cs typeface="Arial" panose="020B0604020202020204" pitchFamily="34" charset="0"/>
              </a:rPr>
              <a:t>instytuty naukowe i pomocnicze jednostki naukowe Polskiej Akademii Nauk, w odniesieniu do gruntów, które są niezbędne do realizacji zadań, o których mowa w art. 2 ustawy z dnia 30 kwietnia 2010 r. o Polskiej Akademii Nauk;</a:t>
            </a:r>
          </a:p>
          <a:p>
            <a:pPr marL="442913" indent="-442913" algn="just">
              <a:buFont typeface="+mj-lt"/>
              <a:buAutoNum type="arabicParenR" startAt="6"/>
            </a:pPr>
            <a:r>
              <a:rPr lang="pl-PL" dirty="0">
                <a:latin typeface="Arial" panose="020B0604020202020204" pitchFamily="34" charset="0"/>
                <a:cs typeface="Arial" panose="020B0604020202020204" pitchFamily="34" charset="0"/>
              </a:rPr>
              <a:t>prowadzących zakłady pracy chronionej;</a:t>
            </a:r>
          </a:p>
          <a:p>
            <a:pPr marL="442913" indent="-442913" algn="just">
              <a:buFont typeface="+mj-lt"/>
              <a:buAutoNum type="arabicParenR" startAt="6"/>
            </a:pPr>
            <a:r>
              <a:rPr lang="pl-PL" dirty="0">
                <a:latin typeface="Arial" panose="020B0604020202020204" pitchFamily="34" charset="0"/>
                <a:cs typeface="Arial" panose="020B0604020202020204" pitchFamily="34" charset="0"/>
              </a:rPr>
              <a:t>instytuty badawcze;</a:t>
            </a:r>
          </a:p>
          <a:p>
            <a:pPr marL="442913" indent="-442913" algn="just">
              <a:buFont typeface="+mj-lt"/>
              <a:buAutoNum type="arabicParenR" startAt="6"/>
            </a:pPr>
            <a:r>
              <a:rPr lang="pl-PL" dirty="0">
                <a:latin typeface="Arial" panose="020B0604020202020204" pitchFamily="34" charset="0"/>
                <a:cs typeface="Arial" panose="020B0604020202020204" pitchFamily="34" charset="0"/>
              </a:rPr>
              <a:t>przedsiębiorców o statusie centrum badawczo-rozwojowego uzyskanym na zasadach określonych w przepisach o niektórych formach wspierania działalności innowacyjnej, w odniesieniu do przedmiotów opodatkowania zajętych na cele prowadzonych badań i prac rozwojowych.</a:t>
            </a:r>
          </a:p>
        </p:txBody>
      </p:sp>
    </p:spTree>
    <p:extLst>
      <p:ext uri="{BB962C8B-B14F-4D97-AF65-F5344CB8AC3E}">
        <p14:creationId xmlns:p14="http://schemas.microsoft.com/office/powerpoint/2010/main" val="40570474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atin typeface="Arial" panose="020B0604020202020204" pitchFamily="34" charset="0"/>
                <a:cs typeface="Arial" panose="020B0604020202020204" pitchFamily="34" charset="0"/>
              </a:rPr>
              <a:t>Zwolnienia ustawowe- cd.</a:t>
            </a:r>
          </a:p>
        </p:txBody>
      </p:sp>
      <p:sp>
        <p:nvSpPr>
          <p:cNvPr id="3" name="Symbol zastępczy zawartości 2"/>
          <p:cNvSpPr>
            <a:spLocks noGrp="1"/>
          </p:cNvSpPr>
          <p:nvPr>
            <p:ph idx="1"/>
          </p:nvPr>
        </p:nvSpPr>
        <p:spPr/>
        <p:txBody>
          <a:bodyPr/>
          <a:lstStyle/>
          <a:p>
            <a:pPr algn="just"/>
            <a:r>
              <a:rPr lang="pl-PL" dirty="0">
                <a:latin typeface="Arial" panose="020B0604020202020204" pitchFamily="34" charset="0"/>
                <a:cs typeface="Arial" panose="020B0604020202020204" pitchFamily="34" charset="0"/>
              </a:rPr>
              <a:t>grunty przeznaczone na utworzenie nowego gospodarstwa rolnego lub powiększenie już istniejącego do powierzchni nieprzekraczającej 100 ha (maksymalnie na okres 5 lat):</a:t>
            </a:r>
          </a:p>
          <a:p>
            <a:pPr marL="720725" algn="just">
              <a:buFont typeface="+mj-lt"/>
              <a:buAutoNum type="alphaLcParenR"/>
            </a:pPr>
            <a:r>
              <a:rPr lang="pl-PL" dirty="0">
                <a:latin typeface="Arial" panose="020B0604020202020204" pitchFamily="34" charset="0"/>
                <a:cs typeface="Arial" panose="020B0604020202020204" pitchFamily="34" charset="0"/>
              </a:rPr>
              <a:t>będące przedmiotem prawa własności lub prawa użytkowania wieczystego, nabyte w drodze umowy sprzedaży,</a:t>
            </a:r>
          </a:p>
          <a:p>
            <a:pPr marL="720725" algn="just">
              <a:buFont typeface="+mj-lt"/>
              <a:buAutoNum type="alphaLcParenR"/>
            </a:pPr>
            <a:r>
              <a:rPr lang="pl-PL" dirty="0">
                <a:latin typeface="Arial" panose="020B0604020202020204" pitchFamily="34" charset="0"/>
                <a:cs typeface="Arial" panose="020B0604020202020204" pitchFamily="34" charset="0"/>
              </a:rPr>
              <a:t>będące przedmiotem umowy o oddanie gruntów w użytkowanie wieczyste,</a:t>
            </a:r>
          </a:p>
          <a:p>
            <a:pPr marL="720725" algn="just">
              <a:buFont typeface="+mj-lt"/>
              <a:buAutoNum type="alphaLcParenR"/>
            </a:pPr>
            <a:r>
              <a:rPr lang="pl-PL" dirty="0">
                <a:latin typeface="Arial" panose="020B0604020202020204" pitchFamily="34" charset="0"/>
                <a:cs typeface="Arial" panose="020B0604020202020204" pitchFamily="34" charset="0"/>
              </a:rPr>
              <a:t>wchodzące w skład Zasobu Własności Rolnej Skarbu Państwa, objęte w trwałe zagospodarowanie;</a:t>
            </a:r>
          </a:p>
          <a:p>
            <a:pPr algn="just"/>
            <a:r>
              <a:rPr lang="pl-PL" dirty="0">
                <a:latin typeface="Arial" panose="020B0604020202020204" pitchFamily="34" charset="0"/>
                <a:cs typeface="Arial" panose="020B0604020202020204" pitchFamily="34" charset="0"/>
              </a:rPr>
              <a:t>grunty gospodarstw rolnych powstałe z zagospodarowania nieużytków – na okres 5 lat, licząc od roku następnego po zakończeniu zagospodarowania;</a:t>
            </a:r>
          </a:p>
          <a:p>
            <a:endParaRPr lang="pl-PL" dirty="0"/>
          </a:p>
        </p:txBody>
      </p:sp>
    </p:spTree>
    <p:extLst>
      <p:ext uri="{BB962C8B-B14F-4D97-AF65-F5344CB8AC3E}">
        <p14:creationId xmlns:p14="http://schemas.microsoft.com/office/powerpoint/2010/main" val="14444511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t>Ulgi uregulowane w ustawie</a:t>
            </a:r>
          </a:p>
        </p:txBody>
      </p:sp>
      <p:sp>
        <p:nvSpPr>
          <p:cNvPr id="3" name="Symbol zastępczy zawartości 2"/>
          <p:cNvSpPr>
            <a:spLocks noGrp="1"/>
          </p:cNvSpPr>
          <p:nvPr>
            <p:ph idx="1"/>
          </p:nvPr>
        </p:nvSpPr>
        <p:spPr>
          <a:xfrm>
            <a:off x="2078182" y="1731819"/>
            <a:ext cx="9426430" cy="4738254"/>
          </a:xfrm>
        </p:spPr>
        <p:txBody>
          <a:bodyPr>
            <a:normAutofit fontScale="92500"/>
          </a:bodyPr>
          <a:lstStyle/>
          <a:p>
            <a:pPr algn="just"/>
            <a:r>
              <a:rPr lang="pl-PL" dirty="0"/>
              <a:t>Ulga inwestycyjna przysługuje podatnikowi z tytułu wydatków poniesionych na:</a:t>
            </a:r>
          </a:p>
          <a:p>
            <a:pPr marL="720725" algn="just">
              <a:buFont typeface="+mj-lt"/>
              <a:buAutoNum type="alphaLcParenR"/>
            </a:pPr>
            <a:r>
              <a:rPr lang="pl-PL" dirty="0"/>
              <a:t>budowę lub modernizację budynków inwentarskich służących do chowu, hodowli i utrzymywania zwierząt gospodarskich oraz obiektów służących ochronie środowiska,</a:t>
            </a:r>
          </a:p>
          <a:p>
            <a:pPr marL="720725" algn="just">
              <a:buFont typeface="+mj-lt"/>
              <a:buAutoNum type="alphaLcParenR"/>
            </a:pPr>
            <a:r>
              <a:rPr lang="pl-PL" dirty="0"/>
              <a:t>zakup i zainstalowanie:</a:t>
            </a:r>
          </a:p>
          <a:p>
            <a:pPr marL="1163638" algn="just">
              <a:buFont typeface="+mj-lt"/>
              <a:buAutoNum type="arabicParenR"/>
            </a:pPr>
            <a:r>
              <a:rPr lang="pl-PL" dirty="0"/>
              <a:t>deszczowni,</a:t>
            </a:r>
          </a:p>
          <a:p>
            <a:pPr marL="1163638" algn="just">
              <a:buFont typeface="+mj-lt"/>
              <a:buAutoNum type="arabicParenR"/>
            </a:pPr>
            <a:r>
              <a:rPr lang="pl-PL" dirty="0"/>
              <a:t>urządzeń melioracyjnych i urządzeń zaopatrzenia gospodarstwa w wodę,</a:t>
            </a:r>
          </a:p>
          <a:p>
            <a:pPr marL="1163638" algn="just">
              <a:buFont typeface="+mj-lt"/>
              <a:buAutoNum type="arabicParenR"/>
            </a:pPr>
            <a:r>
              <a:rPr lang="pl-PL" dirty="0"/>
              <a:t>urządzeń do wykorzystywania na cele produkcyjne naturalnych źródeł energii (wiatru, biogazu, słońca, spadku wód).</a:t>
            </a:r>
          </a:p>
          <a:p>
            <a:pPr marL="0" indent="0" algn="just">
              <a:buNone/>
            </a:pPr>
            <a:r>
              <a:rPr lang="pl-PL" dirty="0"/>
              <a:t>Jednakże ulga przysługuje jedynie wtedy, gdy poniesiony wydatek inwestycyjny nie został sfinansowany choćby w części ze środków publicznych.</a:t>
            </a:r>
          </a:p>
          <a:p>
            <a:pPr marL="0" indent="0" algn="just">
              <a:buNone/>
            </a:pPr>
            <a:r>
              <a:rPr lang="pl-PL" dirty="0"/>
              <a:t>W ramach ulgi podatnik może odliczyć od podatku 25% udokumentowanych wydatków poniesionych na cele inwestycyjne wymienione powyżej.</a:t>
            </a:r>
          </a:p>
          <a:p>
            <a:pPr marL="0" indent="0" algn="just">
              <a:buNone/>
            </a:pPr>
            <a:r>
              <a:rPr lang="pl-PL" dirty="0"/>
              <a:t>Maksymalny okres korzystania z ulgi określony został przez ustawodawcę na okres 15 lat.</a:t>
            </a:r>
          </a:p>
        </p:txBody>
      </p:sp>
    </p:spTree>
    <p:extLst>
      <p:ext uri="{BB962C8B-B14F-4D97-AF65-F5344CB8AC3E}">
        <p14:creationId xmlns:p14="http://schemas.microsoft.com/office/powerpoint/2010/main" val="4861413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175165" y="624110"/>
            <a:ext cx="9628910" cy="1280890"/>
          </a:xfrm>
        </p:spPr>
        <p:txBody>
          <a:bodyPr/>
          <a:lstStyle/>
          <a:p>
            <a:pPr algn="ctr"/>
            <a:r>
              <a:rPr lang="pl-PL" dirty="0">
                <a:solidFill>
                  <a:prstClr val="black">
                    <a:lumMod val="85000"/>
                    <a:lumOff val="15000"/>
                  </a:prstClr>
                </a:solidFill>
                <a:latin typeface="Arial" panose="020B0604020202020204" pitchFamily="34" charset="0"/>
                <a:cs typeface="Arial" panose="020B0604020202020204" pitchFamily="34" charset="0"/>
              </a:rPr>
              <a:t>Ulgi uregulowane w ustawie</a:t>
            </a:r>
            <a:endParaRPr lang="pl-PL" dirty="0">
              <a:latin typeface="Arial" panose="020B0604020202020204" pitchFamily="34" charset="0"/>
              <a:cs typeface="Arial" panose="020B0604020202020204" pitchFamily="34" charset="0"/>
            </a:endParaRPr>
          </a:p>
        </p:txBody>
      </p:sp>
      <p:sp>
        <p:nvSpPr>
          <p:cNvPr id="3" name="Symbol zastępczy zawartości 2"/>
          <p:cNvSpPr>
            <a:spLocks noGrp="1"/>
          </p:cNvSpPr>
          <p:nvPr>
            <p:ph idx="1"/>
          </p:nvPr>
        </p:nvSpPr>
        <p:spPr>
          <a:xfrm>
            <a:off x="2175164" y="2119744"/>
            <a:ext cx="9628910" cy="4433455"/>
          </a:xfrm>
        </p:spPr>
        <p:txBody>
          <a:bodyPr/>
          <a:lstStyle/>
          <a:p>
            <a:pPr algn="just"/>
            <a:r>
              <a:rPr lang="pl-PL" dirty="0">
                <a:latin typeface="Arial" panose="020B0604020202020204" pitchFamily="34" charset="0"/>
                <a:cs typeface="Arial" panose="020B0604020202020204" pitchFamily="34" charset="0"/>
              </a:rPr>
              <a:t>Kolejną ulgą jest ulga uzależniona od położenia użytku rolnego, albowiem od gruntów położonych na terenach podgórskich i górskich, podatek obniża się o 30% dla gruntów klas I, II, </a:t>
            </a:r>
            <a:r>
              <a:rPr lang="pl-PL" dirty="0" err="1">
                <a:latin typeface="Arial" panose="020B0604020202020204" pitchFamily="34" charset="0"/>
                <a:cs typeface="Arial" panose="020B0604020202020204" pitchFamily="34" charset="0"/>
              </a:rPr>
              <a:t>IIIa</a:t>
            </a:r>
            <a:r>
              <a:rPr lang="pl-PL" dirty="0">
                <a:latin typeface="Arial" panose="020B0604020202020204" pitchFamily="34" charset="0"/>
                <a:cs typeface="Arial" panose="020B0604020202020204" pitchFamily="34" charset="0"/>
              </a:rPr>
              <a:t>, III i </a:t>
            </a:r>
            <a:r>
              <a:rPr lang="pl-PL" dirty="0" err="1">
                <a:latin typeface="Arial" panose="020B0604020202020204" pitchFamily="34" charset="0"/>
                <a:cs typeface="Arial" panose="020B0604020202020204" pitchFamily="34" charset="0"/>
              </a:rPr>
              <a:t>IIIb</a:t>
            </a:r>
            <a:r>
              <a:rPr lang="pl-PL" dirty="0">
                <a:latin typeface="Arial" panose="020B0604020202020204" pitchFamily="34" charset="0"/>
                <a:cs typeface="Arial" panose="020B0604020202020204" pitchFamily="34" charset="0"/>
              </a:rPr>
              <a:t>, a o 60% dla gruntów klas </a:t>
            </a:r>
            <a:r>
              <a:rPr lang="pl-PL" dirty="0" err="1">
                <a:latin typeface="Arial" panose="020B0604020202020204" pitchFamily="34" charset="0"/>
                <a:cs typeface="Arial" panose="020B0604020202020204" pitchFamily="34" charset="0"/>
              </a:rPr>
              <a:t>IVa</a:t>
            </a:r>
            <a:r>
              <a:rPr lang="pl-PL" dirty="0">
                <a:latin typeface="Arial" panose="020B0604020202020204" pitchFamily="34" charset="0"/>
                <a:cs typeface="Arial" panose="020B0604020202020204" pitchFamily="34" charset="0"/>
              </a:rPr>
              <a:t>, IV i </a:t>
            </a:r>
            <a:r>
              <a:rPr lang="pl-PL" dirty="0" err="1">
                <a:latin typeface="Arial" panose="020B0604020202020204" pitchFamily="34" charset="0"/>
                <a:cs typeface="Arial" panose="020B0604020202020204" pitchFamily="34" charset="0"/>
              </a:rPr>
              <a:t>Ivb</a:t>
            </a:r>
            <a:r>
              <a:rPr lang="pl-PL" dirty="0">
                <a:latin typeface="Arial" panose="020B0604020202020204" pitchFamily="34" charset="0"/>
                <a:cs typeface="Arial" panose="020B0604020202020204" pitchFamily="34" charset="0"/>
              </a:rPr>
              <a:t>.</a:t>
            </a:r>
          </a:p>
          <a:p>
            <a:pPr algn="just"/>
            <a:endParaRPr lang="pl-PL" dirty="0">
              <a:latin typeface="Arial" panose="020B0604020202020204" pitchFamily="34" charset="0"/>
              <a:cs typeface="Arial" panose="020B0604020202020204" pitchFamily="34" charset="0"/>
            </a:endParaRPr>
          </a:p>
          <a:p>
            <a:pPr algn="just"/>
            <a:r>
              <a:rPr lang="pl-PL" dirty="0">
                <a:latin typeface="Arial" panose="020B0604020202020204" pitchFamily="34" charset="0"/>
                <a:cs typeface="Arial" panose="020B0604020202020204" pitchFamily="34" charset="0"/>
              </a:rPr>
              <a:t>W art. 13b ust. 2 </a:t>
            </a:r>
            <a:r>
              <a:rPr lang="pl-PL" dirty="0" err="1">
                <a:latin typeface="Arial" panose="020B0604020202020204" pitchFamily="34" charset="0"/>
                <a:cs typeface="Arial" panose="020B0604020202020204" pitchFamily="34" charset="0"/>
              </a:rPr>
              <a:t>u.p.r</a:t>
            </a:r>
            <a:r>
              <a:rPr lang="pl-PL" dirty="0">
                <a:latin typeface="Arial" panose="020B0604020202020204" pitchFamily="34" charset="0"/>
                <a:cs typeface="Arial" panose="020B0604020202020204" pitchFamily="34" charset="0"/>
              </a:rPr>
              <a:t>. znalazło się kryterium decydujące o tym, czy dany użytek rolny może być sklasyfikowany jak znajdujący się na terenach podgórskich i górskich. Zgodnie z przepisem za miejscowości położone na takich terenach uważa się te miejsca, gdzie co najmniej 50% użytków rolnych jest położonych powyżej 350 m nad poziomem morza. Faktyczne spełnienie tego kryterium jest jednak niewystarczające do skorzystania z ulgi. Miejscowość ta bowiem musi znaleźć się w wykazie takich miejscowości w danym województwie. Wykaz ten ustala sejmik województwa.</a:t>
            </a:r>
          </a:p>
        </p:txBody>
      </p:sp>
    </p:spTree>
    <p:extLst>
      <p:ext uri="{BB962C8B-B14F-4D97-AF65-F5344CB8AC3E}">
        <p14:creationId xmlns:p14="http://schemas.microsoft.com/office/powerpoint/2010/main" val="26943645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atin typeface="Arial" panose="020B0604020202020204" pitchFamily="34" charset="0"/>
                <a:cs typeface="Arial" panose="020B0604020202020204" pitchFamily="34" charset="0"/>
              </a:rPr>
              <a:t>Ulgi uregulowane w ustawie</a:t>
            </a:r>
          </a:p>
        </p:txBody>
      </p:sp>
      <p:sp>
        <p:nvSpPr>
          <p:cNvPr id="3" name="Symbol zastępczy zawartości 2"/>
          <p:cNvSpPr>
            <a:spLocks noGrp="1"/>
          </p:cNvSpPr>
          <p:nvPr>
            <p:ph idx="1"/>
          </p:nvPr>
        </p:nvSpPr>
        <p:spPr>
          <a:xfrm>
            <a:off x="2285999" y="2022764"/>
            <a:ext cx="9587345" cy="4572000"/>
          </a:xfrm>
        </p:spPr>
        <p:txBody>
          <a:bodyPr>
            <a:normAutofit/>
          </a:bodyPr>
          <a:lstStyle/>
          <a:p>
            <a:pPr algn="just"/>
            <a:r>
              <a:rPr lang="pl-PL" dirty="0">
                <a:latin typeface="Arial" panose="020B0604020202020204" pitchFamily="34" charset="0"/>
                <a:cs typeface="Arial" panose="020B0604020202020204" pitchFamily="34" charset="0"/>
              </a:rPr>
              <a:t>Ostatnią ulgą jest ulga związana z wystąpieniem stanu klęski żywiołowej. W takim przypadku organ podatkowy może przyznać podatnikowi ulgę w podatku rolnym przez zaniechanie jego ustalenia albo poboru w całości lub w części, w wysokości zależnej od rozmiarów strat spowodowanych klęską w gospodarstwie rolnym.</a:t>
            </a:r>
          </a:p>
          <a:p>
            <a:pPr algn="just"/>
            <a:endParaRPr lang="pl-PL" dirty="0">
              <a:latin typeface="Arial" panose="020B0604020202020204" pitchFamily="34" charset="0"/>
              <a:cs typeface="Arial" panose="020B0604020202020204" pitchFamily="34" charset="0"/>
            </a:endParaRPr>
          </a:p>
          <a:p>
            <a:pPr algn="just"/>
            <a:r>
              <a:rPr lang="pl-PL" dirty="0">
                <a:latin typeface="Arial" panose="020B0604020202020204" pitchFamily="34" charset="0"/>
                <a:cs typeface="Arial" panose="020B0604020202020204" pitchFamily="34" charset="0"/>
              </a:rPr>
              <a:t>Ulgę przyznaje się za ten rok podatkowy, w którym został wprowadzony stan klęski żywiołowej. Jednakże w sytuacji, gdy stan klęski żywiołowej wprowadzony został po zapłaceniu podatku za dany rok, ulgę stosuje się w następnym roku podatkowym.</a:t>
            </a:r>
          </a:p>
          <a:p>
            <a:pPr algn="just"/>
            <a:endParaRPr lang="pl-PL" dirty="0">
              <a:latin typeface="Arial" panose="020B0604020202020204" pitchFamily="34" charset="0"/>
              <a:cs typeface="Arial" panose="020B0604020202020204" pitchFamily="34" charset="0"/>
            </a:endParaRPr>
          </a:p>
          <a:p>
            <a:pPr algn="just"/>
            <a:r>
              <a:rPr lang="pl-PL" dirty="0">
                <a:latin typeface="Arial" panose="020B0604020202020204" pitchFamily="34" charset="0"/>
                <a:cs typeface="Arial" panose="020B0604020202020204" pitchFamily="34" charset="0"/>
              </a:rPr>
              <a:t>W każdym jednak przypadku przy ustalaniu wysokości ulgi w podatku bierze się pod uwagę wysokość wypłaconego podatnikowi odszkodowania z tytułu ubezpieczenia.</a:t>
            </a:r>
          </a:p>
        </p:txBody>
      </p:sp>
    </p:spTree>
    <p:extLst>
      <p:ext uri="{BB962C8B-B14F-4D97-AF65-F5344CB8AC3E}">
        <p14:creationId xmlns:p14="http://schemas.microsoft.com/office/powerpoint/2010/main" val="16464547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89212" y="624110"/>
            <a:ext cx="8910061" cy="1280890"/>
          </a:xfrm>
        </p:spPr>
        <p:txBody>
          <a:bodyPr/>
          <a:lstStyle/>
          <a:p>
            <a:r>
              <a:rPr lang="pl-PL" dirty="0"/>
              <a:t>Definicje legalne uregulowane w </a:t>
            </a:r>
            <a:r>
              <a:rPr lang="pl-PL" dirty="0" err="1"/>
              <a:t>u.p.r</a:t>
            </a:r>
            <a:r>
              <a:rPr lang="pl-PL" dirty="0"/>
              <a:t>.</a:t>
            </a:r>
          </a:p>
        </p:txBody>
      </p:sp>
      <p:sp>
        <p:nvSpPr>
          <p:cNvPr id="3" name="Symbol zastępczy zawartości 2"/>
          <p:cNvSpPr>
            <a:spLocks noGrp="1"/>
          </p:cNvSpPr>
          <p:nvPr>
            <p:ph idx="1"/>
          </p:nvPr>
        </p:nvSpPr>
        <p:spPr>
          <a:xfrm>
            <a:off x="2589212" y="1905000"/>
            <a:ext cx="8915400" cy="4856018"/>
          </a:xfrm>
        </p:spPr>
        <p:txBody>
          <a:bodyPr>
            <a:normAutofit/>
          </a:bodyPr>
          <a:lstStyle/>
          <a:p>
            <a:pPr algn="just"/>
            <a:r>
              <a:rPr lang="pl-PL" dirty="0">
                <a:solidFill>
                  <a:schemeClr val="tx1"/>
                </a:solidFill>
                <a:latin typeface="Arial" panose="020B0604020202020204" pitchFamily="34" charset="0"/>
                <a:cs typeface="Arial" panose="020B0604020202020204" pitchFamily="34" charset="0"/>
              </a:rPr>
              <a:t>W art. 2 </a:t>
            </a:r>
            <a:r>
              <a:rPr lang="pl-PL" dirty="0" err="1">
                <a:solidFill>
                  <a:schemeClr val="tx1"/>
                </a:solidFill>
                <a:latin typeface="Arial" panose="020B0604020202020204" pitchFamily="34" charset="0"/>
                <a:cs typeface="Arial" panose="020B0604020202020204" pitchFamily="34" charset="0"/>
              </a:rPr>
              <a:t>u.p.r</a:t>
            </a:r>
            <a:r>
              <a:rPr lang="pl-PL" dirty="0">
                <a:solidFill>
                  <a:schemeClr val="tx1"/>
                </a:solidFill>
                <a:latin typeface="Arial" panose="020B0604020202020204" pitchFamily="34" charset="0"/>
                <a:cs typeface="Arial" panose="020B0604020202020204" pitchFamily="34" charset="0"/>
              </a:rPr>
              <a:t>. ustawodawca zdefiniował istotne pojęcia wykorzystywane w dalszych przepisach ustawy. W słowniczku wyjaśnione zostały następujące terminy: </a:t>
            </a:r>
            <a:endParaRPr lang="pl-PL" sz="2000" dirty="0">
              <a:solidFill>
                <a:schemeClr val="tx1"/>
              </a:solidFill>
              <a:latin typeface="Arial" panose="020B0604020202020204" pitchFamily="34" charset="0"/>
              <a:cs typeface="Arial" panose="020B0604020202020204" pitchFamily="34" charset="0"/>
            </a:endParaRPr>
          </a:p>
          <a:p>
            <a:pPr marL="720725" algn="just">
              <a:buFont typeface="+mj-lt"/>
              <a:buAutoNum type="arabicParenR"/>
            </a:pPr>
            <a:r>
              <a:rPr lang="pl-PL" dirty="0">
                <a:solidFill>
                  <a:srgbClr val="000000"/>
                </a:solidFill>
                <a:latin typeface="Arial" panose="020B0604020202020204" pitchFamily="34" charset="0"/>
                <a:cs typeface="Arial" panose="020B0604020202020204" pitchFamily="34" charset="0"/>
              </a:rPr>
              <a:t>gospodarstwo rolne- za które uważa się obszar gruntów, o których mowa w art.1 ustawy, o łącznej powierzchni przekraczającej 1 ha lub 1 ha przeliczeniowy, stanowiących własność lub znajdujących się w posiadaniu osoby fizycznej, osoby prawnej albo jednostki organizacyjnej, w tym spółki, nieposiadającej osobowości prawnej.</a:t>
            </a:r>
          </a:p>
          <a:p>
            <a:pPr marL="720725" algn="just">
              <a:buFont typeface="+mj-lt"/>
              <a:buAutoNum type="arabicParenR"/>
            </a:pPr>
            <a:r>
              <a:rPr lang="pl-PL" dirty="0">
                <a:solidFill>
                  <a:schemeClr val="tx1"/>
                </a:solidFill>
                <a:latin typeface="Arial" panose="020B0604020202020204" pitchFamily="34" charset="0"/>
                <a:cs typeface="Arial" panose="020B0604020202020204" pitchFamily="34" charset="0"/>
              </a:rPr>
              <a:t>działalnością rolniczą jest to z kolei produkcja roślinna i zwierzęca, w tym również produkcja materiału siewnego, szkółkarskiego, hodowlanego oraz reprodukcyjnego, produkcja warzywnicza, roślin ozdobnych, grzybów uprawnych, sadownictwa, hodowla i produkcja materiału zarodowego zwierząt, ptactwa i owadów użytkowych, produkcja zwierzęca typu przemysłowego fermowego oraz chów i hodowla ryb.</a:t>
            </a:r>
          </a:p>
        </p:txBody>
      </p:sp>
    </p:spTree>
    <p:extLst>
      <p:ext uri="{BB962C8B-B14F-4D97-AF65-F5344CB8AC3E}">
        <p14:creationId xmlns:p14="http://schemas.microsoft.com/office/powerpoint/2010/main" val="42501728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258291" y="344557"/>
            <a:ext cx="9393382" cy="1387261"/>
          </a:xfrm>
        </p:spPr>
        <p:txBody>
          <a:bodyPr>
            <a:noAutofit/>
          </a:bodyPr>
          <a:lstStyle/>
          <a:p>
            <a:pPr algn="just"/>
            <a:r>
              <a:rPr lang="pl-PL" sz="2400" b="1" dirty="0">
                <a:latin typeface="Arial" panose="020B0604020202020204" pitchFamily="34" charset="0"/>
                <a:cs typeface="Arial" panose="020B0604020202020204" pitchFamily="34" charset="0"/>
              </a:rPr>
              <a:t>Podatnikami podatku rolnego są </a:t>
            </a:r>
            <a:r>
              <a:rPr lang="pl-PL" sz="2400" b="1" dirty="0">
                <a:solidFill>
                  <a:srgbClr val="000000"/>
                </a:solidFill>
                <a:latin typeface="Arial" panose="020B0604020202020204" pitchFamily="34" charset="0"/>
                <a:cs typeface="Arial" panose="020B0604020202020204" pitchFamily="34" charset="0"/>
              </a:rPr>
              <a:t>osoby fizyczne, osoby prawne, jednostki organizacyjne, w tym spółki, nieposiadające osobowości prawnej, które są jednocześnie: </a:t>
            </a:r>
            <a:endParaRPr lang="pl-PL" sz="2400" b="1" dirty="0">
              <a:latin typeface="Arial" panose="020B0604020202020204" pitchFamily="34" charset="0"/>
              <a:cs typeface="Arial" panose="020B0604020202020204" pitchFamily="34" charset="0"/>
            </a:endParaRPr>
          </a:p>
        </p:txBody>
      </p:sp>
      <p:sp>
        <p:nvSpPr>
          <p:cNvPr id="3" name="Symbol zastępczy zawartości 2"/>
          <p:cNvSpPr>
            <a:spLocks noGrp="1"/>
          </p:cNvSpPr>
          <p:nvPr>
            <p:ph idx="1"/>
          </p:nvPr>
        </p:nvSpPr>
        <p:spPr>
          <a:xfrm>
            <a:off x="2258291" y="2195946"/>
            <a:ext cx="9393382" cy="4417040"/>
          </a:xfrm>
        </p:spPr>
        <p:txBody>
          <a:bodyPr>
            <a:normAutofit fontScale="92500" lnSpcReduction="10000"/>
          </a:bodyPr>
          <a:lstStyle/>
          <a:p>
            <a:pPr algn="just"/>
            <a:r>
              <a:rPr lang="pl-PL" sz="2400" dirty="0">
                <a:solidFill>
                  <a:schemeClr val="tx1"/>
                </a:solidFill>
                <a:latin typeface="Arial" panose="020B0604020202020204" pitchFamily="34" charset="0"/>
                <a:cs typeface="Arial" panose="020B0604020202020204" pitchFamily="34" charset="0"/>
              </a:rPr>
              <a:t>właścicielami gruntów, z zastrzeżeniem następnego punktu;</a:t>
            </a:r>
          </a:p>
          <a:p>
            <a:pPr algn="just"/>
            <a:r>
              <a:rPr lang="pl-PL" sz="2400" dirty="0">
                <a:solidFill>
                  <a:schemeClr val="tx1"/>
                </a:solidFill>
                <a:latin typeface="Arial" panose="020B0604020202020204" pitchFamily="34" charset="0"/>
                <a:cs typeface="Arial" panose="020B0604020202020204" pitchFamily="34" charset="0"/>
              </a:rPr>
              <a:t>posiadaczami samoistnymi gruntów;</a:t>
            </a:r>
          </a:p>
          <a:p>
            <a:pPr algn="just"/>
            <a:r>
              <a:rPr lang="pl-PL" sz="2400" dirty="0">
                <a:solidFill>
                  <a:schemeClr val="tx1"/>
                </a:solidFill>
                <a:latin typeface="Arial" panose="020B0604020202020204" pitchFamily="34" charset="0"/>
                <a:cs typeface="Arial" panose="020B0604020202020204" pitchFamily="34" charset="0"/>
              </a:rPr>
              <a:t>użytkownikami wieczystymi gruntów;</a:t>
            </a:r>
          </a:p>
          <a:p>
            <a:pPr algn="just"/>
            <a:r>
              <a:rPr lang="pl-PL" sz="2400" dirty="0">
                <a:solidFill>
                  <a:schemeClr val="tx1"/>
                </a:solidFill>
                <a:latin typeface="Arial" panose="020B0604020202020204" pitchFamily="34" charset="0"/>
                <a:cs typeface="Arial" panose="020B0604020202020204" pitchFamily="34" charset="0"/>
              </a:rPr>
              <a:t>posiadaczami gruntów, stanowiących własność Skarbu Państwa lub jednostki samorządu terytorialnego, jeżeli posiadanie:</a:t>
            </a:r>
          </a:p>
          <a:p>
            <a:pPr marL="966788" algn="just">
              <a:buFont typeface="+mj-lt"/>
              <a:buAutoNum type="alphaLcParenR"/>
            </a:pPr>
            <a:r>
              <a:rPr lang="pl-PL" sz="2400" dirty="0">
                <a:solidFill>
                  <a:srgbClr val="000000"/>
                </a:solidFill>
                <a:latin typeface="Arial" panose="020B0604020202020204" pitchFamily="34" charset="0"/>
                <a:cs typeface="Arial" panose="020B0604020202020204" pitchFamily="34" charset="0"/>
              </a:rPr>
              <a:t>wynika z umowy zawartej z właścicielem, z Agencją Nieruchomości Rolnych lub z innego tytułu prawnego albo </a:t>
            </a:r>
          </a:p>
          <a:p>
            <a:pPr marL="966788" algn="just">
              <a:buFont typeface="+mj-lt"/>
              <a:buAutoNum type="alphaLcParenR"/>
            </a:pPr>
            <a:r>
              <a:rPr lang="pl-PL" sz="2400" dirty="0">
                <a:solidFill>
                  <a:srgbClr val="000000"/>
                </a:solidFill>
                <a:latin typeface="Arial" panose="020B0604020202020204" pitchFamily="34" charset="0"/>
                <a:cs typeface="Arial" panose="020B0604020202020204" pitchFamily="34" charset="0"/>
              </a:rPr>
              <a:t>jest bez tytułu prawnego, z wyjątkiem gruntów wchodzących w skład Zasobu Własności Rolnej Skarbu Państwa lub będących w zarządzie Lasów Państwowych; w tym przypadku podatnikami są odpowiednio jednostki organizacyjne Agencji Nieruchomości Rolnych i Lasów Państwowych. </a:t>
            </a:r>
            <a:endParaRPr lang="pl-PL"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253055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008909" y="305456"/>
            <a:ext cx="9495703" cy="1280890"/>
          </a:xfrm>
        </p:spPr>
        <p:txBody>
          <a:bodyPr/>
          <a:lstStyle/>
          <a:p>
            <a:pPr algn="ctr"/>
            <a:r>
              <a:rPr lang="pl-PL" dirty="0">
                <a:latin typeface="Arial" panose="020B0604020202020204" pitchFamily="34" charset="0"/>
                <a:cs typeface="Arial" panose="020B0604020202020204" pitchFamily="34" charset="0"/>
              </a:rPr>
              <a:t>Zakres podmiotowy- cd.</a:t>
            </a:r>
          </a:p>
        </p:txBody>
      </p:sp>
      <p:sp>
        <p:nvSpPr>
          <p:cNvPr id="3" name="Symbol zastępczy zawartości 2"/>
          <p:cNvSpPr>
            <a:spLocks noGrp="1"/>
          </p:cNvSpPr>
          <p:nvPr>
            <p:ph idx="1"/>
          </p:nvPr>
        </p:nvSpPr>
        <p:spPr>
          <a:xfrm>
            <a:off x="2008909" y="1759527"/>
            <a:ext cx="9495703" cy="4904509"/>
          </a:xfrm>
        </p:spPr>
        <p:txBody>
          <a:bodyPr>
            <a:normAutofit fontScale="92500" lnSpcReduction="10000"/>
          </a:bodyPr>
          <a:lstStyle/>
          <a:p>
            <a:pPr algn="just"/>
            <a:r>
              <a:rPr lang="pl-PL" dirty="0">
                <a:solidFill>
                  <a:schemeClr val="tx1"/>
                </a:solidFill>
                <a:latin typeface="Arial" panose="020B0604020202020204" pitchFamily="34" charset="0"/>
                <a:cs typeface="Arial" panose="020B0604020202020204" pitchFamily="34" charset="0"/>
              </a:rPr>
              <a:t>Pomimo jasnych kryteriów określania podatników w podatku rolnym ustawodawca wprowadził szereg odrębnych zasad ustalania zakresu podmiotowego. </a:t>
            </a:r>
          </a:p>
          <a:p>
            <a:pPr algn="just"/>
            <a:endParaRPr lang="pl-PL" dirty="0">
              <a:solidFill>
                <a:schemeClr val="tx1"/>
              </a:solidFill>
              <a:latin typeface="Arial" panose="020B0604020202020204" pitchFamily="34" charset="0"/>
              <a:cs typeface="Arial" panose="020B0604020202020204" pitchFamily="34" charset="0"/>
            </a:endParaRPr>
          </a:p>
          <a:p>
            <a:pPr algn="just"/>
            <a:r>
              <a:rPr lang="pl-PL" dirty="0">
                <a:solidFill>
                  <a:schemeClr val="tx1"/>
                </a:solidFill>
                <a:latin typeface="Arial" panose="020B0604020202020204" pitchFamily="34" charset="0"/>
                <a:cs typeface="Arial" panose="020B0604020202020204" pitchFamily="34" charset="0"/>
              </a:rPr>
              <a:t>W art. 3 ust. 2 ustawy określono zasadę korespondującą z art. 3 ust. 1 pkt 2 </a:t>
            </a:r>
            <a:r>
              <a:rPr lang="pl-PL" dirty="0" err="1">
                <a:solidFill>
                  <a:schemeClr val="tx1"/>
                </a:solidFill>
                <a:latin typeface="Arial" panose="020B0604020202020204" pitchFamily="34" charset="0"/>
                <a:cs typeface="Arial" panose="020B0604020202020204" pitchFamily="34" charset="0"/>
              </a:rPr>
              <a:t>u.p.r</a:t>
            </a:r>
            <a:r>
              <a:rPr lang="pl-PL" dirty="0">
                <a:solidFill>
                  <a:schemeClr val="tx1"/>
                </a:solidFill>
                <a:latin typeface="Arial" panose="020B0604020202020204" pitchFamily="34" charset="0"/>
                <a:cs typeface="Arial" panose="020B0604020202020204" pitchFamily="34" charset="0"/>
              </a:rPr>
              <a:t>., że jeżeli grunty znajdują się w posiadaniu samoistnym, obowiązek podatkowy w zakresie podatku rolnego ciąży na posiadaczu samoistnym. </a:t>
            </a:r>
          </a:p>
          <a:p>
            <a:pPr algn="just"/>
            <a:endParaRPr lang="pl-PL" dirty="0">
              <a:solidFill>
                <a:schemeClr val="tx1"/>
              </a:solidFill>
              <a:latin typeface="Arial" panose="020B0604020202020204" pitchFamily="34" charset="0"/>
              <a:cs typeface="Arial" panose="020B0604020202020204" pitchFamily="34" charset="0"/>
            </a:endParaRPr>
          </a:p>
          <a:p>
            <a:pPr algn="just"/>
            <a:r>
              <a:rPr lang="pl-PL" dirty="0">
                <a:solidFill>
                  <a:schemeClr val="tx1"/>
                </a:solidFill>
                <a:latin typeface="Arial" panose="020B0604020202020204" pitchFamily="34" charset="0"/>
                <a:cs typeface="Arial" panose="020B0604020202020204" pitchFamily="34" charset="0"/>
              </a:rPr>
              <a:t>Z kolei w ust. 3 wskazano, że jeżeli grunty gospodarstwa rolnego zostały w całości lub w części wydzierżawione na podstawie umowy zawartej stosownie do przepisów o ubezpieczeniu społecznym rolników lub przepisów dotyczących uzyskiwania rent strukturalnych, podatnikiem podatku rolnego jest dzierżawca, a zatem posiadacz zależny.</a:t>
            </a:r>
          </a:p>
          <a:p>
            <a:pPr algn="just"/>
            <a:endParaRPr lang="pl-PL" dirty="0">
              <a:solidFill>
                <a:schemeClr val="tx1"/>
              </a:solidFill>
              <a:latin typeface="Arial" panose="020B0604020202020204" pitchFamily="34" charset="0"/>
              <a:cs typeface="Arial" panose="020B0604020202020204" pitchFamily="34" charset="0"/>
            </a:endParaRPr>
          </a:p>
          <a:p>
            <a:pPr algn="just"/>
            <a:r>
              <a:rPr lang="pl-PL" dirty="0">
                <a:solidFill>
                  <a:schemeClr val="tx1"/>
                </a:solidFill>
                <a:latin typeface="Arial" panose="020B0604020202020204" pitchFamily="34" charset="0"/>
                <a:cs typeface="Arial" panose="020B0604020202020204" pitchFamily="34" charset="0"/>
              </a:rPr>
              <a:t>Ostatnim przykładem odstępstwa od zasad ogólnych ustalania podatnika zawiera ust. 4 art. 3 </a:t>
            </a:r>
            <a:r>
              <a:rPr lang="pl-PL" dirty="0" err="1">
                <a:solidFill>
                  <a:schemeClr val="tx1"/>
                </a:solidFill>
                <a:latin typeface="Arial" panose="020B0604020202020204" pitchFamily="34" charset="0"/>
                <a:cs typeface="Arial" panose="020B0604020202020204" pitchFamily="34" charset="0"/>
              </a:rPr>
              <a:t>u.p.r</a:t>
            </a:r>
            <a:r>
              <a:rPr lang="pl-PL" dirty="0">
                <a:solidFill>
                  <a:schemeClr val="tx1"/>
                </a:solidFill>
                <a:latin typeface="Arial" panose="020B0604020202020204" pitchFamily="34" charset="0"/>
                <a:cs typeface="Arial" panose="020B0604020202020204" pitchFamily="34" charset="0"/>
              </a:rPr>
              <a:t>. Stanowi on, że w przypadku, gdy grunty gospodarstwa rolnego zostały wniesione do spółdzielni produkcyjnej jako wkład gruntowy, podatnikiem podatku rolnego jest spółdzielnia produkcyjna. </a:t>
            </a:r>
          </a:p>
        </p:txBody>
      </p:sp>
    </p:spTree>
    <p:extLst>
      <p:ext uri="{BB962C8B-B14F-4D97-AF65-F5344CB8AC3E}">
        <p14:creationId xmlns:p14="http://schemas.microsoft.com/office/powerpoint/2010/main" val="9356946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89212" y="291601"/>
            <a:ext cx="8911687" cy="1280890"/>
          </a:xfrm>
        </p:spPr>
        <p:txBody>
          <a:bodyPr>
            <a:normAutofit fontScale="90000"/>
          </a:bodyPr>
          <a:lstStyle/>
          <a:p>
            <a:pPr algn="ctr"/>
            <a:r>
              <a:rPr lang="pl-PL" dirty="0"/>
              <a:t>Kwestia współwłasności gruntów objętych opodatkowaniem podatkiem rolnym</a:t>
            </a:r>
          </a:p>
        </p:txBody>
      </p:sp>
      <p:sp>
        <p:nvSpPr>
          <p:cNvPr id="3" name="Symbol zastępczy zawartości 2"/>
          <p:cNvSpPr>
            <a:spLocks noGrp="1"/>
          </p:cNvSpPr>
          <p:nvPr>
            <p:ph idx="1"/>
          </p:nvPr>
        </p:nvSpPr>
        <p:spPr>
          <a:xfrm>
            <a:off x="2589212" y="2133599"/>
            <a:ext cx="8915400" cy="4239491"/>
          </a:xfrm>
        </p:spPr>
        <p:txBody>
          <a:bodyPr>
            <a:normAutofit fontScale="92500" lnSpcReduction="10000"/>
          </a:bodyPr>
          <a:lstStyle/>
          <a:p>
            <a:pPr algn="just"/>
            <a:r>
              <a:rPr lang="pl-PL" dirty="0">
                <a:latin typeface="Arial" panose="020B0604020202020204" pitchFamily="34" charset="0"/>
                <a:cs typeface="Arial" panose="020B0604020202020204" pitchFamily="34" charset="0"/>
              </a:rPr>
              <a:t>Kwestia współwłasności gruntów opodatkowanych podatkiem rolnym została w sposób tożsamy uregulowana przez ustawodawcę jak ma to miejsce, co do zasady, w podatku od nieruchomości.</a:t>
            </a:r>
          </a:p>
          <a:p>
            <a:pPr algn="just"/>
            <a:endParaRPr lang="pl-PL" dirty="0">
              <a:latin typeface="Arial" panose="020B0604020202020204" pitchFamily="34" charset="0"/>
              <a:cs typeface="Arial" panose="020B0604020202020204" pitchFamily="34" charset="0"/>
            </a:endParaRPr>
          </a:p>
          <a:p>
            <a:pPr algn="just"/>
            <a:r>
              <a:rPr lang="pl-PL" dirty="0">
                <a:latin typeface="Arial" panose="020B0604020202020204" pitchFamily="34" charset="0"/>
                <a:cs typeface="Arial" panose="020B0604020202020204" pitchFamily="34" charset="0"/>
              </a:rPr>
              <a:t>W sytuacji, gdy</a:t>
            </a:r>
            <a:r>
              <a:rPr lang="pl-PL" dirty="0">
                <a:solidFill>
                  <a:srgbClr val="000000"/>
                </a:solidFill>
                <a:latin typeface="Arial" panose="020B0604020202020204" pitchFamily="34" charset="0"/>
                <a:cs typeface="Arial" panose="020B0604020202020204" pitchFamily="34" charset="0"/>
              </a:rPr>
              <a:t> grunty, które zostały sklasyfikowane w ewidencji gruntów i budynków jako użytki rolne, z wyjątkiem gruntów zajętych na prowadzenie działalności gospodarczej innej niż działalność rolnicza, stanowią współwłasność lub znajdują się w posiadaniu dwóch lub więcej podmiotów, to stanowią odrębny przedmiot opodatkowania podatkiem rolnym, </a:t>
            </a:r>
            <a:r>
              <a:rPr lang="pl-PL" b="1" dirty="0">
                <a:solidFill>
                  <a:srgbClr val="000000"/>
                </a:solidFill>
                <a:latin typeface="Arial" panose="020B0604020202020204" pitchFamily="34" charset="0"/>
                <a:cs typeface="Arial" panose="020B0604020202020204" pitchFamily="34" charset="0"/>
              </a:rPr>
              <a:t>a obowiązek podatkowy ciąży solidarnie </a:t>
            </a:r>
            <a:r>
              <a:rPr lang="pl-PL" dirty="0">
                <a:solidFill>
                  <a:srgbClr val="000000"/>
                </a:solidFill>
                <a:latin typeface="Arial" panose="020B0604020202020204" pitchFamily="34" charset="0"/>
                <a:cs typeface="Arial" panose="020B0604020202020204" pitchFamily="34" charset="0"/>
              </a:rPr>
              <a:t>na wszystkich współwłaścicielach (posiadaczach).</a:t>
            </a:r>
          </a:p>
          <a:p>
            <a:pPr algn="just"/>
            <a:endParaRPr lang="pl-PL" dirty="0">
              <a:solidFill>
                <a:srgbClr val="000000"/>
              </a:solidFill>
              <a:latin typeface="Arial" panose="020B0604020202020204" pitchFamily="34" charset="0"/>
              <a:cs typeface="Arial" panose="020B0604020202020204" pitchFamily="34" charset="0"/>
            </a:endParaRPr>
          </a:p>
          <a:p>
            <a:pPr algn="just"/>
            <a:r>
              <a:rPr lang="pl-PL" dirty="0">
                <a:solidFill>
                  <a:srgbClr val="000000"/>
                </a:solidFill>
                <a:latin typeface="Arial" panose="020B0604020202020204" pitchFamily="34" charset="0"/>
                <a:cs typeface="Arial" panose="020B0604020202020204" pitchFamily="34" charset="0"/>
              </a:rPr>
              <a:t>Powyższa reguła doznaje jednak ograniczenia w odniesieniu do gruntów stanowiących gospodarstwo rolne. W takim przypadku </a:t>
            </a:r>
            <a:r>
              <a:rPr lang="pl-PL" b="1" dirty="0">
                <a:solidFill>
                  <a:srgbClr val="000000"/>
                </a:solidFill>
                <a:latin typeface="Arial" panose="020B0604020202020204" pitchFamily="34" charset="0"/>
                <a:cs typeface="Arial" panose="020B0604020202020204" pitchFamily="34" charset="0"/>
              </a:rPr>
              <a:t>obowiązek podatkowy ciąży na tej osobie będącej współwłaścicielem (posiadaczem), która to gospodarstwo prowadzi w całości.  </a:t>
            </a:r>
            <a:endParaRPr lang="pl-PL"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550430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230583" y="624110"/>
            <a:ext cx="9274030" cy="1280890"/>
          </a:xfrm>
        </p:spPr>
        <p:txBody>
          <a:bodyPr/>
          <a:lstStyle/>
          <a:p>
            <a:pPr algn="ctr"/>
            <a:r>
              <a:rPr lang="pl-PL" dirty="0"/>
              <a:t>Podmioty wyłączone z opodatkowania w podatku rolnym:</a:t>
            </a:r>
          </a:p>
        </p:txBody>
      </p:sp>
      <p:sp>
        <p:nvSpPr>
          <p:cNvPr id="3" name="Symbol zastępczy zawartości 2"/>
          <p:cNvSpPr>
            <a:spLocks noGrp="1"/>
          </p:cNvSpPr>
          <p:nvPr>
            <p:ph idx="1"/>
          </p:nvPr>
        </p:nvSpPr>
        <p:spPr>
          <a:xfrm>
            <a:off x="2230583" y="3048000"/>
            <a:ext cx="9274029" cy="2863221"/>
          </a:xfrm>
        </p:spPr>
        <p:txBody>
          <a:bodyPr>
            <a:normAutofit/>
          </a:bodyPr>
          <a:lstStyle/>
          <a:p>
            <a:pPr algn="just"/>
            <a:r>
              <a:rPr lang="pl-PL" sz="2400" dirty="0">
                <a:solidFill>
                  <a:srgbClr val="000000"/>
                </a:solidFill>
                <a:latin typeface="Arial" panose="020B0604020202020204" pitchFamily="34" charset="0"/>
                <a:cs typeface="Arial" panose="020B0604020202020204" pitchFamily="34" charset="0"/>
              </a:rPr>
              <a:t>Ustawodawca postanowił, iż w podatku rolnym podatkowi temu nie będą podlegać </a:t>
            </a:r>
            <a:r>
              <a:rPr lang="pl-PL" sz="2400" b="1" u="sng" dirty="0">
                <a:solidFill>
                  <a:srgbClr val="000000"/>
                </a:solidFill>
                <a:latin typeface="Arial" panose="020B0604020202020204" pitchFamily="34" charset="0"/>
                <a:cs typeface="Arial" panose="020B0604020202020204" pitchFamily="34" charset="0"/>
              </a:rPr>
              <a:t>Skarb Państwa i gminy.</a:t>
            </a:r>
            <a:r>
              <a:rPr lang="pl-PL" sz="2400" b="1" dirty="0">
                <a:solidFill>
                  <a:srgbClr val="000000"/>
                </a:solidFill>
                <a:latin typeface="Arial" panose="020B0604020202020204" pitchFamily="34" charset="0"/>
                <a:cs typeface="Arial" panose="020B0604020202020204" pitchFamily="34" charset="0"/>
              </a:rPr>
              <a:t> </a:t>
            </a:r>
            <a:r>
              <a:rPr lang="pl-PL" sz="2400" dirty="0">
                <a:solidFill>
                  <a:srgbClr val="000000"/>
                </a:solidFill>
                <a:latin typeface="Arial" panose="020B0604020202020204" pitchFamily="34" charset="0"/>
                <a:cs typeface="Arial" panose="020B0604020202020204" pitchFamily="34" charset="0"/>
              </a:rPr>
              <a:t>Oznacza to, że zgodnie z art. 3a </a:t>
            </a:r>
            <a:r>
              <a:rPr lang="pl-PL" sz="2400" dirty="0" err="1">
                <a:solidFill>
                  <a:srgbClr val="000000"/>
                </a:solidFill>
                <a:latin typeface="Arial" panose="020B0604020202020204" pitchFamily="34" charset="0"/>
                <a:cs typeface="Arial" panose="020B0604020202020204" pitchFamily="34" charset="0"/>
              </a:rPr>
              <a:t>u.p.r</a:t>
            </a:r>
            <a:r>
              <a:rPr lang="pl-PL" sz="2400" dirty="0">
                <a:solidFill>
                  <a:srgbClr val="000000"/>
                </a:solidFill>
                <a:latin typeface="Arial" panose="020B0604020202020204" pitchFamily="34" charset="0"/>
                <a:cs typeface="Arial" panose="020B0604020202020204" pitchFamily="34" charset="0"/>
              </a:rPr>
              <a:t>. wobec tych dwóch podmiotów prawa nie powstaje obowiązek podatkowy.</a:t>
            </a:r>
          </a:p>
        </p:txBody>
      </p:sp>
    </p:spTree>
    <p:extLst>
      <p:ext uri="{BB962C8B-B14F-4D97-AF65-F5344CB8AC3E}">
        <p14:creationId xmlns:p14="http://schemas.microsoft.com/office/powerpoint/2010/main" val="242284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216727" y="624110"/>
            <a:ext cx="9287885" cy="1280890"/>
          </a:xfrm>
        </p:spPr>
        <p:txBody>
          <a:bodyPr/>
          <a:lstStyle/>
          <a:p>
            <a:pPr algn="ctr"/>
            <a:r>
              <a:rPr lang="pl-PL" dirty="0"/>
              <a:t>Podstawa opodatkowania oraz sposób jej obliczania</a:t>
            </a:r>
          </a:p>
        </p:txBody>
      </p:sp>
      <p:sp>
        <p:nvSpPr>
          <p:cNvPr id="3" name="Symbol zastępczy zawartości 2"/>
          <p:cNvSpPr>
            <a:spLocks noGrp="1"/>
          </p:cNvSpPr>
          <p:nvPr>
            <p:ph idx="1"/>
          </p:nvPr>
        </p:nvSpPr>
        <p:spPr>
          <a:xfrm>
            <a:off x="2216727" y="2133600"/>
            <a:ext cx="9287885" cy="4322618"/>
          </a:xfrm>
        </p:spPr>
        <p:txBody>
          <a:bodyPr>
            <a:normAutofit lnSpcReduction="10000"/>
          </a:bodyPr>
          <a:lstStyle/>
          <a:p>
            <a:pPr algn="just"/>
            <a:r>
              <a:rPr lang="pl-PL" dirty="0">
                <a:solidFill>
                  <a:schemeClr val="tx1"/>
                </a:solidFill>
                <a:latin typeface="Arial" panose="020B0604020202020204" pitchFamily="34" charset="0"/>
                <a:cs typeface="Arial" panose="020B0604020202020204" pitchFamily="34" charset="0"/>
              </a:rPr>
              <a:t>Podstawa opodatkowania podatkiem rolnym została przez ustawodawcę zróżnicowana na przedmiot opodatkowania. I tak, zgodnie z art. 4 ustawy, podstawę opodatkowania podatkiem rolnym stanowi:</a:t>
            </a:r>
          </a:p>
          <a:p>
            <a:pPr algn="just"/>
            <a:endParaRPr lang="pl-PL" dirty="0">
              <a:solidFill>
                <a:schemeClr val="tx1"/>
              </a:solidFill>
              <a:latin typeface="Arial" panose="020B0604020202020204" pitchFamily="34" charset="0"/>
              <a:cs typeface="Arial" panose="020B0604020202020204" pitchFamily="34" charset="0"/>
            </a:endParaRPr>
          </a:p>
          <a:p>
            <a:pPr marL="720725" algn="just">
              <a:buFont typeface="+mj-lt"/>
              <a:buAutoNum type="arabicParenR"/>
            </a:pPr>
            <a:r>
              <a:rPr lang="pl-PL" dirty="0">
                <a:solidFill>
                  <a:schemeClr val="tx1"/>
                </a:solidFill>
                <a:latin typeface="Arial" panose="020B0604020202020204" pitchFamily="34" charset="0"/>
                <a:cs typeface="Arial" panose="020B0604020202020204" pitchFamily="34" charset="0"/>
              </a:rPr>
              <a:t>dla gruntów gospodarstw rolnych – liczba hektarów przeliczeniowych ustalana na podstawie powierzchni, rodzajów i klas użytków rolnych wynikających z ewidencji gruntów i budynków oraz zaliczenia do okręgu podatkowego; </a:t>
            </a:r>
          </a:p>
          <a:p>
            <a:pPr marL="720725" algn="just">
              <a:buFont typeface="+mj-lt"/>
              <a:buAutoNum type="arabicParenR"/>
            </a:pPr>
            <a:endParaRPr lang="pl-PL" dirty="0">
              <a:solidFill>
                <a:schemeClr val="tx1"/>
              </a:solidFill>
              <a:latin typeface="Arial" panose="020B0604020202020204" pitchFamily="34" charset="0"/>
              <a:cs typeface="Arial" panose="020B0604020202020204" pitchFamily="34" charset="0"/>
            </a:endParaRPr>
          </a:p>
          <a:p>
            <a:pPr marL="720725" algn="just">
              <a:buFont typeface="+mj-lt"/>
              <a:buAutoNum type="arabicParenR"/>
            </a:pPr>
            <a:r>
              <a:rPr lang="pl-PL" dirty="0">
                <a:solidFill>
                  <a:schemeClr val="tx1"/>
                </a:solidFill>
                <a:latin typeface="Arial" panose="020B0604020202020204" pitchFamily="34" charset="0"/>
                <a:cs typeface="Arial" panose="020B0604020202020204" pitchFamily="34" charset="0"/>
              </a:rPr>
              <a:t>dla pozostałych gruntów – liczba hektarów wynikająca z ewidencji gruntów i budynków. </a:t>
            </a:r>
          </a:p>
          <a:p>
            <a:pPr marL="720725" algn="just">
              <a:buFont typeface="+mj-lt"/>
              <a:buAutoNum type="arabicParenR"/>
            </a:pPr>
            <a:endParaRPr lang="pl-PL" dirty="0">
              <a:solidFill>
                <a:schemeClr val="tx1"/>
              </a:solidFill>
              <a:latin typeface="Arial" panose="020B0604020202020204" pitchFamily="34" charset="0"/>
              <a:cs typeface="Arial" panose="020B0604020202020204" pitchFamily="34" charset="0"/>
            </a:endParaRPr>
          </a:p>
          <a:p>
            <a:pPr marL="0" indent="0" algn="just">
              <a:buNone/>
            </a:pPr>
            <a:r>
              <a:rPr lang="pl-PL" dirty="0">
                <a:solidFill>
                  <a:schemeClr val="tx1"/>
                </a:solidFill>
                <a:latin typeface="Arial" panose="020B0604020202020204" pitchFamily="34" charset="0"/>
                <a:cs typeface="Arial" panose="020B0604020202020204" pitchFamily="34" charset="0"/>
              </a:rPr>
              <a:t>Jak można zauważyć w pkt. 1, ustawodawca posługuje się na potrzeby obliczenia podstawy opodatkowania terminem „hektar przeliczeniowy”. Sposób jego obliczenia został szczegółowo uregulowany w ustawie.</a:t>
            </a:r>
          </a:p>
        </p:txBody>
      </p:sp>
    </p:spTree>
    <p:extLst>
      <p:ext uri="{BB962C8B-B14F-4D97-AF65-F5344CB8AC3E}">
        <p14:creationId xmlns:p14="http://schemas.microsoft.com/office/powerpoint/2010/main" val="40420797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92925" y="326237"/>
            <a:ext cx="8911687" cy="1280890"/>
          </a:xfrm>
        </p:spPr>
        <p:txBody>
          <a:bodyPr/>
          <a:lstStyle/>
          <a:p>
            <a:pPr algn="ctr"/>
            <a:r>
              <a:rPr lang="pl-PL" dirty="0"/>
              <a:t>Podstawa opodatkowania</a:t>
            </a:r>
          </a:p>
        </p:txBody>
      </p:sp>
      <p:sp>
        <p:nvSpPr>
          <p:cNvPr id="3" name="Symbol zastępczy zawartości 2"/>
          <p:cNvSpPr>
            <a:spLocks noGrp="1"/>
          </p:cNvSpPr>
          <p:nvPr>
            <p:ph idx="1"/>
          </p:nvPr>
        </p:nvSpPr>
        <p:spPr>
          <a:xfrm>
            <a:off x="2382982" y="1856509"/>
            <a:ext cx="9121630" cy="4655127"/>
          </a:xfrm>
        </p:spPr>
        <p:txBody>
          <a:bodyPr>
            <a:normAutofit fontScale="92500"/>
          </a:bodyPr>
          <a:lstStyle/>
          <a:p>
            <a:pPr algn="just"/>
            <a:r>
              <a:rPr lang="pl-PL" dirty="0">
                <a:solidFill>
                  <a:schemeClr val="tx1"/>
                </a:solidFill>
                <a:latin typeface="Arial" panose="020B0604020202020204" pitchFamily="34" charset="0"/>
                <a:cs typeface="Arial" panose="020B0604020202020204" pitchFamily="34" charset="0"/>
              </a:rPr>
              <a:t>W celu określenia powierzchni wyrażonej w hektarach przeliczeniowych Ustawodawca podzielił kraj na 4 okręgu podatkowe. Klasyfikacja miast i gmin uzależniona jest od warunków ekonomicznych i produkcyjno-klimatycznych. Klasyfikacji tej dokonuje minister właściwy ds. finansów publicznych w porozumieniu z ministrem właściwym do spraw rolnictwa i ministrem właściwym do spraw rozwoju wsi oraz po zasięgnięciu opinii Krajowej Rady Izb Rolniczych.</a:t>
            </a:r>
          </a:p>
          <a:p>
            <a:pPr algn="just"/>
            <a:endParaRPr lang="pl-PL" dirty="0">
              <a:solidFill>
                <a:schemeClr val="tx1"/>
              </a:solidFill>
              <a:latin typeface="Arial" panose="020B0604020202020204" pitchFamily="34" charset="0"/>
              <a:cs typeface="Arial" panose="020B0604020202020204" pitchFamily="34" charset="0"/>
            </a:endParaRPr>
          </a:p>
          <a:p>
            <a:pPr algn="just"/>
            <a:r>
              <a:rPr lang="pl-PL" dirty="0">
                <a:solidFill>
                  <a:schemeClr val="tx1"/>
                </a:solidFill>
                <a:latin typeface="Arial" panose="020B0604020202020204" pitchFamily="34" charset="0"/>
                <a:cs typeface="Arial" panose="020B0604020202020204" pitchFamily="34" charset="0"/>
              </a:rPr>
              <a:t>Szczególna kompetencja rady gminy decydująca o tym, że należy uznać, iż gmina posiada władztwo podatkowe w tym podatku jest fakt, iż rada może po zasięgnięciu opinii izby rolniczej, w szczególnych, gospodarczo uzasadnionych wypadkach, zaliczyć niektóre wsie do innego okręgu podatkowego niż określony dla gminy. Niemniej wykonanie tegoż uprawnienia nie może spowodować zmniejszenia liczby hektarów przeliczeniowych dla tej gminy o więcej niż 1,5%.</a:t>
            </a:r>
          </a:p>
          <a:p>
            <a:pPr algn="just"/>
            <a:r>
              <a:rPr lang="pl-PL" dirty="0">
                <a:solidFill>
                  <a:schemeClr val="tx1"/>
                </a:solidFill>
                <a:latin typeface="Arial" panose="020B0604020202020204" pitchFamily="34" charset="0"/>
                <a:cs typeface="Arial" panose="020B0604020202020204" pitchFamily="34" charset="0"/>
              </a:rPr>
              <a:t>Tożsama kompetencja została przyznana również sejmikowi województwa,  albowiem sejmik, na wniosek rady gminy i po konsultacji z izbą rolniczą, również może dokonać odmiennej klasyfikacji gruntów </a:t>
            </a:r>
            <a:r>
              <a:rPr lang="pl-PL">
                <a:solidFill>
                  <a:schemeClr val="tx1"/>
                </a:solidFill>
                <a:latin typeface="Arial" panose="020B0604020202020204" pitchFamily="34" charset="0"/>
                <a:cs typeface="Arial" panose="020B0604020202020204" pitchFamily="34" charset="0"/>
              </a:rPr>
              <a:t>w ułamki w jakim </a:t>
            </a:r>
            <a:r>
              <a:rPr lang="pl-PL" dirty="0">
                <a:solidFill>
                  <a:schemeClr val="tx1"/>
                </a:solidFill>
                <a:latin typeface="Arial" panose="020B0604020202020204" pitchFamily="34" charset="0"/>
                <a:cs typeface="Arial" panose="020B0604020202020204" pitchFamily="34" charset="0"/>
              </a:rPr>
              <a:t>kompetencja ta przysługuje gminie</a:t>
            </a:r>
          </a:p>
        </p:txBody>
      </p:sp>
    </p:spTree>
    <p:extLst>
      <p:ext uri="{BB962C8B-B14F-4D97-AF65-F5344CB8AC3E}">
        <p14:creationId xmlns:p14="http://schemas.microsoft.com/office/powerpoint/2010/main" val="1604673331"/>
      </p:ext>
    </p:extLst>
  </p:cSld>
  <p:clrMapOvr>
    <a:masterClrMapping/>
  </p:clrMapOvr>
</p:sld>
</file>

<file path=ppt/theme/theme1.xml><?xml version="1.0" encoding="utf-8"?>
<a:theme xmlns:a="http://schemas.openxmlformats.org/drawingml/2006/main" name="Smuga">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219</TotalTime>
  <Words>3008</Words>
  <Application>Microsoft Office PowerPoint</Application>
  <PresentationFormat>Panoramiczny</PresentationFormat>
  <Paragraphs>150</Paragraphs>
  <Slides>28</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28</vt:i4>
      </vt:variant>
    </vt:vector>
  </HeadingPairs>
  <TitlesOfParts>
    <vt:vector size="33" baseType="lpstr">
      <vt:lpstr>Arial</vt:lpstr>
      <vt:lpstr>Calibri Light</vt:lpstr>
      <vt:lpstr>Century Gothic</vt:lpstr>
      <vt:lpstr>Wingdings 3</vt:lpstr>
      <vt:lpstr>Smuga</vt:lpstr>
      <vt:lpstr>Podatek rolny  Ustawa z dnia 15 listopada 1984 r. o podatku rolnym (t. j. Dz. U. z 2016 r. poz. 617 z późn. zm.) (dalej: u.p.r.)</vt:lpstr>
      <vt:lpstr>Zakres przedmiotowy</vt:lpstr>
      <vt:lpstr>Definicje legalne uregulowane w u.p.r.</vt:lpstr>
      <vt:lpstr>Podatnikami podatku rolnego są osoby fizyczne, osoby prawne, jednostki organizacyjne, w tym spółki, nieposiadające osobowości prawnej, które są jednocześnie: </vt:lpstr>
      <vt:lpstr>Zakres podmiotowy- cd.</vt:lpstr>
      <vt:lpstr>Kwestia współwłasności gruntów objętych opodatkowaniem podatkiem rolnym</vt:lpstr>
      <vt:lpstr>Podmioty wyłączone z opodatkowania w podatku rolnym:</vt:lpstr>
      <vt:lpstr>Podstawa opodatkowania oraz sposób jej obliczania</vt:lpstr>
      <vt:lpstr>Podstawa opodatkowania</vt:lpstr>
      <vt:lpstr>Podstawa opodatkowania</vt:lpstr>
      <vt:lpstr>Podstawę opodatkowania wyrażoną w hektarach przeliczeniowych oblicza się na podstawie następujących przeliczników:</vt:lpstr>
      <vt:lpstr>Podstawa opodatkowania-szczególne zasady</vt:lpstr>
      <vt:lpstr>Podstawa opodatkowania-szczególne zasady</vt:lpstr>
      <vt:lpstr>Podstawa opodatkowania-szczególne zasady</vt:lpstr>
      <vt:lpstr>Stawki podatku</vt:lpstr>
      <vt:lpstr>Stawka podatku</vt:lpstr>
      <vt:lpstr>Obowiązek podatkowy</vt:lpstr>
      <vt:lpstr>Obowiązek podatkowy (zmiana związana z profilem prowadzonej działalności gospodarczej)</vt:lpstr>
      <vt:lpstr>Obowiązek zawiadomienia organu podatkowego</vt:lpstr>
      <vt:lpstr>Obowiązek podatkowy dotyczący pozostałych podmiotów objętych podatkiem rolnym</vt:lpstr>
      <vt:lpstr>Powstanie zobowiązania podatkowego oraz termin zapłaty podatku</vt:lpstr>
      <vt:lpstr>Powstanie oraz wygasanie zobowiązania podatkowego</vt:lpstr>
      <vt:lpstr>Zwolnienia w podatku uregulowane w ustawie</vt:lpstr>
      <vt:lpstr>Zwolnienia w podatku uregulowane w ustawie</vt:lpstr>
      <vt:lpstr>Zwolnienia ustawowe- cd.</vt:lpstr>
      <vt:lpstr>Ulgi uregulowane w ustawie</vt:lpstr>
      <vt:lpstr>Ulgi uregulowane w ustawie</vt:lpstr>
      <vt:lpstr>Ulgi uregulowane w ustawie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Podatek rolny  Ustawa z dnia 15 listopada 1984 r. o podatku rolnym (t. j. Dz. U. z 2016 r. poz. 617 z późn. zm.)</dc:title>
  <dc:creator>Cyprian</dc:creator>
  <cp:lastModifiedBy>Cyprian</cp:lastModifiedBy>
  <cp:revision>31</cp:revision>
  <dcterms:created xsi:type="dcterms:W3CDTF">2017-05-07T20:57:22Z</dcterms:created>
  <dcterms:modified xsi:type="dcterms:W3CDTF">2017-05-08T05:00:23Z</dcterms:modified>
</cp:coreProperties>
</file>