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DA9F-83BA-4F2D-A971-71B7442C1BA1}" type="datetimeFigureOut">
              <a:rPr lang="pl-PL" smtClean="0"/>
              <a:t>12.10.2018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D031-EFA0-455F-8362-E95B5DBF39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407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DA9F-83BA-4F2D-A971-71B7442C1BA1}" type="datetimeFigureOut">
              <a:rPr lang="pl-PL" smtClean="0"/>
              <a:t>12.10.2018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D031-EFA0-455F-8362-E95B5DBF39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42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DA9F-83BA-4F2D-A971-71B7442C1BA1}" type="datetimeFigureOut">
              <a:rPr lang="pl-PL" smtClean="0"/>
              <a:t>12.10.2018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D031-EFA0-455F-8362-E95B5DBF39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312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DA9F-83BA-4F2D-A971-71B7442C1BA1}" type="datetimeFigureOut">
              <a:rPr lang="pl-PL" smtClean="0"/>
              <a:t>12.10.2018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D031-EFA0-455F-8362-E95B5DBF39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720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DA9F-83BA-4F2D-A971-71B7442C1BA1}" type="datetimeFigureOut">
              <a:rPr lang="pl-PL" smtClean="0"/>
              <a:t>12.10.2018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D031-EFA0-455F-8362-E95B5DBF39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6131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DA9F-83BA-4F2D-A971-71B7442C1BA1}" type="datetimeFigureOut">
              <a:rPr lang="pl-PL" smtClean="0"/>
              <a:t>12.10.2018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D031-EFA0-455F-8362-E95B5DBF39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47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DA9F-83BA-4F2D-A971-71B7442C1BA1}" type="datetimeFigureOut">
              <a:rPr lang="pl-PL" smtClean="0"/>
              <a:t>12.10.2018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D031-EFA0-455F-8362-E95B5DBF39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690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DA9F-83BA-4F2D-A971-71B7442C1BA1}" type="datetimeFigureOut">
              <a:rPr lang="pl-PL" smtClean="0"/>
              <a:t>12.10.2018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D031-EFA0-455F-8362-E95B5DBF39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560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DA9F-83BA-4F2D-A971-71B7442C1BA1}" type="datetimeFigureOut">
              <a:rPr lang="pl-PL" smtClean="0"/>
              <a:t>12.10.2018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D031-EFA0-455F-8362-E95B5DBF39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DA9F-83BA-4F2D-A971-71B7442C1BA1}" type="datetimeFigureOut">
              <a:rPr lang="pl-PL" smtClean="0"/>
              <a:t>12.10.2018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D031-EFA0-455F-8362-E95B5DBF39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3419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DA9F-83BA-4F2D-A971-71B7442C1BA1}" type="datetimeFigureOut">
              <a:rPr lang="pl-PL" smtClean="0"/>
              <a:t>12.10.2018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D031-EFA0-455F-8362-E95B5DBF39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903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BDA9F-83BA-4F2D-A971-71B7442C1BA1}" type="datetimeFigureOut">
              <a:rPr lang="pl-PL" smtClean="0"/>
              <a:t>12.10.2018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FD031-EFA0-455F-8362-E95B5DBF39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292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Podatki pośrednie w interpretacjach i orzecznictwie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8036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Interpretacje przepisów prawa podatkowego – rozdział 1a ordynacji podatkowej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Interpretacja ogólna: </a:t>
            </a:r>
          </a:p>
          <a:p>
            <a:pPr marL="0" indent="0" algn="just">
              <a:buNone/>
            </a:pPr>
            <a:r>
              <a:rPr lang="pl-PL" dirty="0" smtClean="0"/>
              <a:t>Wniosek o wydanie interpretacji ogólnej powinien zawierać uzasadnienie konieczności wydania interpretacji ogólnej, w szczególności: </a:t>
            </a:r>
          </a:p>
          <a:p>
            <a:pPr marL="514350" indent="-514350" algn="just">
              <a:buAutoNum type="arabicParenR"/>
            </a:pPr>
            <a:r>
              <a:rPr lang="pl-PL" dirty="0" smtClean="0"/>
              <a:t>przedstawienie zagadnienia oraz wskazanie przepisów prawa podatkowego wymagających wydania interpretacji ogólnej; </a:t>
            </a:r>
          </a:p>
          <a:p>
            <a:pPr marL="514350" indent="-514350" algn="just">
              <a:buAutoNum type="arabicParenR"/>
            </a:pPr>
            <a:r>
              <a:rPr lang="pl-PL" dirty="0" smtClean="0"/>
              <a:t>wskazanie niejednolitego stosowania przepisów prawa podatkowego w określonych decyzjach, postanowieniach oraz interpretacjach indywidualnych wydanych przez organy podatkowe w takich samych stanach faktycznych lub zdarzeniach przyszłych oraz w takich samych stanach prawnych. </a:t>
            </a:r>
          </a:p>
          <a:p>
            <a:pPr marL="0" indent="0" algn="just">
              <a:buNone/>
            </a:pPr>
            <a:r>
              <a:rPr lang="pl-PL" dirty="0"/>
              <a:t>I</a:t>
            </a:r>
            <a:r>
              <a:rPr lang="pl-PL" dirty="0" smtClean="0"/>
              <a:t>nterpretację ogólną wydaje się, jeżeli w dniu złożenia wniosku w sprawach, o których mowa w § 2 pkt 2, nie toczy się postępowanie podatkowe, kontrola podatkowa, kontrola celno-skarbowa albo od decyzji lub na postanowienie nie zostało wniesione odwołanie lub zażalenie.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3744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Interpretacje przepisów prawa podatkowego – rozdział 1a ordynacji podatkowej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Interpretacja indywidualna</a:t>
            </a:r>
          </a:p>
          <a:p>
            <a:pPr algn="just"/>
            <a:r>
              <a:rPr lang="pl-PL" dirty="0" smtClean="0"/>
              <a:t>Wydawana jest na wniosek podatnika przez Dyrektora Krajowej Informacji Skarbowej;</a:t>
            </a:r>
          </a:p>
          <a:p>
            <a:pPr algn="just"/>
            <a:r>
              <a:rPr lang="pl-PL" dirty="0" smtClean="0"/>
              <a:t>Wniosek o interpretację indywidualną musi dotyczyć zaistniałego stanu faktycznego lub zdarzeń przyszłych;</a:t>
            </a:r>
          </a:p>
          <a:p>
            <a:pPr algn="just"/>
            <a:r>
              <a:rPr lang="pl-PL" dirty="0" smtClean="0"/>
              <a:t>Przedmiotem wniosku o interpretację indywidualną nie mogą być przepisy prawa podatkowego regulujące właściwość oraz uprawnienia i obowiązki organów podatkowych;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5633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Interpretacje przepisów prawa podatkowego – rozdział 1a ordynacji podatkowej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Składający </a:t>
            </a:r>
            <a:r>
              <a:rPr lang="pl-PL" dirty="0"/>
              <a:t>wniosek o wydanie interpretacji indywidualnej obowiązany jest do wyczerpującego przedstawienia zaistniałego stanu faktycznego albo zdarzenia przyszłego oraz do przedstawienia własnego stanowiska w sprawie oceny prawnej tego stanu faktycznego albo zdarzenia </a:t>
            </a:r>
            <a:r>
              <a:rPr lang="pl-PL" dirty="0" smtClean="0"/>
              <a:t>przyszłego;</a:t>
            </a:r>
          </a:p>
          <a:p>
            <a:pPr algn="just"/>
            <a:r>
              <a:rPr lang="pl-PL" dirty="0" smtClean="0"/>
              <a:t>Nie wydaje się interpretacji indywidualnej w zakresie tych elementów stanu faktycznego, które w dniu złożenia wniosku o interpretację są przedmiotem toczącego się postępowania podatkowego, kontroli podatkowej, kontroli celno-skarbowej albo gdy w tym zakresie sprawa została rozstrzygnięta co do jej istoty w decyzji lub postanowieniu organu podatkowego;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0714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Interpretacje przepisów prawa podatkowego – rozdział 1a ordynacji podatkowej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Jeżeli przedstawione we wniosku stan faktyczny lub zdarzenie przyszłe odpowiadają zagadnieniu będącemu przedmiotem interpretacji ogólnej wydanej w takim samym stanie prawnym, wydaje się postanowienie o stwierdzeniu, że do stanu faktycznego lub zdarzenia przyszłego opisanych we wniosku ma zastosowanie interpretacja ogólna, z jednoczesnym stwierdzeniem bezprzedmiotowości wniosku. W tym przypadku w postanowieniu wskazuje się oznaczenie interpretacji ogólnej wraz z podaniem miejsca jej publikacji. Na wydane postanowienie przysługuje zażalenie.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6408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Elementy interpretacji indywidualnej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70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Art. 14c. Elementy interpretacji indywidualnej </a:t>
            </a:r>
          </a:p>
          <a:p>
            <a:pPr marL="0" indent="0">
              <a:buNone/>
            </a:pPr>
            <a:r>
              <a:rPr lang="pl-PL" dirty="0" smtClean="0"/>
              <a:t>§ 1. Interpretacja indywidualna zawiera wyczerpujący opis przedstawionego we wniosku stanu faktycznego lub zdarzenia przyszłego oraz ocenę stanowiska wnioskodawcy wraz z uzasadnieniem prawnym tej oceny. Można odstąpić od uzasadnienia prawnego, jeżeli stanowisko wnioskodawcy jest prawidłowe w pełnym zakresie. </a:t>
            </a:r>
          </a:p>
          <a:p>
            <a:pPr marL="0" indent="0">
              <a:buNone/>
            </a:pPr>
            <a:r>
              <a:rPr lang="pl-PL" dirty="0" smtClean="0"/>
              <a:t>§ 2. W razie negatywnej oceny stanowiska wnioskodawcy interpretacja indywidualna zawiera wskazanie prawidłowego stanowiska wraz z uzasadnieniem prawnym. </a:t>
            </a:r>
          </a:p>
          <a:p>
            <a:pPr marL="0" indent="0">
              <a:buNone/>
            </a:pPr>
            <a:r>
              <a:rPr lang="pl-PL" dirty="0" smtClean="0"/>
              <a:t>§ 3. Interpretacja indywidualna zawiera pouczenie o prawie wniesienia skargi do sądu administracyjnego. </a:t>
            </a:r>
          </a:p>
          <a:p>
            <a:pPr marL="0" indent="0">
              <a:buNone/>
            </a:pPr>
            <a:r>
              <a:rPr lang="pl-PL" dirty="0" smtClean="0"/>
              <a:t>§ 4. Interpretację indywidualną wydaną w formie dokumentu elektronicznego opatruje się kwalifikowanym podpisem elektronicznym albo podpisem zaufanym.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9954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Art. 14d. Termin do wydania interpretacji indywidualnej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272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§ 1. Interpretację indywidualną przepisów prawa podatkowego wydaje się bez zbędnej zwłoki, jednak nie później niż w terminie 3 miesięcy od dnia otrzymania wniosku. Do tego terminu nie wlicza się terminów i okresów, o których mowa w art. 139 terminy załatwiania spraw przez organ § 4. </a:t>
            </a:r>
          </a:p>
          <a:p>
            <a:pPr marL="0" indent="0" algn="just">
              <a:buNone/>
            </a:pPr>
            <a:r>
              <a:rPr lang="pl-PL" dirty="0" smtClean="0"/>
              <a:t>§ 2. W przypadku doręczenia interpretacji indywidualnej za pomocą środków komunikacji elektronicznej interpretację indywidualną uważa się za wydaną z zachowaniem terminu, o którym mowa w § 1, jeżeli zawiadomienie, o którym mowa w art. 152a doręczanie pism w formie dokumentu elektronicznego § 1, zostało przesłane przed upływem tego terminu.</a:t>
            </a:r>
          </a:p>
          <a:p>
            <a:pPr marL="0" indent="0" algn="just">
              <a:buNone/>
            </a:pPr>
            <a:r>
              <a:rPr lang="pl-PL" dirty="0" smtClean="0"/>
              <a:t>§ 3. Wnioskodawca może w każdym czasie wystąpić z żądaniem poinformowania go telefonicznie albo za pomocą środków komunikacji elektronicznej o dacie wydania interpretacji indywidualnej oraz o zawartej w niej ocenie jego stanowiska albo o innym sposobie rozstrzygnięcia sprawy. Informację przekazuje się niezwłocznie, a w przypadku gdy wnioskodawca wystąpił z tym żądaniem przed wydaniem interpretacji indywidualnej – nie później niż w dniu roboczym następującym po dniu wydania tej interpretacji albo innego rozstrzygnięcia w sprawie.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6382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7005" y="1934808"/>
            <a:ext cx="11171830" cy="2446124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Współcześnie podatki stanowią nieodłączny element każdego systemu prawnego państwa. W Polsce ich stosowanie przewiduje sama Konstytucja stanowiąc w art. 84, że każdy jest obowiązany do ponoszenia ciężarów i świadczeń publicznych, w tym podatków, określonych w ustawie.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209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/>
              <a:t>Definicja podatku 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Definicję podatku możemy odnaleźć w Ordynacji podatkowej w art. 6, który stanowi, że jest to publicznoprawne, nieodpłatne, przymusowe oraz bezzwrotne świadczenie pieniężne na rzecz Skarbu Państwa, województwa, powiatu lub gminy, wynikające z ustawy podatkowej.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61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Cechy podatku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pl-PL" dirty="0"/>
              <a:t>Ma on charakter pieniężny – ponieważ jest nakładany i realizowany w jednostkach pieniężnych;</a:t>
            </a:r>
          </a:p>
          <a:p>
            <a:pPr fontAlgn="base"/>
            <a:r>
              <a:rPr lang="pl-PL" dirty="0"/>
              <a:t>Beneficjentem podatku jest związek publicznoprawny – ponieważ w największym stopniu zasilają one budżet państwa oraz budżety pozostałych szczebli jednostek samorządu terytorialnego;</a:t>
            </a:r>
          </a:p>
          <a:p>
            <a:pPr fontAlgn="base"/>
            <a:r>
              <a:rPr lang="pl-PL" dirty="0"/>
              <a:t>Jest on obowiązkowy – ponieważ obowiązek uiszczenia podatku wynika zawsze z przepisu prawa powszechnie obowiązującego jak np. ustawy;</a:t>
            </a:r>
          </a:p>
          <a:p>
            <a:pPr fontAlgn="base"/>
            <a:r>
              <a:rPr lang="pl-PL" dirty="0"/>
              <a:t>Jest przymusowy – ponieważ to państwo posiada uprawnienia do stanowienia prawa, w tym podatków i zabezpiecza jego wykonanie przymusem państwowym;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0945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Cechy podatku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pl-PL" dirty="0" smtClean="0"/>
              <a:t>Stanowi jednostronne świadczenie – ponieważ jest ustalane jednostronnie przez państwo w zakresie przyznanych mu ustawowo kompetencji;</a:t>
            </a:r>
          </a:p>
          <a:p>
            <a:pPr fontAlgn="base"/>
            <a:r>
              <a:rPr lang="pl-PL" dirty="0" smtClean="0"/>
              <a:t>Jest on nieodpłatny – oznacza to, że świadczeniu podatkowemu nie towarzyszy wzajemny prawny obowiązek świadczenia wierzyciela podatkowego (tj. podmiotu publicznoprawnego) na rzecz dłużnika (podatnika);</a:t>
            </a:r>
          </a:p>
          <a:p>
            <a:pPr fontAlgn="base"/>
            <a:r>
              <a:rPr lang="pl-PL" dirty="0" smtClean="0"/>
              <a:t>Jest on bezzwrotny – ponieważ polega na przekazaniu środków pieniężnych przez podatnika na rzecz budżetu państwa;</a:t>
            </a:r>
          </a:p>
          <a:p>
            <a:pPr fontAlgn="base"/>
            <a:r>
              <a:rPr lang="pl-PL" dirty="0" smtClean="0"/>
              <a:t>Ma charakter generalny – co oznacza, że podatki ustanawiane są prawem, które w sposób ogólny wskazuje adresata i wyznacza sposób jego zachowania.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888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Podatki pośrednie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buNone/>
            </a:pPr>
            <a:r>
              <a:rPr lang="pl-PL" dirty="0"/>
              <a:t>Podatki pośrednie to takie podatki, które nie są płacone bezpośrednio na rzecz urzędu skarbowego, lecz są uiszczane przy nabywaniu określonego dobra czy usługi. Do podatków pośrednich zaliczymy</a:t>
            </a:r>
            <a:r>
              <a:rPr lang="pl-PL" dirty="0" smtClean="0"/>
              <a:t>:</a:t>
            </a:r>
          </a:p>
          <a:p>
            <a:pPr marL="0" indent="0" algn="just" fontAlgn="base">
              <a:buNone/>
            </a:pPr>
            <a:endParaRPr lang="pl-PL" dirty="0"/>
          </a:p>
          <a:p>
            <a:pPr fontAlgn="base"/>
            <a:r>
              <a:rPr lang="pl-PL" dirty="0"/>
              <a:t>podatek od towarów i usług (VAT),</a:t>
            </a:r>
          </a:p>
          <a:p>
            <a:pPr fontAlgn="base"/>
            <a:r>
              <a:rPr lang="pl-PL" dirty="0"/>
              <a:t>podatek akcyzowy,</a:t>
            </a:r>
          </a:p>
          <a:p>
            <a:pPr fontAlgn="base"/>
            <a:r>
              <a:rPr lang="pl-PL" dirty="0"/>
              <a:t>podatek od gier.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6501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4175" y="146949"/>
            <a:ext cx="11608559" cy="651315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dirty="0" smtClean="0"/>
              <a:t>Podatki bezpośrednie:</a:t>
            </a:r>
          </a:p>
          <a:p>
            <a:pPr marL="0" indent="0" algn="just">
              <a:buNone/>
            </a:pPr>
            <a:r>
              <a:rPr lang="pl-PL" dirty="0" smtClean="0"/>
              <a:t>Podatki </a:t>
            </a:r>
            <a:r>
              <a:rPr lang="pl-PL" dirty="0"/>
              <a:t>bezpośrednie natomiast to takie, które obciążają bezpośrednio podatnika i stanowią jego koszt. Podatnik jest zobowiązany do jego odprowadzenia do właściwego organu podatkowego. Do podatków bezpośrednich zaliczymy</a:t>
            </a:r>
            <a:r>
              <a:rPr lang="pl-PL" dirty="0" smtClean="0"/>
              <a:t>:</a:t>
            </a:r>
          </a:p>
          <a:p>
            <a:pPr fontAlgn="base"/>
            <a:r>
              <a:rPr lang="pl-PL" dirty="0"/>
              <a:t>podatek dochodowy od osób fizycznych (PIT),</a:t>
            </a:r>
          </a:p>
          <a:p>
            <a:pPr fontAlgn="base"/>
            <a:r>
              <a:rPr lang="pl-PL" dirty="0"/>
              <a:t>podatek dochodowy od osób prawnych (CIT),</a:t>
            </a:r>
          </a:p>
          <a:p>
            <a:pPr fontAlgn="base"/>
            <a:r>
              <a:rPr lang="pl-PL" dirty="0"/>
              <a:t>podatek od spadków i darowizn,</a:t>
            </a:r>
          </a:p>
          <a:p>
            <a:pPr fontAlgn="base"/>
            <a:r>
              <a:rPr lang="pl-PL" dirty="0"/>
              <a:t>podatek od czynności cywilnoprawnych,</a:t>
            </a:r>
          </a:p>
          <a:p>
            <a:pPr fontAlgn="base"/>
            <a:r>
              <a:rPr lang="pl-PL" dirty="0"/>
              <a:t>podatek rolny,</a:t>
            </a:r>
          </a:p>
          <a:p>
            <a:pPr fontAlgn="base"/>
            <a:r>
              <a:rPr lang="pl-PL" dirty="0"/>
              <a:t>podatek leśny,</a:t>
            </a:r>
          </a:p>
          <a:p>
            <a:pPr fontAlgn="base"/>
            <a:r>
              <a:rPr lang="pl-PL" dirty="0"/>
              <a:t>podatek od nieruchomości,</a:t>
            </a:r>
          </a:p>
          <a:p>
            <a:pPr fontAlgn="base"/>
            <a:r>
              <a:rPr lang="pl-PL" dirty="0"/>
              <a:t>podatek od środków transportowych,</a:t>
            </a:r>
          </a:p>
          <a:p>
            <a:pPr fontAlgn="base"/>
            <a:r>
              <a:rPr lang="pl-PL" dirty="0"/>
              <a:t>podatek tonażowy,</a:t>
            </a:r>
          </a:p>
          <a:p>
            <a:pPr fontAlgn="base"/>
            <a:r>
              <a:rPr lang="pl-PL" dirty="0"/>
              <a:t>podatek od wydobycia niektórych kopalin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1058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Interpretacja podatkowa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830636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Podmiotem uprawnionym do wydawania interpretacji podatkowej jest Dyrektor Krajowej Informacji Skarbowej – art. 13 § 2a OP, natomiast to minister do spraw finansów dąży do zapewnienia jednolitego stosowania przepisów podatkowych przez organy podatkowe – art. 14a § 1 OP: </a:t>
            </a:r>
          </a:p>
          <a:p>
            <a:pPr marL="514350" indent="-514350" algn="just">
              <a:buAutoNum type="arabicParenR"/>
            </a:pPr>
            <a:r>
              <a:rPr lang="pl-PL" dirty="0" smtClean="0"/>
              <a:t>dokonując ich interpretacji, z urzędu lub na wniosek (interpretacje ogólne) </a:t>
            </a:r>
          </a:p>
          <a:p>
            <a:pPr marL="514350" indent="-514350" algn="just">
              <a:buAutoNum type="arabicParenR"/>
            </a:pPr>
            <a:r>
              <a:rPr lang="pl-PL" dirty="0" smtClean="0"/>
              <a:t>wydając z urzędu ogólne wyjaśnienia przepisów prawa podatkowego dotyczące stosowania tych przepisów (objaśnienia podatkowe).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5938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Interpretacje przepisów prawa podatkowego – rozdział 1a ordynacji podatkowej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Interpretacje ogólne – z wnioskiem o interpretację ogólną nie może wystąpić organ administracji publicznej. Interpretacja ogólna jest wydawana w celu ujednolicenia przepisów podatkowych, które były różnie stosowane i różnie interpretowane przez organy skarbowe w kraju;</a:t>
            </a:r>
          </a:p>
          <a:p>
            <a:pPr algn="just"/>
            <a:r>
              <a:rPr lang="pl-PL" dirty="0" smtClean="0"/>
              <a:t>Interpretacja indywidualna – wydawana jest na wniosek podatnika, który ma trudności z prawidłowym rozumieniem brzmienia przepisów podatkowych w swojej indywidualnej sprawie.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5374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1189</Words>
  <Application>Microsoft Office PowerPoint</Application>
  <PresentationFormat>Panoramiczny</PresentationFormat>
  <Paragraphs>67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Motyw pakietu Office</vt:lpstr>
      <vt:lpstr>Podatki pośrednie w interpretacjach i orzecznictwie</vt:lpstr>
      <vt:lpstr>Prezentacja programu PowerPoint</vt:lpstr>
      <vt:lpstr>Prezentacja programu PowerPoint</vt:lpstr>
      <vt:lpstr>Cechy podatku</vt:lpstr>
      <vt:lpstr>Cechy podatku c.d.</vt:lpstr>
      <vt:lpstr>Podatki pośrednie</vt:lpstr>
      <vt:lpstr>Prezentacja programu PowerPoint</vt:lpstr>
      <vt:lpstr>Interpretacja podatkowa</vt:lpstr>
      <vt:lpstr>Interpretacje przepisów prawa podatkowego – rozdział 1a ordynacji podatkowej</vt:lpstr>
      <vt:lpstr>Interpretacje przepisów prawa podatkowego – rozdział 1a ordynacji podatkowej</vt:lpstr>
      <vt:lpstr>Interpretacje przepisów prawa podatkowego – rozdział 1a ordynacji podatkowej</vt:lpstr>
      <vt:lpstr>Interpretacje przepisów prawa podatkowego – rozdział 1a ordynacji podatkowej</vt:lpstr>
      <vt:lpstr>Interpretacje przepisów prawa podatkowego – rozdział 1a ordynacji podatkowej</vt:lpstr>
      <vt:lpstr>Elementy interpretacji indywidualnej</vt:lpstr>
      <vt:lpstr>Art. 14d. Termin do wydania interpretacji indywidualnej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Podatki pośrednie w interpretacjach i orzecznictwie</dc:title>
  <dc:creator>Mateusz Adamczyk</dc:creator>
  <cp:lastModifiedBy>Mateusz Adamczyk</cp:lastModifiedBy>
  <cp:revision>10</cp:revision>
  <dcterms:created xsi:type="dcterms:W3CDTF">2018-10-12T12:26:44Z</dcterms:created>
  <dcterms:modified xsi:type="dcterms:W3CDTF">2018-10-13T08:28:34Z</dcterms:modified>
</cp:coreProperties>
</file>