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96" r:id="rId3"/>
    <p:sldId id="294" r:id="rId4"/>
    <p:sldId id="295" r:id="rId5"/>
    <p:sldId id="297" r:id="rId6"/>
    <p:sldId id="300" r:id="rId7"/>
    <p:sldId id="299" r:id="rId8"/>
    <p:sldId id="301" r:id="rId9"/>
    <p:sldId id="298" r:id="rId10"/>
    <p:sldId id="303" r:id="rId11"/>
    <p:sldId id="302" r:id="rId12"/>
    <p:sldId id="304" r:id="rId13"/>
    <p:sldId id="305" r:id="rId14"/>
    <p:sldId id="306" r:id="rId15"/>
    <p:sldId id="307" r:id="rId16"/>
    <p:sldId id="308" r:id="rId17"/>
    <p:sldId id="309" r:id="rId18"/>
    <p:sldId id="310" r:id="rId19"/>
    <p:sldId id="31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1/15/2023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1/15/2023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0403B4-2708-4015-BED5-EE5171C443FE}"/>
              </a:ext>
            </a:extLst>
          </p:cNvPr>
          <p:cNvSpPr>
            <a:spLocks noGrp="1"/>
          </p:cNvSpPr>
          <p:nvPr>
            <p:ph type="ctrTitle"/>
          </p:nvPr>
        </p:nvSpPr>
        <p:spPr>
          <a:xfrm>
            <a:off x="382772" y="2105390"/>
            <a:ext cx="11185451" cy="1965800"/>
          </a:xfrm>
        </p:spPr>
        <p:txBody>
          <a:bodyPr>
            <a:normAutofit/>
          </a:bodyPr>
          <a:lstStyle/>
          <a:p>
            <a:r>
              <a:rPr lang="pl-PL" dirty="0"/>
              <a:t>Podmiot odpowiedzialności karnej.</a:t>
            </a:r>
            <a:br>
              <a:rPr lang="pl-PL" dirty="0"/>
            </a:br>
            <a:r>
              <a:rPr lang="pl-PL" dirty="0"/>
              <a:t>Odpowiedzialność nieletnich</a:t>
            </a:r>
          </a:p>
        </p:txBody>
      </p:sp>
      <p:sp>
        <p:nvSpPr>
          <p:cNvPr id="3" name="Podtytuł 2">
            <a:extLst>
              <a:ext uri="{FF2B5EF4-FFF2-40B4-BE49-F238E27FC236}">
                <a16:creationId xmlns:a16="http://schemas.microsoft.com/office/drawing/2014/main" id="{CF5D30BF-B004-410F-8639-B280C94AA473}"/>
              </a:ext>
            </a:extLst>
          </p:cNvPr>
          <p:cNvSpPr>
            <a:spLocks noGrp="1"/>
          </p:cNvSpPr>
          <p:nvPr>
            <p:ph type="subTitle" idx="1"/>
          </p:nvPr>
        </p:nvSpPr>
        <p:spPr/>
        <p:txBody>
          <a:bodyPr>
            <a:normAutofit/>
          </a:bodyPr>
          <a:lstStyle/>
          <a:p>
            <a:r>
              <a:rPr lang="pl-PL" sz="3600" dirty="0"/>
              <a:t>dr Alicja Limburska</a:t>
            </a:r>
          </a:p>
        </p:txBody>
      </p:sp>
    </p:spTree>
    <p:extLst>
      <p:ext uri="{BB962C8B-B14F-4D97-AF65-F5344CB8AC3E}">
        <p14:creationId xmlns:p14="http://schemas.microsoft.com/office/powerpoint/2010/main" val="418569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F14FBFD-E9BE-F53A-E693-BB8276B64732}"/>
              </a:ext>
            </a:extLst>
          </p:cNvPr>
          <p:cNvSpPr txBox="1"/>
          <p:nvPr/>
        </p:nvSpPr>
        <p:spPr>
          <a:xfrm>
            <a:off x="691116" y="1073888"/>
            <a:ext cx="10590028" cy="4893647"/>
          </a:xfrm>
          <a:prstGeom prst="rect">
            <a:avLst/>
          </a:prstGeom>
          <a:noFill/>
        </p:spPr>
        <p:txBody>
          <a:bodyPr wrap="square">
            <a:spAutoFit/>
          </a:bodyPr>
          <a:lstStyle/>
          <a:p>
            <a:pPr algn="just"/>
            <a:r>
              <a:rPr lang="pl-PL" sz="2400" dirty="0"/>
              <a:t>Nowy sposób reakcji na demoralizację:</a:t>
            </a:r>
          </a:p>
          <a:p>
            <a:pPr algn="just"/>
            <a:endParaRPr lang="pl-PL" sz="2400" dirty="0"/>
          </a:p>
          <a:p>
            <a:pPr algn="just"/>
            <a:r>
              <a:rPr lang="pl-PL" sz="2400" dirty="0"/>
              <a:t>„W przypadku gdy nieletni wykazuje przejawy demoralizacji lub dopuścił się czynu karalnego na terenie szkoły lub w związku z realizacją obowiązku szkolnego lub obowiązku nauki, dyrektor tej szkoły może, za zgodą rodziców albo opiekuna nieletniego oraz nieletniego, zastosować, jeżeli jest to wystarczające, środek oddziaływania wychowawczego w postaci pouczenia, ostrzeżenia ustnego albo ostrzeżenia na piśmie, przeproszenia pokrzywdzonego, przywrócenia stanu poprzedniego lub wykonania określonych prac porządkowych na rzecz szkoły. Zastosowanie środka oddziaływania wychowawczego nie wyłącza zastosowania kary określonej w statucie szkoły. Przepisu nie stosuje się w przypadku, gdy nieletni dopuścił się czynu zabronionego wyczerpującego znamiona przestępstwa ściganego z urzędu lub przestępstwa skarbowego.”</a:t>
            </a:r>
          </a:p>
        </p:txBody>
      </p:sp>
    </p:spTree>
    <p:extLst>
      <p:ext uri="{BB962C8B-B14F-4D97-AF65-F5344CB8AC3E}">
        <p14:creationId xmlns:p14="http://schemas.microsoft.com/office/powerpoint/2010/main" val="338125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C1D69B55-651D-70A0-312A-DE67E51706F3}"/>
              </a:ext>
            </a:extLst>
          </p:cNvPr>
          <p:cNvSpPr txBox="1"/>
          <p:nvPr/>
        </p:nvSpPr>
        <p:spPr>
          <a:xfrm>
            <a:off x="425302" y="350874"/>
            <a:ext cx="11355572" cy="6247864"/>
          </a:xfrm>
          <a:prstGeom prst="rect">
            <a:avLst/>
          </a:prstGeom>
          <a:noFill/>
        </p:spPr>
        <p:txBody>
          <a:bodyPr wrap="square">
            <a:spAutoFit/>
          </a:bodyPr>
          <a:lstStyle/>
          <a:p>
            <a:pPr algn="just"/>
            <a:r>
              <a:rPr lang="pl-PL" sz="2400" dirty="0"/>
              <a:t>Wobec nieletniego mogą być stosowane </a:t>
            </a:r>
            <a:r>
              <a:rPr lang="pl-PL" sz="2400" u="sng" dirty="0"/>
              <a:t>środki wychowawcze</a:t>
            </a:r>
            <a:r>
              <a:rPr lang="pl-PL" sz="2400" dirty="0"/>
              <a:t>, </a:t>
            </a:r>
            <a:r>
              <a:rPr lang="pl-PL" sz="2400" u="sng" dirty="0"/>
              <a:t>środek leczniczy</a:t>
            </a:r>
            <a:r>
              <a:rPr lang="pl-PL" sz="2400" dirty="0"/>
              <a:t> oraz </a:t>
            </a:r>
            <a:r>
              <a:rPr lang="pl-PL" sz="2400" u="sng" dirty="0"/>
              <a:t>środek poprawczy</a:t>
            </a:r>
            <a:r>
              <a:rPr lang="pl-PL" sz="2400" dirty="0"/>
              <a:t>. Wobec nieletniego kara może być orzeczona tylko w przypadkach określonych w ustawie, jeżeli inne środki nie są w stanie zapewnić resocjalizacji nieletniego.</a:t>
            </a:r>
          </a:p>
          <a:p>
            <a:pPr algn="just"/>
            <a:endParaRPr lang="pl-PL" sz="2400" dirty="0"/>
          </a:p>
          <a:p>
            <a:pPr algn="just">
              <a:spcAft>
                <a:spcPts val="1200"/>
              </a:spcAft>
            </a:pPr>
            <a:r>
              <a:rPr lang="pl-PL" sz="2400" dirty="0">
                <a:highlight>
                  <a:srgbClr val="FFFF00"/>
                </a:highlight>
              </a:rPr>
              <a:t>Środkami wychowawczymi </a:t>
            </a:r>
            <a:r>
              <a:rPr lang="pl-PL" sz="2400" dirty="0"/>
              <a:t>są:</a:t>
            </a:r>
          </a:p>
          <a:p>
            <a:pPr algn="just">
              <a:spcAft>
                <a:spcPts val="1200"/>
              </a:spcAft>
            </a:pPr>
            <a:r>
              <a:rPr lang="pl-PL" sz="2400" dirty="0"/>
              <a:t>1) upomnienie;</a:t>
            </a:r>
          </a:p>
          <a:p>
            <a:pPr algn="just">
              <a:spcAft>
                <a:spcPts val="1200"/>
              </a:spcAft>
            </a:pPr>
            <a:r>
              <a:rPr lang="pl-PL" sz="2400" dirty="0"/>
              <a:t>2) zobowiązanie do określonego postępowania (np. naprawienia szkody, zadośćuczynienia za doznaną krzywdę, prac społecznych, przeproszenia pokrzywdzonego, podjęcia nauki lub pracy, uczestniczenia w zajęciach wychowawczych lub terapeutycznych, powstrzymania się od przebywania w określonych środowiskach lub miejscach, powstrzymania się od kontaktowania się z pokrzywdzonym lub innymi osobami w określony sposób lub do zaniechania używania substancji psychoaktywnej);</a:t>
            </a:r>
          </a:p>
          <a:p>
            <a:pPr algn="just">
              <a:spcAft>
                <a:spcPts val="1200"/>
              </a:spcAft>
            </a:pPr>
            <a:r>
              <a:rPr lang="pl-PL" sz="2400" dirty="0"/>
              <a:t>3) nadzór odpowiedzialny rodziców albo opiekuna nieletniego;</a:t>
            </a:r>
          </a:p>
          <a:p>
            <a:pPr algn="just"/>
            <a:endParaRPr lang="pl-PL" sz="2400" dirty="0"/>
          </a:p>
        </p:txBody>
      </p:sp>
    </p:spTree>
    <p:extLst>
      <p:ext uri="{BB962C8B-B14F-4D97-AF65-F5344CB8AC3E}">
        <p14:creationId xmlns:p14="http://schemas.microsoft.com/office/powerpoint/2010/main" val="3830763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CF8CCAB-0585-FAA9-B431-614F687E9529}"/>
              </a:ext>
            </a:extLst>
          </p:cNvPr>
          <p:cNvSpPr txBox="1"/>
          <p:nvPr/>
        </p:nvSpPr>
        <p:spPr>
          <a:xfrm>
            <a:off x="705293" y="1109261"/>
            <a:ext cx="10781414" cy="4616648"/>
          </a:xfrm>
          <a:prstGeom prst="rect">
            <a:avLst/>
          </a:prstGeom>
          <a:noFill/>
        </p:spPr>
        <p:txBody>
          <a:bodyPr wrap="square">
            <a:spAutoFit/>
          </a:bodyPr>
          <a:lstStyle/>
          <a:p>
            <a:pPr algn="just">
              <a:spcAft>
                <a:spcPts val="1200"/>
              </a:spcAft>
            </a:pPr>
            <a:r>
              <a:rPr lang="pl-PL" sz="2400" dirty="0"/>
              <a:t>4) nadzór organizacji społecznej, w tym organizacji pozarządowej, której celem statutowym jest praca z nieletnimi o charakterze wychowawczym, terapeutycznym lub szkoleniowym, zapobieganie demoralizacji nieletnich lub pomoc w readaptacji społecznej nieletnich, pracodawcy albo osoby godnej zaufania udzielających poręczenia za nieletniego;</a:t>
            </a:r>
          </a:p>
          <a:p>
            <a:pPr algn="just">
              <a:spcAft>
                <a:spcPts val="1200"/>
              </a:spcAft>
            </a:pPr>
            <a:r>
              <a:rPr lang="pl-PL" sz="2400" dirty="0"/>
              <a:t>5) nadzór kuratora sądowego;</a:t>
            </a:r>
          </a:p>
          <a:p>
            <a:pPr algn="just">
              <a:spcAft>
                <a:spcPts val="1200"/>
              </a:spcAft>
            </a:pPr>
            <a:r>
              <a:rPr lang="pl-PL" sz="2400" dirty="0"/>
              <a:t>6) skierowanie do ośrodka kuratorskiego, a także do organizacji społecznej, w tym organizacji pozarządowej, lub instytucji zajmujących się pracą z nieletnimi o charakterze wychowawczym, terapeutycznym lub szkoleniowym, po uprzednim porozumieniu się z tą organizacją lub instytucją;</a:t>
            </a:r>
          </a:p>
          <a:p>
            <a:pPr algn="just">
              <a:spcAft>
                <a:spcPts val="1200"/>
              </a:spcAft>
            </a:pPr>
            <a:r>
              <a:rPr lang="pl-PL" sz="2400" dirty="0"/>
              <a:t>7) zakaz prowadzenia wszelkich pojazdów albo pojazdów określonego rodzaju;</a:t>
            </a:r>
          </a:p>
        </p:txBody>
      </p:sp>
    </p:spTree>
    <p:extLst>
      <p:ext uri="{BB962C8B-B14F-4D97-AF65-F5344CB8AC3E}">
        <p14:creationId xmlns:p14="http://schemas.microsoft.com/office/powerpoint/2010/main" val="3088615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8C3CC32-845F-A8BF-3889-14C1B81C65A2}"/>
              </a:ext>
            </a:extLst>
          </p:cNvPr>
          <p:cNvSpPr txBox="1"/>
          <p:nvPr/>
        </p:nvSpPr>
        <p:spPr>
          <a:xfrm>
            <a:off x="960474" y="566678"/>
            <a:ext cx="10271051" cy="5724644"/>
          </a:xfrm>
          <a:prstGeom prst="rect">
            <a:avLst/>
          </a:prstGeom>
          <a:noFill/>
        </p:spPr>
        <p:txBody>
          <a:bodyPr wrap="square">
            <a:spAutoFit/>
          </a:bodyPr>
          <a:lstStyle/>
          <a:p>
            <a:pPr algn="just">
              <a:spcAft>
                <a:spcPts val="1200"/>
              </a:spcAft>
            </a:pPr>
            <a:r>
              <a:rPr lang="pl-PL" sz="2400" dirty="0"/>
              <a:t>8) przepadek przedmiotów pochodzących z czynu zabronionego, przepadek przedmiotów, które służyły lub były przeznaczone do popełnienia czynu zabronionego, przepadek równowartości przedmiotów pochodzących z czynu zabronionego lub przedmiotów, które służyły lub były przeznaczone do popełnienia czynu zabronionego, przepadek przedmiotów, których wytwarzanie, posiadanie, obrót, przesyłanie, przenoszenie, przewóz lub przechowywanie jest zabronione, przepadek przedsiębiorstwa albo jego równowartości, przepadek korzyści majątkowej albo jej równowartości lub przepadek przedmiotów czynów zabronionych;</a:t>
            </a:r>
          </a:p>
          <a:p>
            <a:pPr algn="just">
              <a:spcAft>
                <a:spcPts val="1200"/>
              </a:spcAft>
            </a:pPr>
            <a:r>
              <a:rPr lang="pl-PL" sz="2400" dirty="0"/>
              <a:t>9) umieszczenie w rodzinie zastępczej zawodowej specjalistycznej, która ukończyła szkolenie przygotowujące do sprawowania opieki nad nieletnim, zwanej dalej "rodziną zastępczą zawodową";</a:t>
            </a:r>
          </a:p>
          <a:p>
            <a:pPr algn="just">
              <a:spcAft>
                <a:spcPts val="1200"/>
              </a:spcAft>
            </a:pPr>
            <a:r>
              <a:rPr lang="pl-PL" sz="2400" dirty="0"/>
              <a:t>10) umieszczenie w młodzieżowym ośrodku wychowawczym;</a:t>
            </a:r>
          </a:p>
          <a:p>
            <a:pPr algn="just">
              <a:spcAft>
                <a:spcPts val="1200"/>
              </a:spcAft>
            </a:pPr>
            <a:r>
              <a:rPr lang="pl-PL" sz="2400" dirty="0"/>
              <a:t>11) umieszczenie w okręgowym ośrodku wychowawczym.</a:t>
            </a:r>
          </a:p>
        </p:txBody>
      </p:sp>
    </p:spTree>
    <p:extLst>
      <p:ext uri="{BB962C8B-B14F-4D97-AF65-F5344CB8AC3E}">
        <p14:creationId xmlns:p14="http://schemas.microsoft.com/office/powerpoint/2010/main" val="363988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A97B7AB-0C7B-0DDE-5F4D-41AC41ED16A2}"/>
              </a:ext>
            </a:extLst>
          </p:cNvPr>
          <p:cNvSpPr txBox="1"/>
          <p:nvPr/>
        </p:nvSpPr>
        <p:spPr>
          <a:xfrm>
            <a:off x="946297" y="1552353"/>
            <a:ext cx="10281683" cy="1938992"/>
          </a:xfrm>
          <a:prstGeom prst="rect">
            <a:avLst/>
          </a:prstGeom>
          <a:noFill/>
        </p:spPr>
        <p:txBody>
          <a:bodyPr wrap="square">
            <a:spAutoFit/>
          </a:bodyPr>
          <a:lstStyle/>
          <a:p>
            <a:pPr algn="just"/>
            <a:r>
              <a:rPr lang="pl-PL" sz="2400" dirty="0">
                <a:highlight>
                  <a:srgbClr val="FFFF00"/>
                </a:highlight>
              </a:rPr>
              <a:t>Środkiem leczniczym </a:t>
            </a:r>
            <a:r>
              <a:rPr lang="pl-PL" sz="2400" dirty="0"/>
              <a:t>jest umieszczenie w zakładzie leczniczym, w którym są udzielane nieletnim świadczenia zdrowotne z zakresu opieki psychiatrycznej lub leczenia uzależnień</a:t>
            </a:r>
          </a:p>
          <a:p>
            <a:pPr algn="just"/>
            <a:endParaRPr lang="pl-PL" sz="2400" dirty="0"/>
          </a:p>
          <a:p>
            <a:pPr algn="just"/>
            <a:r>
              <a:rPr lang="pl-PL" sz="2400" dirty="0">
                <a:highlight>
                  <a:srgbClr val="FFFF00"/>
                </a:highlight>
              </a:rPr>
              <a:t>Środkiem poprawczym </a:t>
            </a:r>
            <a:r>
              <a:rPr lang="pl-PL" sz="2400" dirty="0"/>
              <a:t>jest umieszczenie w zakładzie poprawczym</a:t>
            </a:r>
          </a:p>
        </p:txBody>
      </p:sp>
    </p:spTree>
    <p:extLst>
      <p:ext uri="{BB962C8B-B14F-4D97-AF65-F5344CB8AC3E}">
        <p14:creationId xmlns:p14="http://schemas.microsoft.com/office/powerpoint/2010/main" val="398476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540BA4C-AFF6-054C-676E-E7D9165857D9}"/>
              </a:ext>
            </a:extLst>
          </p:cNvPr>
          <p:cNvSpPr txBox="1"/>
          <p:nvPr/>
        </p:nvSpPr>
        <p:spPr>
          <a:xfrm>
            <a:off x="333153" y="516600"/>
            <a:ext cx="11525693" cy="6001643"/>
          </a:xfrm>
          <a:prstGeom prst="rect">
            <a:avLst/>
          </a:prstGeom>
          <a:noFill/>
        </p:spPr>
        <p:txBody>
          <a:bodyPr wrap="square">
            <a:spAutoFit/>
          </a:bodyPr>
          <a:lstStyle/>
          <a:p>
            <a:pPr algn="just"/>
            <a:r>
              <a:rPr lang="pl-PL" sz="2400" dirty="0"/>
              <a:t>Sąd rodzinny </a:t>
            </a:r>
            <a:r>
              <a:rPr lang="pl-PL" sz="2400" u="sng" dirty="0"/>
              <a:t>może orzec</a:t>
            </a:r>
            <a:r>
              <a:rPr lang="pl-PL" sz="2400" dirty="0"/>
              <a:t> umieszczenie w zakładzie poprawczym nieletniego, który dopuścił się przestępstwa lub przestępstwa skarbowego, jeżeli przemawiają za tym:</a:t>
            </a:r>
          </a:p>
          <a:p>
            <a:pPr marL="342900" indent="-342900" algn="just">
              <a:buFont typeface="Arial" panose="020B0604020202020204" pitchFamily="34" charset="0"/>
              <a:buChar char="•"/>
            </a:pPr>
            <a:r>
              <a:rPr lang="pl-PL" sz="2400" dirty="0"/>
              <a:t>wysoki stopień demoralizacji nieletniego</a:t>
            </a:r>
          </a:p>
          <a:p>
            <a:pPr marL="342900" indent="-342900" algn="just">
              <a:buFont typeface="Arial" panose="020B0604020202020204" pitchFamily="34" charset="0"/>
              <a:buChar char="•"/>
            </a:pPr>
            <a:r>
              <a:rPr lang="pl-PL" sz="2400" dirty="0"/>
              <a:t>rodzaj czynu karalnego</a:t>
            </a:r>
          </a:p>
          <a:p>
            <a:pPr marL="342900" indent="-342900" algn="just">
              <a:buFont typeface="Arial" panose="020B0604020202020204" pitchFamily="34" charset="0"/>
              <a:buChar char="•"/>
            </a:pPr>
            <a:r>
              <a:rPr lang="pl-PL" sz="2400" dirty="0"/>
              <a:t>sposób i okoliczności jego popełnienia</a:t>
            </a:r>
          </a:p>
          <a:p>
            <a:pPr marL="342900" indent="-342900" algn="just">
              <a:buFont typeface="Arial" panose="020B0604020202020204" pitchFamily="34" charset="0"/>
              <a:buChar char="•"/>
            </a:pPr>
            <a:r>
              <a:rPr lang="pl-PL" sz="2400" dirty="0"/>
              <a:t>środki wychowawcze okazały się nieskuteczne lub nie rokują resocjalizacji nieletniego</a:t>
            </a:r>
          </a:p>
          <a:p>
            <a:pPr algn="just"/>
            <a:endParaRPr lang="pl-PL" sz="2400" dirty="0"/>
          </a:p>
          <a:p>
            <a:pPr algn="just"/>
            <a:r>
              <a:rPr lang="pl-PL" sz="2400" dirty="0"/>
              <a:t>Sąd rodzinny </a:t>
            </a:r>
            <a:r>
              <a:rPr lang="pl-PL" sz="2400" u="sng" dirty="0"/>
              <a:t>orzeka</a:t>
            </a:r>
            <a:r>
              <a:rPr lang="pl-PL" sz="2400" dirty="0"/>
              <a:t> umieszczenie w zakładzie poprawczym nieletniego, który dopuścił się czynu karalnego określonego w art. 134, art. 148 § 1, 2 lub 3, art. 156 § 1 lub 3, art. 163 § 1 lub 3, art. 166, art. 173 § 1 lub 3, art. 197 § 3 lub 4, art. 223 § 2, art. 252 § 1 lub 2 lub w art. 280 k.k.</a:t>
            </a:r>
          </a:p>
          <a:p>
            <a:pPr algn="just"/>
            <a:endParaRPr lang="pl-PL" sz="2400" dirty="0"/>
          </a:p>
          <a:p>
            <a:pPr algn="just"/>
            <a:r>
              <a:rPr lang="pl-PL" sz="2400" dirty="0"/>
              <a:t>Wobec nieletniego, o którym mowa w ust. 2, sąd rodzinny </a:t>
            </a:r>
            <a:r>
              <a:rPr lang="pl-PL" sz="2400" u="sng" dirty="0"/>
              <a:t>może orzec środek wychowawczy</a:t>
            </a:r>
            <a:r>
              <a:rPr lang="pl-PL" sz="2400" dirty="0"/>
              <a:t>, jeżeli sposób i okoliczności popełnienia czynu karalnego, właściwości i warunki osobiste nieletniego oraz jego postawa i zachowanie uzasadniają przypuszczenie, że środek wychowawczy okaże się skuteczny lub rokuje resocjalizację nieletniego.</a:t>
            </a:r>
          </a:p>
        </p:txBody>
      </p:sp>
    </p:spTree>
    <p:extLst>
      <p:ext uri="{BB962C8B-B14F-4D97-AF65-F5344CB8AC3E}">
        <p14:creationId xmlns:p14="http://schemas.microsoft.com/office/powerpoint/2010/main" val="302178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591546D-F05A-7BAB-B711-74034600EAB4}"/>
              </a:ext>
            </a:extLst>
          </p:cNvPr>
          <p:cNvSpPr txBox="1"/>
          <p:nvPr/>
        </p:nvSpPr>
        <p:spPr>
          <a:xfrm>
            <a:off x="712381" y="882502"/>
            <a:ext cx="10706986" cy="4616648"/>
          </a:xfrm>
          <a:prstGeom prst="rect">
            <a:avLst/>
          </a:prstGeom>
          <a:noFill/>
        </p:spPr>
        <p:txBody>
          <a:bodyPr wrap="square">
            <a:spAutoFit/>
          </a:bodyPr>
          <a:lstStyle/>
          <a:p>
            <a:pPr algn="just">
              <a:spcAft>
                <a:spcPts val="1200"/>
              </a:spcAft>
            </a:pPr>
            <a:r>
              <a:rPr lang="pl-PL" sz="2400" dirty="0"/>
              <a:t>Sąd rodzinny w stosunku do </a:t>
            </a:r>
            <a:r>
              <a:rPr lang="pl-PL" sz="2400" dirty="0">
                <a:highlight>
                  <a:srgbClr val="FFFF00"/>
                </a:highlight>
              </a:rPr>
              <a:t>rodziców nieletniego </a:t>
            </a:r>
            <a:r>
              <a:rPr lang="pl-PL" sz="2400" dirty="0"/>
              <a:t>może:</a:t>
            </a:r>
          </a:p>
          <a:p>
            <a:pPr algn="just">
              <a:spcAft>
                <a:spcPts val="1200"/>
              </a:spcAft>
            </a:pPr>
            <a:r>
              <a:rPr lang="pl-PL" sz="2400" dirty="0"/>
              <a:t>1) zobowiązać ich do poprawy warunków wychowawczych, bytowych lub zdrowotnych nieletniego, a także do ścisłej współpracy ze szkołą, do której nieletni uczęszcza, z poradnią psychologiczno-pedagogiczną, w tym w razie potrzeby wykonania odpowiedniej diagnozy nieletniego, oraz z podmiotem wykonującym działalność leczniczą;</a:t>
            </a:r>
          </a:p>
          <a:p>
            <a:pPr algn="just">
              <a:spcAft>
                <a:spcPts val="1200"/>
              </a:spcAft>
            </a:pPr>
            <a:r>
              <a:rPr lang="pl-PL" sz="2400" dirty="0"/>
              <a:t>2) zobowiązać ich do współpracy z młodzieżowym ośrodkiem socjoterapii w zakresie realizacji obowiązku nauki przez nieletniego, jego socjoterapii i pomocy psychologiczno-pedagogicznej;</a:t>
            </a:r>
          </a:p>
          <a:p>
            <a:pPr algn="just">
              <a:spcAft>
                <a:spcPts val="1200"/>
              </a:spcAft>
            </a:pPr>
            <a:r>
              <a:rPr lang="pl-PL" sz="2400" dirty="0"/>
              <a:t>3) zobowiązać ich </a:t>
            </a:r>
            <a:r>
              <a:rPr lang="pl-PL" sz="2400" u="sng" dirty="0"/>
              <a:t>do naprawienia w całości albo w części szkody </a:t>
            </a:r>
            <a:r>
              <a:rPr lang="pl-PL" sz="2400" dirty="0"/>
              <a:t>wyrządzonej przez nieletniego lub do zadośćuczynienia za doznaną krzywdę.</a:t>
            </a:r>
          </a:p>
        </p:txBody>
      </p:sp>
    </p:spTree>
    <p:extLst>
      <p:ext uri="{BB962C8B-B14F-4D97-AF65-F5344CB8AC3E}">
        <p14:creationId xmlns:p14="http://schemas.microsoft.com/office/powerpoint/2010/main" val="1262250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A6EACD-AA55-C28C-92C7-CF3175535736}"/>
              </a:ext>
            </a:extLst>
          </p:cNvPr>
          <p:cNvSpPr>
            <a:spLocks noGrp="1"/>
          </p:cNvSpPr>
          <p:nvPr>
            <p:ph type="title"/>
          </p:nvPr>
        </p:nvSpPr>
        <p:spPr>
          <a:xfrm>
            <a:off x="503274" y="656348"/>
            <a:ext cx="11185451" cy="1188720"/>
          </a:xfrm>
        </p:spPr>
        <p:txBody>
          <a:bodyPr>
            <a:normAutofit fontScale="90000"/>
          </a:bodyPr>
          <a:lstStyle/>
          <a:p>
            <a:r>
              <a:rPr lang="pl-PL" dirty="0"/>
              <a:t>Postępowanie w stosunku do nieletniego na podstawie ustawy o wspieraniu i resocjalizacji nieletnich</a:t>
            </a:r>
          </a:p>
        </p:txBody>
      </p:sp>
      <p:sp>
        <p:nvSpPr>
          <p:cNvPr id="4" name="pole tekstowe 3">
            <a:extLst>
              <a:ext uri="{FF2B5EF4-FFF2-40B4-BE49-F238E27FC236}">
                <a16:creationId xmlns:a16="http://schemas.microsoft.com/office/drawing/2014/main" id="{38CD701D-0209-626A-9EE3-3C6196B6DFDE}"/>
              </a:ext>
            </a:extLst>
          </p:cNvPr>
          <p:cNvSpPr txBox="1"/>
          <p:nvPr/>
        </p:nvSpPr>
        <p:spPr>
          <a:xfrm>
            <a:off x="917944" y="2416000"/>
            <a:ext cx="10356112" cy="3785652"/>
          </a:xfrm>
          <a:prstGeom prst="rect">
            <a:avLst/>
          </a:prstGeom>
          <a:noFill/>
        </p:spPr>
        <p:txBody>
          <a:bodyPr wrap="square">
            <a:spAutoFit/>
          </a:bodyPr>
          <a:lstStyle/>
          <a:p>
            <a:pPr algn="just"/>
            <a:r>
              <a:rPr lang="pl-PL" sz="2400" dirty="0"/>
              <a:t>Postępowanie w sprawach nieletnich prowadzi </a:t>
            </a:r>
            <a:r>
              <a:rPr lang="pl-PL" sz="2400" dirty="0">
                <a:highlight>
                  <a:srgbClr val="FFFF00"/>
                </a:highlight>
              </a:rPr>
              <a:t>sąd rodzinny,</a:t>
            </a:r>
            <a:r>
              <a:rPr lang="pl-PL" sz="2400" dirty="0"/>
              <a:t> chyba że niniejsza ustawa stanowi inaczej</a:t>
            </a:r>
          </a:p>
          <a:p>
            <a:pPr algn="just"/>
            <a:endParaRPr lang="pl-PL" sz="2400" dirty="0"/>
          </a:p>
          <a:p>
            <a:pPr algn="just"/>
            <a:r>
              <a:rPr lang="pl-PL" sz="2400" dirty="0"/>
              <a:t>Jeżeli zachodzą podstawy do pociągnięcia nieletniego do odpowiedzialności na zasadach określonych w art. 10 § 2k.k., sprawę rozpoznaje sąd karny</a:t>
            </a:r>
          </a:p>
          <a:p>
            <a:pPr algn="just"/>
            <a:endParaRPr lang="pl-PL" sz="2400" dirty="0"/>
          </a:p>
          <a:p>
            <a:pPr algn="just"/>
            <a:r>
              <a:rPr lang="pl-PL" sz="2400" dirty="0"/>
              <a:t>Jeżeli w toku postępowania karnego ujawniono, że przestępstwa lub przestępstwa skarbowego dopuścił się nieletni, a czyn ten pozostaje w związku z czynem osoby dorosłej, prokurator wyłącza sprawę nieletniego i przekazuje ją sądowi rodzinnemu</a:t>
            </a:r>
          </a:p>
        </p:txBody>
      </p:sp>
    </p:spTree>
    <p:extLst>
      <p:ext uri="{BB962C8B-B14F-4D97-AF65-F5344CB8AC3E}">
        <p14:creationId xmlns:p14="http://schemas.microsoft.com/office/powerpoint/2010/main" val="2111995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5CEFA1B-49C9-B735-97C3-BF7CFAECC41E}"/>
              </a:ext>
            </a:extLst>
          </p:cNvPr>
          <p:cNvSpPr txBox="1"/>
          <p:nvPr/>
        </p:nvSpPr>
        <p:spPr>
          <a:xfrm>
            <a:off x="572386" y="420484"/>
            <a:ext cx="11047228" cy="6017032"/>
          </a:xfrm>
          <a:prstGeom prst="rect">
            <a:avLst/>
          </a:prstGeom>
          <a:noFill/>
        </p:spPr>
        <p:txBody>
          <a:bodyPr wrap="square">
            <a:spAutoFit/>
          </a:bodyPr>
          <a:lstStyle/>
          <a:p>
            <a:pPr algn="just"/>
            <a:r>
              <a:rPr lang="pl-PL" sz="2400" dirty="0"/>
              <a:t>W sprawach nieletnich przepisy </a:t>
            </a:r>
            <a:r>
              <a:rPr lang="pl-PL" sz="2400" dirty="0">
                <a:highlight>
                  <a:srgbClr val="FFFF00"/>
                </a:highlight>
              </a:rPr>
              <a:t>kodeksu postępowania cywilnego </a:t>
            </a:r>
            <a:r>
              <a:rPr lang="pl-PL" sz="2400" dirty="0"/>
              <a:t>właściwe dla spraw opiekuńczych stosuje się odpowiednio, chyba że niniejsza ustawa stanowi inaczej.</a:t>
            </a:r>
          </a:p>
          <a:p>
            <a:pPr algn="just"/>
            <a:endParaRPr lang="pl-PL" sz="2400" dirty="0"/>
          </a:p>
          <a:p>
            <a:pPr algn="just">
              <a:spcAft>
                <a:spcPts val="1200"/>
              </a:spcAft>
            </a:pPr>
            <a:r>
              <a:rPr lang="pl-PL" sz="2400" dirty="0"/>
              <a:t>W postępowaniu w sprawie nieletniego stronami są:</a:t>
            </a:r>
          </a:p>
          <a:p>
            <a:pPr marL="627063" algn="just">
              <a:spcAft>
                <a:spcPts val="600"/>
              </a:spcAft>
            </a:pPr>
            <a:r>
              <a:rPr lang="pl-PL" sz="2400" dirty="0"/>
              <a:t>1) nieletni</a:t>
            </a:r>
          </a:p>
          <a:p>
            <a:pPr marL="627063" algn="just">
              <a:spcAft>
                <a:spcPts val="600"/>
              </a:spcAft>
            </a:pPr>
            <a:r>
              <a:rPr lang="pl-PL" sz="2400" dirty="0"/>
              <a:t>2) rodzice albo ten z rodziców, pod którego stałą pieczą nieletni faktycznie pozostaje, albo opiekun nieletniego</a:t>
            </a:r>
          </a:p>
          <a:p>
            <a:pPr marL="627063" algn="just">
              <a:spcAft>
                <a:spcPts val="600"/>
              </a:spcAft>
            </a:pPr>
            <a:r>
              <a:rPr lang="pl-PL" sz="2400" dirty="0"/>
              <a:t>3) prokurator</a:t>
            </a:r>
          </a:p>
          <a:p>
            <a:pPr algn="just"/>
            <a:endParaRPr lang="pl-PL" sz="2400" dirty="0"/>
          </a:p>
          <a:p>
            <a:pPr algn="just"/>
            <a:r>
              <a:rPr lang="pl-PL" sz="2400" dirty="0"/>
              <a:t>Nieletniemu przysługuje </a:t>
            </a:r>
            <a:r>
              <a:rPr lang="pl-PL" sz="2400" dirty="0">
                <a:highlight>
                  <a:srgbClr val="FFFF00"/>
                </a:highlight>
              </a:rPr>
              <a:t>prawo do obrony</a:t>
            </a:r>
            <a:r>
              <a:rPr lang="pl-PL" sz="2400" dirty="0"/>
              <a:t>, w tym prawo do korzystania z pomocy obrońcy, prawo do składania wyjaśnień oraz prawo do odmowy składania wyjaśnień.</a:t>
            </a:r>
          </a:p>
          <a:p>
            <a:pPr algn="just"/>
            <a:endParaRPr lang="pl-PL" sz="2400" dirty="0"/>
          </a:p>
          <a:p>
            <a:pPr algn="just"/>
            <a:r>
              <a:rPr lang="pl-PL" sz="2400" dirty="0"/>
              <a:t>W postanowieniu kończącym postępowanie w sprawie nieletniego sąd rodzinny stwierdza, czy nieletni wykazuje przejawy demoralizacji lub dopuścił się czynu karalnego oraz orzeka o zastosowaniu środków.</a:t>
            </a:r>
          </a:p>
        </p:txBody>
      </p:sp>
    </p:spTree>
    <p:extLst>
      <p:ext uri="{BB962C8B-B14F-4D97-AF65-F5344CB8AC3E}">
        <p14:creationId xmlns:p14="http://schemas.microsoft.com/office/powerpoint/2010/main" val="1263980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9A57471-05EE-02AC-31B4-C7CF26406E88}"/>
              </a:ext>
            </a:extLst>
          </p:cNvPr>
          <p:cNvSpPr txBox="1"/>
          <p:nvPr/>
        </p:nvSpPr>
        <p:spPr>
          <a:xfrm>
            <a:off x="1040218" y="1456659"/>
            <a:ext cx="10111563" cy="1569660"/>
          </a:xfrm>
          <a:prstGeom prst="rect">
            <a:avLst/>
          </a:prstGeom>
          <a:noFill/>
        </p:spPr>
        <p:txBody>
          <a:bodyPr wrap="square" rtlCol="0">
            <a:spAutoFit/>
          </a:bodyPr>
          <a:lstStyle/>
          <a:p>
            <a:pPr algn="just"/>
            <a:r>
              <a:rPr lang="pl-PL" sz="2400" dirty="0"/>
              <a:t>Procedura mająca zastosowanie wobec nieletniego na podstawie ustawy o wspieraniu i resocjalizacji nieletnich ma </a:t>
            </a:r>
            <a:r>
              <a:rPr lang="pl-PL" sz="2400" b="1" dirty="0"/>
              <a:t>charakter hybrydowy </a:t>
            </a:r>
            <a:r>
              <a:rPr lang="pl-PL" sz="2400" dirty="0"/>
              <a:t>– orzeka sąd rodzinny, stosując przede wszystkim przepisy kodeksu postępowania cywilnego, a jednocześnie obecne są w niej instytucje typowe dla procesu karnego</a:t>
            </a:r>
          </a:p>
        </p:txBody>
      </p:sp>
    </p:spTree>
    <p:extLst>
      <p:ext uri="{BB962C8B-B14F-4D97-AF65-F5344CB8AC3E}">
        <p14:creationId xmlns:p14="http://schemas.microsoft.com/office/powerpoint/2010/main" val="128567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1632297-1EC2-7F66-DB5A-EE0AE6AFF3DA}"/>
              </a:ext>
            </a:extLst>
          </p:cNvPr>
          <p:cNvSpPr txBox="1"/>
          <p:nvPr/>
        </p:nvSpPr>
        <p:spPr>
          <a:xfrm>
            <a:off x="529856" y="324108"/>
            <a:ext cx="11132288" cy="6447919"/>
          </a:xfrm>
          <a:prstGeom prst="rect">
            <a:avLst/>
          </a:prstGeom>
          <a:noFill/>
        </p:spPr>
        <p:txBody>
          <a:bodyPr wrap="square">
            <a:spAutoFit/>
          </a:bodyPr>
          <a:lstStyle/>
          <a:p>
            <a:pPr>
              <a:spcAft>
                <a:spcPts val="600"/>
              </a:spcAft>
            </a:pPr>
            <a:r>
              <a:rPr lang="pl-PL" sz="2400" dirty="0"/>
              <a:t>Art.  10.  [Zdolność wiekowa odpowiedzialności karnej]</a:t>
            </a:r>
          </a:p>
          <a:p>
            <a:r>
              <a:rPr lang="pl-PL" sz="2400" dirty="0"/>
              <a:t>§  1.  Na zasadach określonych w tym kodeksie odpowiada ten, kto popełnia czyn zabroniony </a:t>
            </a:r>
            <a:r>
              <a:rPr lang="pl-PL" sz="2400" dirty="0">
                <a:highlight>
                  <a:srgbClr val="FFFF00"/>
                </a:highlight>
              </a:rPr>
              <a:t>po ukończeniu 17 lat</a:t>
            </a:r>
            <a:r>
              <a:rPr lang="pl-PL" sz="2400" dirty="0"/>
              <a:t>.</a:t>
            </a:r>
          </a:p>
          <a:p>
            <a:r>
              <a:rPr lang="pl-PL" sz="2400" dirty="0"/>
              <a:t>§  2.  Nieletni, który </a:t>
            </a:r>
            <a:r>
              <a:rPr lang="pl-PL" sz="2400" dirty="0">
                <a:highlight>
                  <a:srgbClr val="FFFF00"/>
                </a:highlight>
              </a:rPr>
              <a:t>po ukończeniu 15 lat </a:t>
            </a:r>
            <a:r>
              <a:rPr lang="pl-PL" sz="2400" dirty="0"/>
              <a:t>dopuszcza się czynu zabronionego określonego w art. 134, art. 148 § 1, 2 lub 3, art. 156 § 1 lub 3, art. 163 § 1 lub 3, art. 166, art. 173 § 1 lub 3, art. 197 § 3 lub 4, art. 223 § 2, art. 252 § 1 lub 2 oraz w art. 280, może odpowiadać na zasadach określonych w tym kodeksie, jeżeli okoliczności sprawy oraz stopień rozwoju sprawcy, jego właściwości i warunki osobiste za tym przemawiają, a w szczególności, jeżeli poprzednio stosowane środki wychowawcze lub poprawcze okazały się bezskuteczne.</a:t>
            </a:r>
          </a:p>
          <a:p>
            <a:r>
              <a:rPr lang="pl-PL" sz="2400" dirty="0"/>
              <a:t>§  3.  W wypadku określonym w § 2 orzeczona kara nie może przekroczyć dwóch trzecich górnej granicy ustawowego zagrożenia przewidzianego za przypisane sprawcy przestępstwo; sąd może zastosować także nadzwyczajne złagodzenie kary.</a:t>
            </a:r>
          </a:p>
          <a:p>
            <a:r>
              <a:rPr lang="pl-PL" sz="2400" dirty="0"/>
              <a:t>§  4.  W stosunku do sprawcy, który popełnił występek </a:t>
            </a:r>
            <a:r>
              <a:rPr lang="pl-PL" sz="2400" dirty="0">
                <a:highlight>
                  <a:srgbClr val="FFFF00"/>
                </a:highlight>
              </a:rPr>
              <a:t>po ukończeniu lat 17, lecz przed ukończeniem lat 18,</a:t>
            </a:r>
            <a:r>
              <a:rPr lang="pl-PL" sz="2400" dirty="0"/>
              <a:t> sąd zamiast kary stosuje środki wychowawcze, lecznicze albo poprawcze przewidziane dla nieletnich, jeżeli okoliczności sprawy oraz stopień rozwoju sprawcy, jego właściwości i warunki osobiste za tym przemawiają.</a:t>
            </a:r>
          </a:p>
        </p:txBody>
      </p:sp>
    </p:spTree>
    <p:extLst>
      <p:ext uri="{BB962C8B-B14F-4D97-AF65-F5344CB8AC3E}">
        <p14:creationId xmlns:p14="http://schemas.microsoft.com/office/powerpoint/2010/main" val="337225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8B5D423-5891-C0FD-1AD8-A11198D4C8A4}"/>
              </a:ext>
            </a:extLst>
          </p:cNvPr>
          <p:cNvSpPr txBox="1"/>
          <p:nvPr/>
        </p:nvSpPr>
        <p:spPr>
          <a:xfrm>
            <a:off x="258725" y="166568"/>
            <a:ext cx="11674549" cy="6601807"/>
          </a:xfrm>
          <a:prstGeom prst="rect">
            <a:avLst/>
          </a:prstGeom>
          <a:noFill/>
        </p:spPr>
        <p:txBody>
          <a:bodyPr wrap="square">
            <a:spAutoFit/>
          </a:bodyPr>
          <a:lstStyle/>
          <a:p>
            <a:pPr>
              <a:spcAft>
                <a:spcPts val="600"/>
              </a:spcAft>
            </a:pPr>
            <a:r>
              <a:rPr lang="pl-PL" sz="2200" u="sng" dirty="0"/>
              <a:t>Od 14 marca 2023 roku </a:t>
            </a:r>
            <a:r>
              <a:rPr lang="pl-PL" sz="2200" dirty="0"/>
              <a:t>w art. 10 k.k.:</a:t>
            </a:r>
          </a:p>
          <a:p>
            <a:r>
              <a:rPr lang="pl-PL" sz="2200" dirty="0"/>
              <a:t>a) § 2 otrzymuje brzmienie: "§ 2. Nieletni, który </a:t>
            </a:r>
            <a:r>
              <a:rPr lang="pl-PL" sz="2200" dirty="0">
                <a:highlight>
                  <a:srgbClr val="FFFF00"/>
                </a:highlight>
              </a:rPr>
              <a:t>po ukończeniu 15 lat </a:t>
            </a:r>
            <a:r>
              <a:rPr lang="pl-PL" sz="2200" dirty="0"/>
              <a:t>dopuszcza się czynu zabronionego określonego w art. 134, art. 148 § 1, 2 lub 3, art. 156 § 1 lub 3, art. 163 § 1 lub 3, art. 166, art. 173 § 1 lub 3, </a:t>
            </a:r>
            <a:r>
              <a:rPr lang="pl-PL" sz="2200" dirty="0">
                <a:highlight>
                  <a:srgbClr val="FFFF00"/>
                </a:highlight>
              </a:rPr>
              <a:t>art. 197 § 1</a:t>
            </a:r>
            <a:r>
              <a:rPr lang="pl-PL" sz="2200" dirty="0"/>
              <a:t>, 3, 4 lub </a:t>
            </a:r>
            <a:r>
              <a:rPr lang="pl-PL" sz="2200" dirty="0">
                <a:highlight>
                  <a:srgbClr val="FFFF00"/>
                </a:highlight>
              </a:rPr>
              <a:t>5</a:t>
            </a:r>
            <a:r>
              <a:rPr lang="pl-PL" sz="2200" dirty="0"/>
              <a:t>, art. 223 § 2, art. 252 § 1 lub 2 oraz w art. 280, może odpowiadać na zasadach określonych w tym kodeksie, jeżeli okoliczności sprawy oraz stopień rozwoju sprawcy, jego właściwości i warunki osobiste za tym przemawiają, a w szczególności, jeżeli poprzednio stosowane środki wychowawcze lub poprawcze okazały się bezskuteczne.",</a:t>
            </a:r>
          </a:p>
          <a:p>
            <a:endParaRPr lang="pl-PL" sz="2200" dirty="0"/>
          </a:p>
          <a:p>
            <a:r>
              <a:rPr lang="pl-PL" sz="2200" dirty="0"/>
              <a:t>b) po § 2 dodaje się § 2a w brzmieniu: "§ 2a. Nieletni, który </a:t>
            </a:r>
            <a:r>
              <a:rPr lang="pl-PL" sz="2200" dirty="0">
                <a:highlight>
                  <a:srgbClr val="FFFF00"/>
                </a:highlight>
              </a:rPr>
              <a:t>po ukończeniu 14 lat, a przed ukończeniem 15 lat</a:t>
            </a:r>
            <a:r>
              <a:rPr lang="pl-PL" sz="2200" dirty="0"/>
              <a:t>, dopuszcza się czynu zabronionego określonego w art. 148 § 2 lub 3, może odpowiadać na zasadach określonych w tym kodeksie, jeżeli okoliczności sprawy oraz stopień rozwoju sprawcy, jego właściwości i warunki osobiste za tym przemawiają oraz </a:t>
            </a:r>
            <a:r>
              <a:rPr lang="pl-PL" sz="2200" u="sng" dirty="0"/>
              <a:t>zachodzi uzasadnione przypuszczenie, że stosowanie środków wychowawczych lub poprawczych nie jest w stanie zapewnić resocjalizacji nieletniego</a:t>
            </a:r>
            <a:r>
              <a:rPr lang="pl-PL" sz="2200" dirty="0"/>
              <a:t>.",</a:t>
            </a:r>
          </a:p>
          <a:p>
            <a:endParaRPr lang="pl-PL" sz="2200" dirty="0"/>
          </a:p>
          <a:p>
            <a:r>
              <a:rPr lang="pl-PL" sz="2200" dirty="0"/>
              <a:t>c) § 3 otrzymuje brzmienie: "§ 3. W wypadku określonym w § 2 orzeczona kara </a:t>
            </a:r>
            <a:r>
              <a:rPr lang="pl-PL" sz="2200" u="sng" dirty="0"/>
              <a:t>nie może przekroczyć dwóch trzecich górnej granicy ustawowego zagrożenia przewidzianego</a:t>
            </a:r>
            <a:r>
              <a:rPr lang="pl-PL" sz="2200" dirty="0"/>
              <a:t> za przypisane sprawcy przestępstwo, które nie jest zagrożone karą dożywotniego pozbawienia wolności. W wypadkach określonych w § 2 i 2a sąd może zastosować </a:t>
            </a:r>
            <a:r>
              <a:rPr lang="pl-PL" sz="2200" u="sng" dirty="0"/>
              <a:t>nadzwyczajne złagodzenie kary</a:t>
            </a:r>
            <a:r>
              <a:rPr lang="pl-PL" sz="2200" dirty="0"/>
              <a:t>."</a:t>
            </a:r>
          </a:p>
        </p:txBody>
      </p:sp>
    </p:spTree>
    <p:extLst>
      <p:ext uri="{BB962C8B-B14F-4D97-AF65-F5344CB8AC3E}">
        <p14:creationId xmlns:p14="http://schemas.microsoft.com/office/powerpoint/2010/main" val="400388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48E95B1-5C6A-FB37-B182-C3847F19E7B0}"/>
              </a:ext>
            </a:extLst>
          </p:cNvPr>
          <p:cNvSpPr txBox="1"/>
          <p:nvPr/>
        </p:nvSpPr>
        <p:spPr>
          <a:xfrm>
            <a:off x="914399" y="1732302"/>
            <a:ext cx="10728251" cy="1938992"/>
          </a:xfrm>
          <a:prstGeom prst="rect">
            <a:avLst/>
          </a:prstGeom>
          <a:noFill/>
        </p:spPr>
        <p:txBody>
          <a:bodyPr wrap="square">
            <a:spAutoFit/>
          </a:bodyPr>
          <a:lstStyle/>
          <a:p>
            <a:r>
              <a:rPr lang="pl-PL" sz="2400" dirty="0"/>
              <a:t>Art.  54.  [Zasady wymiaru kary dla nieletniego lub młodocianego]</a:t>
            </a:r>
          </a:p>
          <a:p>
            <a:r>
              <a:rPr lang="pl-PL" sz="2400" dirty="0"/>
              <a:t>§  1.  Wymierzając karę nieletniemu albo młodocianemu, sąd kieruje się przede wszystkim tym, aby sprawcę </a:t>
            </a:r>
            <a:r>
              <a:rPr lang="pl-PL" sz="2400" dirty="0">
                <a:highlight>
                  <a:srgbClr val="FFFF00"/>
                </a:highlight>
              </a:rPr>
              <a:t>wychować</a:t>
            </a:r>
            <a:r>
              <a:rPr lang="pl-PL" sz="2400" dirty="0"/>
              <a:t>.</a:t>
            </a:r>
          </a:p>
          <a:p>
            <a:r>
              <a:rPr lang="pl-PL" sz="2400" dirty="0"/>
              <a:t>§  2.  Wobec sprawcy, który w czasie popełnienia przestępstwa </a:t>
            </a:r>
            <a:r>
              <a:rPr lang="pl-PL" sz="2400" u="sng" dirty="0"/>
              <a:t>nie ukończył 18 lat, nie orzeka się kary dożywotniego pozbawienia wolności</a:t>
            </a:r>
            <a:r>
              <a:rPr lang="pl-PL" sz="2400" dirty="0"/>
              <a:t>.</a:t>
            </a:r>
          </a:p>
        </p:txBody>
      </p:sp>
    </p:spTree>
    <p:extLst>
      <p:ext uri="{BB962C8B-B14F-4D97-AF65-F5344CB8AC3E}">
        <p14:creationId xmlns:p14="http://schemas.microsoft.com/office/powerpoint/2010/main" val="2023840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74C214-7C5C-FC19-4E3A-0BD51EB17E32}"/>
              </a:ext>
            </a:extLst>
          </p:cNvPr>
          <p:cNvSpPr>
            <a:spLocks noGrp="1"/>
          </p:cNvSpPr>
          <p:nvPr>
            <p:ph type="title"/>
          </p:nvPr>
        </p:nvSpPr>
        <p:spPr>
          <a:xfrm>
            <a:off x="891363" y="688246"/>
            <a:ext cx="10409274" cy="1188720"/>
          </a:xfrm>
        </p:spPr>
        <p:txBody>
          <a:bodyPr/>
          <a:lstStyle/>
          <a:p>
            <a:r>
              <a:rPr lang="pl-PL" dirty="0"/>
              <a:t>Ustawa o wspieraniu i resocjalizacji nieletnich</a:t>
            </a:r>
          </a:p>
        </p:txBody>
      </p:sp>
      <p:sp>
        <p:nvSpPr>
          <p:cNvPr id="4" name="pole tekstowe 3">
            <a:extLst>
              <a:ext uri="{FF2B5EF4-FFF2-40B4-BE49-F238E27FC236}">
                <a16:creationId xmlns:a16="http://schemas.microsoft.com/office/drawing/2014/main" id="{FE62191B-B6DE-A3DE-F6F5-22E192B7A03B}"/>
              </a:ext>
            </a:extLst>
          </p:cNvPr>
          <p:cNvSpPr txBox="1"/>
          <p:nvPr/>
        </p:nvSpPr>
        <p:spPr>
          <a:xfrm>
            <a:off x="762886" y="2571170"/>
            <a:ext cx="10537751" cy="2831544"/>
          </a:xfrm>
          <a:prstGeom prst="rect">
            <a:avLst/>
          </a:prstGeom>
          <a:noFill/>
        </p:spPr>
        <p:txBody>
          <a:bodyPr wrap="square">
            <a:spAutoFit/>
          </a:bodyPr>
          <a:lstStyle/>
          <a:p>
            <a:pPr algn="just">
              <a:spcAft>
                <a:spcPts val="600"/>
              </a:spcAft>
            </a:pPr>
            <a:r>
              <a:rPr lang="pl-PL" sz="2400" dirty="0"/>
              <a:t>„(…) W dążeniu do wzmacniania świadomości odpowiedzialności za własne czyny, przeciwdziałania demoralizacji nieletnich i dopuszczaniu się przez nich czynów karalnych oraz stwarzania warunków powrotu do normalnego życia nieletnim, którzy popadli w konflikt z prawem lub z zasadami współżycia społecznego, stanowi się, co następuje.”</a:t>
            </a:r>
          </a:p>
          <a:p>
            <a:pPr algn="just">
              <a:spcAft>
                <a:spcPts val="600"/>
              </a:spcAft>
            </a:pPr>
            <a:endParaRPr lang="pl-PL" sz="2400" dirty="0"/>
          </a:p>
          <a:p>
            <a:pPr algn="ctr">
              <a:spcAft>
                <a:spcPts val="600"/>
              </a:spcAft>
            </a:pPr>
            <a:r>
              <a:rPr lang="pl-PL" sz="2400" dirty="0"/>
              <a:t>TO </a:t>
            </a:r>
            <a:r>
              <a:rPr lang="pl-PL" sz="2400" b="1" u="sng" dirty="0"/>
              <a:t>NIE JEST</a:t>
            </a:r>
            <a:r>
              <a:rPr lang="pl-PL" sz="2400" dirty="0"/>
              <a:t> ODPOWIEDZIALNOŚĆ KARNA!!!</a:t>
            </a:r>
          </a:p>
        </p:txBody>
      </p:sp>
    </p:spTree>
    <p:extLst>
      <p:ext uri="{BB962C8B-B14F-4D97-AF65-F5344CB8AC3E}">
        <p14:creationId xmlns:p14="http://schemas.microsoft.com/office/powerpoint/2010/main" val="522935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E5BEA780-2EA1-3682-2F01-CA5E0DC68717}"/>
              </a:ext>
            </a:extLst>
          </p:cNvPr>
          <p:cNvSpPr txBox="1"/>
          <p:nvPr/>
        </p:nvSpPr>
        <p:spPr>
          <a:xfrm>
            <a:off x="907311" y="1166842"/>
            <a:ext cx="10377377" cy="4524315"/>
          </a:xfrm>
          <a:prstGeom prst="rect">
            <a:avLst/>
          </a:prstGeom>
          <a:noFill/>
        </p:spPr>
        <p:txBody>
          <a:bodyPr wrap="square">
            <a:spAutoFit/>
          </a:bodyPr>
          <a:lstStyle/>
          <a:p>
            <a:pPr algn="just"/>
            <a:r>
              <a:rPr lang="pl-PL" sz="2400" dirty="0"/>
              <a:t>W sprawie nieletniego należy kierować się przede wszystkim jego dobrem, dążąc do osiągnięcia korzystnych zmian w osobowości i zachowaniu się nieletniego oraz zmierzając w miarę potrzeby do prawidłowego spełniania przez rodziców lub opiekuna ich obowiązków wobec nieletniego, uwzględniając przy tym interes społeczny.</a:t>
            </a:r>
          </a:p>
          <a:p>
            <a:pPr algn="just"/>
            <a:endParaRPr lang="pl-PL" sz="2400" dirty="0"/>
          </a:p>
          <a:p>
            <a:pPr algn="just"/>
            <a:r>
              <a:rPr lang="pl-PL" sz="2400" dirty="0"/>
              <a:t>W postępowaniu z nieletnim bierze się pod uwagę właściwości i warunki osobiste nieletniego, w szczególności wiek, stan zdrowia, poziom rozwoju psychicznego i fizycznego, cechy charakteru oraz sytuację rodzinną nieletniego, warunki wychowawcze i charakter środowiska, przyczyny i stopień demoralizacji, w tym rodzaj czynu zabronionego, a także sposób i okoliczności jego popełnienia oraz rodzaj czynu karalnego, a także sposób i okoliczności jego popełnienia</a:t>
            </a:r>
          </a:p>
        </p:txBody>
      </p:sp>
    </p:spTree>
    <p:extLst>
      <p:ext uri="{BB962C8B-B14F-4D97-AF65-F5344CB8AC3E}">
        <p14:creationId xmlns:p14="http://schemas.microsoft.com/office/powerpoint/2010/main" val="653006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0752D30-859D-9A64-C2F8-15AAEA07E7E4}"/>
              </a:ext>
            </a:extLst>
          </p:cNvPr>
          <p:cNvSpPr txBox="1"/>
          <p:nvPr/>
        </p:nvSpPr>
        <p:spPr>
          <a:xfrm>
            <a:off x="827124" y="874454"/>
            <a:ext cx="10537751" cy="5109091"/>
          </a:xfrm>
          <a:prstGeom prst="rect">
            <a:avLst/>
          </a:prstGeom>
          <a:noFill/>
        </p:spPr>
        <p:txBody>
          <a:bodyPr wrap="square">
            <a:spAutoFit/>
          </a:bodyPr>
          <a:lstStyle/>
          <a:p>
            <a:pPr algn="just">
              <a:spcAft>
                <a:spcPts val="600"/>
              </a:spcAft>
            </a:pPr>
            <a:r>
              <a:rPr lang="pl-PL" sz="2400" dirty="0"/>
              <a:t>Przepisy ustawy stosuje się w zakresie:</a:t>
            </a:r>
          </a:p>
          <a:p>
            <a:pPr algn="just">
              <a:spcAft>
                <a:spcPts val="600"/>
              </a:spcAft>
            </a:pPr>
            <a:endParaRPr lang="pl-PL" sz="800" dirty="0"/>
          </a:p>
          <a:p>
            <a:pPr algn="just">
              <a:spcAft>
                <a:spcPts val="600"/>
              </a:spcAft>
            </a:pPr>
            <a:r>
              <a:rPr lang="pl-PL" sz="2400" dirty="0"/>
              <a:t>1) postępowania w sprawach o </a:t>
            </a:r>
            <a:r>
              <a:rPr lang="pl-PL" sz="2400" dirty="0">
                <a:highlight>
                  <a:srgbClr val="FFFF00"/>
                </a:highlight>
              </a:rPr>
              <a:t>demoralizację</a:t>
            </a:r>
            <a:r>
              <a:rPr lang="pl-PL" sz="2400" dirty="0"/>
              <a:t> - wobec osób, które </a:t>
            </a:r>
            <a:r>
              <a:rPr lang="pl-PL" sz="2400" dirty="0">
                <a:highlight>
                  <a:srgbClr val="FFFF00"/>
                </a:highlight>
              </a:rPr>
              <a:t>ukończyły 10 lat i nie są pełnoletnie</a:t>
            </a:r>
            <a:r>
              <a:rPr lang="pl-PL" sz="2400" dirty="0"/>
              <a:t>;</a:t>
            </a:r>
          </a:p>
          <a:p>
            <a:pPr algn="just">
              <a:spcAft>
                <a:spcPts val="600"/>
              </a:spcAft>
            </a:pPr>
            <a:r>
              <a:rPr lang="pl-PL" sz="2400" dirty="0"/>
              <a:t>2) postępowania w sprawach o </a:t>
            </a:r>
            <a:r>
              <a:rPr lang="pl-PL" sz="2400" dirty="0">
                <a:highlight>
                  <a:srgbClr val="FFFF00"/>
                </a:highlight>
              </a:rPr>
              <a:t>czyny karalne </a:t>
            </a:r>
            <a:r>
              <a:rPr lang="pl-PL" sz="2400" dirty="0"/>
              <a:t>- wobec osób, które dopuściły się takiego czynu </a:t>
            </a:r>
            <a:r>
              <a:rPr lang="pl-PL" sz="2400" dirty="0">
                <a:highlight>
                  <a:srgbClr val="FFFF00"/>
                </a:highlight>
              </a:rPr>
              <a:t>po ukończeniu 13 lat, ale przed ukończeniem 17 lat</a:t>
            </a:r>
            <a:r>
              <a:rPr lang="pl-PL" sz="2400" dirty="0"/>
              <a:t>;</a:t>
            </a:r>
          </a:p>
          <a:p>
            <a:pPr algn="just">
              <a:spcAft>
                <a:spcPts val="600"/>
              </a:spcAft>
            </a:pPr>
            <a:r>
              <a:rPr lang="pl-PL" sz="2400" dirty="0"/>
              <a:t>3) wykonywania środków wychowawczych, środka leczniczego lub środka poprawczego - wobec osób, względem których środki te zostały orzeczone, nie dłużej jednak niż do ukończenia przez te osoby 21 lat, chyba że niniejsza ustawa stanowi inaczej.</a:t>
            </a:r>
          </a:p>
          <a:p>
            <a:pPr>
              <a:spcAft>
                <a:spcPts val="600"/>
              </a:spcAft>
            </a:pPr>
            <a:endParaRPr lang="pl-PL" sz="2400" dirty="0"/>
          </a:p>
          <a:p>
            <a:pPr algn="just">
              <a:spcAft>
                <a:spcPts val="600"/>
              </a:spcAft>
            </a:pPr>
            <a:r>
              <a:rPr lang="pl-PL" sz="2400" dirty="0"/>
              <a:t>Przewidziane w ustawie działania podejmuje się w przypadkach, gdy nieletni wykazuje </a:t>
            </a:r>
            <a:r>
              <a:rPr lang="pl-PL" sz="2400" u="sng" dirty="0"/>
              <a:t>przejawy demoralizacji </a:t>
            </a:r>
            <a:r>
              <a:rPr lang="pl-PL" sz="2400" dirty="0"/>
              <a:t>lub </a:t>
            </a:r>
            <a:r>
              <a:rPr lang="pl-PL" sz="2400" u="sng" dirty="0"/>
              <a:t>dopuścił się czynu karalnego</a:t>
            </a:r>
            <a:r>
              <a:rPr lang="pl-PL" sz="2400" dirty="0"/>
              <a:t>.</a:t>
            </a:r>
          </a:p>
        </p:txBody>
      </p:sp>
    </p:spTree>
    <p:extLst>
      <p:ext uri="{BB962C8B-B14F-4D97-AF65-F5344CB8AC3E}">
        <p14:creationId xmlns:p14="http://schemas.microsoft.com/office/powerpoint/2010/main" val="2175303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F04DA4B-D4EB-D0C2-3423-D467BEDB658F}"/>
              </a:ext>
            </a:extLst>
          </p:cNvPr>
          <p:cNvSpPr txBox="1"/>
          <p:nvPr/>
        </p:nvSpPr>
        <p:spPr>
          <a:xfrm>
            <a:off x="978194" y="1743740"/>
            <a:ext cx="10419907" cy="3170099"/>
          </a:xfrm>
          <a:prstGeom prst="rect">
            <a:avLst/>
          </a:prstGeom>
          <a:noFill/>
        </p:spPr>
        <p:txBody>
          <a:bodyPr wrap="square">
            <a:spAutoFit/>
          </a:bodyPr>
          <a:lstStyle/>
          <a:p>
            <a:pPr algn="just"/>
            <a:r>
              <a:rPr lang="pl-PL" sz="2400" dirty="0"/>
              <a:t>Przejawy </a:t>
            </a:r>
            <a:r>
              <a:rPr lang="pl-PL" sz="2400" b="1" dirty="0"/>
              <a:t>demoralizacji</a:t>
            </a:r>
            <a:r>
              <a:rPr lang="pl-PL" sz="2400" dirty="0"/>
              <a:t>:</a:t>
            </a:r>
          </a:p>
          <a:p>
            <a:pPr algn="just"/>
            <a:endParaRPr lang="pl-PL" sz="800" dirty="0"/>
          </a:p>
          <a:p>
            <a:pPr marL="342900" indent="-342900" algn="just">
              <a:buFont typeface="Arial" panose="020B0604020202020204" pitchFamily="34" charset="0"/>
              <a:buChar char="•"/>
            </a:pPr>
            <a:r>
              <a:rPr lang="pl-PL" sz="2400" dirty="0"/>
              <a:t>dopuszczenie się czynu zabronionego,</a:t>
            </a:r>
          </a:p>
          <a:p>
            <a:pPr marL="342900" indent="-342900" algn="just">
              <a:buFont typeface="Arial" panose="020B0604020202020204" pitchFamily="34" charset="0"/>
              <a:buChar char="•"/>
            </a:pPr>
            <a:r>
              <a:rPr lang="pl-PL" sz="2400" dirty="0"/>
              <a:t>naruszanie zasad współżycia społecznego</a:t>
            </a:r>
          </a:p>
          <a:p>
            <a:pPr marL="342900" indent="-342900" algn="just">
              <a:buFont typeface="Arial" panose="020B0604020202020204" pitchFamily="34" charset="0"/>
              <a:buChar char="•"/>
            </a:pPr>
            <a:r>
              <a:rPr lang="pl-PL" sz="2400" dirty="0"/>
              <a:t>uchylanie się od obowiązku szkolnego lub obowiązku nauki</a:t>
            </a:r>
          </a:p>
          <a:p>
            <a:pPr marL="342900" indent="-342900" algn="just">
              <a:buFont typeface="Arial" panose="020B0604020202020204" pitchFamily="34" charset="0"/>
              <a:buChar char="•"/>
            </a:pPr>
            <a:r>
              <a:rPr lang="pl-PL" sz="2400" dirty="0"/>
              <a:t>używanie alkoholu</a:t>
            </a:r>
          </a:p>
          <a:p>
            <a:pPr marL="342900" indent="-342900" algn="just">
              <a:buFont typeface="Arial" panose="020B0604020202020204" pitchFamily="34" charset="0"/>
              <a:buChar char="•"/>
            </a:pPr>
            <a:r>
              <a:rPr lang="pl-PL" sz="2400" dirty="0"/>
              <a:t>zażywanie środków odurzających, substancji psychotropowych, ich prekursorów, środków zastępczych lub nowych substancji psychoaktywnych</a:t>
            </a:r>
          </a:p>
          <a:p>
            <a:pPr marL="342900" indent="-342900" algn="just">
              <a:buFont typeface="Arial" panose="020B0604020202020204" pitchFamily="34" charset="0"/>
              <a:buChar char="•"/>
            </a:pPr>
            <a:r>
              <a:rPr lang="pl-PL" sz="2400" dirty="0"/>
              <a:t>uprawianie nierządu</a:t>
            </a:r>
          </a:p>
        </p:txBody>
      </p:sp>
    </p:spTree>
    <p:extLst>
      <p:ext uri="{BB962C8B-B14F-4D97-AF65-F5344CB8AC3E}">
        <p14:creationId xmlns:p14="http://schemas.microsoft.com/office/powerpoint/2010/main" val="1970238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5063E81-2160-82A0-9069-CE7A95AE039A}"/>
              </a:ext>
            </a:extLst>
          </p:cNvPr>
          <p:cNvSpPr txBox="1"/>
          <p:nvPr/>
        </p:nvSpPr>
        <p:spPr>
          <a:xfrm>
            <a:off x="999460" y="1998115"/>
            <a:ext cx="10398641" cy="2215991"/>
          </a:xfrm>
          <a:prstGeom prst="rect">
            <a:avLst/>
          </a:prstGeom>
          <a:noFill/>
        </p:spPr>
        <p:txBody>
          <a:bodyPr wrap="square">
            <a:spAutoFit/>
          </a:bodyPr>
          <a:lstStyle/>
          <a:p>
            <a:r>
              <a:rPr lang="pl-PL" sz="2400" b="1" dirty="0"/>
              <a:t>Czyn karalny </a:t>
            </a:r>
            <a:r>
              <a:rPr lang="pl-PL" sz="2400" dirty="0"/>
              <a:t>w rozumieniu ustawy o wspieraniu i resocjalizacji nieletnich to czyn zabroniony przez ustawę (a zatem zachowanie o znamionach określonych w ustawie karnej) jako:</a:t>
            </a:r>
          </a:p>
          <a:p>
            <a:endParaRPr lang="pl-PL" sz="1400" dirty="0"/>
          </a:p>
          <a:p>
            <a:pPr marL="285750" indent="-285750">
              <a:buFont typeface="Arial" panose="020B0604020202020204" pitchFamily="34" charset="0"/>
              <a:buChar char="•"/>
            </a:pPr>
            <a:r>
              <a:rPr lang="pl-PL" sz="2400" dirty="0"/>
              <a:t>przestępstwo lub przestępstwo skarbowe  </a:t>
            </a:r>
          </a:p>
          <a:p>
            <a:pPr marL="285750" indent="-285750">
              <a:buFont typeface="Arial" panose="020B0604020202020204" pitchFamily="34" charset="0"/>
              <a:buChar char="•"/>
            </a:pPr>
            <a:r>
              <a:rPr lang="pl-PL" sz="2400" dirty="0"/>
              <a:t>wykroczenie lub wykroczenie skarbowe</a:t>
            </a:r>
          </a:p>
        </p:txBody>
      </p:sp>
    </p:spTree>
    <p:extLst>
      <p:ext uri="{BB962C8B-B14F-4D97-AF65-F5344CB8AC3E}">
        <p14:creationId xmlns:p14="http://schemas.microsoft.com/office/powerpoint/2010/main" val="2237557530"/>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928</TotalTime>
  <Words>1989</Words>
  <Application>Microsoft Office PowerPoint</Application>
  <PresentationFormat>Panoramiczny</PresentationFormat>
  <Paragraphs>92</Paragraphs>
  <Slides>19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19</vt:i4>
      </vt:variant>
    </vt:vector>
  </HeadingPairs>
  <TitlesOfParts>
    <vt:vector size="22" baseType="lpstr">
      <vt:lpstr>Arial</vt:lpstr>
      <vt:lpstr>Gill Sans MT</vt:lpstr>
      <vt:lpstr>Paczka</vt:lpstr>
      <vt:lpstr>Podmiot odpowiedzialności karnej. Odpowiedzialność nieletnich</vt:lpstr>
      <vt:lpstr>Prezentacja programu PowerPoint</vt:lpstr>
      <vt:lpstr>Prezentacja programu PowerPoint</vt:lpstr>
      <vt:lpstr>Prezentacja programu PowerPoint</vt:lpstr>
      <vt:lpstr>Ustawa o wspieraniu i resocjalizacji nieletnich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Postępowanie w stosunku do nieletniego na podstawie ustawy o wspieraniu i resocjalizacji nieletnich</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i okoliczności ją wyłączające</dc:title>
  <dc:creator>Alicja Limburska</dc:creator>
  <cp:lastModifiedBy>Alicja Limburska</cp:lastModifiedBy>
  <cp:revision>57</cp:revision>
  <dcterms:created xsi:type="dcterms:W3CDTF">2019-11-17T12:15:22Z</dcterms:created>
  <dcterms:modified xsi:type="dcterms:W3CDTF">2023-01-15T11:40:23Z</dcterms:modified>
</cp:coreProperties>
</file>