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5"/>
  </p:notesMasterIdLst>
  <p:sldIdLst>
    <p:sldId id="256" r:id="rId2"/>
    <p:sldId id="264" r:id="rId3"/>
    <p:sldId id="281" r:id="rId4"/>
    <p:sldId id="266" r:id="rId5"/>
    <p:sldId id="282" r:id="rId6"/>
    <p:sldId id="283" r:id="rId7"/>
    <p:sldId id="284" r:id="rId8"/>
    <p:sldId id="267" r:id="rId9"/>
    <p:sldId id="285" r:id="rId10"/>
    <p:sldId id="277" r:id="rId11"/>
    <p:sldId id="269" r:id="rId12"/>
    <p:sldId id="286" r:id="rId13"/>
    <p:sldId id="287" r:id="rId14"/>
    <p:sldId id="289" r:id="rId15"/>
    <p:sldId id="288" r:id="rId16"/>
    <p:sldId id="290" r:id="rId17"/>
    <p:sldId id="263" r:id="rId18"/>
    <p:sldId id="292" r:id="rId19"/>
    <p:sldId id="295" r:id="rId20"/>
    <p:sldId id="271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72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F40D2-F983-4981-B435-433DB2F8735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4A6BF44-15C5-4F90-82E1-FD4318D5406C}">
      <dgm:prSet phldrT="[Tekst]"/>
      <dgm:spPr/>
      <dgm:t>
        <a:bodyPr/>
        <a:lstStyle/>
        <a:p>
          <a:r>
            <a:rPr lang="pl-PL" dirty="0" smtClean="0"/>
            <a:t>Czynności, których dokonuje samodzielnie</a:t>
          </a:r>
          <a:endParaRPr lang="pl-PL" dirty="0"/>
        </a:p>
      </dgm:t>
    </dgm:pt>
    <dgm:pt modelId="{98BCC91B-7A3A-4591-9D51-0D3EBFD6557E}" type="parTrans" cxnId="{D9D23AAC-46CA-4519-B733-A1B3A88D6BA4}">
      <dgm:prSet/>
      <dgm:spPr/>
      <dgm:t>
        <a:bodyPr/>
        <a:lstStyle/>
        <a:p>
          <a:endParaRPr lang="pl-PL"/>
        </a:p>
      </dgm:t>
    </dgm:pt>
    <dgm:pt modelId="{2FAD1279-EDD1-4589-998A-A4782BEFEFDB}" type="sibTrans" cxnId="{D9D23AAC-46CA-4519-B733-A1B3A88D6BA4}">
      <dgm:prSet/>
      <dgm:spPr/>
      <dgm:t>
        <a:bodyPr/>
        <a:lstStyle/>
        <a:p>
          <a:endParaRPr lang="pl-PL"/>
        </a:p>
      </dgm:t>
    </dgm:pt>
    <dgm:pt modelId="{F6017A70-9572-4221-8CB8-EAE84BBC8772}">
      <dgm:prSet phldrT="[Tekst]"/>
      <dgm:spPr/>
      <dgm:t>
        <a:bodyPr/>
        <a:lstStyle/>
        <a:p>
          <a:r>
            <a:rPr lang="pl-PL" dirty="0" smtClean="0"/>
            <a:t>Czynności, do których potrzebna jest zgoda przedstawiciela</a:t>
          </a:r>
          <a:endParaRPr lang="pl-PL" dirty="0"/>
        </a:p>
      </dgm:t>
    </dgm:pt>
    <dgm:pt modelId="{F97AC744-E9DC-4B56-AED9-EA971B271A16}" type="parTrans" cxnId="{5D515A80-FA8B-46F0-ADE4-0ACDF9591B17}">
      <dgm:prSet/>
      <dgm:spPr/>
      <dgm:t>
        <a:bodyPr/>
        <a:lstStyle/>
        <a:p>
          <a:endParaRPr lang="pl-PL"/>
        </a:p>
      </dgm:t>
    </dgm:pt>
    <dgm:pt modelId="{65F612E8-E5C3-4E7C-A5B6-EDF721957837}" type="sibTrans" cxnId="{5D515A80-FA8B-46F0-ADE4-0ACDF9591B17}">
      <dgm:prSet/>
      <dgm:spPr/>
      <dgm:t>
        <a:bodyPr/>
        <a:lstStyle/>
        <a:p>
          <a:endParaRPr lang="pl-PL"/>
        </a:p>
      </dgm:t>
    </dgm:pt>
    <dgm:pt modelId="{519A205E-6782-4CDE-9236-E192F8EBE224}">
      <dgm:prSet phldrT="[Tekst]"/>
      <dgm:spPr/>
      <dgm:t>
        <a:bodyPr/>
        <a:lstStyle/>
        <a:p>
          <a:r>
            <a:rPr lang="pl-PL" dirty="0" smtClean="0"/>
            <a:t>Czynności dotknięte sankcją bezskuteczności zawieszonej</a:t>
          </a:r>
          <a:endParaRPr lang="pl-PL" dirty="0"/>
        </a:p>
      </dgm:t>
    </dgm:pt>
    <dgm:pt modelId="{6359155E-C94C-4E15-9DD0-80FBBE58621A}" type="parTrans" cxnId="{26F33F37-9F5A-4C86-8364-CCDA6E2AC03D}">
      <dgm:prSet/>
      <dgm:spPr/>
      <dgm:t>
        <a:bodyPr/>
        <a:lstStyle/>
        <a:p>
          <a:endParaRPr lang="pl-PL"/>
        </a:p>
      </dgm:t>
    </dgm:pt>
    <dgm:pt modelId="{812DEEA6-9A13-43A3-ADC8-67519AD48FBF}" type="sibTrans" cxnId="{26F33F37-9F5A-4C86-8364-CCDA6E2AC03D}">
      <dgm:prSet/>
      <dgm:spPr/>
      <dgm:t>
        <a:bodyPr/>
        <a:lstStyle/>
        <a:p>
          <a:endParaRPr lang="pl-PL"/>
        </a:p>
      </dgm:t>
    </dgm:pt>
    <dgm:pt modelId="{40FE617C-F00F-4D74-AAB5-F58030C69E31}">
      <dgm:prSet phldrT="[Tekst]"/>
      <dgm:spPr/>
      <dgm:t>
        <a:bodyPr/>
        <a:lstStyle/>
        <a:p>
          <a:r>
            <a:rPr lang="pl-PL" dirty="0" smtClean="0"/>
            <a:t>Czynności dotknięte sankcją nieważności bezwzględnej</a:t>
          </a:r>
          <a:endParaRPr lang="pl-PL" dirty="0"/>
        </a:p>
      </dgm:t>
    </dgm:pt>
    <dgm:pt modelId="{91B27461-19C1-4DE1-8B17-BF0A6491ABE7}" type="parTrans" cxnId="{FB2A05CF-588D-4D25-8C47-D7013506FF5C}">
      <dgm:prSet/>
      <dgm:spPr/>
      <dgm:t>
        <a:bodyPr/>
        <a:lstStyle/>
        <a:p>
          <a:endParaRPr lang="pl-PL"/>
        </a:p>
      </dgm:t>
    </dgm:pt>
    <dgm:pt modelId="{B04FE598-9630-4BF4-90DA-6130AE7E6294}" type="sibTrans" cxnId="{FB2A05CF-588D-4D25-8C47-D7013506FF5C}">
      <dgm:prSet/>
      <dgm:spPr/>
      <dgm:t>
        <a:bodyPr/>
        <a:lstStyle/>
        <a:p>
          <a:endParaRPr lang="pl-PL"/>
        </a:p>
      </dgm:t>
    </dgm:pt>
    <dgm:pt modelId="{0D7B3D29-ACB8-4B63-A6AA-C21B74265A58}" type="pres">
      <dgm:prSet presAssocID="{E12F40D2-F983-4981-B435-433DB2F8735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204942D-038A-4108-8745-8110ED708EF0}" type="pres">
      <dgm:prSet presAssocID="{E12F40D2-F983-4981-B435-433DB2F87358}" presName="diamond" presStyleLbl="bgShp" presStyleIdx="0" presStyleCnt="1"/>
      <dgm:spPr/>
    </dgm:pt>
    <dgm:pt modelId="{1B5E0CF0-FFEC-4972-BCED-17ABFBEF3EE1}" type="pres">
      <dgm:prSet presAssocID="{E12F40D2-F983-4981-B435-433DB2F8735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8CD37A-76DB-438F-9989-99F604C7DA1C}" type="pres">
      <dgm:prSet presAssocID="{E12F40D2-F983-4981-B435-433DB2F8735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743AC9-9BBD-44C1-A6F9-EBA95B6370CB}" type="pres">
      <dgm:prSet presAssocID="{E12F40D2-F983-4981-B435-433DB2F8735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A25839-2E3A-4BE7-A32F-C44B2310E0DF}" type="pres">
      <dgm:prSet presAssocID="{E12F40D2-F983-4981-B435-433DB2F8735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445F00-CF9B-4136-ABEA-64AB342E6AB2}" type="presOf" srcId="{F6017A70-9572-4221-8CB8-EAE84BBC8772}" destId="{F18CD37A-76DB-438F-9989-99F604C7DA1C}" srcOrd="0" destOrd="0" presId="urn:microsoft.com/office/officeart/2005/8/layout/matrix3"/>
    <dgm:cxn modelId="{5D515A80-FA8B-46F0-ADE4-0ACDF9591B17}" srcId="{E12F40D2-F983-4981-B435-433DB2F87358}" destId="{F6017A70-9572-4221-8CB8-EAE84BBC8772}" srcOrd="1" destOrd="0" parTransId="{F97AC744-E9DC-4B56-AED9-EA971B271A16}" sibTransId="{65F612E8-E5C3-4E7C-A5B6-EDF721957837}"/>
    <dgm:cxn modelId="{51753FA6-49F8-4FA0-B968-E89E454064CD}" type="presOf" srcId="{519A205E-6782-4CDE-9236-E192F8EBE224}" destId="{85743AC9-9BBD-44C1-A6F9-EBA95B6370CB}" srcOrd="0" destOrd="0" presId="urn:microsoft.com/office/officeart/2005/8/layout/matrix3"/>
    <dgm:cxn modelId="{26F33F37-9F5A-4C86-8364-CCDA6E2AC03D}" srcId="{E12F40D2-F983-4981-B435-433DB2F87358}" destId="{519A205E-6782-4CDE-9236-E192F8EBE224}" srcOrd="2" destOrd="0" parTransId="{6359155E-C94C-4E15-9DD0-80FBBE58621A}" sibTransId="{812DEEA6-9A13-43A3-ADC8-67519AD48FBF}"/>
    <dgm:cxn modelId="{4ADC827F-3C92-45B8-BEE1-B2EC2CAD979B}" type="presOf" srcId="{E12F40D2-F983-4981-B435-433DB2F87358}" destId="{0D7B3D29-ACB8-4B63-A6AA-C21B74265A58}" srcOrd="0" destOrd="0" presId="urn:microsoft.com/office/officeart/2005/8/layout/matrix3"/>
    <dgm:cxn modelId="{05CA895A-E96E-40DB-A0C0-A065876F11EA}" type="presOf" srcId="{40FE617C-F00F-4D74-AAB5-F58030C69E31}" destId="{D4A25839-2E3A-4BE7-A32F-C44B2310E0DF}" srcOrd="0" destOrd="0" presId="urn:microsoft.com/office/officeart/2005/8/layout/matrix3"/>
    <dgm:cxn modelId="{FB2A05CF-588D-4D25-8C47-D7013506FF5C}" srcId="{E12F40D2-F983-4981-B435-433DB2F87358}" destId="{40FE617C-F00F-4D74-AAB5-F58030C69E31}" srcOrd="3" destOrd="0" parTransId="{91B27461-19C1-4DE1-8B17-BF0A6491ABE7}" sibTransId="{B04FE598-9630-4BF4-90DA-6130AE7E6294}"/>
    <dgm:cxn modelId="{792C1A8E-99B3-4FDA-A981-EE02D83DD86C}" type="presOf" srcId="{24A6BF44-15C5-4F90-82E1-FD4318D5406C}" destId="{1B5E0CF0-FFEC-4972-BCED-17ABFBEF3EE1}" srcOrd="0" destOrd="0" presId="urn:microsoft.com/office/officeart/2005/8/layout/matrix3"/>
    <dgm:cxn modelId="{D9D23AAC-46CA-4519-B733-A1B3A88D6BA4}" srcId="{E12F40D2-F983-4981-B435-433DB2F87358}" destId="{24A6BF44-15C5-4F90-82E1-FD4318D5406C}" srcOrd="0" destOrd="0" parTransId="{98BCC91B-7A3A-4591-9D51-0D3EBFD6557E}" sibTransId="{2FAD1279-EDD1-4589-998A-A4782BEFEFDB}"/>
    <dgm:cxn modelId="{9FFF2169-E191-434D-A051-39461110DE2C}" type="presParOf" srcId="{0D7B3D29-ACB8-4B63-A6AA-C21B74265A58}" destId="{C204942D-038A-4108-8745-8110ED708EF0}" srcOrd="0" destOrd="0" presId="urn:microsoft.com/office/officeart/2005/8/layout/matrix3"/>
    <dgm:cxn modelId="{3AC52D3F-0721-4A02-95F2-E12F3D467C78}" type="presParOf" srcId="{0D7B3D29-ACB8-4B63-A6AA-C21B74265A58}" destId="{1B5E0CF0-FFEC-4972-BCED-17ABFBEF3EE1}" srcOrd="1" destOrd="0" presId="urn:microsoft.com/office/officeart/2005/8/layout/matrix3"/>
    <dgm:cxn modelId="{921055F2-C229-4EF0-9B63-A8E173B996E9}" type="presParOf" srcId="{0D7B3D29-ACB8-4B63-A6AA-C21B74265A58}" destId="{F18CD37A-76DB-438F-9989-99F604C7DA1C}" srcOrd="2" destOrd="0" presId="urn:microsoft.com/office/officeart/2005/8/layout/matrix3"/>
    <dgm:cxn modelId="{AD951012-A4B6-469C-B768-7AF30E997E7C}" type="presParOf" srcId="{0D7B3D29-ACB8-4B63-A6AA-C21B74265A58}" destId="{85743AC9-9BBD-44C1-A6F9-EBA95B6370CB}" srcOrd="3" destOrd="0" presId="urn:microsoft.com/office/officeart/2005/8/layout/matrix3"/>
    <dgm:cxn modelId="{9AC51CF5-9780-4555-A0DE-B72431584A7A}" type="presParOf" srcId="{0D7B3D29-ACB8-4B63-A6AA-C21B74265A58}" destId="{D4A25839-2E3A-4BE7-A32F-C44B2310E0D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9CE33-34D0-4927-8A9F-4AA3C1DD2F6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29B970EE-2A5C-4118-9CE8-F3E9A28B7A88}">
      <dgm:prSet phldrT="[Tekst]"/>
      <dgm:spPr/>
      <dgm:t>
        <a:bodyPr/>
        <a:lstStyle/>
        <a:p>
          <a:r>
            <a:rPr lang="pl-PL" dirty="0" smtClean="0"/>
            <a:t>rodzaj</a:t>
          </a:r>
          <a:endParaRPr lang="pl-PL" dirty="0"/>
        </a:p>
      </dgm:t>
    </dgm:pt>
    <dgm:pt modelId="{B61C2367-80CA-4304-AB67-D210F8E12BF4}" type="parTrans" cxnId="{8D3471EB-1791-4828-AFF6-8DEE68AD44BE}">
      <dgm:prSet/>
      <dgm:spPr/>
      <dgm:t>
        <a:bodyPr/>
        <a:lstStyle/>
        <a:p>
          <a:endParaRPr lang="pl-PL"/>
        </a:p>
      </dgm:t>
    </dgm:pt>
    <dgm:pt modelId="{4FEFE9AF-959C-4E60-9728-DDD339477C85}" type="sibTrans" cxnId="{8D3471EB-1791-4828-AFF6-8DEE68AD44BE}">
      <dgm:prSet/>
      <dgm:spPr/>
      <dgm:t>
        <a:bodyPr/>
        <a:lstStyle/>
        <a:p>
          <a:endParaRPr lang="pl-PL"/>
        </a:p>
      </dgm:t>
    </dgm:pt>
    <dgm:pt modelId="{25860474-1260-47D0-82CD-B49B11341BCB}">
      <dgm:prSet phldrT="[Tekst]"/>
      <dgm:spPr/>
      <dgm:t>
        <a:bodyPr/>
        <a:lstStyle/>
        <a:p>
          <a:r>
            <a:rPr lang="pl-PL" dirty="0" smtClean="0"/>
            <a:t>firma / nazwa</a:t>
          </a:r>
          <a:endParaRPr lang="pl-PL" dirty="0"/>
        </a:p>
      </dgm:t>
    </dgm:pt>
    <dgm:pt modelId="{2A798E56-F20F-44F1-8C08-CEAE33552FFE}" type="parTrans" cxnId="{2815A824-4841-4E62-809D-3090B5B94265}">
      <dgm:prSet/>
      <dgm:spPr/>
      <dgm:t>
        <a:bodyPr/>
        <a:lstStyle/>
        <a:p>
          <a:endParaRPr lang="pl-PL"/>
        </a:p>
      </dgm:t>
    </dgm:pt>
    <dgm:pt modelId="{B39BB5DE-EA2B-43AD-B996-A404661ECAE2}" type="sibTrans" cxnId="{2815A824-4841-4E62-809D-3090B5B94265}">
      <dgm:prSet/>
      <dgm:spPr/>
      <dgm:t>
        <a:bodyPr/>
        <a:lstStyle/>
        <a:p>
          <a:endParaRPr lang="pl-PL"/>
        </a:p>
      </dgm:t>
    </dgm:pt>
    <dgm:pt modelId="{86B62E4A-1A21-4356-B525-5DB9B4BF3E68}">
      <dgm:prSet phldrT="[Tekst]"/>
      <dgm:spPr/>
      <dgm:t>
        <a:bodyPr/>
        <a:lstStyle/>
        <a:p>
          <a:r>
            <a:rPr lang="pl-PL" dirty="0" smtClean="0"/>
            <a:t>siedziba</a:t>
          </a:r>
          <a:endParaRPr lang="pl-PL" dirty="0"/>
        </a:p>
      </dgm:t>
    </dgm:pt>
    <dgm:pt modelId="{F6806969-169B-4E6B-A798-9DC70348C091}" type="parTrans" cxnId="{F4906805-1FE5-4116-B5ED-EA8B64795BB0}">
      <dgm:prSet/>
      <dgm:spPr/>
      <dgm:t>
        <a:bodyPr/>
        <a:lstStyle/>
        <a:p>
          <a:endParaRPr lang="pl-PL"/>
        </a:p>
      </dgm:t>
    </dgm:pt>
    <dgm:pt modelId="{96A887D4-808A-4539-BCD9-0F8367E2D1BF}" type="sibTrans" cxnId="{F4906805-1FE5-4116-B5ED-EA8B64795BB0}">
      <dgm:prSet/>
      <dgm:spPr/>
      <dgm:t>
        <a:bodyPr/>
        <a:lstStyle/>
        <a:p>
          <a:endParaRPr lang="pl-PL"/>
        </a:p>
      </dgm:t>
    </dgm:pt>
    <dgm:pt modelId="{5F700D31-5C4C-4267-B5B7-8F16BB186A7E}" type="pres">
      <dgm:prSet presAssocID="{6699CE33-34D0-4927-8A9F-4AA3C1DD2F6C}" presName="Name0" presStyleCnt="0">
        <dgm:presLayoutVars>
          <dgm:dir/>
          <dgm:resizeHandles val="exact"/>
        </dgm:presLayoutVars>
      </dgm:prSet>
      <dgm:spPr/>
    </dgm:pt>
    <dgm:pt modelId="{E9F6E948-02A5-499A-BA33-BDC0E16DBDD2}" type="pres">
      <dgm:prSet presAssocID="{29B970EE-2A5C-4118-9CE8-F3E9A28B7A88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0796A0-DCB6-4616-89BE-104A6A8BB0BE}" type="pres">
      <dgm:prSet presAssocID="{4FEFE9AF-959C-4E60-9728-DDD339477C85}" presName="parSpace" presStyleCnt="0"/>
      <dgm:spPr/>
    </dgm:pt>
    <dgm:pt modelId="{FA522989-EC48-4FEB-B963-F361DA6107DE}" type="pres">
      <dgm:prSet presAssocID="{25860474-1260-47D0-82CD-B49B11341BC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B3F980-6BAD-459A-B29D-6C535D42E8B3}" type="pres">
      <dgm:prSet presAssocID="{B39BB5DE-EA2B-43AD-B996-A404661ECAE2}" presName="parSpace" presStyleCnt="0"/>
      <dgm:spPr/>
    </dgm:pt>
    <dgm:pt modelId="{6D33BAE1-56F4-4234-8679-8AEA5031C1BA}" type="pres">
      <dgm:prSet presAssocID="{86B62E4A-1A21-4356-B525-5DB9B4BF3E68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CF40B44-4DD8-47B3-AABB-05990594DA81}" type="presOf" srcId="{25860474-1260-47D0-82CD-B49B11341BCB}" destId="{FA522989-EC48-4FEB-B963-F361DA6107DE}" srcOrd="0" destOrd="0" presId="urn:microsoft.com/office/officeart/2005/8/layout/hChevron3"/>
    <dgm:cxn modelId="{5368E1CE-B419-4FAA-8DEB-01AC37C64CBB}" type="presOf" srcId="{86B62E4A-1A21-4356-B525-5DB9B4BF3E68}" destId="{6D33BAE1-56F4-4234-8679-8AEA5031C1BA}" srcOrd="0" destOrd="0" presId="urn:microsoft.com/office/officeart/2005/8/layout/hChevron3"/>
    <dgm:cxn modelId="{F4906805-1FE5-4116-B5ED-EA8B64795BB0}" srcId="{6699CE33-34D0-4927-8A9F-4AA3C1DD2F6C}" destId="{86B62E4A-1A21-4356-B525-5DB9B4BF3E68}" srcOrd="2" destOrd="0" parTransId="{F6806969-169B-4E6B-A798-9DC70348C091}" sibTransId="{96A887D4-808A-4539-BCD9-0F8367E2D1BF}"/>
    <dgm:cxn modelId="{0D7B7195-2CCB-4C6E-A028-39F1D550D5A0}" type="presOf" srcId="{6699CE33-34D0-4927-8A9F-4AA3C1DD2F6C}" destId="{5F700D31-5C4C-4267-B5B7-8F16BB186A7E}" srcOrd="0" destOrd="0" presId="urn:microsoft.com/office/officeart/2005/8/layout/hChevron3"/>
    <dgm:cxn modelId="{2815A824-4841-4E62-809D-3090B5B94265}" srcId="{6699CE33-34D0-4927-8A9F-4AA3C1DD2F6C}" destId="{25860474-1260-47D0-82CD-B49B11341BCB}" srcOrd="1" destOrd="0" parTransId="{2A798E56-F20F-44F1-8C08-CEAE33552FFE}" sibTransId="{B39BB5DE-EA2B-43AD-B996-A404661ECAE2}"/>
    <dgm:cxn modelId="{2CC6E14C-E9B5-434D-AD95-2EC9A8279CE9}" type="presOf" srcId="{29B970EE-2A5C-4118-9CE8-F3E9A28B7A88}" destId="{E9F6E948-02A5-499A-BA33-BDC0E16DBDD2}" srcOrd="0" destOrd="0" presId="urn:microsoft.com/office/officeart/2005/8/layout/hChevron3"/>
    <dgm:cxn modelId="{8D3471EB-1791-4828-AFF6-8DEE68AD44BE}" srcId="{6699CE33-34D0-4927-8A9F-4AA3C1DD2F6C}" destId="{29B970EE-2A5C-4118-9CE8-F3E9A28B7A88}" srcOrd="0" destOrd="0" parTransId="{B61C2367-80CA-4304-AB67-D210F8E12BF4}" sibTransId="{4FEFE9AF-959C-4E60-9728-DDD339477C85}"/>
    <dgm:cxn modelId="{172E90F5-6AA5-42BF-A6B9-CD56F43BF3EA}" type="presParOf" srcId="{5F700D31-5C4C-4267-B5B7-8F16BB186A7E}" destId="{E9F6E948-02A5-499A-BA33-BDC0E16DBDD2}" srcOrd="0" destOrd="0" presId="urn:microsoft.com/office/officeart/2005/8/layout/hChevron3"/>
    <dgm:cxn modelId="{5B72F95C-01BE-4226-B564-7C9EE8EDF56E}" type="presParOf" srcId="{5F700D31-5C4C-4267-B5B7-8F16BB186A7E}" destId="{900796A0-DCB6-4616-89BE-104A6A8BB0BE}" srcOrd="1" destOrd="0" presId="urn:microsoft.com/office/officeart/2005/8/layout/hChevron3"/>
    <dgm:cxn modelId="{AEB43197-571B-47BB-8835-EE368DEE367F}" type="presParOf" srcId="{5F700D31-5C4C-4267-B5B7-8F16BB186A7E}" destId="{FA522989-EC48-4FEB-B963-F361DA6107DE}" srcOrd="2" destOrd="0" presId="urn:microsoft.com/office/officeart/2005/8/layout/hChevron3"/>
    <dgm:cxn modelId="{FA839CA4-BC71-4C7A-879C-0C4CE582E6B0}" type="presParOf" srcId="{5F700D31-5C4C-4267-B5B7-8F16BB186A7E}" destId="{A7B3F980-6BAD-459A-B29D-6C535D42E8B3}" srcOrd="3" destOrd="0" presId="urn:microsoft.com/office/officeart/2005/8/layout/hChevron3"/>
    <dgm:cxn modelId="{A66B223C-7555-4CDE-B62E-EA7EB2F15E85}" type="presParOf" srcId="{5F700D31-5C4C-4267-B5B7-8F16BB186A7E}" destId="{6D33BAE1-56F4-4234-8679-8AEA5031C1B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04942D-038A-4108-8745-8110ED708EF0}">
      <dsp:nvSpPr>
        <dsp:cNvPr id="0" name=""/>
        <dsp:cNvSpPr/>
      </dsp:nvSpPr>
      <dsp:spPr>
        <a:xfrm>
          <a:off x="1851819" y="0"/>
          <a:ext cx="4525962" cy="452596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E0CF0-FFEC-4972-BCED-17ABFBEF3EE1}">
      <dsp:nvSpPr>
        <dsp:cNvPr id="0" name=""/>
        <dsp:cNvSpPr/>
      </dsp:nvSpPr>
      <dsp:spPr>
        <a:xfrm>
          <a:off x="2281785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Czynności, których dokonuje samodzielnie</a:t>
          </a:r>
          <a:endParaRPr lang="pl-PL" sz="1400" kern="1200" dirty="0"/>
        </a:p>
      </dsp:txBody>
      <dsp:txXfrm>
        <a:off x="2281785" y="429966"/>
        <a:ext cx="1765125" cy="1765125"/>
      </dsp:txXfrm>
    </dsp:sp>
    <dsp:sp modelId="{F18CD37A-76DB-438F-9989-99F604C7DA1C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Czynności, do których potrzebna jest zgoda przedstawiciela</a:t>
          </a:r>
          <a:endParaRPr lang="pl-PL" sz="1400" kern="1200" dirty="0"/>
        </a:p>
      </dsp:txBody>
      <dsp:txXfrm>
        <a:off x="4182689" y="429966"/>
        <a:ext cx="1765125" cy="1765125"/>
      </dsp:txXfrm>
    </dsp:sp>
    <dsp:sp modelId="{85743AC9-9BBD-44C1-A6F9-EBA95B6370CB}">
      <dsp:nvSpPr>
        <dsp:cNvPr id="0" name=""/>
        <dsp:cNvSpPr/>
      </dsp:nvSpPr>
      <dsp:spPr>
        <a:xfrm>
          <a:off x="2281785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Czynności dotknięte sankcją bezskuteczności zawieszonej</a:t>
          </a:r>
          <a:endParaRPr lang="pl-PL" sz="1400" kern="1200" dirty="0"/>
        </a:p>
      </dsp:txBody>
      <dsp:txXfrm>
        <a:off x="2281785" y="2330870"/>
        <a:ext cx="1765125" cy="1765125"/>
      </dsp:txXfrm>
    </dsp:sp>
    <dsp:sp modelId="{D4A25839-2E3A-4BE7-A32F-C44B2310E0DF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Czynności dotknięte sankcją nieważności bezwzględnej</a:t>
          </a:r>
          <a:endParaRPr lang="pl-PL" sz="1400" kern="1200" dirty="0"/>
        </a:p>
      </dsp:txBody>
      <dsp:txXfrm>
        <a:off x="4182689" y="2330870"/>
        <a:ext cx="1765125" cy="17651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F6E948-02A5-499A-BA33-BDC0E16DBDD2}">
      <dsp:nvSpPr>
        <dsp:cNvPr id="0" name=""/>
        <dsp:cNvSpPr/>
      </dsp:nvSpPr>
      <dsp:spPr>
        <a:xfrm>
          <a:off x="3616" y="1630491"/>
          <a:ext cx="3162448" cy="12649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rodzaj</a:t>
          </a:r>
          <a:endParaRPr lang="pl-PL" sz="3000" kern="1200" dirty="0"/>
        </a:p>
      </dsp:txBody>
      <dsp:txXfrm>
        <a:off x="3616" y="1630491"/>
        <a:ext cx="3162448" cy="1264979"/>
      </dsp:txXfrm>
    </dsp:sp>
    <dsp:sp modelId="{FA522989-EC48-4FEB-B963-F361DA6107DE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firma / nazwa</a:t>
          </a:r>
          <a:endParaRPr lang="pl-PL" sz="3000" kern="1200" dirty="0"/>
        </a:p>
      </dsp:txBody>
      <dsp:txXfrm>
        <a:off x="2533575" y="1630491"/>
        <a:ext cx="3162448" cy="1264979"/>
      </dsp:txXfrm>
    </dsp:sp>
    <dsp:sp modelId="{6D33BAE1-56F4-4234-8679-8AEA5031C1BA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/>
            <a:t>siedziba</a:t>
          </a:r>
          <a:endParaRPr lang="pl-PL" sz="3000" kern="1200" dirty="0"/>
        </a:p>
      </dsp:txBody>
      <dsp:txXfrm>
        <a:off x="5063534" y="1630491"/>
        <a:ext cx="3162448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24E4D-41DE-4475-A198-E43D280C8D2D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F7F3-62D4-4EA4-85F0-C77C1A9482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F7F3-62D4-4EA4-85F0-C77C1A94824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2017-03-06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slege.pl/kodeks-cywilny/k9/a1001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slege.pl/kodeks-cywilny/k9/a1001/" TargetMode="External"/><Relationship Id="rId2" Type="http://schemas.openxmlformats.org/officeDocument/2006/relationships/hyperlink" Target="https://www.arslege.pl/kodeks-cywilny/k9/a102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829761"/>
          </a:xfrm>
        </p:spPr>
        <p:txBody>
          <a:bodyPr/>
          <a:lstStyle/>
          <a:p>
            <a:r>
              <a:rPr lang="pl-PL" dirty="0" smtClean="0"/>
              <a:t>Podmioty stosunków cywilnoprawnych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192688" cy="864096"/>
          </a:xfrm>
        </p:spPr>
        <p:txBody>
          <a:bodyPr>
            <a:normAutofit fontScale="47500" lnSpcReduction="20000"/>
          </a:bodyPr>
          <a:lstStyle/>
          <a:p>
            <a:r>
              <a:rPr lang="pl-PL" sz="4500" dirty="0" smtClean="0"/>
              <a:t>Mgr Aleksandra Spisz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Instytut Prawa Cywilnego</a:t>
            </a:r>
            <a:br>
              <a:rPr lang="pl-PL" dirty="0" smtClean="0"/>
            </a:br>
            <a:r>
              <a:rPr lang="pl-PL" dirty="0" smtClean="0"/>
              <a:t>Wydział Prawa, Administracji i Ekonomii</a:t>
            </a:r>
            <a:br>
              <a:rPr lang="pl-PL" dirty="0" smtClean="0"/>
            </a:br>
            <a:r>
              <a:rPr lang="pl-PL" dirty="0" smtClean="0"/>
              <a:t>Uniwersytetu Wrocławskiego</a:t>
            </a:r>
            <a:endParaRPr lang="pl-PL" dirty="0"/>
          </a:p>
        </p:txBody>
      </p:sp>
      <p:pic>
        <p:nvPicPr>
          <p:cNvPr id="4" name="Obraz 3" descr="logo_uwr_r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620689"/>
            <a:ext cx="2952327" cy="9469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Zdolność do czynności prawnych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PEŁNA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OGRANICZONA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BRAK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Ograniczona zdolność do czynności prawnych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3600" dirty="0" smtClean="0"/>
              <a:t>	Są to dobra niematerialne przysługujące każdemu człowiekowi od chwili, kiedy nabywa on zdolność prawną.</a:t>
            </a:r>
          </a:p>
          <a:p>
            <a:pPr algn="ctr">
              <a:buNone/>
            </a:pPr>
            <a:endParaRPr lang="pl-PL" sz="3600" dirty="0" smtClean="0"/>
          </a:p>
          <a:p>
            <a:pPr algn="ctr">
              <a:buNone/>
            </a:pPr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Prawa podmiotowe niematerialne, niezbywalne, niedziedziczne, skuteczne </a:t>
            </a:r>
            <a:r>
              <a:rPr lang="pl-PL" sz="3600" i="1" dirty="0" smtClean="0">
                <a:solidFill>
                  <a:schemeClr val="accent1">
                    <a:lumMod val="50000"/>
                  </a:schemeClr>
                </a:solidFill>
              </a:rPr>
              <a:t>erga </a:t>
            </a:r>
            <a:r>
              <a:rPr lang="pl-PL" sz="3600" i="1" dirty="0" err="1" smtClean="0">
                <a:solidFill>
                  <a:schemeClr val="accent1">
                    <a:lumMod val="50000"/>
                  </a:schemeClr>
                </a:solidFill>
              </a:rPr>
              <a:t>omnes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DOBRA OSOBISTE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1900" dirty="0" smtClean="0"/>
              <a:t>	 </a:t>
            </a:r>
            <a:r>
              <a:rPr lang="pl-PL" sz="1900" dirty="0" smtClean="0"/>
              <a:t>art. 24 § </a:t>
            </a:r>
            <a:r>
              <a:rPr lang="pl-PL" sz="1900" dirty="0" smtClean="0"/>
              <a:t>1. Ten, czyje dobro osobiste zostaje </a:t>
            </a:r>
            <a:r>
              <a:rPr lang="pl-PL" sz="1900" dirty="0" smtClean="0">
                <a:solidFill>
                  <a:srgbClr val="00B0F0"/>
                </a:solidFill>
              </a:rPr>
              <a:t>zagrożone</a:t>
            </a:r>
            <a:r>
              <a:rPr lang="pl-PL" sz="1900" dirty="0" smtClean="0"/>
              <a:t> </a:t>
            </a:r>
            <a:r>
              <a:rPr lang="pl-PL" sz="1900" dirty="0" smtClean="0">
                <a:solidFill>
                  <a:srgbClr val="00B0F0"/>
                </a:solidFill>
              </a:rPr>
              <a:t>cudzym</a:t>
            </a:r>
            <a:r>
              <a:rPr lang="pl-PL" sz="1900" dirty="0" smtClean="0"/>
              <a:t> </a:t>
            </a:r>
            <a:r>
              <a:rPr lang="pl-PL" sz="1900" dirty="0" smtClean="0">
                <a:solidFill>
                  <a:srgbClr val="00B0F0"/>
                </a:solidFill>
              </a:rPr>
              <a:t>działaniem</a:t>
            </a:r>
            <a:r>
              <a:rPr lang="pl-PL" sz="19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900" dirty="0" smtClean="0"/>
              <a:t>może żądać </a:t>
            </a:r>
            <a:r>
              <a:rPr lang="pl-PL" sz="1900" dirty="0" smtClean="0">
                <a:solidFill>
                  <a:srgbClr val="00B0F0"/>
                </a:solidFill>
              </a:rPr>
              <a:t>zaniechania</a:t>
            </a:r>
            <a:r>
              <a:rPr lang="pl-PL" sz="1900" dirty="0" smtClean="0"/>
              <a:t> tego działania, chyba że nie jest ono </a:t>
            </a:r>
            <a:r>
              <a:rPr lang="pl-PL" sz="1900" dirty="0" smtClean="0">
                <a:solidFill>
                  <a:srgbClr val="00B0F0"/>
                </a:solidFill>
              </a:rPr>
              <a:t>bezprawne</a:t>
            </a:r>
            <a:r>
              <a:rPr lang="pl-PL" sz="1900" dirty="0" smtClean="0"/>
              <a:t>. W razie </a:t>
            </a:r>
            <a:r>
              <a:rPr lang="pl-PL" sz="1900" dirty="0" smtClean="0">
                <a:solidFill>
                  <a:srgbClr val="00B0F0"/>
                </a:solidFill>
              </a:rPr>
              <a:t>dokonanego naruszenia </a:t>
            </a:r>
            <a:r>
              <a:rPr lang="pl-PL" sz="1900" dirty="0" smtClean="0"/>
              <a:t>może on także żądać, ażeby osoba, która dopuściła się naruszenia, dopełniła </a:t>
            </a:r>
            <a:r>
              <a:rPr lang="pl-PL" sz="1900" dirty="0" smtClean="0">
                <a:solidFill>
                  <a:srgbClr val="00B0F0"/>
                </a:solidFill>
              </a:rPr>
              <a:t>czynności potrzebnych do usunięcia jego skutków</a:t>
            </a:r>
            <a:r>
              <a:rPr lang="pl-PL" sz="1900" dirty="0" smtClean="0"/>
              <a:t>, w szczególności ażeby złożyła </a:t>
            </a:r>
            <a:r>
              <a:rPr lang="pl-PL" sz="1900" dirty="0" smtClean="0">
                <a:solidFill>
                  <a:srgbClr val="00B0F0"/>
                </a:solidFill>
              </a:rPr>
              <a:t>oświadczenie</a:t>
            </a:r>
            <a:r>
              <a:rPr lang="pl-PL" sz="1900" dirty="0" smtClean="0"/>
              <a:t> odpowiedniej treści i w odpowiedniej formie. Na zasadach przewidzianych w kodeksie może on również żądać </a:t>
            </a:r>
            <a:r>
              <a:rPr lang="pl-PL" sz="1900" dirty="0" smtClean="0">
                <a:solidFill>
                  <a:srgbClr val="00B0F0"/>
                </a:solidFill>
              </a:rPr>
              <a:t>zadośćuczynienia pieniężnego </a:t>
            </a:r>
            <a:r>
              <a:rPr lang="pl-PL" sz="1900" dirty="0" smtClean="0"/>
              <a:t>lub </a:t>
            </a:r>
            <a:r>
              <a:rPr lang="pl-PL" sz="1900" dirty="0" smtClean="0">
                <a:solidFill>
                  <a:srgbClr val="00B0F0"/>
                </a:solidFill>
              </a:rPr>
              <a:t>zapłaty odpowiedniej sumy pieniężnej</a:t>
            </a:r>
            <a:r>
              <a:rPr lang="pl-PL" sz="1900" dirty="0" smtClean="0"/>
              <a:t> na wskazany cel społeczny.</a:t>
            </a:r>
            <a:br>
              <a:rPr lang="pl-PL" sz="1900" dirty="0" smtClean="0"/>
            </a:br>
            <a:r>
              <a:rPr lang="pl-PL" sz="1900" dirty="0" smtClean="0"/>
              <a:t>§ 2. Jeżeli wskutek naruszenia dobra osobistego została wyrządzona szkoda majątkowa, </a:t>
            </a:r>
            <a:r>
              <a:rPr lang="pl-PL" sz="1900" dirty="0" smtClean="0"/>
              <a:t>poszkodowany może żądać jej </a:t>
            </a:r>
            <a:r>
              <a:rPr lang="pl-PL" sz="1900" dirty="0" smtClean="0">
                <a:solidFill>
                  <a:srgbClr val="00B0F0"/>
                </a:solidFill>
              </a:rPr>
              <a:t>naprawienia </a:t>
            </a:r>
            <a:r>
              <a:rPr lang="pl-PL" sz="1900" dirty="0" smtClean="0">
                <a:solidFill>
                  <a:srgbClr val="00B0F0"/>
                </a:solidFill>
              </a:rPr>
              <a:t>na zasadach ogólnych</a:t>
            </a:r>
            <a:r>
              <a:rPr lang="pl-PL" sz="1900" dirty="0" smtClean="0">
                <a:solidFill>
                  <a:srgbClr val="00B0F0"/>
                </a:solidFill>
              </a:rPr>
              <a:t>.</a:t>
            </a:r>
            <a:r>
              <a:rPr lang="pl-PL" sz="1900" dirty="0" smtClean="0"/>
              <a:t>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§ 3. Przepisy powyższe nie uchybiają uprawnieniom przewidzianym w innych przepisach, w szczególności w prawie autorskim oraz w prawie wynalazczym.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OCHRONA DÓBR OSOBISTYCH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OSOBA PRAWNA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41277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Osoba prawna – wyodrębniona strukturalnie i majątkowo jednostka posiadająca własne organy, której ustawodawca przyznaje osobowość prawną przepisami rangi ustawowej. </a:t>
            </a:r>
          </a:p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Osoba prawna posiada </a:t>
            </a:r>
            <a:r>
              <a:rPr lang="pl-PL" sz="2800" dirty="0" smtClean="0">
                <a:solidFill>
                  <a:srgbClr val="00B0F0"/>
                </a:solidFill>
              </a:rPr>
              <a:t>zdolność prawną od chwili powstania.</a:t>
            </a:r>
            <a:r>
              <a:rPr lang="pl-PL" sz="2800" dirty="0" smtClean="0"/>
              <a:t> Osoby prawne zawsze mają </a:t>
            </a:r>
            <a:r>
              <a:rPr lang="pl-PL" sz="2800" dirty="0" smtClean="0">
                <a:solidFill>
                  <a:srgbClr val="00B0F0"/>
                </a:solidFill>
              </a:rPr>
              <a:t>pełną zdolność do czynności prawnych.</a:t>
            </a:r>
            <a:endParaRPr lang="pl-PL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PRAWNA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41277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pl-PL" sz="2800" dirty="0" smtClean="0"/>
              <a:t>Art. 33 k.c. Osobami prawnymi są Skarb Państwa i jednostki organizacyjne, którym przepisy szczególne przydają osobowość prawną -</a:t>
            </a:r>
          </a:p>
          <a:p>
            <a:pPr lvl="0" algn="ctr">
              <a:buNone/>
            </a:pPr>
            <a:r>
              <a:rPr lang="pl-PL" sz="2800" dirty="0" smtClean="0">
                <a:solidFill>
                  <a:srgbClr val="00B0F0"/>
                </a:solidFill>
              </a:rPr>
              <a:t>tzw. normatywna koncepcja osób prawnych. </a:t>
            </a:r>
          </a:p>
          <a:p>
            <a:pPr lvl="0" algn="ctr">
              <a:buNone/>
            </a:pPr>
            <a:r>
              <a:rPr lang="pl-PL" sz="2800" dirty="0" smtClean="0">
                <a:solidFill>
                  <a:srgbClr val="00B0F0"/>
                </a:solidFill>
              </a:rPr>
              <a:t> </a:t>
            </a:r>
          </a:p>
          <a:p>
            <a:pPr lvl="0" algn="ctr">
              <a:buNone/>
            </a:pPr>
            <a:r>
              <a:rPr lang="pl-PL" sz="2800" dirty="0" smtClean="0"/>
              <a:t>Art. 35 k.c. Powstanie, ustrój i ustanie osób prawnych określają właściwe przepisy; w wypadkach i zakresie w przepisach tych przewidzianych organizację i sposób działania osoby prawnej reguluje także jej statut.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Sposoby powstawania osób prawnych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System aktów organów państwa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System koncesyjny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System normatywny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Indywidualizacja osoby prawnej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DZIAŁANIE OSOBY PRAWNEJ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052736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Osoba prawna działa przez swoje organy! </a:t>
            </a:r>
          </a:p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Organ osoby prawnej – osoba fizyczna (organ indywidualny) lub osoby fizyczne (organ kolegialny), których działania w obrocie prawnym są uznawane przez przepisy prawa za własne działania reprezentowanej osoby prawnej </a:t>
            </a:r>
            <a:r>
              <a:rPr lang="pl-PL" sz="2800" dirty="0" smtClean="0">
                <a:solidFill>
                  <a:srgbClr val="00B0F0"/>
                </a:solidFill>
              </a:rPr>
              <a:t>(teoria organów). </a:t>
            </a:r>
          </a:p>
          <a:p>
            <a:pPr algn="ctr"/>
            <a:endParaRPr lang="pl-PL" sz="2800" dirty="0" smtClean="0">
              <a:solidFill>
                <a:srgbClr val="00B0F0"/>
              </a:solidFill>
            </a:endParaRPr>
          </a:p>
          <a:p>
            <a:pPr algn="ctr"/>
            <a:r>
              <a:rPr lang="pl-PL" sz="2800" dirty="0" smtClean="0"/>
              <a:t>Brak organów – osoba jest reprezentowana przez </a:t>
            </a:r>
            <a:r>
              <a:rPr lang="pl-PL" sz="2800" dirty="0" smtClean="0">
                <a:solidFill>
                  <a:srgbClr val="00B0F0"/>
                </a:solidFill>
              </a:rPr>
              <a:t>kuratora </a:t>
            </a:r>
            <a:r>
              <a:rPr lang="pl-PL" sz="2800" dirty="0" smtClean="0"/>
              <a:t>ustanowionego przez sąd.</a:t>
            </a:r>
            <a:endParaRPr 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„FAŁSZYWY ORGAN”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83568" y="155679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/>
              <a:t>art. 39 k.c. § 1. Kto jako organ osoby prawnej zawarł umowę w jej imieniu </a:t>
            </a:r>
            <a:r>
              <a:rPr lang="pl-PL" sz="2400" u="sng" dirty="0" smtClean="0"/>
              <a:t>nie będąc jej organem </a:t>
            </a:r>
            <a:r>
              <a:rPr lang="pl-PL" sz="2400" dirty="0" smtClean="0"/>
              <a:t>albo </a:t>
            </a:r>
            <a:r>
              <a:rPr lang="pl-PL" sz="2400" u="sng" dirty="0" smtClean="0"/>
              <a:t>przekraczając zakres umocowania </a:t>
            </a:r>
            <a:r>
              <a:rPr lang="pl-PL" sz="2400" dirty="0" smtClean="0"/>
              <a:t>takiego organu, obowiązany jest do </a:t>
            </a:r>
            <a:r>
              <a:rPr lang="pl-PL" sz="2400" dirty="0" smtClean="0">
                <a:solidFill>
                  <a:srgbClr val="00B0F0"/>
                </a:solidFill>
              </a:rPr>
              <a:t>zwrotu tego, co otrzymał od drugiej strony w wykonaniu umowy</a:t>
            </a:r>
            <a:r>
              <a:rPr lang="pl-PL" sz="2400" dirty="0" smtClean="0"/>
              <a:t>, oraz do </a:t>
            </a:r>
            <a:r>
              <a:rPr lang="pl-PL" sz="2400" dirty="0" smtClean="0">
                <a:solidFill>
                  <a:srgbClr val="00B0F0"/>
                </a:solidFill>
              </a:rPr>
              <a:t>naprawienia szkody</a:t>
            </a:r>
            <a:r>
              <a:rPr lang="pl-PL" sz="2400" dirty="0" smtClean="0"/>
              <a:t>, którą druga strona poniosła przez to, że zawarła umowę nie wiedząc o braku umocowania.</a:t>
            </a:r>
            <a:br>
              <a:rPr lang="pl-PL" sz="2400" dirty="0" smtClean="0"/>
            </a:br>
            <a:r>
              <a:rPr lang="pl-PL" sz="2400" dirty="0" smtClean="0"/>
              <a:t>§ 2. Przepis powyższy stosuje się odpowiednio w wypadku, gdy umowa została zawarta </a:t>
            </a:r>
            <a:r>
              <a:rPr lang="pl-PL" sz="2400" u="sng" dirty="0" smtClean="0"/>
              <a:t>w imieniu osoby prawnej, która nie istnieje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Podmioty prawa cywilnego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5557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OSOBY FIZYCZNE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7585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OSOBY PRAWNE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796136" y="3212976"/>
            <a:ext cx="22322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INNE JEDNOSTKI ORGAZNIZACYJNE z art. 33</a:t>
            </a:r>
            <a:r>
              <a:rPr lang="pl-PL" baseline="30000" dirty="0" smtClean="0"/>
              <a:t>1 </a:t>
            </a:r>
            <a:r>
              <a:rPr lang="pl-PL" dirty="0" smtClean="0"/>
              <a:t>k.c. 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RODZAJE OSÓB PRAWNYCH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41044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PUBLICZNE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508104" y="2852936"/>
            <a:ext cx="2448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PRYWATNE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9512" y="4293096"/>
            <a:ext cx="1512168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Skarb Państwa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123728" y="5373216"/>
            <a:ext cx="1512168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Państwowe osoby prawne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067944" y="4365104"/>
            <a:ext cx="1512168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Jednostki samorządu terytorialnego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INNE JEDNOSTKI ORGANIZACYJNE POSIADAJĄCE ZDOLNOŚĆ PRAWNĄ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7544" y="1700808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>
              <a:solidFill>
                <a:srgbClr val="00B0F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00B0F0"/>
                </a:solidFill>
              </a:rPr>
              <a:t>Tzw. ułomne / ustawowe osoby prawne </a:t>
            </a:r>
            <a:r>
              <a:rPr lang="pl-PL" sz="2800" b="1" dirty="0" smtClean="0"/>
              <a:t>– </a:t>
            </a:r>
            <a:r>
              <a:rPr lang="pl-PL" sz="2800" dirty="0" smtClean="0"/>
              <a:t>mają zdolność prawną i zdolność do czynności prawnych, lecz nie mają osobowości prawnej. </a:t>
            </a:r>
          </a:p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000" b="1" dirty="0" smtClean="0"/>
              <a:t>Art. 33</a:t>
            </a:r>
            <a:r>
              <a:rPr lang="pl-PL" sz="2000" b="1" baseline="30000" dirty="0" smtClean="0"/>
              <a:t>1</a:t>
            </a:r>
            <a:r>
              <a:rPr lang="pl-PL" sz="2000" b="1" dirty="0" smtClean="0"/>
              <a:t> </a:t>
            </a:r>
            <a:r>
              <a:rPr lang="pl-PL" sz="2000" dirty="0" smtClean="0"/>
              <a:t>§ 1. Do jednostek organizacyjnych niebędących osobami prawnymi, którym ustawa przyznaje zdolność prawną, stosuje się odpowiednio przepisy o osobach prawnych.</a:t>
            </a:r>
            <a:br>
              <a:rPr lang="pl-PL" sz="2000" dirty="0" smtClean="0"/>
            </a:br>
            <a:r>
              <a:rPr lang="pl-PL" sz="2000" dirty="0" smtClean="0"/>
              <a:t>§ 2. Jeżeli przepis odrębny nie stanowi inaczej, za zobowiązania jednostki, o której mowa w § 1, odpowiedzialność subsydiarną ponoszą jej członkowie; odpowiedzialność ta powstaje z chwilą, gdy jednostka organizacyjna stała się niewypłacalna.</a:t>
            </a:r>
            <a:endParaRPr lang="pl-PL" sz="2400" dirty="0" smtClean="0"/>
          </a:p>
          <a:p>
            <a:pPr algn="ctr"/>
            <a:endParaRPr lang="pl-PL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KONSUMENT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844824"/>
            <a:ext cx="82809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3000" dirty="0" smtClean="0">
                <a:hlinkClick r:id="rId2" tooltip="Pojęcie konsumenta"/>
              </a:rPr>
              <a:t>Art. 22</a:t>
            </a:r>
            <a:r>
              <a:rPr lang="pl-PL" sz="3000" baseline="30000" dirty="0" smtClean="0">
                <a:hlinkClick r:id="rId2" tooltip="Pojęcie konsumenta"/>
              </a:rPr>
              <a:t>1</a:t>
            </a:r>
            <a:r>
              <a:rPr lang="pl-PL" sz="3000" baseline="30000" dirty="0" smtClean="0"/>
              <a:t> </a:t>
            </a:r>
            <a:r>
              <a:rPr lang="pl-PL" sz="3000" dirty="0" smtClean="0">
                <a:hlinkClick r:id="rId2" tooltip="Pojęcie konsumenta"/>
              </a:rPr>
              <a:t>k.c.</a:t>
            </a:r>
            <a:r>
              <a:rPr lang="pl-PL" sz="3000" baseline="30000" dirty="0" smtClean="0"/>
              <a:t> </a:t>
            </a:r>
            <a:r>
              <a:rPr lang="pl-PL" sz="3000" dirty="0" smtClean="0"/>
              <a:t> Za konsumenta uważa się osobę fizyczną dokonującą z przedsiębiorcą czynności prawnej niezwiązanej bezpośrednio z jej działalnością gospodarczą lub zawodową.</a:t>
            </a:r>
          </a:p>
          <a:p>
            <a:endParaRPr lang="pl-PL" sz="2800" dirty="0" smtClean="0"/>
          </a:p>
          <a:p>
            <a:pPr algn="ctr"/>
            <a:r>
              <a:rPr lang="pl-PL" sz="2400" dirty="0" smtClean="0"/>
              <a:t>Z przedsiębiorcą jako drugą stroną stosunku prawnego.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PRZEDSIĘBIORCA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700808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3200" dirty="0" smtClean="0">
                <a:hlinkClick r:id="rId2" tooltip="Definicja przedsiębiorcy"/>
              </a:rPr>
              <a:t>Art. 43</a:t>
            </a:r>
            <a:r>
              <a:rPr lang="pl-PL" sz="3200" baseline="30000" dirty="0" smtClean="0">
                <a:hlinkClick r:id="rId2" tooltip="Definicja przedsiębiorcy"/>
              </a:rPr>
              <a:t>1</a:t>
            </a:r>
            <a:r>
              <a:rPr lang="pl-PL" sz="3200" dirty="0" smtClean="0">
                <a:hlinkClick r:id="rId3" tooltip="Pojęcie konsumenta"/>
              </a:rPr>
              <a:t> k.c.</a:t>
            </a:r>
            <a:r>
              <a:rPr lang="pl-PL" sz="3200" dirty="0" smtClean="0"/>
              <a:t> Przedsiębiorcą jest osoba fizyczna, osoba prawna i jednostka organizacyjna, o której mowa w art. 33</a:t>
            </a:r>
            <a:r>
              <a:rPr lang="pl-PL" sz="3200" baseline="30000" dirty="0" smtClean="0"/>
              <a:t>1</a:t>
            </a:r>
            <a:r>
              <a:rPr lang="pl-PL" sz="3200" dirty="0" smtClean="0"/>
              <a:t> § 1, prowadząca we własnym imieniu działalność gospodarczą lub zawodową.</a:t>
            </a:r>
          </a:p>
          <a:p>
            <a:endParaRPr lang="pl-PL" sz="2800" dirty="0" smtClean="0"/>
          </a:p>
          <a:p>
            <a:pPr algn="ctr"/>
            <a:r>
              <a:rPr lang="pl-PL" sz="2400" dirty="0" smtClean="0"/>
              <a:t>Przedsiębiorca działa pod firmą. 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4005064"/>
            <a:ext cx="8229600" cy="4525963"/>
          </a:xfrm>
        </p:spPr>
        <p:txBody>
          <a:bodyPr/>
          <a:lstStyle/>
          <a:p>
            <a:pPr algn="ctr"/>
            <a:r>
              <a:rPr lang="pl-PL" dirty="0" smtClean="0"/>
              <a:t>Tożsamość;</a:t>
            </a:r>
          </a:p>
          <a:p>
            <a:pPr algn="ctr"/>
            <a:r>
              <a:rPr lang="pl-PL" dirty="0" smtClean="0"/>
              <a:t>Stan cywilny;</a:t>
            </a:r>
          </a:p>
          <a:p>
            <a:pPr algn="ctr"/>
            <a:r>
              <a:rPr lang="pl-PL" dirty="0" smtClean="0"/>
              <a:t>Stan osobisty;</a:t>
            </a:r>
          </a:p>
          <a:p>
            <a:pPr algn="ctr"/>
            <a:r>
              <a:rPr lang="pl-PL" dirty="0" smtClean="0"/>
              <a:t>Miejsce zamieszkania.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OSOBA FIZYCZNA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39552" y="141277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pl-PL" sz="3200" dirty="0" smtClean="0"/>
              <a:t>- człowiek jako uczestnik stosunków cywilnoprawnych.</a:t>
            </a:r>
          </a:p>
          <a:p>
            <a:pPr lvl="0" algn="ctr">
              <a:buNone/>
            </a:pPr>
            <a:endParaRPr lang="pl-PL" sz="3200" dirty="0" smtClean="0"/>
          </a:p>
          <a:p>
            <a:pPr lvl="0" algn="ctr">
              <a:buNone/>
            </a:pPr>
            <a:r>
              <a:rPr lang="pl-PL" sz="3200" dirty="0" smtClean="0"/>
              <a:t>Można wyróżnić szereg cech charakteryzujących osobę fizyczną:</a:t>
            </a:r>
          </a:p>
          <a:p>
            <a:pPr lvl="0" algn="ctr">
              <a:buNone/>
            </a:pPr>
            <a:r>
              <a:rPr lang="pl-PL" sz="32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możność bycia podmiotem praw i obowiązków.</a:t>
            </a:r>
          </a:p>
          <a:p>
            <a:endParaRPr lang="pl-PL" dirty="0" smtClean="0"/>
          </a:p>
          <a:p>
            <a:r>
              <a:rPr lang="pl-PL" sz="2400" dirty="0" smtClean="0"/>
              <a:t>Zasada: przysługuje każdemu w takim samym zakresie! (są wyjątki)</a:t>
            </a:r>
          </a:p>
          <a:p>
            <a:r>
              <a:rPr lang="pl-PL" sz="2400" dirty="0" smtClean="0"/>
              <a:t>Jej zakres nie jest zawsze nieograniczony –to treść norm prawnych decyduje o zakresie zdolności prawnej. 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ZDOLNOŚĆ PRAWNA OSÓB FIZYCZNYCH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b="1" dirty="0" smtClean="0"/>
              <a:t>art. 8 § 2 k.c. – każdy człowiek od chwili urodzenia ma zdolność prawną;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 algn="ctr">
              <a:buNone/>
            </a:pPr>
            <a:r>
              <a:rPr lang="pl-PL" sz="3200" dirty="0" smtClean="0"/>
              <a:t>art. 9 k.c. – domniemanie żywego urodzenia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Początek zdolności prawnej </a:t>
            </a:r>
            <a:r>
              <a:rPr lang="pl-PL" dirty="0" err="1" smtClean="0"/>
              <a:t>o.f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2484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dirty="0" smtClean="0"/>
              <a:t>Jeszcze przed urodzeniem człowiek może być podmiotem praw, ale dopiero jeżeli urodzi się żywy nabywa on pełną zdolność prawną. 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dirty="0" smtClean="0"/>
              <a:t>Koncepcja tzw. </a:t>
            </a:r>
            <a:r>
              <a:rPr lang="pl-PL" sz="2800" b="1" dirty="0" smtClean="0"/>
              <a:t>warunkowej zdolności prawnej </a:t>
            </a:r>
            <a:r>
              <a:rPr lang="pl-PL" sz="2800" dirty="0" smtClean="0"/>
              <a:t>– może nabywać prawa i obowiązki pod warunkiem, że urodzi się żywy. </a:t>
            </a:r>
            <a:br>
              <a:rPr lang="pl-PL" sz="2800" dirty="0" smtClean="0"/>
            </a:br>
            <a:r>
              <a:rPr lang="pl-PL" sz="2800" dirty="0" smtClean="0"/>
              <a:t>W chwili żywych urodzin wcześniejsze nabycie staje się definitywne.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i="1" dirty="0" smtClean="0"/>
              <a:t>Nasciturus</a:t>
            </a:r>
            <a:endParaRPr lang="pl-PL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200" dirty="0" smtClean="0"/>
              <a:t>Zdolność prawna wygasa z chwilą śmierci człowieka. Wszystkie posiadane przez niego prawa lub obowiązki cywilnoprawne przechodzą na jego następców prawnych lub wygasają.</a:t>
            </a:r>
          </a:p>
          <a:p>
            <a:pPr algn="ctr">
              <a:buNone/>
            </a:pP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Gdy nie można sporządzić aktu zgonu w trybie administracyjnym, możliwe jest postępowanie:</a:t>
            </a:r>
          </a:p>
          <a:p>
            <a:pPr algn="ctr">
              <a:buNone/>
            </a:pPr>
            <a:r>
              <a:rPr lang="pl-PL" sz="3200" dirty="0" smtClean="0"/>
              <a:t>- o uznaniu za zmarłego;</a:t>
            </a:r>
            <a:br>
              <a:rPr lang="pl-PL" sz="3200" dirty="0" smtClean="0"/>
            </a:br>
            <a:r>
              <a:rPr lang="pl-PL" sz="3200" dirty="0" smtClean="0"/>
              <a:t>- o stwierdzenie zgonu.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Koniec zdolności prawnej </a:t>
            </a:r>
            <a:r>
              <a:rPr lang="pl-PL" dirty="0" err="1" smtClean="0"/>
              <a:t>o.f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UBEZWŁASNOWOLNIENIE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99592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CAŁKOWITE</a:t>
            </a:r>
            <a:br>
              <a:rPr lang="pl-PL" dirty="0" smtClean="0"/>
            </a:br>
            <a:endParaRPr lang="pl-PL" dirty="0" smtClean="0"/>
          </a:p>
          <a:p>
            <a:pPr algn="ctr"/>
            <a:r>
              <a:rPr lang="pl-PL" dirty="0" smtClean="0"/>
              <a:t>ustanawia się opiekuna prawnego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076056" y="2852936"/>
            <a:ext cx="2880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CZĘŚCIOWE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ustanawia się kuratora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zdolność do samodzielnego nawiązywania, zmiany lub niweczenia stosunków prawnych własnym działaniem i we własnym imieniu.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ZDOLNOŚĆ DO CZYNNOŚCI PRAWNYCH OSÓB FIZYCZNYCH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1319</TotalTime>
  <Words>569</Words>
  <Application>Microsoft Office PowerPoint</Application>
  <PresentationFormat>Pokaz na ekranie (4:3)</PresentationFormat>
  <Paragraphs>103</Paragraphs>
  <Slides>23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Hol</vt:lpstr>
      <vt:lpstr>Podmioty stosunków cywilnoprawnych</vt:lpstr>
      <vt:lpstr>Podmioty prawa cywilnego</vt:lpstr>
      <vt:lpstr>OSOBA FIZYCZNA</vt:lpstr>
      <vt:lpstr>ZDOLNOŚĆ PRAWNA OSÓB FIZYCZNYCH</vt:lpstr>
      <vt:lpstr>Początek zdolności prawnej o.f.</vt:lpstr>
      <vt:lpstr>Nasciturus</vt:lpstr>
      <vt:lpstr>Koniec zdolności prawnej o.f.</vt:lpstr>
      <vt:lpstr>UBEZWŁASNOWOLNIENIE</vt:lpstr>
      <vt:lpstr>ZDOLNOŚĆ DO CZYNNOŚCI PRAWNYCH OSÓB FIZYCZNYCH</vt:lpstr>
      <vt:lpstr>Zdolność do czynności prawnych</vt:lpstr>
      <vt:lpstr>Ograniczona zdolność do czynności prawnych</vt:lpstr>
      <vt:lpstr>DOBRA OSOBISTE</vt:lpstr>
      <vt:lpstr>OCHRONA DÓBR OSOBISTYCH</vt:lpstr>
      <vt:lpstr>OSOBA PRAWNA</vt:lpstr>
      <vt:lpstr>OSOBA PRAWNA</vt:lpstr>
      <vt:lpstr>Sposoby powstawania osób prawnych</vt:lpstr>
      <vt:lpstr>Indywidualizacja osoby prawnej</vt:lpstr>
      <vt:lpstr>DZIAŁANIE OSOBY PRAWNEJ</vt:lpstr>
      <vt:lpstr>„FAŁSZYWY ORGAN”</vt:lpstr>
      <vt:lpstr>RODZAJE OSÓB PRAWNYCH</vt:lpstr>
      <vt:lpstr>INNE JEDNOSTKI ORGANIZACYJNE POSIADAJĄCE ZDOLNOŚĆ PRAWNĄ</vt:lpstr>
      <vt:lpstr>KONSUMENT</vt:lpstr>
      <vt:lpstr>PRZEDSIĘBIORCA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wiadomości  o prawie cywilnym</dc:title>
  <dc:creator>Ola</dc:creator>
  <cp:lastModifiedBy>Darek jach</cp:lastModifiedBy>
  <cp:revision>98</cp:revision>
  <dcterms:created xsi:type="dcterms:W3CDTF">2017-02-18T17:07:19Z</dcterms:created>
  <dcterms:modified xsi:type="dcterms:W3CDTF">2017-03-06T22:22:36Z</dcterms:modified>
</cp:coreProperties>
</file>