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18451-FEA6-4C98-A56B-1F311B5232F3}"/>
              </a:ext>
            </a:extLst>
          </p:cNvPr>
          <p:cNvSpPr>
            <a:spLocks noGrp="1"/>
          </p:cNvSpPr>
          <p:nvPr>
            <p:ph type="ctrTitle"/>
          </p:nvPr>
        </p:nvSpPr>
        <p:spPr/>
        <p:txBody>
          <a:bodyPr/>
          <a:lstStyle/>
          <a:p>
            <a:r>
              <a:rPr lang="pl-PL" dirty="0"/>
              <a:t>Podmioty prawa pracy</a:t>
            </a:r>
          </a:p>
        </p:txBody>
      </p:sp>
      <p:sp>
        <p:nvSpPr>
          <p:cNvPr id="3" name="Podtytuł 2">
            <a:extLst>
              <a:ext uri="{FF2B5EF4-FFF2-40B4-BE49-F238E27FC236}">
                <a16:creationId xmlns:a16="http://schemas.microsoft.com/office/drawing/2014/main" id="{9C05945E-AE1E-4A70-A722-03C51F3CB312}"/>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4207109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08B62D-CBAC-4C04-B482-7D40F42AB203}"/>
              </a:ext>
            </a:extLst>
          </p:cNvPr>
          <p:cNvSpPr>
            <a:spLocks noGrp="1"/>
          </p:cNvSpPr>
          <p:nvPr>
            <p:ph type="title"/>
          </p:nvPr>
        </p:nvSpPr>
        <p:spPr/>
        <p:txBody>
          <a:bodyPr/>
          <a:lstStyle/>
          <a:p>
            <a:r>
              <a:rPr lang="pl-PL" dirty="0"/>
              <a:t>Pracownicza zdolność prawna</a:t>
            </a:r>
          </a:p>
        </p:txBody>
      </p:sp>
      <p:sp>
        <p:nvSpPr>
          <p:cNvPr id="3" name="Symbol zastępczy zawartości 2">
            <a:extLst>
              <a:ext uri="{FF2B5EF4-FFF2-40B4-BE49-F238E27FC236}">
                <a16:creationId xmlns:a16="http://schemas.microsoft.com/office/drawing/2014/main" id="{B102CB9D-AC76-4FD6-8F08-C75776BA8565}"/>
              </a:ext>
            </a:extLst>
          </p:cNvPr>
          <p:cNvSpPr>
            <a:spLocks noGrp="1"/>
          </p:cNvSpPr>
          <p:nvPr>
            <p:ph idx="1"/>
          </p:nvPr>
        </p:nvSpPr>
        <p:spPr/>
        <p:txBody>
          <a:bodyPr>
            <a:normAutofit fontScale="92500" lnSpcReduction="20000"/>
          </a:bodyPr>
          <a:lstStyle/>
          <a:p>
            <a:pPr algn="just"/>
            <a:r>
              <a:rPr lang="pl-PL" dirty="0"/>
              <a:t>Pracownicza zdolność prawna to zdolność do występowania   w stosunkach pracy w charakterze pracownika.</a:t>
            </a:r>
          </a:p>
          <a:p>
            <a:pPr lvl="1" algn="just"/>
            <a:endParaRPr lang="pl-PL" dirty="0"/>
          </a:p>
          <a:p>
            <a:pPr algn="just"/>
            <a:r>
              <a:rPr lang="pl-PL" dirty="0"/>
              <a:t>Uzyskanie przymiotu pracownika wymaga osiągnięcia  określonego przez ustawę wieku.</a:t>
            </a:r>
          </a:p>
          <a:p>
            <a:pPr lvl="1" algn="just"/>
            <a:endParaRPr lang="pl-PL" dirty="0"/>
          </a:p>
          <a:p>
            <a:pPr algn="just"/>
            <a:r>
              <a:rPr lang="pl-PL" dirty="0"/>
              <a:t>Pracownikiem może być co do zasady osoba, która  ukończyła </a:t>
            </a:r>
            <a:r>
              <a:rPr lang="pl-PL" b="1" dirty="0"/>
              <a:t>18 lat.</a:t>
            </a:r>
            <a:endParaRPr lang="pl-PL" dirty="0"/>
          </a:p>
          <a:p>
            <a:pPr lvl="1" algn="just"/>
            <a:endParaRPr lang="pl-PL" dirty="0"/>
          </a:p>
          <a:p>
            <a:pPr algn="just"/>
            <a:r>
              <a:rPr lang="pl-PL" dirty="0"/>
              <a:t>Na warunkach określonych w dziale dziewiątym </a:t>
            </a:r>
            <a:r>
              <a:rPr lang="pl-PL" dirty="0" err="1"/>
              <a:t>k.p</a:t>
            </a:r>
            <a:r>
              <a:rPr lang="pl-PL" dirty="0"/>
              <a:t>.  pracownikiem może być także osoba, która </a:t>
            </a:r>
            <a:r>
              <a:rPr lang="pl-PL" b="1" dirty="0"/>
              <a:t>nie ukończyła 18 lat- młodociany.</a:t>
            </a:r>
            <a:endParaRPr lang="pl-PL" dirty="0"/>
          </a:p>
          <a:p>
            <a:pPr lvl="1" algn="just"/>
            <a:endParaRPr lang="pl-PL" dirty="0"/>
          </a:p>
          <a:p>
            <a:pPr algn="just"/>
            <a:r>
              <a:rPr lang="pl-PL" dirty="0"/>
              <a:t>Zabronione jest zatrudnianie osoby, która nie ukończyła </a:t>
            </a:r>
            <a:r>
              <a:rPr lang="pl-PL" b="1" dirty="0"/>
              <a:t>16 lat.</a:t>
            </a:r>
            <a:endParaRPr lang="pl-PL" dirty="0"/>
          </a:p>
          <a:p>
            <a:pPr marL="0" indent="0">
              <a:buNone/>
            </a:pPr>
            <a:endParaRPr lang="pl-PL" dirty="0"/>
          </a:p>
        </p:txBody>
      </p:sp>
    </p:spTree>
    <p:extLst>
      <p:ext uri="{BB962C8B-B14F-4D97-AF65-F5344CB8AC3E}">
        <p14:creationId xmlns:p14="http://schemas.microsoft.com/office/powerpoint/2010/main" val="3719402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0671A0-9263-4DB1-BDFD-BC0CE81A6A1C}"/>
              </a:ext>
            </a:extLst>
          </p:cNvPr>
          <p:cNvSpPr>
            <a:spLocks noGrp="1"/>
          </p:cNvSpPr>
          <p:nvPr>
            <p:ph type="title"/>
          </p:nvPr>
        </p:nvSpPr>
        <p:spPr/>
        <p:txBody>
          <a:bodyPr/>
          <a:lstStyle/>
          <a:p>
            <a:r>
              <a:rPr lang="pl-PL" dirty="0"/>
              <a:t>Pracownicza zdolność do czynności prawnych</a:t>
            </a:r>
          </a:p>
        </p:txBody>
      </p:sp>
      <p:sp>
        <p:nvSpPr>
          <p:cNvPr id="3" name="Symbol zastępczy zawartości 2">
            <a:extLst>
              <a:ext uri="{FF2B5EF4-FFF2-40B4-BE49-F238E27FC236}">
                <a16:creationId xmlns:a16="http://schemas.microsoft.com/office/drawing/2014/main" id="{F0CB5815-A23E-4328-9723-13384DBC2CA3}"/>
              </a:ext>
            </a:extLst>
          </p:cNvPr>
          <p:cNvSpPr>
            <a:spLocks noGrp="1"/>
          </p:cNvSpPr>
          <p:nvPr>
            <p:ph idx="1"/>
          </p:nvPr>
        </p:nvSpPr>
        <p:spPr/>
        <p:txBody>
          <a:bodyPr/>
          <a:lstStyle/>
          <a:p>
            <a:pPr algn="just"/>
            <a:r>
              <a:rPr lang="pl-PL" dirty="0"/>
              <a:t>Pracownicza zdolność do czynności prawnych to zdolność   zawierania umowy o pracę i podejmowania innych  czynności z prawnych z zakresu stosunku pracy.</a:t>
            </a:r>
          </a:p>
          <a:p>
            <a:pPr lvl="1" algn="just"/>
            <a:endParaRPr lang="pl-PL" dirty="0"/>
          </a:p>
          <a:p>
            <a:pPr algn="just"/>
            <a:r>
              <a:rPr lang="pl-PL" dirty="0"/>
              <a:t>Pracownicza zdolność do czynności prawnych została  uregulowana w art. 22 § 3 </a:t>
            </a:r>
            <a:r>
              <a:rPr lang="pl-PL" dirty="0" err="1"/>
              <a:t>k.p</a:t>
            </a:r>
            <a:r>
              <a:rPr lang="pl-PL" dirty="0"/>
              <a:t>. zgodnie z którym:</a:t>
            </a:r>
            <a:r>
              <a:rPr lang="pl-PL" b="1" dirty="0"/>
              <a:t> osoba ograniczona w zdolności do czynności prawnych </a:t>
            </a:r>
            <a:r>
              <a:rPr lang="pl-PL" dirty="0"/>
              <a:t>może bez zgody przedstawiciela ustawowego nawiązać stosunek pracy oraz dokonywać czynności prawnych, które dotyczą tego stosunku. Jednakże gdy stosunek pracy sprzeciwia się </a:t>
            </a:r>
            <a:r>
              <a:rPr lang="pl-PL" b="1" dirty="0"/>
              <a:t>dobru tej osoby, przedstawiciel ustawowy za zezwoleniem sądu opiekuńczego może stosunek pracy rozwiązać. </a:t>
            </a:r>
            <a:endParaRPr lang="pl-PL" dirty="0"/>
          </a:p>
          <a:p>
            <a:endParaRPr lang="pl-PL" dirty="0"/>
          </a:p>
        </p:txBody>
      </p:sp>
    </p:spTree>
    <p:extLst>
      <p:ext uri="{BB962C8B-B14F-4D97-AF65-F5344CB8AC3E}">
        <p14:creationId xmlns:p14="http://schemas.microsoft.com/office/powerpoint/2010/main" val="590926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77E16B-22A6-409C-BD1C-6DB006C9E889}"/>
              </a:ext>
            </a:extLst>
          </p:cNvPr>
          <p:cNvSpPr>
            <a:spLocks noGrp="1"/>
          </p:cNvSpPr>
          <p:nvPr>
            <p:ph type="title"/>
          </p:nvPr>
        </p:nvSpPr>
        <p:spPr/>
        <p:txBody>
          <a:bodyPr/>
          <a:lstStyle/>
          <a:p>
            <a:r>
              <a:rPr lang="pl-PL" dirty="0"/>
              <a:t>Zdolność do czynności prawnych</a:t>
            </a:r>
          </a:p>
        </p:txBody>
      </p:sp>
      <p:sp>
        <p:nvSpPr>
          <p:cNvPr id="3" name="Symbol zastępczy zawartości 2">
            <a:extLst>
              <a:ext uri="{FF2B5EF4-FFF2-40B4-BE49-F238E27FC236}">
                <a16:creationId xmlns:a16="http://schemas.microsoft.com/office/drawing/2014/main" id="{C01FD251-7553-47CE-BE40-4848CFABFEDC}"/>
              </a:ext>
            </a:extLst>
          </p:cNvPr>
          <p:cNvSpPr>
            <a:spLocks noGrp="1"/>
          </p:cNvSpPr>
          <p:nvPr>
            <p:ph idx="1"/>
          </p:nvPr>
        </p:nvSpPr>
        <p:spPr/>
        <p:txBody>
          <a:bodyPr/>
          <a:lstStyle/>
          <a:p>
            <a:r>
              <a:rPr lang="pl-PL" b="1" dirty="0"/>
              <a:t>Brak zdolności do czynności prawnych </a:t>
            </a:r>
            <a:r>
              <a:rPr lang="pl-PL" dirty="0"/>
              <a:t>– dzieci do lat trzynastu, osoby ubezwłasnowolnione całkowicie,</a:t>
            </a:r>
          </a:p>
          <a:p>
            <a:pPr marL="0" indent="0">
              <a:buNone/>
            </a:pPr>
            <a:endParaRPr lang="pl-PL" dirty="0"/>
          </a:p>
          <a:p>
            <a:r>
              <a:rPr lang="pl-PL" b="1" dirty="0"/>
              <a:t>Częściowa zdolność do czynności prawnych </a:t>
            </a:r>
            <a:r>
              <a:rPr lang="pl-PL" dirty="0"/>
              <a:t>– małoletni, którzy ukończyli 13 lat oraz osoby ubezwłasnowolnione </a:t>
            </a:r>
            <a:r>
              <a:rPr lang="pl-PL"/>
              <a:t>częściowo,</a:t>
            </a:r>
          </a:p>
          <a:p>
            <a:pPr marL="0" indent="0">
              <a:buNone/>
            </a:pPr>
            <a:endParaRPr lang="pl-PL" dirty="0"/>
          </a:p>
          <a:p>
            <a:r>
              <a:rPr lang="pl-PL" b="1" dirty="0"/>
              <a:t>Pełna zdolność do czynności prawnych </a:t>
            </a:r>
            <a:r>
              <a:rPr lang="pl-PL" dirty="0"/>
              <a:t>– osoby pełnoletnie</a:t>
            </a:r>
          </a:p>
          <a:p>
            <a:endParaRPr lang="pl-PL" dirty="0"/>
          </a:p>
          <a:p>
            <a:endParaRPr lang="pl-PL" dirty="0"/>
          </a:p>
        </p:txBody>
      </p:sp>
    </p:spTree>
    <p:extLst>
      <p:ext uri="{BB962C8B-B14F-4D97-AF65-F5344CB8AC3E}">
        <p14:creationId xmlns:p14="http://schemas.microsoft.com/office/powerpoint/2010/main" val="225508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607D0C-E18F-436A-B862-1DBC6BC3CBC6}"/>
              </a:ext>
            </a:extLst>
          </p:cNvPr>
          <p:cNvSpPr>
            <a:spLocks noGrp="1"/>
          </p:cNvSpPr>
          <p:nvPr>
            <p:ph type="title"/>
          </p:nvPr>
        </p:nvSpPr>
        <p:spPr/>
        <p:txBody>
          <a:bodyPr/>
          <a:lstStyle/>
          <a:p>
            <a:r>
              <a:rPr lang="pl-PL" dirty="0"/>
              <a:t>Specjalna pracownicza zdolność prawna dziecka</a:t>
            </a:r>
          </a:p>
        </p:txBody>
      </p:sp>
      <p:sp>
        <p:nvSpPr>
          <p:cNvPr id="3" name="Symbol zastępczy zawartości 2">
            <a:extLst>
              <a:ext uri="{FF2B5EF4-FFF2-40B4-BE49-F238E27FC236}">
                <a16:creationId xmlns:a16="http://schemas.microsoft.com/office/drawing/2014/main" id="{F3E6F5CD-2228-433D-90E2-E6F0A35BBE76}"/>
              </a:ext>
            </a:extLst>
          </p:cNvPr>
          <p:cNvSpPr>
            <a:spLocks noGrp="1"/>
          </p:cNvSpPr>
          <p:nvPr>
            <p:ph idx="1"/>
          </p:nvPr>
        </p:nvSpPr>
        <p:spPr/>
        <p:txBody>
          <a:bodyPr/>
          <a:lstStyle/>
          <a:p>
            <a:pPr algn="just"/>
            <a:r>
              <a:rPr lang="pl-PL" dirty="0"/>
              <a:t>Artykuł 304 (5) </a:t>
            </a:r>
            <a:r>
              <a:rPr lang="pl-PL" dirty="0" err="1"/>
              <a:t>k.p</a:t>
            </a:r>
            <a:r>
              <a:rPr lang="pl-PL" dirty="0"/>
              <a:t>. ustanawia specjalną pracowniczą  zdolność prawną  dziecka, które nie ukończyło 16 roku  życia. Jest to zdolność prawna ograniczona w taki sposób  aby, aby nie zagrażała interesom dziecka. </a:t>
            </a:r>
          </a:p>
          <a:p>
            <a:pPr lvl="1" algn="just"/>
            <a:endParaRPr lang="pl-PL" dirty="0"/>
          </a:p>
          <a:p>
            <a:pPr algn="just"/>
            <a:r>
              <a:rPr lang="pl-PL" dirty="0"/>
              <a:t> Zdolność dziecka do bycia pracownikiem została w art. 304  (5) </a:t>
            </a:r>
            <a:r>
              <a:rPr lang="pl-PL" dirty="0" err="1"/>
              <a:t>k.p</a:t>
            </a:r>
            <a:r>
              <a:rPr lang="pl-PL" dirty="0"/>
              <a:t>. ograniczona do określonego ustawowo podmiotu  (prowadzącego działalność kulturalną, artystyczną,  sportową i reklamową) oraz uwarunkowana uprzednią  zgodą przedstawiciela ustawowego lub opiekuna dziecka, a  także zezwoleniem właściwego inspektora pracy.</a:t>
            </a:r>
          </a:p>
          <a:p>
            <a:endParaRPr lang="pl-PL" dirty="0"/>
          </a:p>
        </p:txBody>
      </p:sp>
    </p:spTree>
    <p:extLst>
      <p:ext uri="{BB962C8B-B14F-4D97-AF65-F5344CB8AC3E}">
        <p14:creationId xmlns:p14="http://schemas.microsoft.com/office/powerpoint/2010/main" val="967446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FE4531-884E-4B81-A97B-132BEA49B93A}"/>
              </a:ext>
            </a:extLst>
          </p:cNvPr>
          <p:cNvSpPr>
            <a:spLocks noGrp="1"/>
          </p:cNvSpPr>
          <p:nvPr>
            <p:ph type="title"/>
          </p:nvPr>
        </p:nvSpPr>
        <p:spPr>
          <a:xfrm>
            <a:off x="2592925" y="624110"/>
            <a:ext cx="8911687" cy="1280890"/>
          </a:xfrm>
        </p:spPr>
        <p:txBody>
          <a:bodyPr/>
          <a:lstStyle/>
          <a:p>
            <a:r>
              <a:rPr lang="pl-PL" dirty="0"/>
              <a:t>Kazus nr 1 </a:t>
            </a:r>
          </a:p>
        </p:txBody>
      </p:sp>
      <p:sp>
        <p:nvSpPr>
          <p:cNvPr id="3" name="Symbol zastępczy zawartości 2">
            <a:extLst>
              <a:ext uri="{FF2B5EF4-FFF2-40B4-BE49-F238E27FC236}">
                <a16:creationId xmlns:a16="http://schemas.microsoft.com/office/drawing/2014/main" id="{75528930-AFCE-4DDD-8616-76EF1F8E72B1}"/>
              </a:ext>
            </a:extLst>
          </p:cNvPr>
          <p:cNvSpPr>
            <a:spLocks noGrp="1"/>
          </p:cNvSpPr>
          <p:nvPr>
            <p:ph idx="1"/>
          </p:nvPr>
        </p:nvSpPr>
        <p:spPr/>
        <p:txBody>
          <a:bodyPr/>
          <a:lstStyle/>
          <a:p>
            <a:pPr marL="0" indent="0">
              <a:buNone/>
            </a:pPr>
            <a:endParaRPr lang="pl-PL" dirty="0"/>
          </a:p>
          <a:p>
            <a:pPr marL="0" indent="0">
              <a:buNone/>
            </a:pPr>
            <a:r>
              <a:rPr lang="pl-PL" dirty="0"/>
              <a:t>Tomasz B., prowadzący działalność kulturalną, zawarł umowę o pracę z dojrzale wyglądającą Anną P. Jednak po dwóch tygodniach okazało się, że Anna P. ma 16 lat.</a:t>
            </a:r>
          </a:p>
          <a:p>
            <a:pPr marL="0" indent="0">
              <a:buNone/>
            </a:pPr>
            <a:r>
              <a:rPr lang="pl-PL" dirty="0"/>
              <a:t>Proszę ocenić czy umowa o pracę została ważnie zawarta.</a:t>
            </a: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431864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94CE44-ADA9-4441-8649-6B3805E04BF7}"/>
              </a:ext>
            </a:extLst>
          </p:cNvPr>
          <p:cNvSpPr>
            <a:spLocks noGrp="1"/>
          </p:cNvSpPr>
          <p:nvPr>
            <p:ph type="title"/>
          </p:nvPr>
        </p:nvSpPr>
        <p:spPr/>
        <p:txBody>
          <a:bodyPr/>
          <a:lstStyle/>
          <a:p>
            <a:r>
              <a:rPr lang="pl-PL" dirty="0"/>
              <a:t>Kazus nr 2</a:t>
            </a:r>
          </a:p>
        </p:txBody>
      </p:sp>
      <p:sp>
        <p:nvSpPr>
          <p:cNvPr id="3" name="Symbol zastępczy zawartości 2">
            <a:extLst>
              <a:ext uri="{FF2B5EF4-FFF2-40B4-BE49-F238E27FC236}">
                <a16:creationId xmlns:a16="http://schemas.microsoft.com/office/drawing/2014/main" id="{A6E7C393-D140-4350-BF75-165620A5C6EE}"/>
              </a:ext>
            </a:extLst>
          </p:cNvPr>
          <p:cNvSpPr>
            <a:spLocks noGrp="1"/>
          </p:cNvSpPr>
          <p:nvPr>
            <p:ph idx="1"/>
          </p:nvPr>
        </p:nvSpPr>
        <p:spPr/>
        <p:txBody>
          <a:bodyPr/>
          <a:lstStyle/>
          <a:p>
            <a:pPr marL="0" indent="0" algn="just">
              <a:buNone/>
            </a:pPr>
            <a:r>
              <a:rPr lang="pl-PL" dirty="0"/>
              <a:t>Trzyletni Michał K., którego rodzice zginęli w wypadku samochodowym, odziedziczył przedsiębiorstwo   zatrudniające sześćdziesięciu pracowników.</a:t>
            </a:r>
          </a:p>
          <a:p>
            <a:pPr marL="0" indent="0" algn="just">
              <a:buNone/>
            </a:pPr>
            <a:endParaRPr lang="pl-PL" dirty="0"/>
          </a:p>
          <a:p>
            <a:pPr marL="0" indent="0" algn="just">
              <a:buNone/>
            </a:pPr>
            <a:r>
              <a:rPr lang="pl-PL" dirty="0"/>
              <a:t>Proszę ocenić czy Michał K. uzyskał status pracodawcy.</a:t>
            </a: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endParaRPr lang="pl-PL" dirty="0">
              <a:solidFill>
                <a:srgbClr val="000000">
                  <a:lumMod val="85000"/>
                  <a:lumOff val="15000"/>
                </a:srgbClr>
              </a:solidFill>
              <a:latin typeface="Times New Roman" panose="02020603050405020304" pitchFamily="18" charset="0"/>
              <a:cs typeface="Times New Roman" panose="02020603050405020304" pitchFamily="18" charset="0"/>
            </a:endParaRPr>
          </a:p>
          <a:p>
            <a:pPr marL="0" indent="0">
              <a:buNone/>
            </a:pPr>
            <a:r>
              <a:rPr lang="pl-PL" dirty="0">
                <a:solidFill>
                  <a:srgbClr val="000000">
                    <a:lumMod val="85000"/>
                    <a:lumOff val="15000"/>
                  </a:srgbClr>
                </a:solidFill>
                <a:latin typeface="Times New Roman" panose="02020603050405020304" pitchFamily="18" charset="0"/>
                <a:cs typeface="Times New Roman" panose="02020603050405020304" pitchFamily="18" charset="0"/>
              </a:rPr>
              <a:t>Opracowano na podstawie  M. </a:t>
            </a:r>
            <a:r>
              <a:rPr lang="pl-PL" dirty="0" err="1">
                <a:solidFill>
                  <a:srgbClr val="000000">
                    <a:lumMod val="85000"/>
                    <a:lumOff val="15000"/>
                  </a:srgbClr>
                </a:solidFill>
                <a:latin typeface="Times New Roman" panose="02020603050405020304" pitchFamily="18" charset="0"/>
                <a:cs typeface="Times New Roman" panose="02020603050405020304" pitchFamily="18" charset="0"/>
              </a:rPr>
              <a:t>Wujczyk</a:t>
            </a:r>
            <a:r>
              <a:rPr lang="pl-PL" dirty="0">
                <a:solidFill>
                  <a:srgbClr val="000000">
                    <a:lumMod val="85000"/>
                    <a:lumOff val="15000"/>
                  </a:srgbClr>
                </a:solidFill>
                <a:latin typeface="Times New Roman" panose="02020603050405020304" pitchFamily="18" charset="0"/>
                <a:cs typeface="Times New Roman" panose="02020603050405020304" pitchFamily="18" charset="0"/>
              </a:rPr>
              <a:t>, </a:t>
            </a:r>
            <a:r>
              <a:rPr lang="pl-PL" i="1" dirty="0">
                <a:solidFill>
                  <a:srgbClr val="000000">
                    <a:lumMod val="85000"/>
                    <a:lumOff val="15000"/>
                  </a:srgbClr>
                </a:solidFill>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523606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ABEDC9-1464-4A43-B4F7-D4682928D9D2}"/>
              </a:ext>
            </a:extLst>
          </p:cNvPr>
          <p:cNvSpPr>
            <a:spLocks noGrp="1"/>
          </p:cNvSpPr>
          <p:nvPr>
            <p:ph type="title"/>
          </p:nvPr>
        </p:nvSpPr>
        <p:spPr/>
        <p:txBody>
          <a:bodyPr/>
          <a:lstStyle/>
          <a:p>
            <a:r>
              <a:rPr lang="pl-PL" dirty="0"/>
              <a:t>Pojęcie pracodawcy</a:t>
            </a:r>
          </a:p>
        </p:txBody>
      </p:sp>
      <p:sp>
        <p:nvSpPr>
          <p:cNvPr id="3" name="Symbol zastępczy zawartości 2">
            <a:extLst>
              <a:ext uri="{FF2B5EF4-FFF2-40B4-BE49-F238E27FC236}">
                <a16:creationId xmlns:a16="http://schemas.microsoft.com/office/drawing/2014/main" id="{BB609955-78AB-448B-8B26-C8AC57637E2F}"/>
              </a:ext>
            </a:extLst>
          </p:cNvPr>
          <p:cNvSpPr>
            <a:spLocks noGrp="1"/>
          </p:cNvSpPr>
          <p:nvPr>
            <p:ph idx="1"/>
          </p:nvPr>
        </p:nvSpPr>
        <p:spPr/>
        <p:txBody>
          <a:bodyPr/>
          <a:lstStyle/>
          <a:p>
            <a:pPr marL="0" indent="0">
              <a:buNone/>
            </a:pPr>
            <a:endParaRPr lang="pl-PL" dirty="0"/>
          </a:p>
          <a:p>
            <a:pPr marL="0" indent="0">
              <a:buNone/>
            </a:pPr>
            <a:endParaRPr lang="pl-PL" dirty="0"/>
          </a:p>
          <a:p>
            <a:pPr marL="0" indent="0" algn="just">
              <a:buNone/>
            </a:pPr>
            <a:r>
              <a:rPr lang="pl-PL" sz="2400" dirty="0"/>
              <a:t>Pracodawcą jest </a:t>
            </a:r>
            <a:r>
              <a:rPr lang="pl-PL" sz="2400" b="1" dirty="0"/>
              <a:t>jednostka organizacyjna</a:t>
            </a:r>
            <a:r>
              <a:rPr lang="pl-PL" sz="2400" dirty="0"/>
              <a:t>, choćby nie posiadała osobowości prawnej , a także </a:t>
            </a:r>
            <a:r>
              <a:rPr lang="pl-PL" sz="2400" b="1" dirty="0"/>
              <a:t>osoba fizyczna</a:t>
            </a:r>
            <a:r>
              <a:rPr lang="pl-PL" sz="2400" dirty="0"/>
              <a:t>, jeżeli zatrudniają one pracowników. (art. 3 </a:t>
            </a:r>
            <a:r>
              <a:rPr lang="pl-PL" sz="2400" dirty="0" err="1"/>
              <a:t>k.p</a:t>
            </a:r>
            <a:r>
              <a:rPr lang="pl-PL" sz="2400" dirty="0"/>
              <a:t>.)</a:t>
            </a:r>
          </a:p>
          <a:p>
            <a:pPr marL="0" indent="0">
              <a:buNone/>
            </a:pPr>
            <a:endParaRPr lang="pl-PL" dirty="0"/>
          </a:p>
        </p:txBody>
      </p:sp>
    </p:spTree>
    <p:extLst>
      <p:ext uri="{BB962C8B-B14F-4D97-AF65-F5344CB8AC3E}">
        <p14:creationId xmlns:p14="http://schemas.microsoft.com/office/powerpoint/2010/main" val="3173049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BBDA54-2825-4404-A44B-47259884BAAE}"/>
              </a:ext>
            </a:extLst>
          </p:cNvPr>
          <p:cNvSpPr>
            <a:spLocks noGrp="1"/>
          </p:cNvSpPr>
          <p:nvPr>
            <p:ph type="title"/>
          </p:nvPr>
        </p:nvSpPr>
        <p:spPr/>
        <p:txBody>
          <a:bodyPr/>
          <a:lstStyle/>
          <a:p>
            <a:r>
              <a:rPr lang="pl-PL" dirty="0"/>
              <a:t>Pojęcie pracodawcy</a:t>
            </a:r>
          </a:p>
        </p:txBody>
      </p:sp>
      <p:sp>
        <p:nvSpPr>
          <p:cNvPr id="3" name="Symbol zastępczy zawartości 2">
            <a:extLst>
              <a:ext uri="{FF2B5EF4-FFF2-40B4-BE49-F238E27FC236}">
                <a16:creationId xmlns:a16="http://schemas.microsoft.com/office/drawing/2014/main" id="{6199B18D-A169-4E31-96CF-D3A1F59B9CEB}"/>
              </a:ext>
            </a:extLst>
          </p:cNvPr>
          <p:cNvSpPr>
            <a:spLocks noGrp="1"/>
          </p:cNvSpPr>
          <p:nvPr>
            <p:ph idx="1"/>
          </p:nvPr>
        </p:nvSpPr>
        <p:spPr/>
        <p:txBody>
          <a:bodyPr/>
          <a:lstStyle/>
          <a:p>
            <a:pPr algn="just"/>
            <a:r>
              <a:rPr lang="pl-PL" dirty="0"/>
              <a:t>W świetle art. 3 </a:t>
            </a:r>
            <a:r>
              <a:rPr lang="pl-PL" dirty="0" err="1"/>
              <a:t>k.p</a:t>
            </a:r>
            <a:r>
              <a:rPr lang="pl-PL" dirty="0"/>
              <a:t>. pracodawcą może być jednostka  organizacyjna posiadająca zdolność zatrudniania  pracowników. Zdolność taką posiada </a:t>
            </a:r>
            <a:r>
              <a:rPr lang="pl-PL" b="1" dirty="0"/>
              <a:t>osoba prawna,</a:t>
            </a:r>
            <a:r>
              <a:rPr lang="pl-PL" dirty="0"/>
              <a:t>  chyba  że przepisy ustawy lub postanowienia statutu czy jeszcze  inne regulacje dotyczące danej osoby prawnej  przyznają  status pracodawcy jej </a:t>
            </a:r>
            <a:r>
              <a:rPr lang="pl-PL" b="1" dirty="0"/>
              <a:t>jednostkom organizacyjnym.</a:t>
            </a:r>
            <a:endParaRPr lang="pl-PL" dirty="0"/>
          </a:p>
          <a:p>
            <a:pPr lvl="1" algn="just"/>
            <a:endParaRPr lang="pl-PL" dirty="0"/>
          </a:p>
          <a:p>
            <a:pPr algn="just"/>
            <a:r>
              <a:rPr lang="pl-PL" dirty="0"/>
              <a:t>W świetle art. 3 </a:t>
            </a:r>
            <a:r>
              <a:rPr lang="pl-PL" dirty="0" err="1"/>
              <a:t>k.p</a:t>
            </a:r>
            <a:r>
              <a:rPr lang="pl-PL" dirty="0"/>
              <a:t>. pracodawcami mogą być tzw. ułomne  osoby prawne, czyli jednostki organizacyjne niebędące  osobami prawnymi, którym ustawa przyznaje zdolność  prawną. Jako przykład wskazać można </a:t>
            </a:r>
            <a:r>
              <a:rPr lang="pl-PL" b="1" dirty="0"/>
              <a:t>spółki partnerskie, spółki jawne oraz wspólnoty mieszkaniowe.</a:t>
            </a:r>
            <a:endParaRPr lang="pl-PL" dirty="0"/>
          </a:p>
          <a:p>
            <a:pPr marL="0" indent="0">
              <a:buNone/>
            </a:pPr>
            <a:endParaRPr lang="pl-PL" dirty="0"/>
          </a:p>
        </p:txBody>
      </p:sp>
    </p:spTree>
    <p:extLst>
      <p:ext uri="{BB962C8B-B14F-4D97-AF65-F5344CB8AC3E}">
        <p14:creationId xmlns:p14="http://schemas.microsoft.com/office/powerpoint/2010/main" val="2796817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5F0737-1EF5-4F06-AC75-5D74A3A0F32B}"/>
              </a:ext>
            </a:extLst>
          </p:cNvPr>
          <p:cNvSpPr>
            <a:spLocks noGrp="1"/>
          </p:cNvSpPr>
          <p:nvPr>
            <p:ph type="title"/>
          </p:nvPr>
        </p:nvSpPr>
        <p:spPr/>
        <p:txBody>
          <a:bodyPr/>
          <a:lstStyle/>
          <a:p>
            <a:r>
              <a:rPr lang="pl-PL" dirty="0"/>
              <a:t>Zarządcza koncepcja pracodawcy</a:t>
            </a:r>
          </a:p>
        </p:txBody>
      </p:sp>
      <p:sp>
        <p:nvSpPr>
          <p:cNvPr id="3" name="Symbol zastępczy zawartości 2">
            <a:extLst>
              <a:ext uri="{FF2B5EF4-FFF2-40B4-BE49-F238E27FC236}">
                <a16:creationId xmlns:a16="http://schemas.microsoft.com/office/drawing/2014/main" id="{3054E7F1-36AC-4153-B468-18152D107506}"/>
              </a:ext>
            </a:extLst>
          </p:cNvPr>
          <p:cNvSpPr>
            <a:spLocks noGrp="1"/>
          </p:cNvSpPr>
          <p:nvPr>
            <p:ph idx="1"/>
          </p:nvPr>
        </p:nvSpPr>
        <p:spPr/>
        <p:txBody>
          <a:bodyPr>
            <a:normAutofit lnSpcReduction="10000"/>
          </a:bodyPr>
          <a:lstStyle/>
          <a:p>
            <a:pPr algn="just"/>
            <a:r>
              <a:rPr lang="pl-PL" dirty="0"/>
              <a:t>W art. 3 </a:t>
            </a:r>
            <a:r>
              <a:rPr lang="pl-PL" dirty="0" err="1"/>
              <a:t>k.p</a:t>
            </a:r>
            <a:r>
              <a:rPr lang="pl-PL" dirty="0"/>
              <a:t>. wyrażona została zarządcza koncepcja  pracodawcy, której istotę stanowi możliwość przypisania  statusu pracodawcy </a:t>
            </a:r>
            <a:r>
              <a:rPr lang="pl-PL" b="1" dirty="0"/>
              <a:t>jednostce organizacyjnej nieposiadającej własnych praw do mienia, zwłaszcza prawa własności. </a:t>
            </a:r>
            <a:endParaRPr lang="pl-PL" dirty="0"/>
          </a:p>
          <a:p>
            <a:pPr lvl="1" algn="just"/>
            <a:endParaRPr lang="pl-PL" dirty="0"/>
          </a:p>
          <a:p>
            <a:pPr algn="just"/>
            <a:r>
              <a:rPr lang="pl-PL" dirty="0"/>
              <a:t>Przykładem jest </a:t>
            </a:r>
            <a:r>
              <a:rPr lang="pl-PL" b="1" dirty="0"/>
              <a:t>oddział spółki kapitałowej</a:t>
            </a:r>
            <a:r>
              <a:rPr lang="pl-PL" dirty="0"/>
              <a:t>  mającej  przyznany status pracodawcy postanowieniami statutu  (umowy) czy też postanowieniami regulaminu pracy oraz  regulaminu organizacyjnego.</a:t>
            </a:r>
          </a:p>
          <a:p>
            <a:pPr lvl="1" algn="just"/>
            <a:endParaRPr lang="pl-PL" dirty="0"/>
          </a:p>
          <a:p>
            <a:pPr algn="just"/>
            <a:r>
              <a:rPr lang="pl-PL" dirty="0"/>
              <a:t>Pracodawcą nie jest Skarb Państwa jako osoba prawna, ale </a:t>
            </a:r>
            <a:r>
              <a:rPr lang="pl-PL" b="1" dirty="0"/>
              <a:t>jednostki organizacyjne, którym obowiązujące przepisy przyznają zdolność zatrudniania pracowników we własnym imieniu</a:t>
            </a:r>
            <a:r>
              <a:rPr lang="pl-PL" dirty="0"/>
              <a:t>  (np. sąd bądź prokuratura). </a:t>
            </a:r>
          </a:p>
          <a:p>
            <a:endParaRPr lang="pl-PL" dirty="0"/>
          </a:p>
        </p:txBody>
      </p:sp>
    </p:spTree>
    <p:extLst>
      <p:ext uri="{BB962C8B-B14F-4D97-AF65-F5344CB8AC3E}">
        <p14:creationId xmlns:p14="http://schemas.microsoft.com/office/powerpoint/2010/main" val="45013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ADB812-C4C1-4CAD-A1B2-E6B8E5589121}"/>
              </a:ext>
            </a:extLst>
          </p:cNvPr>
          <p:cNvSpPr>
            <a:spLocks noGrp="1"/>
          </p:cNvSpPr>
          <p:nvPr>
            <p:ph type="title"/>
          </p:nvPr>
        </p:nvSpPr>
        <p:spPr/>
        <p:txBody>
          <a:bodyPr/>
          <a:lstStyle/>
          <a:p>
            <a:r>
              <a:rPr lang="pl-PL" dirty="0"/>
              <a:t>Osoba fizyczna jako pracodawca</a:t>
            </a:r>
          </a:p>
        </p:txBody>
      </p:sp>
      <p:sp>
        <p:nvSpPr>
          <p:cNvPr id="3" name="Symbol zastępczy zawartości 2">
            <a:extLst>
              <a:ext uri="{FF2B5EF4-FFF2-40B4-BE49-F238E27FC236}">
                <a16:creationId xmlns:a16="http://schemas.microsoft.com/office/drawing/2014/main" id="{59DBB4A2-16D8-4A3A-8D05-F924A553A6D2}"/>
              </a:ext>
            </a:extLst>
          </p:cNvPr>
          <p:cNvSpPr>
            <a:spLocks noGrp="1"/>
          </p:cNvSpPr>
          <p:nvPr>
            <p:ph idx="1"/>
          </p:nvPr>
        </p:nvSpPr>
        <p:spPr/>
        <p:txBody>
          <a:bodyPr>
            <a:normAutofit fontScale="85000" lnSpcReduction="10000"/>
          </a:bodyPr>
          <a:lstStyle/>
          <a:p>
            <a:pPr algn="just"/>
            <a:r>
              <a:rPr lang="pl-PL" dirty="0"/>
              <a:t>Pracodawcą jest osoba fizyczna zatrudniająca pracowników </a:t>
            </a:r>
            <a:r>
              <a:rPr lang="pl-PL" b="1" dirty="0"/>
              <a:t>we własnym imieniu.</a:t>
            </a:r>
            <a:endParaRPr lang="pl-PL" sz="2000" dirty="0"/>
          </a:p>
          <a:p>
            <a:pPr lvl="1" algn="just"/>
            <a:endParaRPr lang="pl-PL" dirty="0"/>
          </a:p>
          <a:p>
            <a:pPr algn="just"/>
            <a:r>
              <a:rPr lang="pl-PL" dirty="0"/>
              <a:t>Osoba fizyczna może zatrudniać pracowników dla realizacji </a:t>
            </a:r>
            <a:r>
              <a:rPr lang="pl-PL" b="1" dirty="0"/>
              <a:t>potrzeb osobistych</a:t>
            </a:r>
            <a:r>
              <a:rPr lang="pl-PL" dirty="0"/>
              <a:t> jak też </a:t>
            </a:r>
            <a:r>
              <a:rPr lang="pl-PL" b="1" dirty="0"/>
              <a:t>w celu prowadzenia działalności gospodarczej.</a:t>
            </a:r>
            <a:endParaRPr lang="pl-PL" sz="2000" dirty="0"/>
          </a:p>
          <a:p>
            <a:pPr lvl="1" algn="just"/>
            <a:endParaRPr lang="pl-PL" dirty="0"/>
          </a:p>
          <a:p>
            <a:pPr algn="just"/>
            <a:r>
              <a:rPr lang="pl-PL" dirty="0"/>
              <a:t>Pracodawcą jest osoba fizyczna, a nie prowadzone przez nią przedsiębiorstwo jako zespół zorganizowanych składników materialnych i niematerialnych przeznaczonych do prowadzenia działalności. Pracodawcą nie jest więc sklep, magazyn czy hurtownia lecz przedsiębiorca, który jako osoba fizyczna prowadzi działalność gospodarczą na podstawie wpisu do ewidencji działalności gospodarczej.</a:t>
            </a:r>
            <a:endParaRPr lang="pl-PL" sz="2000" dirty="0"/>
          </a:p>
          <a:p>
            <a:pPr lvl="1" algn="just"/>
            <a:endParaRPr lang="pl-PL" dirty="0"/>
          </a:p>
          <a:p>
            <a:pPr algn="just"/>
            <a:r>
              <a:rPr lang="pl-PL" dirty="0"/>
              <a:t>W przypadku spółki cywilnej nieposiadającej podmiotowości prawnej za zbiorowego pracodawcę należy uznać </a:t>
            </a:r>
            <a:r>
              <a:rPr lang="pl-PL" b="1" dirty="0"/>
              <a:t>wszystkich wspólników łącznie.</a:t>
            </a:r>
            <a:endParaRPr lang="pl-PL" sz="2000" dirty="0"/>
          </a:p>
          <a:p>
            <a:pPr marL="0" indent="0">
              <a:buNone/>
            </a:pPr>
            <a:endParaRPr lang="pl-PL" dirty="0"/>
          </a:p>
        </p:txBody>
      </p:sp>
    </p:spTree>
    <p:extLst>
      <p:ext uri="{BB962C8B-B14F-4D97-AF65-F5344CB8AC3E}">
        <p14:creationId xmlns:p14="http://schemas.microsoft.com/office/powerpoint/2010/main" val="74241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8A5034-F01D-4665-818A-72B2760873EE}"/>
              </a:ext>
            </a:extLst>
          </p:cNvPr>
          <p:cNvSpPr>
            <a:spLocks noGrp="1"/>
          </p:cNvSpPr>
          <p:nvPr>
            <p:ph type="title"/>
          </p:nvPr>
        </p:nvSpPr>
        <p:spPr/>
        <p:txBody>
          <a:bodyPr>
            <a:normAutofit fontScale="90000"/>
          </a:bodyPr>
          <a:lstStyle/>
          <a:p>
            <a:r>
              <a:rPr lang="pl-PL" dirty="0"/>
              <a:t>Dokonywanie za pracodawcę czynności w sprawach z zakresu prawa pracy</a:t>
            </a:r>
          </a:p>
        </p:txBody>
      </p:sp>
      <p:sp>
        <p:nvSpPr>
          <p:cNvPr id="3" name="Symbol zastępczy zawartości 2">
            <a:extLst>
              <a:ext uri="{FF2B5EF4-FFF2-40B4-BE49-F238E27FC236}">
                <a16:creationId xmlns:a16="http://schemas.microsoft.com/office/drawing/2014/main" id="{A8CE97F3-2765-4A41-A242-E57868C8CBA8}"/>
              </a:ext>
            </a:extLst>
          </p:cNvPr>
          <p:cNvSpPr>
            <a:spLocks noGrp="1"/>
          </p:cNvSpPr>
          <p:nvPr>
            <p:ph idx="1"/>
          </p:nvPr>
        </p:nvSpPr>
        <p:spPr/>
        <p:txBody>
          <a:bodyPr/>
          <a:lstStyle/>
          <a:p>
            <a:pPr algn="just"/>
            <a:r>
              <a:rPr lang="pl-PL" dirty="0"/>
              <a:t>Zgodnie z art. 3 (1) § 1 </a:t>
            </a:r>
            <a:r>
              <a:rPr lang="pl-PL" dirty="0" err="1"/>
              <a:t>k.p</a:t>
            </a:r>
            <a:r>
              <a:rPr lang="pl-PL" dirty="0"/>
              <a:t>. za pracodawcę będącego jednostką organizacyjną czynności w sprawach z zakresu prawa pracy dokonuje</a:t>
            </a:r>
            <a:r>
              <a:rPr lang="pl-PL" b="1" dirty="0"/>
              <a:t> osoba lub organ zarządzający tą jednostką albo inna wyznaczona do tego osoba</a:t>
            </a:r>
            <a:r>
              <a:rPr lang="pl-PL" dirty="0"/>
              <a:t>. Przepis ten stosuje się odpowiednio do pracodawcy będącego osobą fizyczną, jeżeli nie dokonuje osobiście czynności z zakresu prawa pracy. </a:t>
            </a:r>
          </a:p>
          <a:p>
            <a:pPr lvl="1" algn="just"/>
            <a:endParaRPr lang="pl-PL" dirty="0"/>
          </a:p>
          <a:p>
            <a:pPr algn="just"/>
            <a:r>
              <a:rPr lang="pl-PL" dirty="0"/>
              <a:t>Czynności, których dotyczy wskazany przepis obejmują:</a:t>
            </a:r>
          </a:p>
          <a:p>
            <a:pPr lvl="1" algn="just"/>
            <a:r>
              <a:rPr lang="pl-PL" dirty="0"/>
              <a:t>- czynności prawne (np. oświadczenie o wypowiedzeniu umowy o pracę),</a:t>
            </a:r>
          </a:p>
          <a:p>
            <a:pPr lvl="1" algn="just"/>
            <a:r>
              <a:rPr lang="pl-PL" dirty="0"/>
              <a:t>- działania prawne (np. udzielenie urlopu),</a:t>
            </a:r>
          </a:p>
          <a:p>
            <a:pPr lvl="1" algn="just"/>
            <a:r>
              <a:rPr lang="pl-PL" dirty="0"/>
              <a:t>- czynności faktyczne mające znaczenie prawne (np. udzielenie urlopu)</a:t>
            </a:r>
          </a:p>
          <a:p>
            <a:endParaRPr lang="pl-PL" dirty="0"/>
          </a:p>
        </p:txBody>
      </p:sp>
    </p:spTree>
    <p:extLst>
      <p:ext uri="{BB962C8B-B14F-4D97-AF65-F5344CB8AC3E}">
        <p14:creationId xmlns:p14="http://schemas.microsoft.com/office/powerpoint/2010/main" val="2604745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52605C-6A61-49F0-9687-61EB991C4355}"/>
              </a:ext>
            </a:extLst>
          </p:cNvPr>
          <p:cNvSpPr>
            <a:spLocks noGrp="1"/>
          </p:cNvSpPr>
          <p:nvPr>
            <p:ph type="title"/>
          </p:nvPr>
        </p:nvSpPr>
        <p:spPr/>
        <p:txBody>
          <a:bodyPr/>
          <a:lstStyle/>
          <a:p>
            <a:r>
              <a:rPr lang="pl-PL" dirty="0"/>
              <a:t>Dokonywanie za pracodawcę czynności z zakresu prawa pracy</a:t>
            </a:r>
          </a:p>
        </p:txBody>
      </p:sp>
      <p:sp>
        <p:nvSpPr>
          <p:cNvPr id="3" name="Symbol zastępczy zawartości 2">
            <a:extLst>
              <a:ext uri="{FF2B5EF4-FFF2-40B4-BE49-F238E27FC236}">
                <a16:creationId xmlns:a16="http://schemas.microsoft.com/office/drawing/2014/main" id="{F86F9FE5-792F-4DF0-ADBE-782C31D86D66}"/>
              </a:ext>
            </a:extLst>
          </p:cNvPr>
          <p:cNvSpPr>
            <a:spLocks noGrp="1"/>
          </p:cNvSpPr>
          <p:nvPr>
            <p:ph idx="1"/>
          </p:nvPr>
        </p:nvSpPr>
        <p:spPr/>
        <p:txBody>
          <a:bodyPr/>
          <a:lstStyle/>
          <a:p>
            <a:pPr algn="just"/>
            <a:r>
              <a:rPr lang="pl-PL" dirty="0"/>
              <a:t>Organ zarządzający jednostką organizacyjną będącą   pracodawcą to nie tylko organ osoby prawnej ale także  organ jednostki organizacyjnej niemającej osobowości  prawnej, ale posiadającej zdolność prawną (np. zarząd  spółki partnerskiej) jak również organ jednostki  organizacyjnej niemającej zdolności prawnej (np. dyrektor  szkoły gminnej).</a:t>
            </a:r>
          </a:p>
          <a:p>
            <a:pPr lvl="1" algn="just"/>
            <a:endParaRPr lang="pl-PL" dirty="0"/>
          </a:p>
          <a:p>
            <a:pPr algn="just"/>
            <a:r>
              <a:rPr lang="pl-PL" dirty="0"/>
              <a:t>Organ zarządzający jednostką organizacyjną będącą  pracodawcą umocowany jest w </a:t>
            </a:r>
            <a:r>
              <a:rPr lang="pl-PL" b="1" dirty="0"/>
              <a:t>ustawie</a:t>
            </a:r>
            <a:r>
              <a:rPr lang="pl-PL" dirty="0"/>
              <a:t>  lub </a:t>
            </a:r>
            <a:r>
              <a:rPr lang="pl-PL" b="1" dirty="0"/>
              <a:t>statucie</a:t>
            </a:r>
            <a:r>
              <a:rPr lang="pl-PL" dirty="0"/>
              <a:t>  do  dokonywania za pracodawcę czynności z zakresu prawa  pracy. </a:t>
            </a:r>
          </a:p>
          <a:p>
            <a:pPr marL="0" indent="0">
              <a:buNone/>
            </a:pPr>
            <a:endParaRPr lang="pl-PL" dirty="0"/>
          </a:p>
        </p:txBody>
      </p:sp>
    </p:spTree>
    <p:extLst>
      <p:ext uri="{BB962C8B-B14F-4D97-AF65-F5344CB8AC3E}">
        <p14:creationId xmlns:p14="http://schemas.microsoft.com/office/powerpoint/2010/main" val="3592757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BEEE8F-2130-4CD2-BA30-3B628B99174E}"/>
              </a:ext>
            </a:extLst>
          </p:cNvPr>
          <p:cNvSpPr>
            <a:spLocks noGrp="1"/>
          </p:cNvSpPr>
          <p:nvPr>
            <p:ph type="title"/>
          </p:nvPr>
        </p:nvSpPr>
        <p:spPr/>
        <p:txBody>
          <a:bodyPr>
            <a:normAutofit fontScale="90000"/>
          </a:bodyPr>
          <a:lstStyle/>
          <a:p>
            <a:r>
              <a:rPr lang="pl-PL" dirty="0"/>
              <a:t>Dokonywanie za pracodawcę czynności w sprawach z zakresu prawa pracy</a:t>
            </a:r>
          </a:p>
        </p:txBody>
      </p:sp>
      <p:sp>
        <p:nvSpPr>
          <p:cNvPr id="3" name="Symbol zastępczy zawartości 2">
            <a:extLst>
              <a:ext uri="{FF2B5EF4-FFF2-40B4-BE49-F238E27FC236}">
                <a16:creationId xmlns:a16="http://schemas.microsoft.com/office/drawing/2014/main" id="{E07F6E9A-30F9-4B75-B418-E7F4B651ECA2}"/>
              </a:ext>
            </a:extLst>
          </p:cNvPr>
          <p:cNvSpPr>
            <a:spLocks noGrp="1"/>
          </p:cNvSpPr>
          <p:nvPr>
            <p:ph idx="1"/>
          </p:nvPr>
        </p:nvSpPr>
        <p:spPr/>
        <p:txBody>
          <a:bodyPr/>
          <a:lstStyle/>
          <a:p>
            <a:pPr algn="just"/>
            <a:r>
              <a:rPr lang="pl-PL" dirty="0"/>
              <a:t>Osoba zarządzająca jednostką organizacyjną może być  umocowana do dokonywania czynności za pracodawcę w </a:t>
            </a:r>
            <a:r>
              <a:rPr lang="pl-PL" b="1" dirty="0"/>
              <a:t>ustawie, statucie</a:t>
            </a:r>
            <a:r>
              <a:rPr lang="pl-PL" dirty="0"/>
              <a:t>  albo przez </a:t>
            </a:r>
            <a:r>
              <a:rPr lang="pl-PL" b="1" dirty="0"/>
              <a:t>udzielenie pełnomocnictwa.</a:t>
            </a:r>
            <a:endParaRPr lang="pl-PL" dirty="0"/>
          </a:p>
          <a:p>
            <a:pPr lvl="1" algn="just"/>
            <a:endParaRPr lang="pl-PL" dirty="0"/>
          </a:p>
          <a:p>
            <a:pPr algn="just"/>
            <a:r>
              <a:rPr lang="pl-PL" dirty="0"/>
              <a:t>Użyta w art. 3 (1) § 1 </a:t>
            </a:r>
            <a:r>
              <a:rPr lang="pl-PL" dirty="0" err="1"/>
              <a:t>k.p</a:t>
            </a:r>
            <a:r>
              <a:rPr lang="pl-PL" dirty="0"/>
              <a:t>. formuła  ,, inne wyznaczone do tego osoby” nie oznacza jedynie pełnomocników. Wyznaczenie może nastąpić w regulacjach wewnętrznych pracodawcy, w zakresie czynności pracownika, a nawet tylko przez oznaczenie stanowiska w umowie o pracę. </a:t>
            </a:r>
          </a:p>
          <a:p>
            <a:pPr lvl="1" algn="just"/>
            <a:endParaRPr lang="pl-PL" dirty="0"/>
          </a:p>
          <a:p>
            <a:pPr algn="just"/>
            <a:r>
              <a:rPr lang="pl-PL" dirty="0"/>
              <a:t>Dokonywanie czynności prawnych przez inne podmioty niż osoba lub organ zarządzający wymaga pełnomocnictwa.</a:t>
            </a:r>
          </a:p>
          <a:p>
            <a:pPr marL="0" indent="0">
              <a:buNone/>
            </a:pPr>
            <a:endParaRPr lang="pl-PL" dirty="0"/>
          </a:p>
        </p:txBody>
      </p:sp>
    </p:spTree>
    <p:extLst>
      <p:ext uri="{BB962C8B-B14F-4D97-AF65-F5344CB8AC3E}">
        <p14:creationId xmlns:p14="http://schemas.microsoft.com/office/powerpoint/2010/main" val="206389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43D034-18A0-4A0B-96B1-1ACE89604C13}"/>
              </a:ext>
            </a:extLst>
          </p:cNvPr>
          <p:cNvSpPr>
            <a:spLocks noGrp="1"/>
          </p:cNvSpPr>
          <p:nvPr>
            <p:ph type="title"/>
          </p:nvPr>
        </p:nvSpPr>
        <p:spPr/>
        <p:txBody>
          <a:bodyPr/>
          <a:lstStyle/>
          <a:p>
            <a:r>
              <a:rPr lang="pl-PL" dirty="0"/>
              <a:t>Pojęcie pracownika</a:t>
            </a:r>
          </a:p>
        </p:txBody>
      </p:sp>
      <p:sp>
        <p:nvSpPr>
          <p:cNvPr id="3" name="Symbol zastępczy zawartości 2">
            <a:extLst>
              <a:ext uri="{FF2B5EF4-FFF2-40B4-BE49-F238E27FC236}">
                <a16:creationId xmlns:a16="http://schemas.microsoft.com/office/drawing/2014/main" id="{94B64F73-B962-4AA5-A80C-A1229301D2C3}"/>
              </a:ext>
            </a:extLst>
          </p:cNvPr>
          <p:cNvSpPr>
            <a:spLocks noGrp="1"/>
          </p:cNvSpPr>
          <p:nvPr>
            <p:ph idx="1"/>
          </p:nvPr>
        </p:nvSpPr>
        <p:spPr/>
        <p:txBody>
          <a:bodyPr/>
          <a:lstStyle/>
          <a:p>
            <a:pPr algn="just"/>
            <a:r>
              <a:rPr lang="pl-PL" dirty="0"/>
              <a:t>Pracownikiem jest osoba zatrudniona na podstawie umowy  o pracę, powołania, wyboru, mianowania lub spółdzielczej  umowy o pracę (art. 2 </a:t>
            </a:r>
            <a:r>
              <a:rPr lang="pl-PL" dirty="0" err="1"/>
              <a:t>k.p</a:t>
            </a:r>
            <a:r>
              <a:rPr lang="pl-PL" dirty="0"/>
              <a:t>.).</a:t>
            </a:r>
          </a:p>
          <a:p>
            <a:pPr lvl="1" algn="just"/>
            <a:endParaRPr lang="pl-PL" dirty="0"/>
          </a:p>
          <a:p>
            <a:pPr algn="just"/>
            <a:r>
              <a:rPr lang="pl-PL" dirty="0"/>
              <a:t>Nie są pracownikami osoby zatrudnione na podstawie  umowy zlecenia czy umów zbliżonych do zlecenia, a także  osoby wykonujące pracę nakładczą.</a:t>
            </a:r>
          </a:p>
          <a:p>
            <a:pPr marL="0" indent="0">
              <a:buNone/>
            </a:pPr>
            <a:endParaRPr lang="pl-PL" dirty="0"/>
          </a:p>
        </p:txBody>
      </p:sp>
    </p:spTree>
    <p:extLst>
      <p:ext uri="{BB962C8B-B14F-4D97-AF65-F5344CB8AC3E}">
        <p14:creationId xmlns:p14="http://schemas.microsoft.com/office/powerpoint/2010/main" val="4006420627"/>
      </p:ext>
    </p:extLst>
  </p:cSld>
  <p:clrMapOvr>
    <a:masterClrMapping/>
  </p:clrMapOvr>
</p:sld>
</file>

<file path=ppt/theme/theme1.xml><?xml version="1.0" encoding="utf-8"?>
<a:theme xmlns:a="http://schemas.openxmlformats.org/drawingml/2006/main" name="Smuga">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53</TotalTime>
  <Words>1060</Words>
  <Application>Microsoft Office PowerPoint</Application>
  <PresentationFormat>Panoramiczny</PresentationFormat>
  <Paragraphs>87</Paragraphs>
  <Slides>15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15</vt:i4>
      </vt:variant>
    </vt:vector>
  </HeadingPairs>
  <TitlesOfParts>
    <vt:vector size="20" baseType="lpstr">
      <vt:lpstr>Arial</vt:lpstr>
      <vt:lpstr>Century Gothic</vt:lpstr>
      <vt:lpstr>Times New Roman</vt:lpstr>
      <vt:lpstr>Wingdings 3</vt:lpstr>
      <vt:lpstr>Smuga</vt:lpstr>
      <vt:lpstr>Podmioty prawa pracy</vt:lpstr>
      <vt:lpstr>Pojęcie pracodawcy</vt:lpstr>
      <vt:lpstr>Pojęcie pracodawcy</vt:lpstr>
      <vt:lpstr>Zarządcza koncepcja pracodawcy</vt:lpstr>
      <vt:lpstr>Osoba fizyczna jako pracodawca</vt:lpstr>
      <vt:lpstr>Dokonywanie za pracodawcę czynności w sprawach z zakresu prawa pracy</vt:lpstr>
      <vt:lpstr>Dokonywanie za pracodawcę czynności z zakresu prawa pracy</vt:lpstr>
      <vt:lpstr>Dokonywanie za pracodawcę czynności w sprawach z zakresu prawa pracy</vt:lpstr>
      <vt:lpstr>Pojęcie pracownika</vt:lpstr>
      <vt:lpstr>Pracownicza zdolność prawna</vt:lpstr>
      <vt:lpstr>Pracownicza zdolność do czynności prawnych</vt:lpstr>
      <vt:lpstr>Zdolność do czynności prawnych</vt:lpstr>
      <vt:lpstr>Specjalna pracownicza zdolność prawna dziecka</vt:lpstr>
      <vt:lpstr>Kazus nr 1 </vt:lpstr>
      <vt:lpstr>Kazus nr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Podmioty prawa pracy</dc:title>
  <dc:creator>Wieslaw Pochopien</dc:creator>
  <cp:lastModifiedBy>Wieslaw Pochopien</cp:lastModifiedBy>
  <cp:revision>7</cp:revision>
  <dcterms:created xsi:type="dcterms:W3CDTF">2017-10-05T16:18:38Z</dcterms:created>
  <dcterms:modified xsi:type="dcterms:W3CDTF">2017-11-09T14:21:00Z</dcterms:modified>
</cp:coreProperties>
</file>