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57" r:id="rId2"/>
    <p:sldId id="299" r:id="rId3"/>
    <p:sldId id="319" r:id="rId4"/>
    <p:sldId id="309" r:id="rId5"/>
    <p:sldId id="320" r:id="rId6"/>
    <p:sldId id="321" r:id="rId7"/>
    <p:sldId id="322" r:id="rId8"/>
    <p:sldId id="333" r:id="rId9"/>
    <p:sldId id="334" r:id="rId10"/>
    <p:sldId id="335" r:id="rId11"/>
    <p:sldId id="339" r:id="rId12"/>
    <p:sldId id="324" r:id="rId13"/>
    <p:sldId id="325" r:id="rId14"/>
    <p:sldId id="332" r:id="rId15"/>
    <p:sldId id="311" r:id="rId16"/>
    <p:sldId id="329" r:id="rId17"/>
    <p:sldId id="338" r:id="rId18"/>
    <p:sldId id="327" r:id="rId19"/>
    <p:sldId id="336" r:id="rId20"/>
    <p:sldId id="330" r:id="rId21"/>
    <p:sldId id="337" r:id="rId22"/>
    <p:sldId id="352" r:id="rId23"/>
    <p:sldId id="353" r:id="rId24"/>
    <p:sldId id="312" r:id="rId25"/>
    <p:sldId id="340" r:id="rId26"/>
    <p:sldId id="341" r:id="rId27"/>
    <p:sldId id="342" r:id="rId28"/>
    <p:sldId id="343" r:id="rId29"/>
    <p:sldId id="344" r:id="rId30"/>
    <p:sldId id="261" r:id="rId31"/>
    <p:sldId id="348" r:id="rId32"/>
    <p:sldId id="349" r:id="rId33"/>
    <p:sldId id="350" r:id="rId34"/>
    <p:sldId id="263" r:id="rId35"/>
    <p:sldId id="358" r:id="rId36"/>
    <p:sldId id="258" r:id="rId37"/>
    <p:sldId id="313" r:id="rId38"/>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15.02.2025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15.02.2025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872D85D8-BD79-4B6A-AF38-51CD001DEDC7}" type="datetime1">
              <a:rPr lang="pl-PL" smtClean="0"/>
              <a:pPr/>
              <a:t>15.02.2025</a:t>
            </a:fld>
            <a:endParaRPr lang="pl-PL"/>
          </a:p>
        </p:txBody>
      </p:sp>
      <p:sp>
        <p:nvSpPr>
          <p:cNvPr id="2" name="Footer Placeholder 1"/>
          <p:cNvSpPr>
            <a:spLocks noGrp="1"/>
          </p:cNvSpPr>
          <p:nvPr>
            <p:ph type="ftr" sz="quarter" idx="11"/>
          </p:nvPr>
        </p:nvSpPr>
        <p:spPr/>
        <p:txBody>
          <a:bodyPr/>
          <a:lstStyle/>
          <a:p>
            <a:r>
              <a:rPr lang="pl-PL"/>
              <a:t>SPODO</a:t>
            </a:r>
          </a:p>
        </p:txBody>
      </p:sp>
      <p:sp>
        <p:nvSpPr>
          <p:cNvPr id="15" name="Slide Number Placeholder 14"/>
          <p:cNvSpPr>
            <a:spLocks noGrp="1"/>
          </p:cNvSpPr>
          <p:nvPr>
            <p:ph type="sldNum" sz="quarter" idx="12"/>
          </p:nvPr>
        </p:nvSpPr>
        <p:spPr>
          <a:xfrm>
            <a:off x="8229600" y="6473952"/>
            <a:ext cx="758952" cy="246888"/>
          </a:xfrm>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15.02.2025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15.02.2025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72D85D8-BD79-4B6A-AF38-51CD001DEDC7}" type="datetime1">
              <a:rPr lang="pl-PL" smtClean="0"/>
              <a:pPr/>
              <a:t>15.02.2025</a:t>
            </a:fld>
            <a:endParaRPr lang="pl-PL"/>
          </a:p>
        </p:txBody>
      </p:sp>
      <p:sp>
        <p:nvSpPr>
          <p:cNvPr id="19" name="Footer Placeholder 18"/>
          <p:cNvSpPr>
            <a:spLocks noGrp="1"/>
          </p:cNvSpPr>
          <p:nvPr>
            <p:ph type="ftr" sz="quarter" idx="11"/>
          </p:nvPr>
        </p:nvSpPr>
        <p:spPr>
          <a:xfrm>
            <a:off x="3581400" y="76200"/>
            <a:ext cx="2895600" cy="288925"/>
          </a:xfrm>
        </p:spPr>
        <p:txBody>
          <a:bodyPr/>
          <a:lstStyle/>
          <a:p>
            <a:r>
              <a:rPr lang="pl-PL"/>
              <a:t>SPODO</a:t>
            </a:r>
          </a:p>
        </p:txBody>
      </p:sp>
      <p:sp>
        <p:nvSpPr>
          <p:cNvPr id="16" name="Slide Number Placeholder 15"/>
          <p:cNvSpPr>
            <a:spLocks noGrp="1"/>
          </p:cNvSpPr>
          <p:nvPr>
            <p:ph type="sldNum" sz="quarter" idx="12"/>
          </p:nvPr>
        </p:nvSpPr>
        <p:spPr>
          <a:xfrm>
            <a:off x="8229600" y="6473952"/>
            <a:ext cx="758952" cy="246888"/>
          </a:xfrm>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872D85D8-BD79-4B6A-AF38-51CD001DEDC7}" type="datetime1">
              <a:rPr lang="pl-PL" smtClean="0"/>
              <a:pPr/>
              <a:t>15.02.2025</a:t>
            </a:fld>
            <a:endParaRPr lang="pl-PL"/>
          </a:p>
        </p:txBody>
      </p:sp>
      <p:sp>
        <p:nvSpPr>
          <p:cNvPr id="11" name="Footer Placeholder 10"/>
          <p:cNvSpPr>
            <a:spLocks noGrp="1"/>
          </p:cNvSpPr>
          <p:nvPr>
            <p:ph type="ftr" sz="quarter" idx="11"/>
          </p:nvPr>
        </p:nvSpPr>
        <p:spPr/>
        <p:txBody>
          <a:bodyPr/>
          <a:lstStyle/>
          <a:p>
            <a:r>
              <a:rPr lang="pl-PL"/>
              <a:t>SPODO</a:t>
            </a:r>
          </a:p>
        </p:txBody>
      </p:sp>
      <p:sp>
        <p:nvSpPr>
          <p:cNvPr id="16" name="Slide Number Placeholder 15"/>
          <p:cNvSpPr>
            <a:spLocks noGrp="1"/>
          </p:cNvSpPr>
          <p:nvPr>
            <p:ph type="sldNum" sz="quarter" idx="12"/>
          </p:nvPr>
        </p:nvSpPr>
        <p:spPr/>
        <p:txBody>
          <a:bodyPr/>
          <a:lstStyle/>
          <a:p>
            <a:fld id="{7D993C6C-2A8B-4279-B5C7-48DE9729C286}" type="slidenum">
              <a:rPr lang="pl-PL" smtClean="0"/>
              <a:pPr/>
              <a:t>‹#›</a:t>
            </a:fld>
            <a:endParaRPr lang="pl-PL"/>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872D85D8-BD79-4B6A-AF38-51CD001DEDC7}" type="datetime1">
              <a:rPr lang="pl-PL" smtClean="0"/>
              <a:pPr/>
              <a:t>15.02.2025</a:t>
            </a:fld>
            <a:endParaRPr lang="pl-PL"/>
          </a:p>
        </p:txBody>
      </p:sp>
      <p:sp>
        <p:nvSpPr>
          <p:cNvPr id="10" name="Footer Placeholder 9"/>
          <p:cNvSpPr>
            <a:spLocks noGrp="1"/>
          </p:cNvSpPr>
          <p:nvPr>
            <p:ph type="ftr" sz="quarter" idx="11"/>
          </p:nvPr>
        </p:nvSpPr>
        <p:spPr/>
        <p:txBody>
          <a:bodyPr/>
          <a:lstStyle/>
          <a:p>
            <a:r>
              <a:rPr lang="pl-PL"/>
              <a:t>SPODO</a:t>
            </a:r>
          </a:p>
        </p:txBody>
      </p:sp>
      <p:sp>
        <p:nvSpPr>
          <p:cNvPr id="31" name="Slide Number Placeholder 30"/>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872D85D8-BD79-4B6A-AF38-51CD001DEDC7}" type="datetime1">
              <a:rPr lang="pl-PL" smtClean="0"/>
              <a:pPr/>
              <a:t>15.02.2025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a:xfrm>
            <a:off x="8229600" y="6477000"/>
            <a:ext cx="762000" cy="246888"/>
          </a:xfrm>
        </p:spPr>
        <p:txBody>
          <a:bodyPr/>
          <a:lstStyle/>
          <a:p>
            <a:fld id="{7D993C6C-2A8B-4279-B5C7-48DE9729C286}" type="slidenum">
              <a:rPr lang="pl-PL" smtClean="0"/>
              <a:pPr/>
              <a:t>‹#›</a:t>
            </a:fld>
            <a:endParaRPr lang="pl-PL"/>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872D85D8-BD79-4B6A-AF38-51CD001DEDC7}" type="datetime1">
              <a:rPr lang="pl-PL" smtClean="0"/>
              <a:pPr/>
              <a:t>15.02.2025</a:t>
            </a:fld>
            <a:endParaRPr lang="pl-PL"/>
          </a:p>
        </p:txBody>
      </p:sp>
      <p:sp>
        <p:nvSpPr>
          <p:cNvPr id="21" name="Footer Placeholder 20"/>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72D85D8-BD79-4B6A-AF38-51CD001DEDC7}" type="datetime1">
              <a:rPr lang="pl-PL" smtClean="0"/>
              <a:pPr/>
              <a:t>15.02.2025</a:t>
            </a:fld>
            <a:endParaRPr lang="pl-PL"/>
          </a:p>
        </p:txBody>
      </p:sp>
      <p:sp>
        <p:nvSpPr>
          <p:cNvPr id="24" name="Footer Placeholder 23"/>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72D85D8-BD79-4B6A-AF38-51CD001DEDC7}" type="datetime1">
              <a:rPr lang="pl-PL" smtClean="0"/>
              <a:pPr/>
              <a:t>15.02.2025</a:t>
            </a:fld>
            <a:endParaRPr lang="pl-PL"/>
          </a:p>
        </p:txBody>
      </p:sp>
      <p:sp>
        <p:nvSpPr>
          <p:cNvPr id="29" name="Footer Placeholder 28"/>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872D85D8-BD79-4B6A-AF38-51CD001DEDC7}" type="datetime1">
              <a:rPr lang="pl-PL" smtClean="0"/>
              <a:pPr/>
              <a:t>15.02.2025</a:t>
            </a:fld>
            <a:endParaRPr lang="pl-PL"/>
          </a:p>
        </p:txBody>
      </p:sp>
      <p:sp>
        <p:nvSpPr>
          <p:cNvPr id="5" name="Footer Placeholder 4"/>
          <p:cNvSpPr>
            <a:spLocks noGrp="1"/>
          </p:cNvSpPr>
          <p:nvPr>
            <p:ph type="ftr" sz="quarter" idx="11"/>
          </p:nvPr>
        </p:nvSpPr>
        <p:spPr/>
        <p:txBody>
          <a:bodyPr/>
          <a:lstStyle/>
          <a:p>
            <a:r>
              <a:rPr lang="pl-PL"/>
              <a:t>SPODO</a:t>
            </a:r>
          </a:p>
        </p:txBody>
      </p:sp>
      <p:sp>
        <p:nvSpPr>
          <p:cNvPr id="31" name="Slide Number Placeholder 30"/>
          <p:cNvSpPr>
            <a:spLocks noGrp="1"/>
          </p:cNvSpPr>
          <p:nvPr>
            <p:ph type="sldNum" sz="quarter" idx="12"/>
          </p:nvPr>
        </p:nvSpPr>
        <p:spPr/>
        <p:txBody>
          <a:bodyPr/>
          <a:lstStyle/>
          <a:p>
            <a:fld id="{7D993C6C-2A8B-4279-B5C7-48DE9729C286}" type="slidenum">
              <a:rPr lang="pl-PL" smtClean="0"/>
              <a:pPr/>
              <a:t>‹#›</a:t>
            </a:fld>
            <a:endParaRPr lang="pl-PL"/>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72D85D8-BD79-4B6A-AF38-51CD001DEDC7}" type="datetime1">
              <a:rPr lang="pl-PL" smtClean="0"/>
              <a:pPr/>
              <a:t>15.02.2025</a:t>
            </a:fld>
            <a:endParaRPr lang="pl-PL"/>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pl-PL"/>
              <a:t>SPODO</a:t>
            </a: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D993C6C-2A8B-4279-B5C7-48DE9729C286}" type="slidenum">
              <a:rPr lang="pl-PL" smtClean="0"/>
              <a:pPr/>
              <a:t>‹#›</a:t>
            </a:fld>
            <a:endParaRPr lang="pl-PL"/>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6700" b="1" dirty="0"/>
              <a:t>Podmioty uprawnione informacyjnie</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r>
              <a:rPr lang="pl-PL" dirty="0"/>
              <a:t>Zasada powszechności podmiotowej - szeroki zakres podmiotów uprawnionych informacyjnie (Art. 61 ust. 1 Konstytucji RP oraz art. 2 ust. 1 </a:t>
            </a:r>
            <a:r>
              <a:rPr lang="pl-PL" dirty="0" err="1"/>
              <a:t>u.d.i.p</a:t>
            </a:r>
            <a:r>
              <a:rPr lang="pl-PL" dirty="0"/>
              <a: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7744" y="260648"/>
            <a:ext cx="8229600" cy="1143000"/>
          </a:xfrm>
        </p:spPr>
        <p:txBody>
          <a:bodyPr>
            <a:noAutofit/>
          </a:bodyPr>
          <a:lstStyle/>
          <a:p>
            <a:r>
              <a:rPr lang="pl-PL" sz="3600" b="1" dirty="0"/>
              <a:t>Uzasadnienie dla szerokiego identyfikowania strony uprawnionej informacyjnie</a:t>
            </a:r>
          </a:p>
        </p:txBody>
      </p:sp>
      <p:sp>
        <p:nvSpPr>
          <p:cNvPr id="3" name="Symbol zastępczy zawartości 2"/>
          <p:cNvSpPr>
            <a:spLocks noGrp="1"/>
          </p:cNvSpPr>
          <p:nvPr>
            <p:ph idx="1"/>
          </p:nvPr>
        </p:nvSpPr>
        <p:spPr/>
        <p:txBody>
          <a:bodyPr/>
          <a:lstStyle/>
          <a:p>
            <a:pPr marL="0" indent="0" algn="just">
              <a:buNone/>
            </a:pPr>
            <a:r>
              <a:rPr lang="pl-PL" b="1" dirty="0"/>
              <a:t>W państwie demokratycznym konstytucyjne przepisy dotyczące praw obywatelskich poza wyjątkiem dotyczącym pewnych praw o czysto politycznych charakterze</a:t>
            </a:r>
            <a:r>
              <a:rPr lang="pl-PL" dirty="0"/>
              <a:t> np. prawo wyborcze </a:t>
            </a:r>
            <a:r>
              <a:rPr lang="pl-PL" b="1" dirty="0"/>
              <a:t>dotyczą również cudzoziemców</a:t>
            </a:r>
            <a:r>
              <a:rPr lang="pl-PL" dirty="0"/>
              <a:t> (wyr. TK z 20.10.1992, K 1/92).</a:t>
            </a:r>
          </a:p>
        </p:txBody>
      </p:sp>
    </p:spTree>
    <p:extLst>
      <p:ext uri="{BB962C8B-B14F-4D97-AF65-F5344CB8AC3E}">
        <p14:creationId xmlns:p14="http://schemas.microsoft.com/office/powerpoint/2010/main" val="2848155229"/>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Uzasadnienie szerokiego identyfikowania strony uprawnionej informacyjnie</a:t>
            </a:r>
          </a:p>
        </p:txBody>
      </p:sp>
      <p:sp>
        <p:nvSpPr>
          <p:cNvPr id="3" name="Symbol zastępczy zawartości 2"/>
          <p:cNvSpPr>
            <a:spLocks noGrp="1"/>
          </p:cNvSpPr>
          <p:nvPr>
            <p:ph idx="1"/>
          </p:nvPr>
        </p:nvSpPr>
        <p:spPr/>
        <p:txBody>
          <a:bodyPr/>
          <a:lstStyle/>
          <a:p>
            <a:pPr marL="0" indent="0" algn="just">
              <a:buNone/>
            </a:pPr>
            <a:r>
              <a:rPr lang="pl-PL" dirty="0"/>
              <a:t>Gdyby wprowadzono ograniczenie prawa do informacji wyłącznie dla obywateli polskich, to nie byłoby żadnej przeszkody  by obywatel innego państwa zwrócił się do obywatela  państwa polskiego o zdobycie dla niego na podstawie  </a:t>
            </a:r>
            <a:r>
              <a:rPr lang="pl-PL" dirty="0" err="1"/>
              <a:t>udip</a:t>
            </a:r>
            <a:r>
              <a:rPr lang="pl-PL" dirty="0"/>
              <a:t> informacji, a to sprzyjałoby  powstawaniu mechanizmów korupcyjnych.</a:t>
            </a:r>
          </a:p>
        </p:txBody>
      </p:sp>
    </p:spTree>
    <p:extLst>
      <p:ext uri="{BB962C8B-B14F-4D97-AF65-F5344CB8AC3E}">
        <p14:creationId xmlns:p14="http://schemas.microsoft.com/office/powerpoint/2010/main" val="3626515404"/>
      </p:ext>
    </p:extLst>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2 ust. 1 </a:t>
            </a:r>
            <a:r>
              <a:rPr lang="pl-PL" b="1" dirty="0" err="1"/>
              <a:t>u.d.i.p</a:t>
            </a:r>
            <a:r>
              <a:rPr lang="pl-PL" b="1" dirty="0"/>
              <a:t>.</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Ustawowe określenie każdego ma na celu objęcie katalogiem strony uprawnionej informacyjnie następujących podmiotów:</a:t>
            </a:r>
          </a:p>
          <a:p>
            <a:pPr algn="just"/>
            <a:r>
              <a:rPr lang="pl-PL" dirty="0"/>
              <a:t>1.	osoby fizyczne (w tym obywateli polskich, obywateli kraju UE, obywateli kraju trzeciego - cudzoziemców oraz bezpaństwowców);</a:t>
            </a:r>
          </a:p>
          <a:p>
            <a:pPr algn="just"/>
            <a:r>
              <a:rPr lang="pl-PL" dirty="0"/>
              <a:t>2.	nieformalne grupy jednostek (zespoły osób, np. koło studenckie, komitet mieszkańców ), </a:t>
            </a:r>
          </a:p>
          <a:p>
            <a:pPr algn="just"/>
            <a:r>
              <a:rPr lang="pl-PL" dirty="0"/>
              <a:t>3.	polskie i zagraniczne osoby prawne, jak i ułomne osoby prawne (jednostki organizacyjne nieposiadające osobowości prawnej, takie jak np. organizacja społeczna). </a:t>
            </a:r>
          </a:p>
          <a:p>
            <a:pPr marL="0" indent="0" algn="just">
              <a:buNone/>
            </a:pPr>
            <a:r>
              <a:rPr lang="pl-PL" dirty="0"/>
              <a:t>Krąg podmiotów uprawnionych informacyjnie obejmuje m.in..: spółki osobowe jak i kapitałowe, stowarzyszenia  rejestrowe jak i zwykle, fundacje, związki zawodowe, partie polityczne, organizacje pozarządowe, redakcje czasopism, spółdzielnie, wspólnoty mieszkaniowe.</a:t>
            </a:r>
          </a:p>
        </p:txBody>
      </p:sp>
    </p:spTree>
    <p:extLst>
      <p:ext uri="{BB962C8B-B14F-4D97-AF65-F5344CB8AC3E}">
        <p14:creationId xmlns:p14="http://schemas.microsoft.com/office/powerpoint/2010/main" val="377485522"/>
      </p:ext>
    </p:extLst>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2 ust. 1 </a:t>
            </a:r>
            <a:r>
              <a:rPr lang="pl-PL" b="1" dirty="0" err="1"/>
              <a:t>u.d.i.p</a:t>
            </a:r>
            <a:r>
              <a:rPr lang="pl-PL" b="1" dirty="0"/>
              <a:t>.</a:t>
            </a:r>
          </a:p>
        </p:txBody>
      </p:sp>
      <p:sp>
        <p:nvSpPr>
          <p:cNvPr id="3" name="Symbol zastępczy zawartości 2"/>
          <p:cNvSpPr>
            <a:spLocks noGrp="1"/>
          </p:cNvSpPr>
          <p:nvPr>
            <p:ph idx="1"/>
          </p:nvPr>
        </p:nvSpPr>
        <p:spPr/>
        <p:txBody>
          <a:bodyPr>
            <a:normAutofit fontScale="70000" lnSpcReduction="20000"/>
          </a:bodyPr>
          <a:lstStyle/>
          <a:p>
            <a:pPr algn="just"/>
            <a:r>
              <a:rPr lang="pl-PL" dirty="0"/>
              <a:t>Zakres niniejszego katalogu </a:t>
            </a:r>
            <a:r>
              <a:rPr lang="pl-PL" b="1" dirty="0"/>
              <a:t>nie obejmuje organów administracji publicznej, które potencjalnie mogłyby ubiegać się o dostarczenie im informacji publicznej, której same (mimo realizacji zadań publicznych) nie posiadają.  Nie ma możliwości aby posiadały one wszystkie informacje publiczne.</a:t>
            </a:r>
          </a:p>
          <a:p>
            <a:pPr algn="just"/>
            <a:r>
              <a:rPr lang="pl-PL" dirty="0"/>
              <a:t>Warto by w tym miejscu przywołać zawartość art. 106 § 1 k.p.a., który odnosi się do </a:t>
            </a:r>
            <a:r>
              <a:rPr lang="pl-PL" b="1" dirty="0"/>
              <a:t>instytucji współdziałania organów administracji publicznej, nie zapominając jednocześnie, że postępowanie w przedmiocie udostępnienia informacji publicznej jest </a:t>
            </a:r>
            <a:r>
              <a:rPr lang="pl-PL" b="1" i="1" dirty="0"/>
              <a:t>quasi</a:t>
            </a:r>
            <a:r>
              <a:rPr lang="pl-PL" b="1" dirty="0"/>
              <a:t> postępowaniem administracyjnym. </a:t>
            </a:r>
            <a:r>
              <a:rPr lang="pl-PL" dirty="0"/>
              <a:t>W jednym z orzeczeń sądu administracyjnego dokonano podkreślenia, że „uregulowanie ustawowe wskazujące na „każdego” nie przewiduje uprawnienia organu administracji publicznej do występowania do innego podmiotu zobowiązanego informacyjnie na podstawie art. 2 ust. </a:t>
            </a:r>
            <a:r>
              <a:rPr lang="pl-PL"/>
              <a:t>1 </a:t>
            </a:r>
            <a:r>
              <a:rPr lang="pl-PL" dirty="0" err="1"/>
              <a:t>u.d.i.p</a:t>
            </a:r>
            <a:r>
              <a:rPr lang="pl-PL" dirty="0"/>
              <a:t>. o udzielenie informacji o sprawach publicznych.</a:t>
            </a:r>
          </a:p>
        </p:txBody>
      </p:sp>
    </p:spTree>
    <p:extLst>
      <p:ext uri="{BB962C8B-B14F-4D97-AF65-F5344CB8AC3E}">
        <p14:creationId xmlns:p14="http://schemas.microsoft.com/office/powerpoint/2010/main" val="3094950393"/>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Organ władzy publicznej jako wnioskodawca</a:t>
            </a:r>
          </a:p>
        </p:txBody>
      </p:sp>
      <p:sp>
        <p:nvSpPr>
          <p:cNvPr id="3" name="Symbol zastępczy zawartości 2"/>
          <p:cNvSpPr>
            <a:spLocks noGrp="1"/>
          </p:cNvSpPr>
          <p:nvPr>
            <p:ph idx="1"/>
          </p:nvPr>
        </p:nvSpPr>
        <p:spPr/>
        <p:txBody>
          <a:bodyPr/>
          <a:lstStyle/>
          <a:p>
            <a:pPr marL="0" indent="0" algn="just">
              <a:buNone/>
            </a:pPr>
            <a:r>
              <a:rPr lang="pl-PL" dirty="0"/>
              <a:t>Wniosek o udzielenie informacji publicznej  złożony przez organ władzy publicznej powinien być </a:t>
            </a:r>
            <a:r>
              <a:rPr lang="pl-PL" b="1" dirty="0"/>
              <a:t>pozostawiony bez rozpoznania, o czym należy poinformować wnioskodawcę będącym organem władzy publicznej za pomocą pisma powiadamiającego doręczonego przy użyciu takiego sposobu jakiego użył sam wnioskodawca.</a:t>
            </a:r>
          </a:p>
        </p:txBody>
      </p:sp>
    </p:spTree>
    <p:extLst>
      <p:ext uri="{BB962C8B-B14F-4D97-AF65-F5344CB8AC3E}">
        <p14:creationId xmlns:p14="http://schemas.microsoft.com/office/powerpoint/2010/main" val="1321134607"/>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2 ust. 1 </a:t>
            </a:r>
            <a:r>
              <a:rPr lang="pl-PL" b="1" dirty="0" err="1"/>
              <a:t>u.d.i.p</a:t>
            </a:r>
            <a:r>
              <a:rPr lang="pl-PL" b="1" dirty="0"/>
              <a:t>.</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Z drugiej jednakże strony nic nie stoi na przeszkodzie temu, aby </a:t>
            </a:r>
            <a:r>
              <a:rPr lang="pl-PL" b="1" dirty="0"/>
              <a:t>tzw. podmioty administrujące </a:t>
            </a:r>
            <a:r>
              <a:rPr lang="pl-PL" dirty="0"/>
              <a:t>korzystały z powszechnego prawa do informacji (w tym z uregulowań </a:t>
            </a:r>
            <a:r>
              <a:rPr lang="pl-PL" dirty="0" err="1"/>
              <a:t>u.d.i.p</a:t>
            </a:r>
            <a:r>
              <a:rPr lang="pl-PL" dirty="0"/>
              <a:t>.), wówczas gdy nie realizują one zadań publicznych, nie dysponują środkami publicznymi, ale działają jako zwykłe podmioty prawa prywatnego -  tak jak każda inna osoba prawna, czy też jak każda inna ułomna osoba prawna. </a:t>
            </a:r>
            <a:r>
              <a:rPr lang="pl-PL" b="1" dirty="0"/>
              <a:t>Prawo do informacji przysługuje każdemu a jednym z  celów ustawy o dostępie jest transparentność zachowań podmiotów publicznych, co może przyczyniać się do zwiększenia poczucia odpowiedzialności za wystąpienia publiczne i utrzymanie publicznej debaty na powszechnie akceptowanym poziomie.</a:t>
            </a:r>
          </a:p>
          <a:p>
            <a:endParaRPr lang="pl-PL" b="1" dirty="0"/>
          </a:p>
        </p:txBody>
      </p:sp>
    </p:spTree>
    <p:extLst>
      <p:ext uri="{BB962C8B-B14F-4D97-AF65-F5344CB8AC3E}">
        <p14:creationId xmlns:p14="http://schemas.microsoft.com/office/powerpoint/2010/main" val="1915902454"/>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fontScale="85000" lnSpcReduction="10000"/>
          </a:bodyPr>
          <a:lstStyle/>
          <a:p>
            <a:pPr algn="just"/>
            <a:r>
              <a:rPr lang="pl-PL" dirty="0"/>
              <a:t>Pełnoletniość;</a:t>
            </a:r>
          </a:p>
          <a:p>
            <a:pPr algn="just"/>
            <a:r>
              <a:rPr lang="pl-PL" dirty="0"/>
              <a:t>Zdolność do czynność prawnych;</a:t>
            </a:r>
          </a:p>
          <a:p>
            <a:pPr marL="0" indent="0" algn="just">
              <a:buNone/>
            </a:pPr>
            <a:r>
              <a:rPr lang="pl-PL" dirty="0"/>
              <a:t>Rozbieżność poglądów w doktrynie i orzecznictwie, co do tego czy wnioskodawca ubiegający się o informację powinien mieć ukończony 18 rok życia i czy powinien posiadać pełną zdolność do czynności prawnych;</a:t>
            </a:r>
          </a:p>
          <a:p>
            <a:pPr marL="0" indent="0" algn="just">
              <a:buNone/>
            </a:pPr>
            <a:r>
              <a:rPr lang="pl-PL" dirty="0"/>
              <a:t>Badanie legalności działania osoby będącej wnioskodawcą  i jej atrybutów na etapie przedkładania wniosku jest bardzo utrudnione, </a:t>
            </a:r>
            <a:r>
              <a:rPr lang="pl-PL" b="1" dirty="0"/>
              <a:t>bo wnioskodawca nie musi być w pełni zidentyfikowany. Wynika to z braku ustawowego określenia wymagań formalnych wniosku.</a:t>
            </a:r>
          </a:p>
        </p:txBody>
      </p:sp>
    </p:spTree>
    <p:extLst>
      <p:ext uri="{BB962C8B-B14F-4D97-AF65-F5344CB8AC3E}">
        <p14:creationId xmlns:p14="http://schemas.microsoft.com/office/powerpoint/2010/main" val="723353370"/>
      </p:ext>
    </p:ext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Każdy wniosek  niezależnie od tego w jakiej formie jest przedłożony (pisemnej, „elektronicznej”, ustnej), musi zawierać takie dane i być na tyle precyzyjny, aby możliwe było jego załatwienie zgodnie z prawem (musi być podany minimalny zakres danych). Zakres ten jest zróżnicowany w zależności od formy wnioskowania i sposobu doręczenia wnioskowanych informacji  na które wskazuje zainteresowany. Np. w przypadku formy „elektronicznej”  wystarczające będzie podanie adresu e - mail, przy doręczaniu w formie tradycyjnej  - za pomocą poczty potrzebne będzie imię, nazwisko i adres do korespondencji.</a:t>
            </a:r>
          </a:p>
          <a:p>
            <a:endParaRPr lang="pl-PL" dirty="0"/>
          </a:p>
        </p:txBody>
      </p:sp>
    </p:spTree>
    <p:extLst>
      <p:ext uri="{BB962C8B-B14F-4D97-AF65-F5344CB8AC3E}">
        <p14:creationId xmlns:p14="http://schemas.microsoft.com/office/powerpoint/2010/main" val="1733517829"/>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a:t>Atrybuty osoby fizycznej będącej stroną zainteresowaną informacyjnie (brak jednolitości w doktrynie</a:t>
            </a:r>
            <a:r>
              <a:rPr lang="pl-PL" b="1" dirty="0"/>
              <a:t>)</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b="1" dirty="0"/>
              <a:t>I grupa poglądów:</a:t>
            </a:r>
          </a:p>
          <a:p>
            <a:pPr marL="0" indent="0" algn="just">
              <a:buNone/>
            </a:pPr>
            <a:r>
              <a:rPr lang="pl-PL" dirty="0"/>
              <a:t>Postępowanie w sprawie udzielenia informacji publicznej jest postępowaniem odformalizowanym i uproszczonym, ale i jednocześnie jest częścią prawa administracyjnego (jest postępowaniem administracyjnym), w którym niepełnoletni i ubezwłasnowolnieni muszą działać za pomocą swoich przedstawicieli. Nie ma więc powodów aby stosować tutaj  reguły inne niż  w pozostałych dziedzinach prawa administracyjnego. Wyjątek taki, gdyby był  - z pewnością byłby zapisany w ustawie (</a:t>
            </a:r>
            <a:r>
              <a:rPr lang="pl-PL" dirty="0" err="1"/>
              <a:t>udip</a:t>
            </a:r>
            <a:r>
              <a:rPr lang="pl-PL" dirty="0"/>
              <a:t>). Wniosek złożony przez osobę niepełnoletnią lub też ubezwłasnowolnioną  powinien być pozostawiony bez rozpoznania przy jednoczesnym powiadomieniu za pomocą pisma (M. Bidziński, M. </a:t>
            </a:r>
            <a:r>
              <a:rPr lang="pl-PL" dirty="0" err="1"/>
              <a:t>Chmaj</a:t>
            </a:r>
            <a:r>
              <a:rPr lang="pl-PL" dirty="0"/>
              <a:t>).</a:t>
            </a:r>
          </a:p>
          <a:p>
            <a:pPr marL="0" indent="0" algn="just">
              <a:buNone/>
            </a:pPr>
            <a:endParaRPr lang="pl-PL" dirty="0"/>
          </a:p>
        </p:txBody>
      </p:sp>
    </p:spTree>
    <p:extLst>
      <p:ext uri="{BB962C8B-B14F-4D97-AF65-F5344CB8AC3E}">
        <p14:creationId xmlns:p14="http://schemas.microsoft.com/office/powerpoint/2010/main" val="2856745758"/>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I grupa poglądów:</a:t>
            </a:r>
          </a:p>
          <a:p>
            <a:pPr marL="0" indent="0" algn="just">
              <a:buNone/>
            </a:pPr>
            <a:r>
              <a:rPr lang="pl-PL" dirty="0"/>
              <a:t>Osoby fizyczne składające wniosek o udostępnienie informacji muszą być pełnoletnie  i nieubezwłasnowolnione. Wykładnia systemowa wyraźnie na to wskazuje, że osoby ubezwłasnowolnione i niepełnoletnie  nie mogą żądać informacji publicznej, o ile nie działają przez pełnomocników. (P. Szustakiewicz). Podobnie I. Kamińska i M. </a:t>
            </a:r>
            <a:r>
              <a:rPr lang="pl-PL" dirty="0" err="1"/>
              <a:t>Rozbicka</a:t>
            </a:r>
            <a:r>
              <a:rPr lang="pl-PL" dirty="0"/>
              <a:t> - Ostrowska.</a:t>
            </a:r>
          </a:p>
        </p:txBody>
      </p:sp>
    </p:spTree>
    <p:extLst>
      <p:ext uri="{BB962C8B-B14F-4D97-AF65-F5344CB8AC3E}">
        <p14:creationId xmlns:p14="http://schemas.microsoft.com/office/powerpoint/2010/main" val="2419273437"/>
      </p:ext>
    </p:extLst>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a:t>Art. 61 ust. 1 Konstytucji i art. 2 </a:t>
            </a:r>
            <a:r>
              <a:rPr lang="pl-PL" b="1" dirty="0" err="1"/>
              <a:t>u.d.i.p</a:t>
            </a:r>
            <a:r>
              <a:rPr lang="pl-PL" dirty="0"/>
              <a:t>.</a:t>
            </a:r>
            <a:br>
              <a:rPr lang="pl-PL" dirty="0"/>
            </a:br>
            <a:endParaRPr lang="pl-PL" dirty="0"/>
          </a:p>
        </p:txBody>
      </p:sp>
      <p:sp>
        <p:nvSpPr>
          <p:cNvPr id="6" name="Symbol zastępczy zawartości 5"/>
          <p:cNvSpPr>
            <a:spLocks noGrp="1"/>
          </p:cNvSpPr>
          <p:nvPr>
            <p:ph idx="1"/>
          </p:nvPr>
        </p:nvSpPr>
        <p:spPr/>
        <p:txBody>
          <a:bodyPr>
            <a:normAutofit lnSpcReduction="10000"/>
          </a:bodyPr>
          <a:lstStyle/>
          <a:p>
            <a:pPr marL="0" indent="0" algn="just">
              <a:buNone/>
            </a:pPr>
            <a:r>
              <a:rPr lang="pl-PL" dirty="0"/>
              <a:t>Zawartość art. 2 </a:t>
            </a:r>
            <a:r>
              <a:rPr lang="pl-PL" dirty="0" err="1"/>
              <a:t>u.d.i.p</a:t>
            </a:r>
            <a:r>
              <a:rPr lang="pl-PL" dirty="0"/>
              <a:t>. ust. 1 uwidacznia, że prawo dostępu do informacji publicznej przysługuje </a:t>
            </a:r>
            <a:r>
              <a:rPr lang="pl-PL" b="1" dirty="0"/>
              <a:t>każdemu.</a:t>
            </a:r>
            <a:r>
              <a:rPr lang="pl-PL" dirty="0"/>
              <a:t> </a:t>
            </a:r>
            <a:r>
              <a:rPr lang="pl-PL" b="1" dirty="0"/>
              <a:t>W zakresie podmiotów legitymowanych informacyjnie ustawodawca zajął stanowisko o szerokim identyfikowaniu strony uprawnionej informacyjnie, tj. podmiotów które mogą ubiegać się o interesujące ich informacje publiczne, które mogą same sięgać po interesujące je informacje publiczne (korzystać z tych informacji).</a:t>
            </a:r>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b="1" dirty="0"/>
              <a:t>Co jednak wówczas gdy wnioskodawca dzwoni po informację publiczną lub też wysyła zapytanie e -mailowe?  W jaki sposób sprawdzić wiek i posiadanie zdolności do czynności prawnych – jest to kwestia bardzo problematyczna. </a:t>
            </a:r>
            <a:r>
              <a:rPr lang="pl-PL" dirty="0"/>
              <a:t>Nie ma możliwości ustalenia wnioskodawcy, a  tym samym adresata udzielonej informacji publicznej. </a:t>
            </a:r>
            <a:r>
              <a:rPr lang="pl-PL" b="1" dirty="0"/>
              <a:t>Jeszcze większe problemy powstają wówczas gdy zachodzi konieczność odmowy udostępnienia lub umorzenia postępowania, które wiążą się z koniecznością doręczenia decyzji administracyjnej (osobie pełnoletniej i posiadającej pełną zdolność do czynności prawnych – tylko takie osoby mogą być stroną postępowania administracyjnego).</a:t>
            </a:r>
          </a:p>
          <a:p>
            <a:pPr marL="0" indent="0" algn="just">
              <a:buNone/>
            </a:pPr>
            <a:r>
              <a:rPr lang="pl-PL" b="1" dirty="0"/>
              <a:t>Należy pamiętać, że od momentu wydania decyzji, do postępowania </a:t>
            </a:r>
            <a:r>
              <a:rPr lang="pl-PL" b="1" dirty="0" err="1"/>
              <a:t>ws</a:t>
            </a:r>
            <a:r>
              <a:rPr lang="pl-PL" b="1" dirty="0"/>
              <a:t>. udostępnienia informacji publicznej zastosowanie posiadają regulacje KPA.</a:t>
            </a:r>
          </a:p>
        </p:txBody>
      </p:sp>
    </p:spTree>
    <p:extLst>
      <p:ext uri="{BB962C8B-B14F-4D97-AF65-F5344CB8AC3E}">
        <p14:creationId xmlns:p14="http://schemas.microsoft.com/office/powerpoint/2010/main" val="628729975"/>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a:bodyPr>
          <a:lstStyle/>
          <a:p>
            <a:pPr marL="0" indent="0" algn="just">
              <a:buNone/>
            </a:pPr>
            <a:r>
              <a:rPr lang="pl-PL" b="1" dirty="0"/>
              <a:t>II grupa poglądów:</a:t>
            </a:r>
          </a:p>
          <a:p>
            <a:pPr marL="0" indent="0" algn="just">
              <a:buNone/>
            </a:pPr>
            <a:r>
              <a:rPr lang="pl-PL" dirty="0"/>
              <a:t>Korzystanie z prawa do informacji nie zależy od </a:t>
            </a:r>
            <a:r>
              <a:rPr lang="pl-PL" b="1" dirty="0"/>
              <a:t>wieku osoby występującej z wnioskiem, ani od posiadania przez nią pełnej zdolności do czynności prawnej. Przysługuje ono więc  zarówno osobom posiadającym pełną, jak i ograniczoną zdolność do czynności prawnych </a:t>
            </a:r>
            <a:r>
              <a:rPr lang="pl-PL" dirty="0"/>
              <a:t>(A. Piskorz – Ryń)</a:t>
            </a:r>
          </a:p>
        </p:txBody>
      </p:sp>
    </p:spTree>
    <p:extLst>
      <p:ext uri="{BB962C8B-B14F-4D97-AF65-F5344CB8AC3E}">
        <p14:creationId xmlns:p14="http://schemas.microsoft.com/office/powerpoint/2010/main" val="242370867"/>
      </p:ext>
    </p:extLst>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Atrybuty osoby fizycznej będącej stroną zainteresowaną informacyjnie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II grupa poglądów:</a:t>
            </a:r>
          </a:p>
          <a:p>
            <a:pPr marL="0" indent="0" algn="just">
              <a:buNone/>
            </a:pPr>
            <a:r>
              <a:rPr lang="pl-PL" dirty="0"/>
              <a:t>Stanowisko P. </a:t>
            </a:r>
            <a:r>
              <a:rPr lang="pl-PL" dirty="0" err="1"/>
              <a:t>Sitniewskiego</a:t>
            </a:r>
            <a:r>
              <a:rPr lang="pl-PL" dirty="0"/>
              <a:t>:</a:t>
            </a:r>
          </a:p>
          <a:p>
            <a:pPr algn="just"/>
            <a:r>
              <a:rPr lang="pl-PL" dirty="0"/>
              <a:t>Osoby w wieku poniżej 13 lat lub ubezwłasnowolnione całkowicie  - nieposiadające zdolności do czynności prawnych  nie mogą skutecznie składać wniosków o udostępnienie informacji publicznej, wnioski ich pozostawia się bez rozpoznania, wszelkie czynności  dokonane przez takie osoby  zarówno  sferze prawa cywilnego jak i administracyjnego są nieważne;</a:t>
            </a:r>
          </a:p>
          <a:p>
            <a:pPr algn="just"/>
            <a:r>
              <a:rPr lang="pl-PL" dirty="0"/>
              <a:t>Osoby z ograniczoną zdolnością do czynności prawnych  mogą skutecznie składać wnioski o udzielenie informacji publicznej, wnioski powinny być rozpatrzone zgodnie z istniejącą procedurą, w razie potrzeby wydania decyzji, wszystkie pisma, wnioski łącznie z decyzją powinny być doręczone przedstawicielowi.</a:t>
            </a:r>
          </a:p>
        </p:txBody>
      </p:sp>
    </p:spTree>
    <p:extLst>
      <p:ext uri="{BB962C8B-B14F-4D97-AF65-F5344CB8AC3E}">
        <p14:creationId xmlns:p14="http://schemas.microsoft.com/office/powerpoint/2010/main" val="2230867007"/>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a:t>Atrybuty osoby występującej w imieniu osoby prawnej i ułomnej osoby prawnej oraz kwestia prawidłowej reprezentacji</a:t>
            </a:r>
          </a:p>
        </p:txBody>
      </p:sp>
      <p:sp>
        <p:nvSpPr>
          <p:cNvPr id="3" name="Symbol zastępczy zawartości 2"/>
          <p:cNvSpPr>
            <a:spLocks noGrp="1"/>
          </p:cNvSpPr>
          <p:nvPr>
            <p:ph idx="1"/>
          </p:nvPr>
        </p:nvSpPr>
        <p:spPr/>
        <p:txBody>
          <a:bodyPr>
            <a:normAutofit fontScale="70000" lnSpcReduction="20000"/>
          </a:bodyPr>
          <a:lstStyle/>
          <a:p>
            <a:pPr algn="just"/>
            <a:r>
              <a:rPr lang="pl-PL" dirty="0"/>
              <a:t>W postępowaniu o udostępnienie informacji publicznej tak jak w każdym innym postępowaniu administracyjnym , konieczne jest ustalenie czy osoby działające w imieniu osoby prawnej lub ułomniej osoby prawnej są umocowane do jej reprezentowania. Jeżeli umocowania takiego brak nie należy wniosku  traktować jako wniosku osoby fizycznej, która go złożyła, informacja nie powinna zostać udostępniona (wyr. WSA z 30.04.2007 r., II SA/ WA 2404/06); Wniosek powinien zostać pozostawiony bez rozpoznania; Zasadą jest , że prawo do informacji przysługuje każdemu, ale to nie oznacza że wnioskować może każdy w imieniu każdego (tym bardziej nie bez jego zgody czy wiedzy);</a:t>
            </a:r>
          </a:p>
          <a:p>
            <a:pPr algn="just"/>
            <a:r>
              <a:rPr lang="pl-PL" dirty="0"/>
              <a:t>Odmienny pogląd w doktrynie: na etapie przyjmowania wniosku o udostępnienie informacji publicznej oraz w trakcie jej udostępniania nie powinno być sprawdzane ani wymagane aby podmiot występujący o informację publiczną dysponował  prawem do reprezentowania podmiotu (pełnomocnictwo, prokura) (K. Kędzierska).</a:t>
            </a:r>
          </a:p>
          <a:p>
            <a:pPr algn="just"/>
            <a:endParaRPr lang="pl-PL" dirty="0"/>
          </a:p>
        </p:txBody>
      </p:sp>
    </p:spTree>
    <p:extLst>
      <p:ext uri="{BB962C8B-B14F-4D97-AF65-F5344CB8AC3E}">
        <p14:creationId xmlns:p14="http://schemas.microsoft.com/office/powerpoint/2010/main" val="2149707793"/>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Czy wnioskodawca może pozostawać anonimowy?</a:t>
            </a:r>
          </a:p>
        </p:txBody>
      </p:sp>
      <p:sp>
        <p:nvSpPr>
          <p:cNvPr id="3" name="Symbol zastępczy zawartości 2"/>
          <p:cNvSpPr>
            <a:spLocks noGrp="1"/>
          </p:cNvSpPr>
          <p:nvPr>
            <p:ph idx="1"/>
          </p:nvPr>
        </p:nvSpPr>
        <p:spPr/>
        <p:txBody>
          <a:bodyPr>
            <a:normAutofit fontScale="70000" lnSpcReduction="20000"/>
          </a:bodyPr>
          <a:lstStyle/>
          <a:p>
            <a:pPr algn="just"/>
            <a:r>
              <a:rPr lang="pl-PL" dirty="0"/>
              <a:t>Wnioskodawca nie musi  ujawniać informacji o sobie, tym samym na etapie składania wniosku może pozostawać anonimowy licząc na pozytywne załatwienie sprawy;</a:t>
            </a:r>
          </a:p>
          <a:p>
            <a:pPr algn="just"/>
            <a:r>
              <a:rPr lang="pl-PL" b="1" dirty="0"/>
              <a:t>Obowiązkowe jest określenie we wniosku sposobu i formy udostępnienia, przekazania wnioskowanej informacji; Jedyny wymóg formalny, którego można doszukać się w zawartości </a:t>
            </a:r>
            <a:r>
              <a:rPr lang="pl-PL" b="1" dirty="0" err="1"/>
              <a:t>udip</a:t>
            </a:r>
            <a:r>
              <a:rPr lang="pl-PL" b="1" dirty="0"/>
              <a:t>;</a:t>
            </a:r>
          </a:p>
          <a:p>
            <a:pPr algn="just"/>
            <a:r>
              <a:rPr lang="pl-PL" dirty="0"/>
              <a:t>Każdy anonimowy wnioskodawca musi jednak być świadomy , iż brak jego identyfikacji na kolejnych etapach postępowania wnioskowego może utrudnić jego pozytywne zakończenie a nawet doprowadzić do pozostawienia sprawy bez rozpoznania. </a:t>
            </a:r>
          </a:p>
          <a:p>
            <a:pPr algn="just"/>
            <a:r>
              <a:rPr lang="pl-PL" dirty="0"/>
              <a:t>Istotne znaczenie posiada czy wnioskujący podał w swym wniosku jakiekolwiek dane umożliwiające podmiotowi zobowiązanemu przekazanie odpowiedzi na wniosek (adres e-mail, adres do korespondencji).</a:t>
            </a:r>
          </a:p>
        </p:txBody>
      </p:sp>
    </p:spTree>
    <p:extLst>
      <p:ext uri="{BB962C8B-B14F-4D97-AF65-F5344CB8AC3E}">
        <p14:creationId xmlns:p14="http://schemas.microsoft.com/office/powerpoint/2010/main" val="381434118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Czy wnioskodawca może pozostawać anonimowy?</a:t>
            </a:r>
          </a:p>
        </p:txBody>
      </p:sp>
      <p:sp>
        <p:nvSpPr>
          <p:cNvPr id="3" name="Symbol zastępczy zawartości 2"/>
          <p:cNvSpPr>
            <a:spLocks noGrp="1"/>
          </p:cNvSpPr>
          <p:nvPr>
            <p:ph idx="1"/>
          </p:nvPr>
        </p:nvSpPr>
        <p:spPr/>
        <p:txBody>
          <a:bodyPr>
            <a:normAutofit fontScale="85000" lnSpcReduction="10000"/>
          </a:bodyPr>
          <a:lstStyle/>
          <a:p>
            <a:pPr algn="just"/>
            <a:r>
              <a:rPr lang="pl-PL" dirty="0"/>
              <a:t>Organ zobowiązany </a:t>
            </a:r>
            <a:r>
              <a:rPr lang="pl-PL" b="1" dirty="0"/>
              <a:t>ma jednak prawo domagać się danych, które pozwolą na należyte określenie podmiotu wobec którego mają być podjęte czynności związane z realizacją wniosku</a:t>
            </a:r>
            <a:r>
              <a:rPr lang="pl-PL" dirty="0"/>
              <a:t>;</a:t>
            </a:r>
          </a:p>
          <a:p>
            <a:pPr algn="just"/>
            <a:r>
              <a:rPr lang="pl-PL" dirty="0"/>
              <a:t>Ujawnienie danych jest niezbędne w sytuacji  gdy podmiot zobowiązany  przygotowuje się  do wydania decyzji administracyjnej; </a:t>
            </a:r>
          </a:p>
          <a:p>
            <a:pPr algn="just"/>
            <a:r>
              <a:rPr lang="pl-PL" dirty="0"/>
              <a:t>Niektóre wyroki sądów administracyjnych wskazują, że taki obowiązek ma również miejsce w sytuacji wysyłania </a:t>
            </a:r>
            <a:r>
              <a:rPr lang="pl-PL" b="1" dirty="0"/>
              <a:t>powiadomienia o konieczności uiszczenia opłaty tytułem udostępnienia informacji.</a:t>
            </a:r>
          </a:p>
          <a:p>
            <a:endParaRPr lang="pl-PL" dirty="0"/>
          </a:p>
        </p:txBody>
      </p:sp>
    </p:spTree>
    <p:extLst>
      <p:ext uri="{BB962C8B-B14F-4D97-AF65-F5344CB8AC3E}">
        <p14:creationId xmlns:p14="http://schemas.microsoft.com/office/powerpoint/2010/main" val="3041813721"/>
      </p:ext>
    </p:extLst>
  </p:cSld>
  <p:clrMapOvr>
    <a:masterClrMapping/>
  </p:clrMapOvr>
  <p:transition>
    <p:wipe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Identyfikacja wnioskodawcy jest wymagana w sytuacji gdy podmiot zobowiązany stwierdza, że zachodzi konieczność wydania decyzji administracyjnej. Tj. </a:t>
            </a:r>
          </a:p>
          <a:p>
            <a:pPr marL="514350" indent="-514350" algn="just">
              <a:buAutoNum type="arabicPeriod"/>
            </a:pPr>
            <a:r>
              <a:rPr lang="pl-PL" dirty="0"/>
              <a:t>Decyzji odmawiającej ze względu na potrzebę ochrony określonego dobra chronionego przepisem szczególnym - art. 5 </a:t>
            </a:r>
            <a:r>
              <a:rPr lang="pl-PL" dirty="0" err="1"/>
              <a:t>u.d.i.p</a:t>
            </a:r>
            <a:r>
              <a:rPr lang="pl-PL" dirty="0"/>
              <a:t> lub w związku z niewykazaniem przez zaineresowanego szczególnej istotności dla interesu publicznego w związku z informacją przetworzoną;</a:t>
            </a:r>
          </a:p>
          <a:p>
            <a:pPr marL="514350" indent="-514350" algn="just">
              <a:buAutoNum type="arabicPeriod"/>
            </a:pPr>
            <a:r>
              <a:rPr lang="pl-PL" dirty="0"/>
              <a:t>Decyzji umarzającej w związku z  wycofaniem wniosku, bądź też z brakiem zmiany formy lub sposobu przy użyciu których informacja może być udostępniona z uwagi na możliwości techniczne podmiotu zobowiązanego. </a:t>
            </a:r>
          </a:p>
        </p:txBody>
      </p:sp>
    </p:spTree>
    <p:extLst>
      <p:ext uri="{BB962C8B-B14F-4D97-AF65-F5344CB8AC3E}">
        <p14:creationId xmlns:p14="http://schemas.microsoft.com/office/powerpoint/2010/main" val="2388303944"/>
      </p:ext>
    </p:extLst>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85000" lnSpcReduction="20000"/>
          </a:bodyPr>
          <a:lstStyle/>
          <a:p>
            <a:pPr algn="just"/>
            <a:r>
              <a:rPr lang="pl-PL" dirty="0"/>
              <a:t>Od momentu gdy podmiot zobowiązany ustalił konieczność wydania decyzji administracyjnej postępowanie wszczęte  na wniosek wchodzi w fazę postępowania regulowanego ściśle przepisami KPA;</a:t>
            </a:r>
          </a:p>
          <a:p>
            <a:pPr algn="just"/>
            <a:r>
              <a:rPr lang="pl-PL" b="1" dirty="0"/>
              <a:t>Art. 107 kpa określa składniki typowej decyzji administracyjnej, jednym z nich jest oznaczenie strony – stron postępowania</a:t>
            </a:r>
            <a:r>
              <a:rPr lang="pl-PL" dirty="0"/>
              <a:t>;</a:t>
            </a:r>
          </a:p>
          <a:p>
            <a:pPr algn="just"/>
            <a:r>
              <a:rPr lang="pl-PL" dirty="0"/>
              <a:t>Nie istnieje zatem możliwość wydania decyzji anonimowej, gdyż stoi to w sprzeczności z istotą decyzji administracyjnej jako aktu </a:t>
            </a:r>
            <a:r>
              <a:rPr lang="pl-PL" b="1" dirty="0"/>
              <a:t>konkretnego i indywidualnego o ściśle określonym adresacie  do którego skierowane jest władcze rozstrzygnięcie organu.</a:t>
            </a:r>
          </a:p>
        </p:txBody>
      </p:sp>
    </p:spTree>
    <p:extLst>
      <p:ext uri="{BB962C8B-B14F-4D97-AF65-F5344CB8AC3E}">
        <p14:creationId xmlns:p14="http://schemas.microsoft.com/office/powerpoint/2010/main" val="1000098533"/>
      </p:ext>
    </p:extLst>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lstStyle/>
          <a:p>
            <a:pPr marL="0" indent="0" algn="just">
              <a:buNone/>
            </a:pPr>
            <a:r>
              <a:rPr lang="pl-PL" dirty="0"/>
              <a:t>Podmiot zobowiązany do którego wpłynął wniosek anonimowy  w sytuacji zaistnienia potrzeby  wydania decyzji administracyjnej musi </a:t>
            </a:r>
            <a:r>
              <a:rPr lang="pl-PL" b="1" dirty="0"/>
              <a:t>wezwać wnioskodawcę do uzupełnienia braków formalnych w terminie 7 dni pod rygorem pozostawienia  wniosku bez rozpoznania. Pismo to można uznać za czynność materialno - techniczną korzystającą z formuły wezwania, o którym mowa w art. 64 par. 2 KPA.</a:t>
            </a:r>
          </a:p>
        </p:txBody>
      </p:sp>
    </p:spTree>
    <p:extLst>
      <p:ext uri="{BB962C8B-B14F-4D97-AF65-F5344CB8AC3E}">
        <p14:creationId xmlns:p14="http://schemas.microsoft.com/office/powerpoint/2010/main" val="3192132716"/>
      </p:ext>
    </p:extLst>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Zadanie do analizy</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Anonim pyta organ drogą e - mailową o cztery sprawy, zadaje 4 odrębne pytania, czy nadal może pozostawać anonimowy, jeśli?</a:t>
            </a:r>
          </a:p>
          <a:p>
            <a:pPr marL="0" indent="0" algn="just">
              <a:buNone/>
            </a:pPr>
            <a:r>
              <a:rPr lang="pl-PL" dirty="0"/>
              <a:t>1. dwa pierwsze pytania dotyczą informacji publicznej i w drugim zachodzi konieczność uiszczenia opłaty tytułem poniesionych kosztów przez zobowiązanego; w żadnym z nich nie ma przesłanek do odmowy czy umorzenia postępowania;</a:t>
            </a:r>
          </a:p>
          <a:p>
            <a:pPr marL="0" indent="0" algn="just">
              <a:buNone/>
            </a:pPr>
            <a:r>
              <a:rPr lang="pl-PL" dirty="0"/>
              <a:t>2. pytanie 3 wiąże się z koniecznością przetworzenia informacji;</a:t>
            </a:r>
          </a:p>
          <a:p>
            <a:pPr marL="0" indent="0" algn="just">
              <a:buNone/>
            </a:pPr>
            <a:r>
              <a:rPr lang="pl-PL" dirty="0"/>
              <a:t>3. pytanie 4 w ocenie zobowiązanego nie dotyczy informacji publicznej</a:t>
            </a:r>
          </a:p>
          <a:p>
            <a:pPr marL="0" indent="0" algn="just">
              <a:buNone/>
            </a:pPr>
            <a:r>
              <a:rPr lang="pl-PL" dirty="0"/>
              <a:t>Jak powinien zachować się zobowiązany, jakie czynności powinny być przez niego podjęte?  </a:t>
            </a:r>
          </a:p>
        </p:txBody>
      </p:sp>
    </p:spTree>
    <p:extLst>
      <p:ext uri="{BB962C8B-B14F-4D97-AF65-F5344CB8AC3E}">
        <p14:creationId xmlns:p14="http://schemas.microsoft.com/office/powerpoint/2010/main" val="315405293"/>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61 ust. 1 oraz art. 2 ust. 1 </a:t>
            </a:r>
            <a:r>
              <a:rPr lang="pl-PL" b="1" dirty="0" err="1"/>
              <a:t>u.d.i.p</a:t>
            </a:r>
            <a:r>
              <a:rPr lang="pl-PL" b="1" dirty="0"/>
              <a:t>.</a:t>
            </a:r>
          </a:p>
        </p:txBody>
      </p:sp>
      <p:sp>
        <p:nvSpPr>
          <p:cNvPr id="3" name="Symbol zastępczy zawartości 2"/>
          <p:cNvSpPr>
            <a:spLocks noGrp="1"/>
          </p:cNvSpPr>
          <p:nvPr>
            <p:ph idx="1"/>
          </p:nvPr>
        </p:nvSpPr>
        <p:spPr/>
        <p:txBody>
          <a:bodyPr/>
          <a:lstStyle/>
          <a:p>
            <a:pPr marL="0" indent="0" algn="just">
              <a:buNone/>
            </a:pPr>
            <a:r>
              <a:rPr lang="pl-PL" dirty="0"/>
              <a:t>Podobnym twierdzeniem (o szerokim kwalifikowaniu podmiotów zainteresowanych) można się posłużyć w odniesieniu do konstytucyjnie wyróżnionej grupy uprawnionych informacyjnie (na płaszczyźnie art. 61 ust. 1). Jest to możliwe pomimo posłużenia się przez ustrojodawcę krótkim i jednocześnie wywołującym wątpliwości interpretacyjne określeniem </a:t>
            </a:r>
            <a:r>
              <a:rPr lang="pl-PL" b="1" dirty="0"/>
              <a:t>obywatela</a:t>
            </a:r>
            <a:r>
              <a:rPr lang="pl-PL" dirty="0"/>
              <a:t>.</a:t>
            </a:r>
          </a:p>
        </p:txBody>
      </p:sp>
    </p:spTree>
    <p:extLst>
      <p:ext uri="{BB962C8B-B14F-4D97-AF65-F5344CB8AC3E}">
        <p14:creationId xmlns:p14="http://schemas.microsoft.com/office/powerpoint/2010/main" val="2141003249"/>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Pytanie?</a:t>
            </a:r>
          </a:p>
        </p:txBody>
      </p:sp>
      <p:sp>
        <p:nvSpPr>
          <p:cNvPr id="3" name="Symbol zastępczy zawartości 2"/>
          <p:cNvSpPr>
            <a:spLocks noGrp="1"/>
          </p:cNvSpPr>
          <p:nvPr>
            <p:ph idx="1"/>
          </p:nvPr>
        </p:nvSpPr>
        <p:spPr/>
        <p:txBody>
          <a:bodyPr>
            <a:normAutofit/>
          </a:bodyPr>
          <a:lstStyle/>
          <a:p>
            <a:pPr marL="0" indent="0" algn="just">
              <a:buNone/>
            </a:pPr>
            <a:r>
              <a:rPr lang="pl-PL" dirty="0"/>
              <a:t>Czy dziennikarze posiadają specjalne uprawnienia w zakresie prawa do informacji publicznej? Jak to wygląda w sensie prawnym i teoretycznym, a jak w sensie praktycznym?</a:t>
            </a:r>
          </a:p>
        </p:txBody>
      </p:sp>
    </p:spTree>
  </p:cSld>
  <p:clrMapOvr>
    <a:masterClrMapping/>
  </p:clrMapOvr>
  <p:transition>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Zadanie do analizy</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Do Kancelarii Prezesa Rady Ministrów wpłynął jednobrzmiący wniosek pochodzący od trzech  różnych podmiotów: od studenta II roku prawa, od dziennikarza reprezentującego gazetę lokalną, od dziennikarza reprezentującego Gazetę Prawną? Wszyscy wnoszą o przeprowadzenie analizy na temat przyczyn, które były podstawą do zastosowania przez premiera w ostatnich pięciu lat trybu z art.  96 ust. 2 ustawy z dnia 8 marca 1990 r. o samorządzie gminnym? Któremu z tych podmiotów  łatwiej będzie wykazać szczególną istotność dla interesu publicznego? Kto faktycznie może liczyć na uzyskanie informacji publicznej objętej wnioskowaniem?</a:t>
            </a:r>
          </a:p>
        </p:txBody>
      </p:sp>
    </p:spTree>
    <p:extLst>
      <p:ext uri="{BB962C8B-B14F-4D97-AF65-F5344CB8AC3E}">
        <p14:creationId xmlns:p14="http://schemas.microsoft.com/office/powerpoint/2010/main" val="1488361524"/>
      </p:ext>
    </p:extLst>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96 ust. 2  </a:t>
            </a:r>
            <a:r>
              <a:rPr lang="pl-PL" b="1" dirty="0" err="1"/>
              <a:t>u.s.g</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Jeżeli powtarzającego się naruszenia Konstytucji lub ustaw dopuszcza się wójt, wojewoda wzywa wójta do zaprzestania naruszeń, a jeżeli wezwanie to nie odnosi  skutku – występuje z wnioskiem do Prezesa Rady Ministrów o odwołanie wójta. </a:t>
            </a:r>
            <a:r>
              <a:rPr lang="pl-PL" b="1" dirty="0"/>
              <a:t>W przypadku odwołania wójta Prezes Rady Ministrów, na wniosek ministra właściwego  do  spraw  administracji  publicznej,  wyznacza  osobę,  która  do  czasu wyboru wójta pełni jego funkcję.</a:t>
            </a:r>
          </a:p>
        </p:txBody>
      </p:sp>
    </p:spTree>
    <p:extLst>
      <p:ext uri="{BB962C8B-B14F-4D97-AF65-F5344CB8AC3E}">
        <p14:creationId xmlns:p14="http://schemas.microsoft.com/office/powerpoint/2010/main" val="1004380052"/>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Pytanie?</a:t>
            </a:r>
          </a:p>
        </p:txBody>
      </p:sp>
      <p:sp>
        <p:nvSpPr>
          <p:cNvPr id="3" name="Symbol zastępczy zawartości 2"/>
          <p:cNvSpPr>
            <a:spLocks noGrp="1"/>
          </p:cNvSpPr>
          <p:nvPr>
            <p:ph idx="1"/>
          </p:nvPr>
        </p:nvSpPr>
        <p:spPr/>
        <p:txBody>
          <a:bodyPr>
            <a:normAutofit/>
          </a:bodyPr>
          <a:lstStyle/>
          <a:p>
            <a:pPr marL="0" indent="0" algn="just">
              <a:buNone/>
            </a:pPr>
            <a:r>
              <a:rPr lang="pl-PL" dirty="0"/>
              <a:t>Czy podmiot zobowiązany może badać uprawnienie do reprezentacji po stronie wnioskodawcy, jeżeli wnioskodawcą jest osobą prawną? Czy </a:t>
            </a:r>
            <a:r>
              <a:rPr lang="pl-PL" dirty="0" err="1"/>
              <a:t>udip</a:t>
            </a:r>
            <a:r>
              <a:rPr lang="pl-PL" dirty="0"/>
              <a:t> zawiera stosowne regulacje  w tym zakresie? Jakie działanie w tym zakresie może podjąć podmiot zobowiązany informacyjnie?</a:t>
            </a:r>
          </a:p>
        </p:txBody>
      </p:sp>
    </p:spTree>
    <p:extLst>
      <p:ext uri="{BB962C8B-B14F-4D97-AF65-F5344CB8AC3E}">
        <p14:creationId xmlns:p14="http://schemas.microsoft.com/office/powerpoint/2010/main" val="4039454788"/>
      </p:ext>
    </p:extLst>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69776"/>
            <a:ext cx="8229600" cy="1143000"/>
          </a:xfrm>
        </p:spPr>
        <p:txBody>
          <a:bodyPr>
            <a:noAutofit/>
          </a:bodyPr>
          <a:lstStyle/>
          <a:p>
            <a:r>
              <a:rPr lang="pl-PL" sz="2800" b="1" dirty="0"/>
              <a:t>Pytanie?</a:t>
            </a:r>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sz="2300" dirty="0"/>
              <a:t> </a:t>
            </a:r>
            <a:r>
              <a:rPr lang="pl-PL" sz="3600" dirty="0"/>
              <a:t>Czy fakt, że wnioskodawcą jest radny ma wpływ na sposób rozpatrzenia wniosku o udzielenie informacji przetworzonej? Jak wygląda to od strony prawnej, teoretycznej i praktycznej?</a:t>
            </a:r>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Pytanie?</a:t>
            </a:r>
          </a:p>
        </p:txBody>
      </p:sp>
      <p:sp>
        <p:nvSpPr>
          <p:cNvPr id="3" name="Symbol zastępczy zawartości 2"/>
          <p:cNvSpPr>
            <a:spLocks noGrp="1"/>
          </p:cNvSpPr>
          <p:nvPr>
            <p:ph idx="1"/>
          </p:nvPr>
        </p:nvSpPr>
        <p:spPr/>
        <p:txBody>
          <a:bodyPr/>
          <a:lstStyle/>
          <a:p>
            <a:pPr marL="0" indent="0" algn="just">
              <a:buNone/>
            </a:pPr>
            <a:r>
              <a:rPr lang="pl-PL" dirty="0"/>
              <a:t>Jak należy postępować z wnioskami osób małoletnich? Jak to wygląda w praktyce </a:t>
            </a:r>
            <a:r>
              <a:rPr lang="pl-PL"/>
              <a:t>przy uwzględnieniu </a:t>
            </a:r>
            <a:r>
              <a:rPr lang="pl-PL" dirty="0"/>
              <a:t>uregulowań </a:t>
            </a:r>
            <a:r>
              <a:rPr lang="pl-PL" dirty="0" err="1"/>
              <a:t>udip</a:t>
            </a:r>
            <a:r>
              <a:rPr lang="pl-PL" dirty="0"/>
              <a:t>?</a:t>
            </a:r>
          </a:p>
          <a:p>
            <a:endParaRPr lang="pl-PL" dirty="0"/>
          </a:p>
        </p:txBody>
      </p:sp>
    </p:spTree>
    <p:extLst>
      <p:ext uri="{BB962C8B-B14F-4D97-AF65-F5344CB8AC3E}">
        <p14:creationId xmlns:p14="http://schemas.microsoft.com/office/powerpoint/2010/main" val="2602556250"/>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a:p>
            <a:endParaRPr lang="pl-PL" dirty="0"/>
          </a:p>
          <a:p>
            <a:pPr algn="ctr"/>
            <a:r>
              <a:rPr lang="pl-PL" sz="4500" b="1" dirty="0"/>
              <a:t>Dziękuję za uwagę!</a:t>
            </a:r>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Literatura</a:t>
            </a:r>
          </a:p>
        </p:txBody>
      </p:sp>
      <p:sp>
        <p:nvSpPr>
          <p:cNvPr id="3" name="Symbol zastępczy zawartości 2"/>
          <p:cNvSpPr>
            <a:spLocks noGrp="1"/>
          </p:cNvSpPr>
          <p:nvPr>
            <p:ph idx="1"/>
          </p:nvPr>
        </p:nvSpPr>
        <p:spPr/>
        <p:txBody>
          <a:bodyPr>
            <a:normAutofit fontScale="400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3356977946"/>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61 ust. 1 i art. 2 ust. 1 </a:t>
            </a:r>
            <a:r>
              <a:rPr lang="pl-PL" b="1" dirty="0" err="1"/>
              <a:t>u.d.i.p</a:t>
            </a:r>
            <a:r>
              <a:rPr lang="pl-PL" b="1" dirty="0"/>
              <a:t>.</a:t>
            </a:r>
          </a:p>
        </p:txBody>
      </p:sp>
      <p:sp>
        <p:nvSpPr>
          <p:cNvPr id="3" name="Symbol zastępczy zawartości 2"/>
          <p:cNvSpPr>
            <a:spLocks noGrp="1"/>
          </p:cNvSpPr>
          <p:nvPr>
            <p:ph idx="1"/>
          </p:nvPr>
        </p:nvSpPr>
        <p:spPr>
          <a:xfrm>
            <a:off x="457200" y="1556792"/>
            <a:ext cx="8229600" cy="4525963"/>
          </a:xfrm>
        </p:spPr>
        <p:txBody>
          <a:bodyPr>
            <a:normAutofit fontScale="85000" lnSpcReduction="10000"/>
          </a:bodyPr>
          <a:lstStyle/>
          <a:p>
            <a:pPr marL="0" indent="0" algn="just">
              <a:buNone/>
            </a:pPr>
            <a:r>
              <a:rPr lang="pl-PL" dirty="0"/>
              <a:t>Jak wskazuje art. 61 ust. 1 ustawy zasadniczej: „</a:t>
            </a:r>
            <a:r>
              <a:rPr lang="pl-PL" b="1" dirty="0"/>
              <a:t>Obywatel</a:t>
            </a:r>
            <a:r>
              <a:rPr lang="pl-PL" dirty="0"/>
              <a:t>  ma  prawo  do  uzyskiwania  informacji  o  działalności organów  władzy  publicznej  oraz  osób  pełniących  funkcje  publiczne….”. </a:t>
            </a:r>
            <a:r>
              <a:rPr lang="pl-PL" b="1" dirty="0"/>
              <a:t>Nie jest to jednak równoznaczne (choć wykładnia językowa sugeruje tego rodzaju postrzeganie) z ograniczeniem legitymacji w zakresie powszechnego prawa do informacji publicznej wyłącznie do obywatela polskiego, czy też ogólnie określając do obywatela (jakiegokolwiek państwa – w tym cudzoziemca) z jednoczesnym wykluczeniem kategorii bezpaństwowca – apatrydy.</a:t>
            </a:r>
          </a:p>
        </p:txBody>
      </p:sp>
    </p:spTree>
    <p:extLst>
      <p:ext uri="{BB962C8B-B14F-4D97-AF65-F5344CB8AC3E}">
        <p14:creationId xmlns:p14="http://schemas.microsoft.com/office/powerpoint/2010/main" val="4082239430"/>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000" b="1" dirty="0"/>
              <a:t>Uzasadnienie szerokiego identyfikowania strony uprawnionej informacyjnie (argumenty przemawiające za wyjściem poza ramy konstytucyjnie określonego „obywatela”)</a:t>
            </a:r>
          </a:p>
        </p:txBody>
      </p:sp>
      <p:sp>
        <p:nvSpPr>
          <p:cNvPr id="3" name="Symbol zastępczy zawartości 2"/>
          <p:cNvSpPr>
            <a:spLocks noGrp="1"/>
          </p:cNvSpPr>
          <p:nvPr>
            <p:ph idx="1"/>
          </p:nvPr>
        </p:nvSpPr>
        <p:spPr/>
        <p:txBody>
          <a:bodyPr>
            <a:normAutofit fontScale="77500" lnSpcReduction="20000"/>
          </a:bodyPr>
          <a:lstStyle/>
          <a:p>
            <a:pPr algn="just"/>
            <a:r>
              <a:rPr lang="pl-PL" dirty="0"/>
              <a:t>Powszechne prawo do informacji jest prawem konstytucyjnym, jest prawem wolnościowym, jest prawem człowieka, jest publicznym prawem podmiotowym i </a:t>
            </a:r>
            <a:r>
              <a:rPr lang="pl-PL" b="1" dirty="0"/>
              <a:t>przede wszystkim uprawnieniem politycznym wymagającym szerokiego interpretowania podmiotu uprawnionego, podmiotu, któremu prawo ma przysługiwać; </a:t>
            </a:r>
          </a:p>
          <a:p>
            <a:pPr algn="just"/>
            <a:r>
              <a:rPr lang="pl-PL" b="1" dirty="0"/>
              <a:t>Założenie o powszechności strony podmiotowej (zasada powszechności) w obrębie prawa do informacji pozwala na zajęcie stanowiska o szerokim interpretowaniu podmiotów uprawnionych informacyjnie, </a:t>
            </a:r>
            <a:r>
              <a:rPr lang="pl-PL" dirty="0"/>
              <a:t>a tym samym pozwala na przekroczenie granicy wąskiego interpretowania kategorii obywatela poza ramy jednostki powiązanej szczególnym węzłem z państwem, którego narodowość ona reprezentuje.</a:t>
            </a:r>
          </a:p>
        </p:txBody>
      </p:sp>
    </p:spTree>
    <p:extLst>
      <p:ext uri="{BB962C8B-B14F-4D97-AF65-F5344CB8AC3E}">
        <p14:creationId xmlns:p14="http://schemas.microsoft.com/office/powerpoint/2010/main" val="1483503751"/>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Uzasadnienie szerokiego identyfikowania strony uprawnionej informacyjnie….</a:t>
            </a:r>
          </a:p>
        </p:txBody>
      </p:sp>
      <p:sp>
        <p:nvSpPr>
          <p:cNvPr id="3" name="Symbol zastępczy zawartości 2"/>
          <p:cNvSpPr>
            <a:spLocks noGrp="1"/>
          </p:cNvSpPr>
          <p:nvPr>
            <p:ph idx="1"/>
          </p:nvPr>
        </p:nvSpPr>
        <p:spPr/>
        <p:txBody>
          <a:bodyPr>
            <a:normAutofit fontScale="70000" lnSpcReduction="20000"/>
          </a:bodyPr>
          <a:lstStyle/>
          <a:p>
            <a:pPr algn="just"/>
            <a:r>
              <a:rPr lang="pl-PL" b="1" dirty="0"/>
              <a:t>Za szerokim identyfikowaniem strony uprawnionej przemawiają również uregulowania prawa międzynarodowego i prawa unijnego </a:t>
            </a:r>
            <a:r>
              <a:rPr lang="pl-PL" dirty="0"/>
              <a:t>(zob. Konwencję o Ochronie Praw Człowieka i Podstawowych Wolności sporządzoną w Rzymie dnia 4 listopada 1950 r., zmienioną następnie Protokołami nr 3, 5 i 8 oraz uzupełnioną Protokołem nr 2 - Dz. U. z 1993 r., nr 61, poz. 284, Międzynarodowy Pakt Praw Obywatelskich i Politycznych otwarty do podpisu w Nowym Jorku dnia 19 grudnia 1966 r. - Dz. U. z 1997 r., nr 38, poz. 167; Powszechną Deklarację Praw Człowieka ONZ z dnia 10 grudnia 1948 r. (https://amnesty.org.pl/wp-content/uploads/2016/04/Powszechna_Deklaracja_Praw_Czlowieka.pdf ); Rozporządzenie nr 1049/2001 Parlamentu Europejskiego i Rady z dnia 30 maja 2001 r. w sprawie publicznego dostępu do dokumentów PE, Rady i Komisji - Dz. Urz. U.E. L 145 z dnia 31 maja 2001 r., s. 43.</a:t>
            </a:r>
          </a:p>
          <a:p>
            <a:endParaRPr lang="pl-PL" dirty="0"/>
          </a:p>
        </p:txBody>
      </p:sp>
    </p:spTree>
    <p:extLst>
      <p:ext uri="{BB962C8B-B14F-4D97-AF65-F5344CB8AC3E}">
        <p14:creationId xmlns:p14="http://schemas.microsoft.com/office/powerpoint/2010/main" val="3981358145"/>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Uzasadnienie szerokiego identyfikowania strony uprawnionej informacyjnie</a:t>
            </a:r>
          </a:p>
        </p:txBody>
      </p:sp>
      <p:sp>
        <p:nvSpPr>
          <p:cNvPr id="3" name="Symbol zastępczy zawartości 2"/>
          <p:cNvSpPr>
            <a:spLocks noGrp="1"/>
          </p:cNvSpPr>
          <p:nvPr>
            <p:ph idx="1"/>
          </p:nvPr>
        </p:nvSpPr>
        <p:spPr/>
        <p:txBody>
          <a:bodyPr/>
          <a:lstStyle/>
          <a:p>
            <a:pPr marL="0" indent="0" algn="just">
              <a:buNone/>
            </a:pPr>
            <a:r>
              <a:rPr lang="pl-PL" dirty="0"/>
              <a:t>Polski system prawny zakłada działanie racjonalnego ustawodawcy, a zatem wskazuje na aktywność takiego ustawodawcy, który nie pozwoliłby sobie na to, aby uregulowania ustawowe </a:t>
            </a:r>
            <a:r>
              <a:rPr lang="pl-PL" dirty="0" err="1"/>
              <a:t>u.d.i.p</a:t>
            </a:r>
            <a:r>
              <a:rPr lang="pl-PL" dirty="0"/>
              <a:t>. posługujące się pojęciem </a:t>
            </a:r>
            <a:r>
              <a:rPr lang="pl-PL" b="1" dirty="0"/>
              <a:t>każdego</a:t>
            </a:r>
            <a:r>
              <a:rPr lang="pl-PL" dirty="0"/>
              <a:t> jako podmiotu uprawnionego informacyjnie (co więcej obowiązujące od tylu lat) pozostawały w sprzeczności z uregulowaniami konstytucyjnymi. </a:t>
            </a:r>
          </a:p>
          <a:p>
            <a:endParaRPr lang="pl-PL" dirty="0"/>
          </a:p>
        </p:txBody>
      </p:sp>
    </p:spTree>
    <p:extLst>
      <p:ext uri="{BB962C8B-B14F-4D97-AF65-F5344CB8AC3E}">
        <p14:creationId xmlns:p14="http://schemas.microsoft.com/office/powerpoint/2010/main" val="90288012"/>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332656"/>
            <a:ext cx="8229600" cy="1143000"/>
          </a:xfrm>
        </p:spPr>
        <p:txBody>
          <a:bodyPr>
            <a:noAutofit/>
          </a:bodyPr>
          <a:lstStyle/>
          <a:p>
            <a:r>
              <a:rPr lang="pl-PL" sz="3600" b="1" dirty="0"/>
              <a:t>Uzasadnienie szerokiego identyfikowania strony uprawnionej informacyjnie….</a:t>
            </a:r>
          </a:p>
        </p:txBody>
      </p:sp>
      <p:sp>
        <p:nvSpPr>
          <p:cNvPr id="3" name="Symbol zastępczy zawartości 2"/>
          <p:cNvSpPr>
            <a:spLocks noGrp="1"/>
          </p:cNvSpPr>
          <p:nvPr>
            <p:ph idx="1"/>
          </p:nvPr>
        </p:nvSpPr>
        <p:spPr/>
        <p:txBody>
          <a:bodyPr>
            <a:normAutofit fontScale="55000" lnSpcReduction="20000"/>
          </a:bodyPr>
          <a:lstStyle/>
          <a:p>
            <a:pPr algn="just"/>
            <a:r>
              <a:rPr lang="pl-PL" dirty="0"/>
              <a:t>Dziennikarze realizują swoje prawo do informacji w oparciu o uregulowania </a:t>
            </a:r>
            <a:r>
              <a:rPr lang="pl-PL" dirty="0" err="1"/>
              <a:t>u.d.i.p</a:t>
            </a:r>
            <a:r>
              <a:rPr lang="pl-PL" dirty="0"/>
              <a:t>.;</a:t>
            </a:r>
          </a:p>
          <a:p>
            <a:pPr algn="just"/>
            <a:r>
              <a:rPr lang="pl-PL" dirty="0"/>
              <a:t>Art. 3a. pr. </a:t>
            </a:r>
            <a:r>
              <a:rPr lang="pl-PL" dirty="0" err="1"/>
              <a:t>pr</a:t>
            </a:r>
            <a:r>
              <a:rPr lang="pl-PL" dirty="0"/>
              <a:t>: W zakresie prawa dostępu prasy do informacji publicznej stosuje się przepisy ustawy z dnia 6 września 2001 r. o dostępie do informacji publicznej.</a:t>
            </a:r>
          </a:p>
          <a:p>
            <a:pPr algn="just"/>
            <a:r>
              <a:rPr lang="pl-PL" dirty="0"/>
              <a:t>Dziennikarzem jest </a:t>
            </a:r>
            <a:r>
              <a:rPr lang="pl-PL" b="1" dirty="0"/>
              <a:t>osoba (nie obywatel polski, nie obywatel)</a:t>
            </a:r>
            <a:r>
              <a:rPr lang="pl-PL" dirty="0"/>
              <a:t> zajmująca się redagowaniem, tworzeniem lub przygotowywaniem materiałów prasowych, pozostająca w stosunku pracy z redakcją, albo zajmująca się taką działalnością na rzecz i z upoważnienia redakcji (art. 7 ust. 2 pkt. 5 pr. </a:t>
            </a:r>
            <a:r>
              <a:rPr lang="pl-PL" dirty="0" err="1"/>
              <a:t>pr</a:t>
            </a:r>
            <a:r>
              <a:rPr lang="pl-PL" dirty="0"/>
              <a:t>), </a:t>
            </a:r>
            <a:r>
              <a:rPr lang="pl-PL" b="1" dirty="0"/>
              <a:t>a zatem dziennikarzem może być nie tylko obywatel polski, ale i cudzoziemiec i apatryda</a:t>
            </a:r>
            <a:r>
              <a:rPr lang="pl-PL" dirty="0"/>
              <a:t> bo ustawodawca wskazuje na osobę – posługuje się ogólnym określeniem;</a:t>
            </a:r>
          </a:p>
          <a:p>
            <a:pPr algn="just"/>
            <a:r>
              <a:rPr lang="pl-PL" dirty="0"/>
              <a:t>Przy założeniu wąskiej interpretacji ograniczającej się do osoby obywatela dziennikarz (nie obywatel polski) mógłby wnioskować o informację publiczną na podstawie pr. pr. bez naruszenia uregulowań konstytucyjnych (konkretnie zaś określając na podstawie uregulowań </a:t>
            </a:r>
            <a:r>
              <a:rPr lang="pl-PL" dirty="0" err="1"/>
              <a:t>udip</a:t>
            </a:r>
            <a:r>
              <a:rPr lang="pl-PL" dirty="0"/>
              <a:t> bo do nich odsyła pr.pr.), a zwykły cudzoziemiec w związku z  art. 61 ust. 1 Konstytucji RP  tego prawa byłby pozbawiony – stąd konieczność szerokiego intepretowania konstytucyjnego pojęcia obywatel (nie tylko jako obywatel polski) </a:t>
            </a:r>
            <a:r>
              <a:rPr lang="pl-PL" b="1" dirty="0"/>
              <a:t>bo dochodziłoby do naruszenia zasady równości z art. 32 Konstytucji RP. </a:t>
            </a:r>
          </a:p>
        </p:txBody>
      </p:sp>
    </p:spTree>
    <p:extLst>
      <p:ext uri="{BB962C8B-B14F-4D97-AF65-F5344CB8AC3E}">
        <p14:creationId xmlns:p14="http://schemas.microsoft.com/office/powerpoint/2010/main" val="3284296905"/>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Uzasadnienie szerokiego identyfikowania strony uprawnionej informacyjnie</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Konstytucja  zawiera jedynie minimalny standard ochrony, ponad który ustawodawcy wolno jest działać.  </a:t>
            </a:r>
          </a:p>
          <a:p>
            <a:pPr marL="0" indent="0" algn="just">
              <a:buNone/>
            </a:pPr>
            <a:r>
              <a:rPr lang="pl-PL" dirty="0"/>
              <a:t>Uregulowania </a:t>
            </a:r>
            <a:r>
              <a:rPr lang="pl-PL" dirty="0" err="1"/>
              <a:t>u.d.i.p</a:t>
            </a:r>
            <a:r>
              <a:rPr lang="pl-PL" dirty="0"/>
              <a:t>. w swej istocie miały służyć rozwinięciu, dookreśleniu i uzupełnieniu uregulowań konstytucyjnych, a zatem w swoim założeniu nie miały i nie mogą pozostawać w sprzeczności z kwalifikacją podmiotową określoną w treści ustawy zasadniczej.</a:t>
            </a:r>
          </a:p>
          <a:p>
            <a:pPr marL="0" indent="0" algn="just">
              <a:buNone/>
            </a:pPr>
            <a:endParaRPr lang="pl-PL" dirty="0"/>
          </a:p>
        </p:txBody>
      </p:sp>
    </p:spTree>
    <p:extLst>
      <p:ext uri="{BB962C8B-B14F-4D97-AF65-F5344CB8AC3E}">
        <p14:creationId xmlns:p14="http://schemas.microsoft.com/office/powerpoint/2010/main" val="3190674734"/>
      </p:ext>
    </p:extLst>
  </p:cSld>
  <p:clrMapOvr>
    <a:masterClrMapping/>
  </p:clrMapOvr>
  <p:transition>
    <p:wip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2031</TotalTime>
  <Words>3419</Words>
  <Application>Microsoft Office PowerPoint</Application>
  <PresentationFormat>Pokaz na ekranie (4:3)</PresentationFormat>
  <Paragraphs>121</Paragraphs>
  <Slides>37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Calibri</vt:lpstr>
      <vt:lpstr>Franklin Gothic Book</vt:lpstr>
      <vt:lpstr>Franklin Gothic Medium</vt:lpstr>
      <vt:lpstr>Wingdings 2</vt:lpstr>
      <vt:lpstr>Trek</vt:lpstr>
      <vt:lpstr>Podmioty uprawnione informacyjnie</vt:lpstr>
      <vt:lpstr>Art. 61 ust. 1 Konstytucji i art. 2 u.d.i.p. </vt:lpstr>
      <vt:lpstr>Art. 61 ust. 1 oraz art. 2 ust. 1 u.d.i.p.</vt:lpstr>
      <vt:lpstr>Art. 61 ust. 1 i art. 2 ust. 1 u.d.i.p.</vt:lpstr>
      <vt:lpstr>Uzasadnienie szerokiego identyfikowania strony uprawnionej informacyjnie (argumenty przemawiające za wyjściem poza ramy konstytucyjnie określonego „obywatela”)</vt:lpstr>
      <vt:lpstr>Uzasadnienie szerokiego identyfikowania strony uprawnionej informacyjnie….</vt:lpstr>
      <vt:lpstr>Uzasadnienie szerokiego identyfikowania strony uprawnionej informacyjnie</vt:lpstr>
      <vt:lpstr>Uzasadnienie szerokiego identyfikowania strony uprawnionej informacyjnie….</vt:lpstr>
      <vt:lpstr>Uzasadnienie szerokiego identyfikowania strony uprawnionej informacyjnie</vt:lpstr>
      <vt:lpstr>Uzasadnienie dla szerokiego identyfikowania strony uprawnionej informacyjnie</vt:lpstr>
      <vt:lpstr>Uzasadnienie szerokiego identyfikowania strony uprawnionej informacyjnie</vt:lpstr>
      <vt:lpstr>Art. 2 ust. 1 u.d.i.p.</vt:lpstr>
      <vt:lpstr>Art. 2 ust. 1 u.d.i.p.</vt:lpstr>
      <vt:lpstr>Organ władzy publicznej jako wnioskodawca</vt:lpstr>
      <vt:lpstr>Art. 2 ust. 1 u.d.i.p.</vt:lpstr>
      <vt:lpstr>Atrybuty osoby fizycznej będącej stroną zainteresowaną informacyjnie</vt:lpstr>
      <vt:lpstr>Atrybuty osoby fizycznej będącej stroną zainteresowaną informacyjnie</vt:lpstr>
      <vt:lpstr>Atrybuty osoby fizycznej będącej stroną zainteresowaną informacyjnie (brak jednolitości w doktrynie)</vt:lpstr>
      <vt:lpstr>Atrybuty osoby fizycznej będącej stroną zainteresowaną informacyjnie</vt:lpstr>
      <vt:lpstr>Atrybuty osoby fizycznej będącej stroną zainteresowaną informacyjnie</vt:lpstr>
      <vt:lpstr>Atrybuty osoby fizycznej będącej stroną zainteresowaną informacyjnie</vt:lpstr>
      <vt:lpstr>Atrybuty osoby fizycznej będącej stroną zainteresowaną informacyjnie</vt:lpstr>
      <vt:lpstr>Atrybuty osoby występującej w imieniu osoby prawnej i ułomnej osoby prawnej oraz kwestia prawidłowej reprezentacji</vt:lpstr>
      <vt:lpstr>Czy wnioskodawca może pozostawać anonimowy?</vt:lpstr>
      <vt:lpstr>Czy wnioskodawca może pozostawać anonimowy?</vt:lpstr>
      <vt:lpstr>Kiedy wnioskodawca musi się ujawnić?</vt:lpstr>
      <vt:lpstr>Kiedy wnioskodawca musi się ujawnić?</vt:lpstr>
      <vt:lpstr>Kiedy wnioskodawca musi się ujawnić?</vt:lpstr>
      <vt:lpstr>Zadanie do analizy</vt:lpstr>
      <vt:lpstr>Pytanie?</vt:lpstr>
      <vt:lpstr>Zadanie do analizy</vt:lpstr>
      <vt:lpstr>Art. 96 ust. 2  u.s.g</vt:lpstr>
      <vt:lpstr>Pytanie?</vt:lpstr>
      <vt:lpstr>Pytanie?</vt:lpstr>
      <vt:lpstr>Pytanie?</vt:lpstr>
      <vt:lpstr>Prezentacja programu PowerPoint</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262</cp:revision>
  <cp:lastPrinted>2021-10-25T19:07:01Z</cp:lastPrinted>
  <dcterms:created xsi:type="dcterms:W3CDTF">2012-03-01T14:48:30Z</dcterms:created>
  <dcterms:modified xsi:type="dcterms:W3CDTF">2025-02-15T09:42:44Z</dcterms:modified>
</cp:coreProperties>
</file>