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70" r:id="rId7"/>
    <p:sldId id="261" r:id="rId8"/>
    <p:sldId id="262" r:id="rId9"/>
    <p:sldId id="263" r:id="rId10"/>
    <p:sldId id="274" r:id="rId11"/>
    <p:sldId id="265" r:id="rId12"/>
    <p:sldId id="266" r:id="rId13"/>
    <p:sldId id="268" r:id="rId14"/>
    <p:sldId id="267" r:id="rId15"/>
    <p:sldId id="264" r:id="rId16"/>
    <p:sldId id="269" r:id="rId17"/>
    <p:sldId id="271" r:id="rId18"/>
    <p:sldId id="272" r:id="rId19"/>
    <p:sldId id="273"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0" autoAdjust="0"/>
    <p:restoredTop sz="94660"/>
  </p:normalViewPr>
  <p:slideViewPr>
    <p:cSldViewPr snapToGrid="0">
      <p:cViewPr varScale="1">
        <p:scale>
          <a:sx n="91" d="100"/>
          <a:sy n="91" d="100"/>
        </p:scale>
        <p:origin x="144"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Łukasz Stępkowski" userId="ba6f77aeead517d8" providerId="LiveId" clId="{9B257F61-73CA-47CF-93F8-2D2BB69357E9}"/>
    <pc:docChg chg="undo redo custSel modSld">
      <pc:chgData name="Łukasz Stępkowski" userId="ba6f77aeead517d8" providerId="LiveId" clId="{9B257F61-73CA-47CF-93F8-2D2BB69357E9}" dt="2018-02-27T13:09:31.922" v="126" actId="20577"/>
      <pc:docMkLst>
        <pc:docMk/>
      </pc:docMkLst>
      <pc:sldChg chg="modSp">
        <pc:chgData name="Łukasz Stępkowski" userId="ba6f77aeead517d8" providerId="LiveId" clId="{9B257F61-73CA-47CF-93F8-2D2BB69357E9}" dt="2018-02-27T13:09:31.922" v="126" actId="20577"/>
        <pc:sldMkLst>
          <pc:docMk/>
          <pc:sldMk cId="2627297925" sldId="272"/>
        </pc:sldMkLst>
        <pc:spChg chg="mod">
          <ac:chgData name="Łukasz Stępkowski" userId="ba6f77aeead517d8" providerId="LiveId" clId="{9B257F61-73CA-47CF-93F8-2D2BB69357E9}" dt="2018-02-27T13:09:31.922" v="126" actId="20577"/>
          <ac:spMkLst>
            <pc:docMk/>
            <pc:sldMk cId="2627297925" sldId="272"/>
            <ac:spMk id="3" creationId="{973DDFC8-C4DA-41E6-90C5-3A75BA7D600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l-PL"/>
              <a:t>Kliknij, aby edytować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l-PL"/>
              <a:t>Kliknij, aby edytować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2/27/2018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a:t>Kliknij, aby edytować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2/27/2018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l-PL"/>
              <a:t>Kliknij, aby edytować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2/27/2018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2/27/2018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l-PL"/>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2/27/2018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l-PL"/>
              <a:t>Kliknij, aby edytować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2/27/2018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l-PL"/>
              <a:t>Kliknij, aby edytować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2/27/2018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2/27/2018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2/27/2018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eurofima.org/e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amnesty.org.pl/" TargetMode="External"/><Relationship Id="rId2" Type="http://schemas.openxmlformats.org/officeDocument/2006/relationships/hyperlink" Target="http://www.msf.org/" TargetMode="External"/><Relationship Id="rId1" Type="http://schemas.openxmlformats.org/officeDocument/2006/relationships/slideLayout" Target="../slideLayouts/slideLayout2.xml"/><Relationship Id="rId4" Type="http://schemas.openxmlformats.org/officeDocument/2006/relationships/hyperlink" Target="https://elsa.org/"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cj-cij.org/files/case-related/131/131-20040709-ADV-01-00-EN.pdf" TargetMode="External"/><Relationship Id="rId2" Type="http://schemas.openxmlformats.org/officeDocument/2006/relationships/hyperlink" Target="http://www.icj-cij.org/files/case-related/141/141-20100722-ADV-01-00-EN.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unsco.unmissions.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academi.com/pages/about-us/guiding-principle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icj-cij.org/files/case-related/142/142-20111205-JUD-01-00-EN.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worldcrunch.com/migrant-lives-1/can-a-libyan-warlord-help-europe-solve-the-migrant-crisi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icj-cij.org/files/case-related/146/146-20120201-ADV-01-00-EN.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icj-cij.org/files/case-related/61/061-19751016-ADV-01-00-EN.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sealandgov.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icj-cij.org/files/case-related/65/065-19801220-ADV-01-00-EN.pdf" TargetMode="External"/><Relationship Id="rId2" Type="http://schemas.openxmlformats.org/officeDocument/2006/relationships/hyperlink" Target="http://www.icj-cij.org/files/case-related/4/004-19490411-ADV-01-00-EN.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orderofmalta.int/" TargetMode="External"/><Relationship Id="rId2" Type="http://schemas.openxmlformats.org/officeDocument/2006/relationships/hyperlink" Target="http://w2.vatican.va/content/vatican/en.html" TargetMode="External"/><Relationship Id="rId1" Type="http://schemas.openxmlformats.org/officeDocument/2006/relationships/slideLayout" Target="../slideLayouts/slideLayout2.xml"/><Relationship Id="rId4" Type="http://schemas.openxmlformats.org/officeDocument/2006/relationships/hyperlink" Target="https://www.orderofmalta.int/diplomatic-activiti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CCAB23C-9CAE-4770-B2A6-C353D8E1FB8B}"/>
              </a:ext>
            </a:extLst>
          </p:cNvPr>
          <p:cNvSpPr>
            <a:spLocks noGrp="1"/>
          </p:cNvSpPr>
          <p:nvPr>
            <p:ph type="ctrTitle"/>
          </p:nvPr>
        </p:nvSpPr>
        <p:spPr>
          <a:xfrm>
            <a:off x="545285" y="243282"/>
            <a:ext cx="10959328" cy="4534100"/>
          </a:xfrm>
        </p:spPr>
        <p:txBody>
          <a:bodyPr>
            <a:normAutofit/>
          </a:bodyPr>
          <a:lstStyle/>
          <a:p>
            <a:pPr algn="ctr"/>
            <a:r>
              <a:rPr lang="pl-PL" dirty="0"/>
              <a:t>Podmioty w prawie międzynarodowym publicznym</a:t>
            </a:r>
            <a:br>
              <a:rPr lang="pl-PL" dirty="0"/>
            </a:br>
            <a:endParaRPr lang="en-GB" dirty="0"/>
          </a:p>
        </p:txBody>
      </p:sp>
      <p:sp>
        <p:nvSpPr>
          <p:cNvPr id="3" name="Podtytuł 2">
            <a:extLst>
              <a:ext uri="{FF2B5EF4-FFF2-40B4-BE49-F238E27FC236}">
                <a16:creationId xmlns:a16="http://schemas.microsoft.com/office/drawing/2014/main" id="{47EB03C6-5DF3-4CBA-A1F9-F4FFDE2B521A}"/>
              </a:ext>
            </a:extLst>
          </p:cNvPr>
          <p:cNvSpPr>
            <a:spLocks noGrp="1"/>
          </p:cNvSpPr>
          <p:nvPr>
            <p:ph type="subTitle" idx="1"/>
          </p:nvPr>
        </p:nvSpPr>
        <p:spPr>
          <a:xfrm>
            <a:off x="1638300" y="5731717"/>
            <a:ext cx="8915399" cy="1126283"/>
          </a:xfrm>
        </p:spPr>
        <p:txBody>
          <a:bodyPr/>
          <a:lstStyle/>
          <a:p>
            <a:r>
              <a:rPr lang="pl-PL" dirty="0"/>
              <a:t>© Łukasz Stępkowski</a:t>
            </a:r>
            <a:endParaRPr lang="en-GB" dirty="0"/>
          </a:p>
        </p:txBody>
      </p:sp>
    </p:spTree>
    <p:extLst>
      <p:ext uri="{BB962C8B-B14F-4D97-AF65-F5344CB8AC3E}">
        <p14:creationId xmlns:p14="http://schemas.microsoft.com/office/powerpoint/2010/main" val="2013227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67FDD-9FC4-4505-A7A6-A73659445BF8}"/>
              </a:ext>
            </a:extLst>
          </p:cNvPr>
          <p:cNvSpPr>
            <a:spLocks noGrp="1"/>
          </p:cNvSpPr>
          <p:nvPr>
            <p:ph type="title"/>
          </p:nvPr>
        </p:nvSpPr>
        <p:spPr>
          <a:xfrm>
            <a:off x="235619" y="0"/>
            <a:ext cx="11956381" cy="704675"/>
          </a:xfrm>
        </p:spPr>
        <p:txBody>
          <a:bodyPr/>
          <a:lstStyle/>
          <a:p>
            <a:r>
              <a:rPr lang="pl-PL" dirty="0"/>
              <a:t>Podmioty w </a:t>
            </a:r>
            <a:r>
              <a:rPr lang="pl-PL" dirty="0" err="1"/>
              <a:t>p.m.p</a:t>
            </a:r>
            <a:r>
              <a:rPr lang="pl-PL" dirty="0"/>
              <a:t>.</a:t>
            </a:r>
            <a:endParaRPr lang="en-GB" dirty="0"/>
          </a:p>
        </p:txBody>
      </p:sp>
      <p:sp>
        <p:nvSpPr>
          <p:cNvPr id="3" name="Symbol zastępczy zawartości 2">
            <a:extLst>
              <a:ext uri="{FF2B5EF4-FFF2-40B4-BE49-F238E27FC236}">
                <a16:creationId xmlns:a16="http://schemas.microsoft.com/office/drawing/2014/main" id="{973DDFC8-C4DA-41E6-90C5-3A75BA7D6008}"/>
              </a:ext>
            </a:extLst>
          </p:cNvPr>
          <p:cNvSpPr>
            <a:spLocks noGrp="1"/>
          </p:cNvSpPr>
          <p:nvPr>
            <p:ph idx="1"/>
          </p:nvPr>
        </p:nvSpPr>
        <p:spPr>
          <a:xfrm>
            <a:off x="1230194" y="704674"/>
            <a:ext cx="10875119" cy="6153325"/>
          </a:xfrm>
        </p:spPr>
        <p:txBody>
          <a:bodyPr/>
          <a:lstStyle/>
          <a:p>
            <a:r>
              <a:rPr lang="pl-PL" dirty="0"/>
              <a:t>Podmioty (?) o szczątkowej osobowości : publiczne osoby prawne</a:t>
            </a:r>
          </a:p>
          <a:p>
            <a:r>
              <a:rPr lang="pl-PL" dirty="0"/>
              <a:t>Niekiedy można spotkać się z takim podmiotem (osobą prawną), który nie jest powiązany jedynie z jakimś porządkiem prawa krajowego, ale w dodatku/prócz tego posiada „swoją” umowę międzynarodową</a:t>
            </a:r>
          </a:p>
          <a:p>
            <a:r>
              <a:rPr lang="pl-PL" dirty="0"/>
              <a:t>Przykład : </a:t>
            </a:r>
            <a:r>
              <a:rPr lang="pl-PL" dirty="0">
                <a:hlinkClick r:id="rId2"/>
              </a:rPr>
              <a:t>http://www.eurofima.org/en/</a:t>
            </a:r>
            <a:r>
              <a:rPr lang="pl-PL" dirty="0"/>
              <a:t> - </a:t>
            </a:r>
            <a:r>
              <a:rPr lang="en-GB" dirty="0"/>
              <a:t> European Company for the Financing of Railroad Rolling Stock</a:t>
            </a:r>
            <a:r>
              <a:rPr lang="pl-PL" dirty="0"/>
              <a:t> [Spółka Europejska na rzecz Finansowania Taboru Kolejowego]; spółka akcyjna prawa szwajcarskiego z „własną” umową międzynarodową </a:t>
            </a:r>
            <a:endParaRPr lang="en-GB" dirty="0"/>
          </a:p>
        </p:txBody>
      </p:sp>
    </p:spTree>
    <p:extLst>
      <p:ext uri="{BB962C8B-B14F-4D97-AF65-F5344CB8AC3E}">
        <p14:creationId xmlns:p14="http://schemas.microsoft.com/office/powerpoint/2010/main" val="1786042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67FDD-9FC4-4505-A7A6-A73659445BF8}"/>
              </a:ext>
            </a:extLst>
          </p:cNvPr>
          <p:cNvSpPr>
            <a:spLocks noGrp="1"/>
          </p:cNvSpPr>
          <p:nvPr>
            <p:ph type="title"/>
          </p:nvPr>
        </p:nvSpPr>
        <p:spPr>
          <a:xfrm>
            <a:off x="235619" y="0"/>
            <a:ext cx="11956381" cy="704675"/>
          </a:xfrm>
        </p:spPr>
        <p:txBody>
          <a:bodyPr/>
          <a:lstStyle/>
          <a:p>
            <a:r>
              <a:rPr lang="pl-PL" dirty="0"/>
              <a:t>Podmioty w </a:t>
            </a:r>
            <a:r>
              <a:rPr lang="pl-PL" dirty="0" err="1"/>
              <a:t>p.m.p</a:t>
            </a:r>
            <a:r>
              <a:rPr lang="pl-PL" dirty="0"/>
              <a:t>.</a:t>
            </a:r>
            <a:endParaRPr lang="en-GB" dirty="0"/>
          </a:p>
        </p:txBody>
      </p:sp>
      <p:sp>
        <p:nvSpPr>
          <p:cNvPr id="3" name="Symbol zastępczy zawartości 2">
            <a:extLst>
              <a:ext uri="{FF2B5EF4-FFF2-40B4-BE49-F238E27FC236}">
                <a16:creationId xmlns:a16="http://schemas.microsoft.com/office/drawing/2014/main" id="{973DDFC8-C4DA-41E6-90C5-3A75BA7D6008}"/>
              </a:ext>
            </a:extLst>
          </p:cNvPr>
          <p:cNvSpPr>
            <a:spLocks noGrp="1"/>
          </p:cNvSpPr>
          <p:nvPr>
            <p:ph idx="1"/>
          </p:nvPr>
        </p:nvSpPr>
        <p:spPr>
          <a:xfrm>
            <a:off x="1230194" y="704674"/>
            <a:ext cx="10875119" cy="6153325"/>
          </a:xfrm>
        </p:spPr>
        <p:txBody>
          <a:bodyPr/>
          <a:lstStyle/>
          <a:p>
            <a:r>
              <a:rPr lang="pl-PL" dirty="0"/>
              <a:t>Podmioty (?) o szczątkowej osobowości : „prywatne” organizacje międzynarodowe, międzynarodowe </a:t>
            </a:r>
            <a:r>
              <a:rPr lang="pl-PL" dirty="0" err="1"/>
              <a:t>NGOs</a:t>
            </a:r>
            <a:endParaRPr lang="pl-PL" dirty="0"/>
          </a:p>
          <a:p>
            <a:r>
              <a:rPr lang="pl-PL" dirty="0"/>
              <a:t>Takie organizacje o charakterze nie-międzyrządowym, których działalność przebiega na poziomie międzynarodowym</a:t>
            </a:r>
          </a:p>
          <a:p>
            <a:r>
              <a:rPr lang="en-GB" dirty="0">
                <a:hlinkClick r:id="rId2"/>
              </a:rPr>
              <a:t>http://www.msf.org/</a:t>
            </a:r>
            <a:r>
              <a:rPr lang="pl-PL" dirty="0"/>
              <a:t> Lekarze Bez Granic</a:t>
            </a:r>
          </a:p>
          <a:p>
            <a:r>
              <a:rPr lang="pl-PL" dirty="0">
                <a:hlinkClick r:id="rId3"/>
              </a:rPr>
              <a:t>https://amnesty.org.pl/</a:t>
            </a:r>
            <a:r>
              <a:rPr lang="pl-PL" dirty="0"/>
              <a:t> </a:t>
            </a:r>
            <a:r>
              <a:rPr lang="pl-PL" dirty="0" err="1"/>
              <a:t>Amnesty</a:t>
            </a:r>
            <a:r>
              <a:rPr lang="pl-PL" dirty="0"/>
              <a:t> International</a:t>
            </a:r>
          </a:p>
          <a:p>
            <a:r>
              <a:rPr lang="pl-PL" dirty="0"/>
              <a:t>Czy nawet </a:t>
            </a:r>
            <a:r>
              <a:rPr lang="pl-PL" dirty="0">
                <a:hlinkClick r:id="rId4"/>
              </a:rPr>
              <a:t>https://elsa.org/</a:t>
            </a:r>
            <a:r>
              <a:rPr lang="pl-PL" dirty="0"/>
              <a:t> </a:t>
            </a:r>
          </a:p>
          <a:p>
            <a:r>
              <a:rPr lang="pl-PL" dirty="0"/>
              <a:t>Na obecnym etapie rozwoju prawa </a:t>
            </a:r>
            <a:r>
              <a:rPr lang="pl-PL" dirty="0" err="1"/>
              <a:t>miedzynarodowego</a:t>
            </a:r>
            <a:r>
              <a:rPr lang="pl-PL" dirty="0"/>
              <a:t> niektóra doktryna przyznaje, że w XXI wieku nie można bronić się przed nazwaniem takich organizacji podmiotami prawa międzynarodowego (J. </a:t>
            </a:r>
            <a:r>
              <a:rPr lang="pl-PL" dirty="0" err="1"/>
              <a:t>Menkes</a:t>
            </a:r>
            <a:r>
              <a:rPr lang="pl-PL" dirty="0"/>
              <a:t>, Podmiotowość pozarządowej organizacji międzynarodowej [w:] op. cit., s 283).</a:t>
            </a:r>
          </a:p>
          <a:p>
            <a:r>
              <a:rPr lang="pl-PL" dirty="0"/>
              <a:t>Status konsultacyjny z art. 71 KNZ </a:t>
            </a:r>
            <a:endParaRPr lang="en-GB" dirty="0"/>
          </a:p>
        </p:txBody>
      </p:sp>
    </p:spTree>
    <p:extLst>
      <p:ext uri="{BB962C8B-B14F-4D97-AF65-F5344CB8AC3E}">
        <p14:creationId xmlns:p14="http://schemas.microsoft.com/office/powerpoint/2010/main" val="3711926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67FDD-9FC4-4505-A7A6-A73659445BF8}"/>
              </a:ext>
            </a:extLst>
          </p:cNvPr>
          <p:cNvSpPr>
            <a:spLocks noGrp="1"/>
          </p:cNvSpPr>
          <p:nvPr>
            <p:ph type="title"/>
          </p:nvPr>
        </p:nvSpPr>
        <p:spPr>
          <a:xfrm>
            <a:off x="235619" y="0"/>
            <a:ext cx="11956381" cy="704675"/>
          </a:xfrm>
        </p:spPr>
        <p:txBody>
          <a:bodyPr/>
          <a:lstStyle/>
          <a:p>
            <a:r>
              <a:rPr lang="pl-PL" dirty="0"/>
              <a:t>Podmioty w </a:t>
            </a:r>
            <a:r>
              <a:rPr lang="pl-PL" dirty="0" err="1"/>
              <a:t>p.m.p</a:t>
            </a:r>
            <a:r>
              <a:rPr lang="pl-PL" dirty="0"/>
              <a:t>.</a:t>
            </a:r>
            <a:endParaRPr lang="en-GB" dirty="0"/>
          </a:p>
        </p:txBody>
      </p:sp>
      <p:sp>
        <p:nvSpPr>
          <p:cNvPr id="3" name="Symbol zastępczy zawartości 2">
            <a:extLst>
              <a:ext uri="{FF2B5EF4-FFF2-40B4-BE49-F238E27FC236}">
                <a16:creationId xmlns:a16="http://schemas.microsoft.com/office/drawing/2014/main" id="{973DDFC8-C4DA-41E6-90C5-3A75BA7D6008}"/>
              </a:ext>
            </a:extLst>
          </p:cNvPr>
          <p:cNvSpPr>
            <a:spLocks noGrp="1"/>
          </p:cNvSpPr>
          <p:nvPr>
            <p:ph idx="1"/>
          </p:nvPr>
        </p:nvSpPr>
        <p:spPr>
          <a:xfrm>
            <a:off x="1230194" y="704674"/>
            <a:ext cx="10875119" cy="6153325"/>
          </a:xfrm>
        </p:spPr>
        <p:txBody>
          <a:bodyPr/>
          <a:lstStyle/>
          <a:p>
            <a:r>
              <a:rPr lang="pl-PL" dirty="0"/>
              <a:t>Podmioty (?) o szczątkowej osobowości : jednostki (osoby fizyczne i prawne)</a:t>
            </a:r>
          </a:p>
          <a:p>
            <a:r>
              <a:rPr lang="pl-PL" dirty="0"/>
              <a:t>Na obecnym etapie rozwoju prawa międzynarodowego jednostka nie jest uznawana – oczywiście – za podmiot porównywalny do państwa czy nawet porównywalny do organizacji międzynarodowej</a:t>
            </a:r>
          </a:p>
          <a:p>
            <a:r>
              <a:rPr lang="pl-PL" dirty="0"/>
              <a:t>Zasadniczy brak zdolności procesowej, brak możliwości wystąpienia z roszczeniem prawnomiędzynarodowym</a:t>
            </a:r>
          </a:p>
          <a:p>
            <a:r>
              <a:rPr lang="pl-PL" dirty="0"/>
              <a:t>Ale : międzynarodowe prawo karne (zdolność do ponoszenia odpowiedzialności karnej), zbrodnia piractwa, międzynarodowe prawo inwestycyjne</a:t>
            </a:r>
          </a:p>
          <a:p>
            <a:r>
              <a:rPr lang="pl-PL" dirty="0"/>
              <a:t>Wyspecjalizowane sądy ponadnarodowe i zdolność skargowa jednostki : Europejski Trybunał Praw Człowieka </a:t>
            </a:r>
            <a:endParaRPr lang="en-GB" dirty="0"/>
          </a:p>
        </p:txBody>
      </p:sp>
    </p:spTree>
    <p:extLst>
      <p:ext uri="{BB962C8B-B14F-4D97-AF65-F5344CB8AC3E}">
        <p14:creationId xmlns:p14="http://schemas.microsoft.com/office/powerpoint/2010/main" val="3673311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67FDD-9FC4-4505-A7A6-A73659445BF8}"/>
              </a:ext>
            </a:extLst>
          </p:cNvPr>
          <p:cNvSpPr>
            <a:spLocks noGrp="1"/>
          </p:cNvSpPr>
          <p:nvPr>
            <p:ph type="title"/>
          </p:nvPr>
        </p:nvSpPr>
        <p:spPr>
          <a:xfrm>
            <a:off x="235619" y="0"/>
            <a:ext cx="11956381" cy="704675"/>
          </a:xfrm>
        </p:spPr>
        <p:txBody>
          <a:bodyPr/>
          <a:lstStyle/>
          <a:p>
            <a:r>
              <a:rPr lang="pl-PL" dirty="0"/>
              <a:t>Podmioty w </a:t>
            </a:r>
            <a:r>
              <a:rPr lang="pl-PL" dirty="0" err="1"/>
              <a:t>p.m.p</a:t>
            </a:r>
            <a:r>
              <a:rPr lang="pl-PL" dirty="0"/>
              <a:t>.</a:t>
            </a:r>
            <a:endParaRPr lang="en-GB" dirty="0"/>
          </a:p>
        </p:txBody>
      </p:sp>
      <p:sp>
        <p:nvSpPr>
          <p:cNvPr id="3" name="Symbol zastępczy zawartości 2">
            <a:extLst>
              <a:ext uri="{FF2B5EF4-FFF2-40B4-BE49-F238E27FC236}">
                <a16:creationId xmlns:a16="http://schemas.microsoft.com/office/drawing/2014/main" id="{973DDFC8-C4DA-41E6-90C5-3A75BA7D6008}"/>
              </a:ext>
            </a:extLst>
          </p:cNvPr>
          <p:cNvSpPr>
            <a:spLocks noGrp="1"/>
          </p:cNvSpPr>
          <p:nvPr>
            <p:ph idx="1"/>
          </p:nvPr>
        </p:nvSpPr>
        <p:spPr>
          <a:xfrm>
            <a:off x="1230194" y="704674"/>
            <a:ext cx="10875119" cy="6153325"/>
          </a:xfrm>
        </p:spPr>
        <p:txBody>
          <a:bodyPr/>
          <a:lstStyle/>
          <a:p>
            <a:r>
              <a:rPr lang="pl-PL" dirty="0"/>
              <a:t>Naród jako podmiot prawa międzynarodowego</a:t>
            </a:r>
          </a:p>
          <a:p>
            <a:r>
              <a:rPr lang="pl-PL" dirty="0"/>
              <a:t>Opinia doradcza MTS w sprawie zgodności jednostronnej deklaracji niepodległości Kosowa z prawem międzynarodowym, </a:t>
            </a:r>
            <a:r>
              <a:rPr lang="pl-PL" dirty="0">
                <a:hlinkClick r:id="rId2"/>
              </a:rPr>
              <a:t>http://www.icj-cij.org/files/case-related/141/141-20100722-ADV-01-00-EN.pdf</a:t>
            </a:r>
            <a:r>
              <a:rPr lang="pl-PL" dirty="0"/>
              <a:t> ,pkt 79; jednostronne deklaracje niepodległości nie są niezgodne jako takie z prawem międzynarodowym</a:t>
            </a:r>
          </a:p>
          <a:p>
            <a:r>
              <a:rPr lang="en-GB" dirty="0"/>
              <a:t>During the second</a:t>
            </a:r>
            <a:r>
              <a:rPr lang="pl-PL" dirty="0"/>
              <a:t> </a:t>
            </a:r>
            <a:r>
              <a:rPr lang="en-GB" dirty="0"/>
              <a:t>half of the twentieth century, the international law of self-determination</a:t>
            </a:r>
            <a:r>
              <a:rPr lang="pl-PL" dirty="0"/>
              <a:t> </a:t>
            </a:r>
            <a:r>
              <a:rPr lang="en-GB" dirty="0"/>
              <a:t>developed in such a way as to create a right to independence for</a:t>
            </a:r>
            <a:r>
              <a:rPr lang="pl-PL" dirty="0"/>
              <a:t> </a:t>
            </a:r>
            <a:r>
              <a:rPr lang="en-GB" dirty="0"/>
              <a:t>the peoples of non-self-governing territories and peoples subject to alien</a:t>
            </a:r>
            <a:r>
              <a:rPr lang="pl-PL" dirty="0"/>
              <a:t> </a:t>
            </a:r>
            <a:r>
              <a:rPr lang="en-GB" dirty="0"/>
              <a:t>subjugation, domination and exploitation</a:t>
            </a:r>
            <a:endParaRPr lang="pl-PL" dirty="0"/>
          </a:p>
          <a:p>
            <a:r>
              <a:rPr lang="pl-PL" dirty="0"/>
              <a:t>Opinia doradcza MTS w sprawie budowy muru przez Izrael, 2004, </a:t>
            </a:r>
            <a:r>
              <a:rPr lang="en-GB" dirty="0">
                <a:hlinkClick r:id="rId3"/>
              </a:rPr>
              <a:t>http://www.icj-cij.org/files/case-related/131/131-20040709-ADV-01-00-EN.pdf</a:t>
            </a:r>
            <a:r>
              <a:rPr lang="pl-PL" dirty="0"/>
              <a:t>, pkt 155, prawo </a:t>
            </a:r>
            <a:r>
              <a:rPr lang="pl-PL" i="1" dirty="0"/>
              <a:t>narodu </a:t>
            </a:r>
            <a:r>
              <a:rPr lang="pl-PL" dirty="0"/>
              <a:t>do samostanowienia</a:t>
            </a:r>
            <a:endParaRPr lang="en-GB" i="1" dirty="0"/>
          </a:p>
          <a:p>
            <a:endParaRPr lang="en-GB" dirty="0"/>
          </a:p>
        </p:txBody>
      </p:sp>
    </p:spTree>
    <p:extLst>
      <p:ext uri="{BB962C8B-B14F-4D97-AF65-F5344CB8AC3E}">
        <p14:creationId xmlns:p14="http://schemas.microsoft.com/office/powerpoint/2010/main" val="3441478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67FDD-9FC4-4505-A7A6-A73659445BF8}"/>
              </a:ext>
            </a:extLst>
          </p:cNvPr>
          <p:cNvSpPr>
            <a:spLocks noGrp="1"/>
          </p:cNvSpPr>
          <p:nvPr>
            <p:ph type="title"/>
          </p:nvPr>
        </p:nvSpPr>
        <p:spPr>
          <a:xfrm>
            <a:off x="235619" y="0"/>
            <a:ext cx="11956381" cy="704675"/>
          </a:xfrm>
        </p:spPr>
        <p:txBody>
          <a:bodyPr/>
          <a:lstStyle/>
          <a:p>
            <a:r>
              <a:rPr lang="pl-PL" dirty="0"/>
              <a:t>Podmioty w </a:t>
            </a:r>
            <a:r>
              <a:rPr lang="pl-PL" dirty="0" err="1"/>
              <a:t>p.m.p</a:t>
            </a:r>
            <a:r>
              <a:rPr lang="pl-PL" dirty="0"/>
              <a:t>.</a:t>
            </a:r>
            <a:endParaRPr lang="en-GB" dirty="0"/>
          </a:p>
        </p:txBody>
      </p:sp>
      <p:sp>
        <p:nvSpPr>
          <p:cNvPr id="3" name="Symbol zastępczy zawartości 2">
            <a:extLst>
              <a:ext uri="{FF2B5EF4-FFF2-40B4-BE49-F238E27FC236}">
                <a16:creationId xmlns:a16="http://schemas.microsoft.com/office/drawing/2014/main" id="{973DDFC8-C4DA-41E6-90C5-3A75BA7D6008}"/>
              </a:ext>
            </a:extLst>
          </p:cNvPr>
          <p:cNvSpPr>
            <a:spLocks noGrp="1"/>
          </p:cNvSpPr>
          <p:nvPr>
            <p:ph idx="1"/>
          </p:nvPr>
        </p:nvSpPr>
        <p:spPr>
          <a:xfrm>
            <a:off x="1230194" y="704674"/>
            <a:ext cx="10875119" cy="6153325"/>
          </a:xfrm>
        </p:spPr>
        <p:txBody>
          <a:bodyPr/>
          <a:lstStyle/>
          <a:p>
            <a:r>
              <a:rPr lang="pl-PL" dirty="0"/>
              <a:t>Kwestia organów i aparatów urzędniczych ONZ</a:t>
            </a:r>
          </a:p>
          <a:p>
            <a:r>
              <a:rPr lang="pl-PL" dirty="0"/>
              <a:t>Może być tak, że jakieś ciało (organ) nie ma statusu podmiotu prawa międzynarodowego (osoby prawnej), ale to nie powstrzymuje go przed działaniem</a:t>
            </a:r>
          </a:p>
          <a:p>
            <a:r>
              <a:rPr lang="pl-PL" dirty="0"/>
              <a:t>Organy ONZ – a więc organy organizacji międzynarodowej – powołują wtórne organy wraz z aparatami urzędniczymi, do stałego działania lub ad hoc</a:t>
            </a:r>
          </a:p>
          <a:p>
            <a:r>
              <a:rPr lang="pl-PL" dirty="0"/>
              <a:t>Przykład : </a:t>
            </a:r>
            <a:r>
              <a:rPr lang="pl-PL" dirty="0">
                <a:hlinkClick r:id="rId2"/>
              </a:rPr>
              <a:t>https://unsco.unmissions.org/</a:t>
            </a:r>
            <a:r>
              <a:rPr lang="pl-PL" dirty="0"/>
              <a:t> : T</a:t>
            </a:r>
            <a:r>
              <a:rPr lang="en-GB" dirty="0"/>
              <a:t>HE OFFICE OF THE UNITED NATIONS SPECIAL COORDINATOR FOR THE MIDDLE EAST PEACE PROCESS</a:t>
            </a:r>
            <a:r>
              <a:rPr lang="pl-PL" dirty="0"/>
              <a:t> </a:t>
            </a:r>
            <a:endParaRPr lang="en-GB" dirty="0"/>
          </a:p>
        </p:txBody>
      </p:sp>
    </p:spTree>
    <p:extLst>
      <p:ext uri="{BB962C8B-B14F-4D97-AF65-F5344CB8AC3E}">
        <p14:creationId xmlns:p14="http://schemas.microsoft.com/office/powerpoint/2010/main" val="997612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67FDD-9FC4-4505-A7A6-A73659445BF8}"/>
              </a:ext>
            </a:extLst>
          </p:cNvPr>
          <p:cNvSpPr>
            <a:spLocks noGrp="1"/>
          </p:cNvSpPr>
          <p:nvPr>
            <p:ph type="title"/>
          </p:nvPr>
        </p:nvSpPr>
        <p:spPr>
          <a:xfrm>
            <a:off x="235619" y="0"/>
            <a:ext cx="11956381" cy="704675"/>
          </a:xfrm>
        </p:spPr>
        <p:txBody>
          <a:bodyPr/>
          <a:lstStyle/>
          <a:p>
            <a:r>
              <a:rPr lang="pl-PL" dirty="0"/>
              <a:t>Podmioty w </a:t>
            </a:r>
            <a:r>
              <a:rPr lang="pl-PL" dirty="0" err="1"/>
              <a:t>p.m.p</a:t>
            </a:r>
            <a:r>
              <a:rPr lang="pl-PL" dirty="0"/>
              <a:t>.</a:t>
            </a:r>
            <a:endParaRPr lang="en-GB" dirty="0"/>
          </a:p>
        </p:txBody>
      </p:sp>
      <p:sp>
        <p:nvSpPr>
          <p:cNvPr id="3" name="Symbol zastępczy zawartości 2">
            <a:extLst>
              <a:ext uri="{FF2B5EF4-FFF2-40B4-BE49-F238E27FC236}">
                <a16:creationId xmlns:a16="http://schemas.microsoft.com/office/drawing/2014/main" id="{973DDFC8-C4DA-41E6-90C5-3A75BA7D6008}"/>
              </a:ext>
            </a:extLst>
          </p:cNvPr>
          <p:cNvSpPr>
            <a:spLocks noGrp="1"/>
          </p:cNvSpPr>
          <p:nvPr>
            <p:ph idx="1"/>
          </p:nvPr>
        </p:nvSpPr>
        <p:spPr>
          <a:xfrm>
            <a:off x="1230194" y="704674"/>
            <a:ext cx="10875119" cy="6153325"/>
          </a:xfrm>
        </p:spPr>
        <p:txBody>
          <a:bodyPr/>
          <a:lstStyle/>
          <a:p>
            <a:r>
              <a:rPr lang="pl-PL" dirty="0"/>
              <a:t>Podmioty o szczątkowej osobowości : powstańcy i strony walczące</a:t>
            </a:r>
          </a:p>
          <a:p>
            <a:r>
              <a:rPr lang="pl-PL" dirty="0"/>
              <a:t>M. Shaw, International Law, Cambridge 2008, s. 245</a:t>
            </a:r>
          </a:p>
          <a:p>
            <a:r>
              <a:rPr lang="en-GB" dirty="0"/>
              <a:t>International law has recognised that such entities may in certain circumstances, primarily dependent upon the </a:t>
            </a:r>
            <a:r>
              <a:rPr lang="en-GB" i="1" dirty="0"/>
              <a:t>de facto </a:t>
            </a:r>
            <a:r>
              <a:rPr lang="en-GB" dirty="0"/>
              <a:t>administration of specific</a:t>
            </a:r>
            <a:br>
              <a:rPr lang="en-GB" dirty="0"/>
            </a:br>
            <a:r>
              <a:rPr lang="en-GB" dirty="0"/>
              <a:t>territory, enter into valid arrangements</a:t>
            </a:r>
            <a:endParaRPr lang="pl-PL" dirty="0"/>
          </a:p>
          <a:p>
            <a:r>
              <a:rPr lang="en-GB" dirty="0"/>
              <a:t>In addition they will be bound</a:t>
            </a:r>
            <a:r>
              <a:rPr lang="pl-PL" dirty="0"/>
              <a:t> </a:t>
            </a:r>
            <a:r>
              <a:rPr lang="en-GB" dirty="0"/>
              <a:t>by the rules of international law with respect to the conduct of hostilities</a:t>
            </a:r>
            <a:r>
              <a:rPr lang="pl-PL" dirty="0"/>
              <a:t> </a:t>
            </a:r>
            <a:r>
              <a:rPr lang="en-GB" dirty="0"/>
              <a:t>and may in due course be recognised as governments. The traditional law</a:t>
            </a:r>
            <a:br>
              <a:rPr lang="en-GB" dirty="0"/>
            </a:br>
            <a:r>
              <a:rPr lang="en-GB" dirty="0"/>
              <a:t>is in process of modification as a result of the right to self-determination,</a:t>
            </a:r>
            <a:br>
              <a:rPr lang="en-GB" dirty="0"/>
            </a:br>
            <a:r>
              <a:rPr lang="en-GB" dirty="0"/>
              <a:t>and other legal principles such as territorial integrity, sovereign equality</a:t>
            </a:r>
            <a:br>
              <a:rPr lang="en-GB" dirty="0"/>
            </a:br>
            <a:r>
              <a:rPr lang="en-GB" dirty="0"/>
              <a:t>and non-intervention in addition to recognition will need to be taken into</a:t>
            </a:r>
            <a:br>
              <a:rPr lang="en-GB" dirty="0"/>
            </a:br>
            <a:r>
              <a:rPr lang="en-GB" dirty="0"/>
              <a:t>account. </a:t>
            </a:r>
            <a:br>
              <a:rPr lang="en-GB" dirty="0"/>
            </a:br>
            <a:endParaRPr lang="en-GB" dirty="0"/>
          </a:p>
        </p:txBody>
      </p:sp>
    </p:spTree>
    <p:extLst>
      <p:ext uri="{BB962C8B-B14F-4D97-AF65-F5344CB8AC3E}">
        <p14:creationId xmlns:p14="http://schemas.microsoft.com/office/powerpoint/2010/main" val="27225991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67FDD-9FC4-4505-A7A6-A73659445BF8}"/>
              </a:ext>
            </a:extLst>
          </p:cNvPr>
          <p:cNvSpPr>
            <a:spLocks noGrp="1"/>
          </p:cNvSpPr>
          <p:nvPr>
            <p:ph type="title"/>
          </p:nvPr>
        </p:nvSpPr>
        <p:spPr>
          <a:xfrm>
            <a:off x="235619" y="0"/>
            <a:ext cx="11956381" cy="704675"/>
          </a:xfrm>
        </p:spPr>
        <p:txBody>
          <a:bodyPr/>
          <a:lstStyle/>
          <a:p>
            <a:r>
              <a:rPr lang="pl-PL" dirty="0"/>
              <a:t>Podmioty w </a:t>
            </a:r>
            <a:r>
              <a:rPr lang="pl-PL" dirty="0" err="1"/>
              <a:t>p.m.p</a:t>
            </a:r>
            <a:r>
              <a:rPr lang="pl-PL" dirty="0"/>
              <a:t>.</a:t>
            </a:r>
            <a:endParaRPr lang="en-GB" dirty="0"/>
          </a:p>
        </p:txBody>
      </p:sp>
      <p:sp>
        <p:nvSpPr>
          <p:cNvPr id="3" name="Symbol zastępczy zawartości 2">
            <a:extLst>
              <a:ext uri="{FF2B5EF4-FFF2-40B4-BE49-F238E27FC236}">
                <a16:creationId xmlns:a16="http://schemas.microsoft.com/office/drawing/2014/main" id="{973DDFC8-C4DA-41E6-90C5-3A75BA7D6008}"/>
              </a:ext>
            </a:extLst>
          </p:cNvPr>
          <p:cNvSpPr>
            <a:spLocks noGrp="1"/>
          </p:cNvSpPr>
          <p:nvPr>
            <p:ph idx="1"/>
          </p:nvPr>
        </p:nvSpPr>
        <p:spPr>
          <a:xfrm>
            <a:off x="1230194" y="704674"/>
            <a:ext cx="10875119" cy="6153325"/>
          </a:xfrm>
        </p:spPr>
        <p:txBody>
          <a:bodyPr/>
          <a:lstStyle/>
          <a:p>
            <a:r>
              <a:rPr lang="pl-PL" dirty="0"/>
              <a:t>Społeczność międzynarodowa jako podmiot prawa międzynarodowego?</a:t>
            </a:r>
          </a:p>
          <a:p>
            <a:r>
              <a:rPr lang="pl-PL" dirty="0"/>
              <a:t>Niektóra doktryna wyróżnia społeczność międzynarodową (the </a:t>
            </a:r>
            <a:r>
              <a:rPr lang="pl-PL" dirty="0" err="1"/>
              <a:t>international</a:t>
            </a:r>
            <a:r>
              <a:rPr lang="pl-PL" dirty="0"/>
              <a:t> </a:t>
            </a:r>
            <a:r>
              <a:rPr lang="pl-PL" dirty="0" err="1"/>
              <a:t>community</a:t>
            </a:r>
            <a:r>
              <a:rPr lang="pl-PL" dirty="0"/>
              <a:t>) jako podmiot prawa międzynarodowego (por. M. Perkowski, Podmiotowość w prawie międzynarodowym – klasyfikacja [w:] op. Cit., s. 25, pod „podmiotowość szczególna”</a:t>
            </a:r>
          </a:p>
          <a:p>
            <a:r>
              <a:rPr lang="pl-PL" dirty="0"/>
              <a:t>Można tutaj przypuścić, że taki „podmiot” to podmiot uprawniony względem obowiązku każdego państwa z tytułu norm </a:t>
            </a:r>
            <a:r>
              <a:rPr lang="pl-PL" dirty="0" err="1"/>
              <a:t>ius</a:t>
            </a:r>
            <a:r>
              <a:rPr lang="pl-PL" dirty="0"/>
              <a:t> </a:t>
            </a:r>
            <a:r>
              <a:rPr lang="pl-PL" dirty="0" err="1"/>
              <a:t>cogens</a:t>
            </a:r>
            <a:endParaRPr lang="en-GB" dirty="0"/>
          </a:p>
        </p:txBody>
      </p:sp>
    </p:spTree>
    <p:extLst>
      <p:ext uri="{BB962C8B-B14F-4D97-AF65-F5344CB8AC3E}">
        <p14:creationId xmlns:p14="http://schemas.microsoft.com/office/powerpoint/2010/main" val="3893563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67FDD-9FC4-4505-A7A6-A73659445BF8}"/>
              </a:ext>
            </a:extLst>
          </p:cNvPr>
          <p:cNvSpPr>
            <a:spLocks noGrp="1"/>
          </p:cNvSpPr>
          <p:nvPr>
            <p:ph type="title"/>
          </p:nvPr>
        </p:nvSpPr>
        <p:spPr>
          <a:xfrm>
            <a:off x="235619" y="0"/>
            <a:ext cx="11956381" cy="704675"/>
          </a:xfrm>
        </p:spPr>
        <p:txBody>
          <a:bodyPr/>
          <a:lstStyle/>
          <a:p>
            <a:r>
              <a:rPr lang="pl-PL" dirty="0"/>
              <a:t>Podmioty w </a:t>
            </a:r>
            <a:r>
              <a:rPr lang="pl-PL" dirty="0" err="1"/>
              <a:t>p.m.p</a:t>
            </a:r>
            <a:r>
              <a:rPr lang="pl-PL" dirty="0"/>
              <a:t>.</a:t>
            </a:r>
            <a:endParaRPr lang="en-GB" dirty="0"/>
          </a:p>
        </p:txBody>
      </p:sp>
      <p:sp>
        <p:nvSpPr>
          <p:cNvPr id="3" name="Symbol zastępczy zawartości 2">
            <a:extLst>
              <a:ext uri="{FF2B5EF4-FFF2-40B4-BE49-F238E27FC236}">
                <a16:creationId xmlns:a16="http://schemas.microsoft.com/office/drawing/2014/main" id="{973DDFC8-C4DA-41E6-90C5-3A75BA7D6008}"/>
              </a:ext>
            </a:extLst>
          </p:cNvPr>
          <p:cNvSpPr>
            <a:spLocks noGrp="1"/>
          </p:cNvSpPr>
          <p:nvPr>
            <p:ph idx="1"/>
          </p:nvPr>
        </p:nvSpPr>
        <p:spPr>
          <a:xfrm>
            <a:off x="1230194" y="704674"/>
            <a:ext cx="10875119" cy="6153325"/>
          </a:xfrm>
        </p:spPr>
        <p:txBody>
          <a:bodyPr/>
          <a:lstStyle/>
          <a:p>
            <a:r>
              <a:rPr lang="pl-PL" dirty="0"/>
              <a:t>Kwestia rządów państw na wychodźstwie (</a:t>
            </a:r>
            <a:r>
              <a:rPr lang="pl-PL" i="1" dirty="0" err="1"/>
              <a:t>governments</a:t>
            </a:r>
            <a:r>
              <a:rPr lang="pl-PL" i="1" dirty="0"/>
              <a:t>-in-</a:t>
            </a:r>
            <a:r>
              <a:rPr lang="pl-PL" i="1" dirty="0" err="1"/>
              <a:t>exile</a:t>
            </a:r>
            <a:r>
              <a:rPr lang="pl-PL" dirty="0"/>
              <a:t>) oraz przedstawiciele państw bez możliwości wykonywania piastowanej funkcji</a:t>
            </a:r>
          </a:p>
          <a:p>
            <a:r>
              <a:rPr lang="pl-PL" dirty="0"/>
              <a:t>Niekiedy zdarza(</a:t>
            </a:r>
            <a:r>
              <a:rPr lang="pl-PL" dirty="0" err="1"/>
              <a:t>ło</a:t>
            </a:r>
            <a:r>
              <a:rPr lang="pl-PL" dirty="0"/>
              <a:t>) się, że dane państwo jest poddawane agresji i jakiś rząd przebywa w „gościnie” u innego państwa</a:t>
            </a:r>
          </a:p>
          <a:p>
            <a:r>
              <a:rPr lang="pl-PL" dirty="0"/>
              <a:t>Z tytułu uznania, taki rząd może być uznawany za reprezentanta danego państwa, które na dany moment nie wykonuje efektywnie władztwa nad swoim terytorium z tytułu sytuacji nielegalnej</a:t>
            </a:r>
          </a:p>
          <a:p>
            <a:r>
              <a:rPr lang="pl-PL" dirty="0"/>
              <a:t>Kazus Tajwanu:  rząd chiński przez jakiś czas uznawany za „prawowity” rząd państwa; następnie wycofanie uznania i specjalny status Tajwanu</a:t>
            </a:r>
            <a:endParaRPr lang="en-GB" dirty="0"/>
          </a:p>
        </p:txBody>
      </p:sp>
    </p:spTree>
    <p:extLst>
      <p:ext uri="{BB962C8B-B14F-4D97-AF65-F5344CB8AC3E}">
        <p14:creationId xmlns:p14="http://schemas.microsoft.com/office/powerpoint/2010/main" val="28750090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67FDD-9FC4-4505-A7A6-A73659445BF8}"/>
              </a:ext>
            </a:extLst>
          </p:cNvPr>
          <p:cNvSpPr>
            <a:spLocks noGrp="1"/>
          </p:cNvSpPr>
          <p:nvPr>
            <p:ph type="title"/>
          </p:nvPr>
        </p:nvSpPr>
        <p:spPr>
          <a:xfrm>
            <a:off x="235619" y="0"/>
            <a:ext cx="11956381" cy="704675"/>
          </a:xfrm>
        </p:spPr>
        <p:txBody>
          <a:bodyPr/>
          <a:lstStyle/>
          <a:p>
            <a:r>
              <a:rPr lang="pl-PL" dirty="0"/>
              <a:t>Podmioty w </a:t>
            </a:r>
            <a:r>
              <a:rPr lang="pl-PL" dirty="0" err="1"/>
              <a:t>p.m.p</a:t>
            </a:r>
            <a:r>
              <a:rPr lang="pl-PL" dirty="0"/>
              <a:t>.</a:t>
            </a:r>
            <a:endParaRPr lang="en-GB" dirty="0"/>
          </a:p>
        </p:txBody>
      </p:sp>
      <p:sp>
        <p:nvSpPr>
          <p:cNvPr id="3" name="Symbol zastępczy zawartości 2">
            <a:extLst>
              <a:ext uri="{FF2B5EF4-FFF2-40B4-BE49-F238E27FC236}">
                <a16:creationId xmlns:a16="http://schemas.microsoft.com/office/drawing/2014/main" id="{973DDFC8-C4DA-41E6-90C5-3A75BA7D6008}"/>
              </a:ext>
            </a:extLst>
          </p:cNvPr>
          <p:cNvSpPr>
            <a:spLocks noGrp="1"/>
          </p:cNvSpPr>
          <p:nvPr>
            <p:ph idx="1"/>
          </p:nvPr>
        </p:nvSpPr>
        <p:spPr>
          <a:xfrm>
            <a:off x="1230194" y="704674"/>
            <a:ext cx="10875119" cy="6153325"/>
          </a:xfrm>
        </p:spPr>
        <p:txBody>
          <a:bodyPr>
            <a:normAutofit fontScale="92500" lnSpcReduction="10000"/>
          </a:bodyPr>
          <a:lstStyle/>
          <a:p>
            <a:r>
              <a:rPr lang="pl-PL" dirty="0"/>
              <a:t>Najemnicy</a:t>
            </a:r>
          </a:p>
          <a:p>
            <a:r>
              <a:rPr lang="pl-PL" dirty="0"/>
              <a:t>Najemnicy i najemnicy</a:t>
            </a:r>
          </a:p>
          <a:p>
            <a:r>
              <a:rPr lang="pl-PL" dirty="0"/>
              <a:t>Najemnicy a prawo konfliktów zbrojnych : PROTOKÓŁ DODATKOWY DO KONWENCJI GENEWSKICH Z DNIA 12 SIERPNIA 1949 R., DOTYCZĄCY OCHRONY OFIAR MIĘDZYNARODOWYCH KONFLIKTÓW ZBROJNYCH</a:t>
            </a:r>
          </a:p>
          <a:p>
            <a:r>
              <a:rPr lang="pl-PL" dirty="0"/>
              <a:t>Artykuł  47 </a:t>
            </a:r>
            <a:r>
              <a:rPr lang="pl-PL" b="1" i="1" dirty="0"/>
              <a:t>Najemnicy</a:t>
            </a:r>
            <a:endParaRPr lang="pl-PL" dirty="0"/>
          </a:p>
          <a:p>
            <a:r>
              <a:rPr lang="pl-PL" dirty="0"/>
              <a:t>1. </a:t>
            </a:r>
            <a:r>
              <a:rPr lang="pl-PL" i="1" dirty="0"/>
              <a:t>Najemnik</a:t>
            </a:r>
            <a:r>
              <a:rPr lang="pl-PL" dirty="0"/>
              <a:t> nie ma prawa do statusu kombatanta lub jeńca wojennego.</a:t>
            </a:r>
          </a:p>
          <a:p>
            <a:r>
              <a:rPr lang="pl-PL" dirty="0"/>
              <a:t>2. Określenie "</a:t>
            </a:r>
            <a:r>
              <a:rPr lang="pl-PL" i="1" dirty="0"/>
              <a:t>najemnik</a:t>
            </a:r>
            <a:r>
              <a:rPr lang="pl-PL" dirty="0"/>
              <a:t>" dotyczy każdej osoby, która:(a) została specjalnie zwerbowana w kraju lub za granicą do walki w konflikcie zbrojnym;</a:t>
            </a:r>
          </a:p>
          <a:p>
            <a:r>
              <a:rPr lang="pl-PL" dirty="0"/>
              <a:t>(b) rzeczywiście bierze bezpośredni udział w działaniach zbrojnych;</a:t>
            </a:r>
          </a:p>
          <a:p>
            <a:r>
              <a:rPr lang="pl-PL" dirty="0"/>
              <a:t>(c) bierze udział w działaniach zbrojnych głównie w celu uzyskania korzyści osobistej i otrzymała od strony konfliktu lub w jej imieniu obietnicę wynagrodzenia materialnego wyraźnie wyższego od tego, które jest przyrzeczone lub wypłacane kombatantom mającym podobny stopień i sprawującym podobną funkcję w siłach zbrojnych tej strony;</a:t>
            </a:r>
          </a:p>
          <a:p>
            <a:r>
              <a:rPr lang="pl-PL" dirty="0"/>
              <a:t>(d) nie jest obywatelem strony konfliktu ani stałym mieszkańcem terytorium kontrolowanego przez stronę konfliktu;</a:t>
            </a:r>
          </a:p>
          <a:p>
            <a:r>
              <a:rPr lang="pl-PL" dirty="0"/>
              <a:t>(e) nie jest członkiem sił zbrojnych strony konfliktu;</a:t>
            </a:r>
          </a:p>
          <a:p>
            <a:r>
              <a:rPr lang="pl-PL" dirty="0"/>
              <a:t>(f) nie została wysłana przez państwo inne niż strona konfliktu w misji urzędowej jako członek sił zbrojnych tego państwa.</a:t>
            </a:r>
          </a:p>
          <a:p>
            <a:r>
              <a:rPr lang="pl-PL" dirty="0"/>
              <a:t>„Najemnicy” : „siły pokojowe” : </a:t>
            </a:r>
            <a:r>
              <a:rPr lang="pl-PL" dirty="0">
                <a:hlinkClick r:id="rId2"/>
              </a:rPr>
              <a:t>https://www.academi.com/pages/about-us/guiding-principles</a:t>
            </a:r>
            <a:r>
              <a:rPr lang="pl-PL" dirty="0"/>
              <a:t> ?</a:t>
            </a:r>
          </a:p>
          <a:p>
            <a:endParaRPr lang="en-GB" dirty="0"/>
          </a:p>
        </p:txBody>
      </p:sp>
    </p:spTree>
    <p:extLst>
      <p:ext uri="{BB962C8B-B14F-4D97-AF65-F5344CB8AC3E}">
        <p14:creationId xmlns:p14="http://schemas.microsoft.com/office/powerpoint/2010/main" val="26272979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67FDD-9FC4-4505-A7A6-A73659445BF8}"/>
              </a:ext>
            </a:extLst>
          </p:cNvPr>
          <p:cNvSpPr>
            <a:spLocks noGrp="1"/>
          </p:cNvSpPr>
          <p:nvPr>
            <p:ph type="title"/>
          </p:nvPr>
        </p:nvSpPr>
        <p:spPr>
          <a:xfrm>
            <a:off x="235619" y="0"/>
            <a:ext cx="11956381" cy="704675"/>
          </a:xfrm>
        </p:spPr>
        <p:txBody>
          <a:bodyPr/>
          <a:lstStyle/>
          <a:p>
            <a:r>
              <a:rPr lang="pl-PL" dirty="0"/>
              <a:t>Podmioty w </a:t>
            </a:r>
            <a:r>
              <a:rPr lang="pl-PL" dirty="0" err="1"/>
              <a:t>p.m.p</a:t>
            </a:r>
            <a:r>
              <a:rPr lang="pl-PL" dirty="0"/>
              <a:t>.</a:t>
            </a:r>
            <a:endParaRPr lang="en-GB" dirty="0"/>
          </a:p>
        </p:txBody>
      </p:sp>
      <p:sp>
        <p:nvSpPr>
          <p:cNvPr id="3" name="Symbol zastępczy zawartości 2">
            <a:extLst>
              <a:ext uri="{FF2B5EF4-FFF2-40B4-BE49-F238E27FC236}">
                <a16:creationId xmlns:a16="http://schemas.microsoft.com/office/drawing/2014/main" id="{973DDFC8-C4DA-41E6-90C5-3A75BA7D6008}"/>
              </a:ext>
            </a:extLst>
          </p:cNvPr>
          <p:cNvSpPr>
            <a:spLocks noGrp="1"/>
          </p:cNvSpPr>
          <p:nvPr>
            <p:ph idx="1"/>
          </p:nvPr>
        </p:nvSpPr>
        <p:spPr>
          <a:xfrm>
            <a:off x="1230194" y="704674"/>
            <a:ext cx="10875119" cy="6153325"/>
          </a:xfrm>
        </p:spPr>
        <p:txBody>
          <a:bodyPr/>
          <a:lstStyle/>
          <a:p>
            <a:r>
              <a:rPr lang="pl-PL" dirty="0"/>
              <a:t>Uznanie a podmiotowość</a:t>
            </a:r>
          </a:p>
          <a:p>
            <a:r>
              <a:rPr lang="pl-PL" dirty="0"/>
              <a:t>Uznanie ma charakter oświadczenia o charakterze politycznym, wyrażającego wolę danego państwa; może być de </a:t>
            </a:r>
            <a:r>
              <a:rPr lang="pl-PL" dirty="0" err="1"/>
              <a:t>jure</a:t>
            </a:r>
            <a:r>
              <a:rPr lang="pl-PL" dirty="0"/>
              <a:t> albo de facto</a:t>
            </a:r>
          </a:p>
          <a:p>
            <a:r>
              <a:rPr lang="pl-PL" dirty="0"/>
              <a:t>Uznanie może wzmocnić w sytuacjach wątpliwych status podmiotu</a:t>
            </a:r>
          </a:p>
          <a:p>
            <a:r>
              <a:rPr lang="pl-PL" dirty="0"/>
              <a:t>Jednakże, w sytuacji wykonywania efektywnego władztwa nad terytorium przez rząd powiązany z konkretną ludnością brak uznania np. przez jedno państwo jest zasadniczo pozbawiony znaczenia</a:t>
            </a:r>
          </a:p>
          <a:p>
            <a:r>
              <a:rPr lang="pl-PL" dirty="0"/>
              <a:t>Kazus „Macedonii”, nieuznawanej przez Grecję z tytułu nazwy; MTS, wyrok 2011 </a:t>
            </a:r>
            <a:r>
              <a:rPr lang="pl-PL" dirty="0">
                <a:hlinkClick r:id="rId2"/>
              </a:rPr>
              <a:t>http://www.icj-cij.org/files/case-related/142/142-20111205-JUD-01-00-EN.pdf</a:t>
            </a:r>
            <a:endParaRPr lang="pl-PL" dirty="0"/>
          </a:p>
          <a:p>
            <a:r>
              <a:rPr lang="pl-PL" dirty="0"/>
              <a:t>Brak uznania ze strony Grecji nie pozbawia „Dawnej </a:t>
            </a:r>
            <a:r>
              <a:rPr lang="pl-PL" dirty="0" err="1"/>
              <a:t>Jugosławiańskiej</a:t>
            </a:r>
            <a:r>
              <a:rPr lang="pl-PL" dirty="0"/>
              <a:t> Republiki Macedonii” bytu</a:t>
            </a:r>
            <a:endParaRPr lang="en-GB" dirty="0"/>
          </a:p>
        </p:txBody>
      </p:sp>
    </p:spTree>
    <p:extLst>
      <p:ext uri="{BB962C8B-B14F-4D97-AF65-F5344CB8AC3E}">
        <p14:creationId xmlns:p14="http://schemas.microsoft.com/office/powerpoint/2010/main" val="957597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67FDD-9FC4-4505-A7A6-A73659445BF8}"/>
              </a:ext>
            </a:extLst>
          </p:cNvPr>
          <p:cNvSpPr>
            <a:spLocks noGrp="1"/>
          </p:cNvSpPr>
          <p:nvPr>
            <p:ph type="title"/>
          </p:nvPr>
        </p:nvSpPr>
        <p:spPr>
          <a:xfrm>
            <a:off x="235619" y="0"/>
            <a:ext cx="11956381" cy="704675"/>
          </a:xfrm>
        </p:spPr>
        <p:txBody>
          <a:bodyPr/>
          <a:lstStyle/>
          <a:p>
            <a:r>
              <a:rPr lang="pl-PL" dirty="0"/>
              <a:t>Podmioty w </a:t>
            </a:r>
            <a:r>
              <a:rPr lang="pl-PL" dirty="0" err="1"/>
              <a:t>p.m.p</a:t>
            </a:r>
            <a:r>
              <a:rPr lang="pl-PL" dirty="0"/>
              <a:t>.</a:t>
            </a:r>
            <a:endParaRPr lang="en-GB" dirty="0"/>
          </a:p>
        </p:txBody>
      </p:sp>
      <p:sp>
        <p:nvSpPr>
          <p:cNvPr id="3" name="Symbol zastępczy zawartości 2">
            <a:extLst>
              <a:ext uri="{FF2B5EF4-FFF2-40B4-BE49-F238E27FC236}">
                <a16:creationId xmlns:a16="http://schemas.microsoft.com/office/drawing/2014/main" id="{973DDFC8-C4DA-41E6-90C5-3A75BA7D6008}"/>
              </a:ext>
            </a:extLst>
          </p:cNvPr>
          <p:cNvSpPr>
            <a:spLocks noGrp="1"/>
          </p:cNvSpPr>
          <p:nvPr>
            <p:ph idx="1"/>
          </p:nvPr>
        </p:nvSpPr>
        <p:spPr>
          <a:xfrm>
            <a:off x="1230194" y="704674"/>
            <a:ext cx="10875119" cy="6153325"/>
          </a:xfrm>
        </p:spPr>
        <p:txBody>
          <a:bodyPr/>
          <a:lstStyle/>
          <a:p>
            <a:r>
              <a:rPr lang="pl-PL" dirty="0"/>
              <a:t>Każdy system prawny musi mieć </a:t>
            </a:r>
            <a:r>
              <a:rPr lang="pl-PL" i="1" dirty="0"/>
              <a:t>jakieś</a:t>
            </a:r>
            <a:r>
              <a:rPr lang="pl-PL" dirty="0"/>
              <a:t> podmioty, które posiadają z jego tytułu prawa lub obowiązki</a:t>
            </a:r>
          </a:p>
          <a:p>
            <a:r>
              <a:rPr lang="pl-PL" dirty="0"/>
              <a:t>Zazwyczaj, system prawny nie ogranicza się do wskazania jednego „podmiotu” (np. osoby fizycznej), ale przewiduje kilka (-naście/-</a:t>
            </a:r>
            <a:r>
              <a:rPr lang="pl-PL" dirty="0" err="1"/>
              <a:t>dziesiąt</a:t>
            </a:r>
            <a:r>
              <a:rPr lang="pl-PL" dirty="0"/>
              <a:t>) typów podmiotów, które są uznawane za odrębne podmioty praw i obowiązków w rozumieniu tego systemu</a:t>
            </a:r>
          </a:p>
          <a:p>
            <a:r>
              <a:rPr lang="pl-PL" dirty="0"/>
              <a:t>Podmioty przewidziane przez system prawny niekoniecznie muszą posiadać takie same uprawnienia lub obowiązki i taki sam status w ramach systemu</a:t>
            </a:r>
          </a:p>
          <a:p>
            <a:r>
              <a:rPr lang="pl-PL" dirty="0" err="1"/>
              <a:t>P.m.p</a:t>
            </a:r>
            <a:r>
              <a:rPr lang="pl-PL" dirty="0"/>
              <a:t>. nie jest w tym zakresie wyjątkiem; przewiduje ono podmioty, które mogą posiadać prawa i obowiązki z tytułu bycia podmiotem, a także podmioty, które posiadają prawa i obowiązki w sposób wtórny, z nadania innych podmiotów</a:t>
            </a:r>
          </a:p>
          <a:p>
            <a:r>
              <a:rPr lang="pl-PL" dirty="0"/>
              <a:t>Niekiedy w doktrynie </a:t>
            </a:r>
            <a:r>
              <a:rPr lang="pl-PL" dirty="0" err="1"/>
              <a:t>p.m.p</a:t>
            </a:r>
            <a:r>
              <a:rPr lang="pl-PL" dirty="0"/>
              <a:t>. odnotowuje się „podmioty (</a:t>
            </a:r>
            <a:r>
              <a:rPr lang="pl-PL" dirty="0" err="1"/>
              <a:t>subjects</a:t>
            </a:r>
            <a:r>
              <a:rPr lang="pl-PL" dirty="0"/>
              <a:t>)”, rozumiane jako osoby prawa międzynarodowego, oraz inne jednostki (</a:t>
            </a:r>
            <a:r>
              <a:rPr lang="pl-PL" dirty="0" err="1"/>
              <a:t>entities</a:t>
            </a:r>
            <a:r>
              <a:rPr lang="pl-PL" dirty="0"/>
              <a:t>), w tym „interesariuszy (</a:t>
            </a:r>
            <a:r>
              <a:rPr lang="pl-PL" dirty="0" err="1"/>
              <a:t>actors</a:t>
            </a:r>
            <a:r>
              <a:rPr lang="pl-PL" dirty="0"/>
              <a:t>)” albo „uczestników (</a:t>
            </a:r>
            <a:r>
              <a:rPr lang="pl-PL" dirty="0" err="1"/>
              <a:t>participants</a:t>
            </a:r>
            <a:r>
              <a:rPr lang="pl-PL" dirty="0"/>
              <a:t>)”, M. Shaw, International Law, Cambridge 2014, s. 143.</a:t>
            </a:r>
            <a:endParaRPr lang="en-GB" dirty="0"/>
          </a:p>
        </p:txBody>
      </p:sp>
    </p:spTree>
    <p:extLst>
      <p:ext uri="{BB962C8B-B14F-4D97-AF65-F5344CB8AC3E}">
        <p14:creationId xmlns:p14="http://schemas.microsoft.com/office/powerpoint/2010/main" val="1091287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67FDD-9FC4-4505-A7A6-A73659445BF8}"/>
              </a:ext>
            </a:extLst>
          </p:cNvPr>
          <p:cNvSpPr>
            <a:spLocks noGrp="1"/>
          </p:cNvSpPr>
          <p:nvPr>
            <p:ph type="title"/>
          </p:nvPr>
        </p:nvSpPr>
        <p:spPr>
          <a:xfrm>
            <a:off x="235619" y="0"/>
            <a:ext cx="11956381" cy="704675"/>
          </a:xfrm>
        </p:spPr>
        <p:txBody>
          <a:bodyPr/>
          <a:lstStyle/>
          <a:p>
            <a:r>
              <a:rPr lang="pl-PL" dirty="0"/>
              <a:t>Podmioty w </a:t>
            </a:r>
            <a:r>
              <a:rPr lang="pl-PL" dirty="0" err="1"/>
              <a:t>p.m.p</a:t>
            </a:r>
            <a:r>
              <a:rPr lang="pl-PL" dirty="0"/>
              <a:t>.</a:t>
            </a:r>
            <a:endParaRPr lang="en-GB" dirty="0"/>
          </a:p>
        </p:txBody>
      </p:sp>
      <p:sp>
        <p:nvSpPr>
          <p:cNvPr id="3" name="Symbol zastępczy zawartości 2">
            <a:extLst>
              <a:ext uri="{FF2B5EF4-FFF2-40B4-BE49-F238E27FC236}">
                <a16:creationId xmlns:a16="http://schemas.microsoft.com/office/drawing/2014/main" id="{973DDFC8-C4DA-41E6-90C5-3A75BA7D6008}"/>
              </a:ext>
            </a:extLst>
          </p:cNvPr>
          <p:cNvSpPr>
            <a:spLocks noGrp="1"/>
          </p:cNvSpPr>
          <p:nvPr>
            <p:ph idx="1"/>
          </p:nvPr>
        </p:nvSpPr>
        <p:spPr>
          <a:xfrm>
            <a:off x="1230194" y="704674"/>
            <a:ext cx="10875119" cy="6153325"/>
          </a:xfrm>
        </p:spPr>
        <p:txBody>
          <a:bodyPr/>
          <a:lstStyle/>
          <a:p>
            <a:r>
              <a:rPr lang="pl-PL" i="1" dirty="0" err="1"/>
              <a:t>Failed</a:t>
            </a:r>
            <a:r>
              <a:rPr lang="pl-PL" i="1" dirty="0"/>
              <a:t> </a:t>
            </a:r>
            <a:r>
              <a:rPr lang="pl-PL" i="1" dirty="0" err="1"/>
              <a:t>states</a:t>
            </a:r>
            <a:r>
              <a:rPr lang="pl-PL" i="1" dirty="0"/>
              <a:t> </a:t>
            </a:r>
            <a:r>
              <a:rPr lang="pl-PL" dirty="0"/>
              <a:t>a podmiotowość</a:t>
            </a:r>
          </a:p>
          <a:p>
            <a:r>
              <a:rPr lang="pl-PL" dirty="0"/>
              <a:t>Niekiedy może być tak, że dane państwo przestaje wykonywać swoje władztwo i faktycznie przestaje istnieć</a:t>
            </a:r>
          </a:p>
          <a:p>
            <a:r>
              <a:rPr lang="pl-PL" dirty="0"/>
              <a:t>Kazusy Libii i Somalii – ‚</a:t>
            </a:r>
            <a:r>
              <a:rPr lang="pl-PL" dirty="0" err="1"/>
              <a:t>failed</a:t>
            </a:r>
            <a:r>
              <a:rPr lang="pl-PL" dirty="0"/>
              <a:t> </a:t>
            </a:r>
            <a:r>
              <a:rPr lang="pl-PL" dirty="0" err="1"/>
              <a:t>states</a:t>
            </a:r>
            <a:r>
              <a:rPr lang="pl-PL" dirty="0"/>
              <a:t>’</a:t>
            </a:r>
          </a:p>
          <a:p>
            <a:r>
              <a:rPr lang="pl-PL" dirty="0"/>
              <a:t>Jak się wydaje, na obecnym etapie rozwoju prawa międzynarodowego nie ma koncepcji „państwa upadłego” w rodzaju „</a:t>
            </a:r>
            <a:r>
              <a:rPr lang="pl-PL" dirty="0" err="1"/>
              <a:t>desuetudo</a:t>
            </a:r>
            <a:r>
              <a:rPr lang="pl-PL" dirty="0"/>
              <a:t>” bytu państwowości</a:t>
            </a:r>
          </a:p>
          <a:p>
            <a:r>
              <a:rPr lang="pl-PL" dirty="0"/>
              <a:t>Faktycznie rzecz biorąc, podmioty prawa międzynarodowego mogą zawierać umowy z powstańcami/najemnikami działającymi na terytorium upadłego państwa, bez formalnego uznania takich „jednostek” za podmiot prawa międzynarodowego</a:t>
            </a:r>
          </a:p>
          <a:p>
            <a:r>
              <a:rPr lang="pl-PL" dirty="0"/>
              <a:t>Por. </a:t>
            </a:r>
            <a:r>
              <a:rPr lang="pl-PL" dirty="0">
                <a:hlinkClick r:id="rId2"/>
              </a:rPr>
              <a:t>https://www.worldcrunch.com/migrant-lives-1/can-a-libyan-warlord-help-europe-solve-the-migrant-crisis</a:t>
            </a:r>
            <a:r>
              <a:rPr lang="pl-PL" dirty="0"/>
              <a:t> : Unia Europejska „przeciwdziała” kryzysowi migracyjnemu za pomocą lokalnych watażków</a:t>
            </a:r>
            <a:endParaRPr lang="en-GB" dirty="0"/>
          </a:p>
        </p:txBody>
      </p:sp>
    </p:spTree>
    <p:extLst>
      <p:ext uri="{BB962C8B-B14F-4D97-AF65-F5344CB8AC3E}">
        <p14:creationId xmlns:p14="http://schemas.microsoft.com/office/powerpoint/2010/main" val="1175049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67FDD-9FC4-4505-A7A6-A73659445BF8}"/>
              </a:ext>
            </a:extLst>
          </p:cNvPr>
          <p:cNvSpPr>
            <a:spLocks noGrp="1"/>
          </p:cNvSpPr>
          <p:nvPr>
            <p:ph type="title"/>
          </p:nvPr>
        </p:nvSpPr>
        <p:spPr>
          <a:xfrm>
            <a:off x="235619" y="0"/>
            <a:ext cx="11956381" cy="704675"/>
          </a:xfrm>
        </p:spPr>
        <p:txBody>
          <a:bodyPr/>
          <a:lstStyle/>
          <a:p>
            <a:r>
              <a:rPr lang="pl-PL" dirty="0"/>
              <a:t>Podmioty w </a:t>
            </a:r>
            <a:r>
              <a:rPr lang="pl-PL" dirty="0" err="1"/>
              <a:t>p.m.p</a:t>
            </a:r>
            <a:r>
              <a:rPr lang="pl-PL" dirty="0"/>
              <a:t>.</a:t>
            </a:r>
            <a:endParaRPr lang="en-GB" dirty="0"/>
          </a:p>
        </p:txBody>
      </p:sp>
      <p:sp>
        <p:nvSpPr>
          <p:cNvPr id="3" name="Symbol zastępczy zawartości 2">
            <a:extLst>
              <a:ext uri="{FF2B5EF4-FFF2-40B4-BE49-F238E27FC236}">
                <a16:creationId xmlns:a16="http://schemas.microsoft.com/office/drawing/2014/main" id="{973DDFC8-C4DA-41E6-90C5-3A75BA7D6008}"/>
              </a:ext>
            </a:extLst>
          </p:cNvPr>
          <p:cNvSpPr>
            <a:spLocks noGrp="1"/>
          </p:cNvSpPr>
          <p:nvPr>
            <p:ph idx="1"/>
          </p:nvPr>
        </p:nvSpPr>
        <p:spPr>
          <a:xfrm>
            <a:off x="1230194" y="704674"/>
            <a:ext cx="10875119" cy="6153325"/>
          </a:xfrm>
        </p:spPr>
        <p:txBody>
          <a:bodyPr/>
          <a:lstStyle/>
          <a:p>
            <a:r>
              <a:rPr lang="pl-PL" dirty="0"/>
              <a:t>„Podmiotem prawa międzynarodowego jest jednostka posiadająca </a:t>
            </a:r>
            <a:r>
              <a:rPr lang="pl-PL" dirty="0" err="1"/>
              <a:t>międzynarodowoprawne</a:t>
            </a:r>
            <a:r>
              <a:rPr lang="pl-PL" dirty="0"/>
              <a:t> prawa i obowiązki oraz mająca zdolność do a) zachowania swoich praw poprzez wnoszenie międzynarodowych roszczeń, oraz do b) bycia odpowiedzialną za jej naruszenia obowiązków, poprzez bycie adresatem takich roszczeń” (J. Crawford, </a:t>
            </a:r>
            <a:r>
              <a:rPr lang="pl-PL" dirty="0" err="1"/>
              <a:t>Brownlie’s</a:t>
            </a:r>
            <a:r>
              <a:rPr lang="pl-PL" dirty="0"/>
              <a:t> </a:t>
            </a:r>
            <a:r>
              <a:rPr lang="pl-PL" dirty="0" err="1"/>
              <a:t>Principles</a:t>
            </a:r>
            <a:r>
              <a:rPr lang="pl-PL" dirty="0"/>
              <a:t> of International Law, Oxford 2012, s. 115, odnotowujący klasyczną definicję podmiotu prawa międzynarodowego)</a:t>
            </a:r>
          </a:p>
          <a:p>
            <a:r>
              <a:rPr lang="pl-PL" dirty="0"/>
              <a:t>Ww. Autor odnotowuje, że ww. definicja jest problematyczna z tego powodu, że nie można dostarczyć dowodu na okoliczność bycia podmiotem prawa międzynarodowego publicznego bez dowodu na wykonywanie tej podmiotowości.</a:t>
            </a:r>
          </a:p>
          <a:p>
            <a:r>
              <a:rPr lang="pl-PL" dirty="0"/>
              <a:t>Definicja ta wydaje się być również przestarzała ze względu na istnienie „podmiotów bez osobowości prawnej” w prawie międzynarodowym, które to podmioty </a:t>
            </a:r>
            <a:r>
              <a:rPr lang="pl-PL" i="1" dirty="0"/>
              <a:t>mogą być uczestnikami prawnomiędzynarodowych postępowań względem swoich obowiązków</a:t>
            </a:r>
          </a:p>
          <a:p>
            <a:r>
              <a:rPr lang="pl-PL" i="1" dirty="0"/>
              <a:t>Por. Opinia doradcza MTS, </a:t>
            </a:r>
            <a:r>
              <a:rPr lang="pl-PL" i="1" dirty="0">
                <a:hlinkClick r:id="rId2"/>
              </a:rPr>
              <a:t>http://www.icj-cij.org/files/case-related/146/146-20120201-ADV-01-00-EN.pdf</a:t>
            </a:r>
            <a:r>
              <a:rPr lang="pl-PL" i="1" dirty="0"/>
              <a:t>, 1.02.2012,</a:t>
            </a:r>
          </a:p>
          <a:p>
            <a:r>
              <a:rPr lang="en-GB" i="1" dirty="0"/>
              <a:t>The  Court  is  aware  that  there  exists  a  range  of  hosting  arrangements  between  international  organizations  which  are  concluded  for  a   variety of reasons. Each arrangement is distinct and has different characteristics.  There  are  hosting  arrangements  between  two  entities  having   separate legal personalities, and there are others concluded for the benefit  </a:t>
            </a:r>
            <a:r>
              <a:rPr lang="en-GB" b="1" i="1" dirty="0"/>
              <a:t>of  an  entity  without  legal  personality</a:t>
            </a:r>
            <a:r>
              <a:rPr lang="en-GB" i="1" dirty="0"/>
              <a:t>.</a:t>
            </a:r>
            <a:endParaRPr lang="pl-PL" dirty="0"/>
          </a:p>
        </p:txBody>
      </p:sp>
    </p:spTree>
    <p:extLst>
      <p:ext uri="{BB962C8B-B14F-4D97-AF65-F5344CB8AC3E}">
        <p14:creationId xmlns:p14="http://schemas.microsoft.com/office/powerpoint/2010/main" val="1100991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67FDD-9FC4-4505-A7A6-A73659445BF8}"/>
              </a:ext>
            </a:extLst>
          </p:cNvPr>
          <p:cNvSpPr>
            <a:spLocks noGrp="1"/>
          </p:cNvSpPr>
          <p:nvPr>
            <p:ph type="title"/>
          </p:nvPr>
        </p:nvSpPr>
        <p:spPr>
          <a:xfrm>
            <a:off x="235619" y="0"/>
            <a:ext cx="11956381" cy="704675"/>
          </a:xfrm>
        </p:spPr>
        <p:txBody>
          <a:bodyPr/>
          <a:lstStyle/>
          <a:p>
            <a:r>
              <a:rPr lang="pl-PL" dirty="0"/>
              <a:t>Podmioty w </a:t>
            </a:r>
            <a:r>
              <a:rPr lang="pl-PL" dirty="0" err="1"/>
              <a:t>p.m.p</a:t>
            </a:r>
            <a:r>
              <a:rPr lang="pl-PL" dirty="0"/>
              <a:t>.</a:t>
            </a:r>
            <a:endParaRPr lang="en-GB" dirty="0"/>
          </a:p>
        </p:txBody>
      </p:sp>
      <p:sp>
        <p:nvSpPr>
          <p:cNvPr id="3" name="Symbol zastępczy zawartości 2">
            <a:extLst>
              <a:ext uri="{FF2B5EF4-FFF2-40B4-BE49-F238E27FC236}">
                <a16:creationId xmlns:a16="http://schemas.microsoft.com/office/drawing/2014/main" id="{973DDFC8-C4DA-41E6-90C5-3A75BA7D6008}"/>
              </a:ext>
            </a:extLst>
          </p:cNvPr>
          <p:cNvSpPr>
            <a:spLocks noGrp="1"/>
          </p:cNvSpPr>
          <p:nvPr>
            <p:ph idx="1"/>
          </p:nvPr>
        </p:nvSpPr>
        <p:spPr>
          <a:xfrm>
            <a:off x="1230194" y="704674"/>
            <a:ext cx="10875119" cy="6153325"/>
          </a:xfrm>
        </p:spPr>
        <p:txBody>
          <a:bodyPr/>
          <a:lstStyle/>
          <a:p>
            <a:r>
              <a:rPr lang="pl-PL" dirty="0"/>
              <a:t>Kazus</a:t>
            </a:r>
          </a:p>
          <a:p>
            <a:r>
              <a:rPr lang="pl-PL" dirty="0"/>
              <a:t>Na terytorium X funkcjonuje organizacja Y. Y jest organizacją społeczną, która nie kontroluje samodzielnie terytorium X; terytorium X jest efektywnie poddane efektywnemu władztwu państwa Z. Y posiada hierarchiczną strukturę, ale nie jest uznawane przez Z za państwo. Z </a:t>
            </a:r>
            <a:r>
              <a:rPr lang="pl-PL" dirty="0" err="1"/>
              <a:t>międzynarodowoprawnego</a:t>
            </a:r>
            <a:r>
              <a:rPr lang="pl-PL" dirty="0"/>
              <a:t> punktu widzenia wykonywanie władztwa Z odbywa się z naruszeniami prawa międzynarodowego.</a:t>
            </a:r>
          </a:p>
          <a:p>
            <a:r>
              <a:rPr lang="pl-PL" dirty="0"/>
              <a:t>Y jest uznawane przez znaczną część społeczności międzynarodowej, jak również przez Zgromadzenie Ogólne ONZ, za państwo. Zasadniczo cała społeczność międzynarodowa uznaje, że na terytorium X znajduje się naród zdolny do samostanowienia.</a:t>
            </a:r>
          </a:p>
          <a:p>
            <a:r>
              <a:rPr lang="pl-PL" dirty="0"/>
              <a:t>Na terytorium X działa również ruch społeczny W; W jest traktowany jak organizacja o charakterze terrorystycznym przez Z i część społeczności międzynarodowej. W przeprowadza akcje o charakterze zbrojnym przeciwko Z, w tym przeciwko ludności państwa Z, w tym z pomocą uzbrojonych osób - najemników.</a:t>
            </a:r>
          </a:p>
          <a:p>
            <a:r>
              <a:rPr lang="pl-PL" dirty="0"/>
              <a:t>Na terytorium X, objętym łącznością satelitarną, działają organizacje wyspecjalizowane ONZ, Międzynarodowy Czerwony Krzyż, różnorakie, w tym najpowszechniejsze, organizacje religijne, Lekarze Bez Granic, wielu obywateli państw trzecich, a także wyspecjalizowane organy powołane przez ZO ONZ razem ze swoimi aparatami urzędniczymi.</a:t>
            </a:r>
          </a:p>
          <a:p>
            <a:pPr marL="0" indent="0">
              <a:buNone/>
            </a:pPr>
            <a:r>
              <a:rPr lang="pl-PL" dirty="0"/>
              <a:t>Pytanie</a:t>
            </a:r>
          </a:p>
          <a:p>
            <a:pPr marL="0" indent="0">
              <a:buNone/>
            </a:pPr>
            <a:r>
              <a:rPr lang="pl-PL" dirty="0"/>
              <a:t>- Jakie osoby prawa międzynarodowego są obecne na terytorium X?</a:t>
            </a:r>
          </a:p>
          <a:p>
            <a:endParaRPr lang="en-GB" dirty="0"/>
          </a:p>
        </p:txBody>
      </p:sp>
    </p:spTree>
    <p:extLst>
      <p:ext uri="{BB962C8B-B14F-4D97-AF65-F5344CB8AC3E}">
        <p14:creationId xmlns:p14="http://schemas.microsoft.com/office/powerpoint/2010/main" val="1790306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67FDD-9FC4-4505-A7A6-A73659445BF8}"/>
              </a:ext>
            </a:extLst>
          </p:cNvPr>
          <p:cNvSpPr>
            <a:spLocks noGrp="1"/>
          </p:cNvSpPr>
          <p:nvPr>
            <p:ph type="title"/>
          </p:nvPr>
        </p:nvSpPr>
        <p:spPr>
          <a:xfrm>
            <a:off x="235619" y="0"/>
            <a:ext cx="11956381" cy="704675"/>
          </a:xfrm>
        </p:spPr>
        <p:txBody>
          <a:bodyPr/>
          <a:lstStyle/>
          <a:p>
            <a:r>
              <a:rPr lang="pl-PL" dirty="0"/>
              <a:t>Podmioty w </a:t>
            </a:r>
            <a:r>
              <a:rPr lang="pl-PL" dirty="0" err="1"/>
              <a:t>p.m.p</a:t>
            </a:r>
            <a:r>
              <a:rPr lang="pl-PL" dirty="0"/>
              <a:t>.</a:t>
            </a:r>
            <a:endParaRPr lang="en-GB" dirty="0"/>
          </a:p>
        </p:txBody>
      </p:sp>
      <p:sp>
        <p:nvSpPr>
          <p:cNvPr id="3" name="Symbol zastępczy zawartości 2">
            <a:extLst>
              <a:ext uri="{FF2B5EF4-FFF2-40B4-BE49-F238E27FC236}">
                <a16:creationId xmlns:a16="http://schemas.microsoft.com/office/drawing/2014/main" id="{973DDFC8-C4DA-41E6-90C5-3A75BA7D6008}"/>
              </a:ext>
            </a:extLst>
          </p:cNvPr>
          <p:cNvSpPr>
            <a:spLocks noGrp="1"/>
          </p:cNvSpPr>
          <p:nvPr>
            <p:ph idx="1"/>
          </p:nvPr>
        </p:nvSpPr>
        <p:spPr>
          <a:xfrm>
            <a:off x="1230194" y="704674"/>
            <a:ext cx="10875119" cy="6153325"/>
          </a:xfrm>
        </p:spPr>
        <p:txBody>
          <a:bodyPr>
            <a:normAutofit/>
          </a:bodyPr>
          <a:lstStyle/>
          <a:p>
            <a:r>
              <a:rPr lang="pl-PL" dirty="0"/>
              <a:t>Państwa – podmioty pierwotne</a:t>
            </a:r>
          </a:p>
          <a:p>
            <a:r>
              <a:rPr lang="pl-PL" dirty="0"/>
              <a:t>Państwa są uznawane za niekontrowersyjne podmioty prawa międzynarodowego publicznego</a:t>
            </a:r>
          </a:p>
          <a:p>
            <a:r>
              <a:rPr lang="pl-PL" dirty="0"/>
              <a:t>Zasady wyartykułowane w regionalnej Konwencji z Montevideo o prawach i obowiązkach państw z </a:t>
            </a:r>
            <a:r>
              <a:rPr lang="en-GB" dirty="0"/>
              <a:t>1933-12-26</a:t>
            </a:r>
            <a:r>
              <a:rPr lang="pl-PL" dirty="0"/>
              <a:t>, jako międzynarodowe prawo zwyczajowe</a:t>
            </a:r>
          </a:p>
          <a:p>
            <a:r>
              <a:rPr lang="en-GB" dirty="0"/>
              <a:t>a.	a permanent population;</a:t>
            </a:r>
          </a:p>
          <a:p>
            <a:r>
              <a:rPr lang="en-GB" dirty="0"/>
              <a:t>b.	defined territory;</a:t>
            </a:r>
          </a:p>
          <a:p>
            <a:r>
              <a:rPr lang="en-GB" dirty="0"/>
              <a:t>c.	government; and</a:t>
            </a:r>
          </a:p>
          <a:p>
            <a:r>
              <a:rPr lang="en-GB" dirty="0"/>
              <a:t>d.	capacity to enter into relations with the other states.</a:t>
            </a:r>
            <a:endParaRPr lang="pl-PL" dirty="0"/>
          </a:p>
          <a:p>
            <a:r>
              <a:rPr lang="en-GB" dirty="0"/>
              <a:t>No  rule  of  international  law,  in  the  view of  the Court,  requires  the  structure  of  a State  to  follow  any particular pattern, as  is evident  from  the  diversity  of  the forms  of </a:t>
            </a:r>
            <a:r>
              <a:rPr lang="pl-PL" dirty="0" err="1"/>
              <a:t>State</a:t>
            </a:r>
            <a:r>
              <a:rPr lang="pl-PL" dirty="0"/>
              <a:t> </a:t>
            </a:r>
            <a:r>
              <a:rPr lang="pl-PL" dirty="0" err="1"/>
              <a:t>found</a:t>
            </a:r>
            <a:r>
              <a:rPr lang="pl-PL" dirty="0"/>
              <a:t> in the </a:t>
            </a:r>
            <a:r>
              <a:rPr lang="pl-PL" dirty="0" err="1"/>
              <a:t>world</a:t>
            </a:r>
            <a:r>
              <a:rPr lang="pl-PL" dirty="0"/>
              <a:t> </a:t>
            </a:r>
            <a:r>
              <a:rPr lang="pl-PL" dirty="0" err="1"/>
              <a:t>today</a:t>
            </a:r>
            <a:r>
              <a:rPr lang="pl-PL" dirty="0"/>
              <a:t>, MTS/opinia doradcza – Sahara Zachodnia 1975, </a:t>
            </a:r>
            <a:r>
              <a:rPr lang="pl-PL" dirty="0">
                <a:hlinkClick r:id="rId2"/>
              </a:rPr>
              <a:t>http://www.icj-cij.org/files/case-related/61/061-19751016-ADV-01-00-EN.pdf</a:t>
            </a:r>
            <a:r>
              <a:rPr lang="pl-PL" dirty="0"/>
              <a:t>, pkt 94</a:t>
            </a:r>
            <a:endParaRPr lang="en-GB" dirty="0"/>
          </a:p>
        </p:txBody>
      </p:sp>
    </p:spTree>
    <p:extLst>
      <p:ext uri="{BB962C8B-B14F-4D97-AF65-F5344CB8AC3E}">
        <p14:creationId xmlns:p14="http://schemas.microsoft.com/office/powerpoint/2010/main" val="3961703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67FDD-9FC4-4505-A7A6-A73659445BF8}"/>
              </a:ext>
            </a:extLst>
          </p:cNvPr>
          <p:cNvSpPr>
            <a:spLocks noGrp="1"/>
          </p:cNvSpPr>
          <p:nvPr>
            <p:ph type="title"/>
          </p:nvPr>
        </p:nvSpPr>
        <p:spPr>
          <a:xfrm>
            <a:off x="235619" y="0"/>
            <a:ext cx="11956381" cy="704675"/>
          </a:xfrm>
        </p:spPr>
        <p:txBody>
          <a:bodyPr/>
          <a:lstStyle/>
          <a:p>
            <a:r>
              <a:rPr lang="pl-PL" dirty="0"/>
              <a:t>Podmioty w </a:t>
            </a:r>
            <a:r>
              <a:rPr lang="pl-PL" dirty="0" err="1"/>
              <a:t>p.m.p</a:t>
            </a:r>
            <a:r>
              <a:rPr lang="pl-PL" dirty="0"/>
              <a:t>.</a:t>
            </a:r>
            <a:endParaRPr lang="en-GB" dirty="0"/>
          </a:p>
        </p:txBody>
      </p:sp>
      <p:sp>
        <p:nvSpPr>
          <p:cNvPr id="3" name="Symbol zastępczy zawartości 2">
            <a:extLst>
              <a:ext uri="{FF2B5EF4-FFF2-40B4-BE49-F238E27FC236}">
                <a16:creationId xmlns:a16="http://schemas.microsoft.com/office/drawing/2014/main" id="{973DDFC8-C4DA-41E6-90C5-3A75BA7D6008}"/>
              </a:ext>
            </a:extLst>
          </p:cNvPr>
          <p:cNvSpPr>
            <a:spLocks noGrp="1"/>
          </p:cNvSpPr>
          <p:nvPr>
            <p:ph idx="1"/>
          </p:nvPr>
        </p:nvSpPr>
        <p:spPr>
          <a:xfrm>
            <a:off x="1230194" y="704674"/>
            <a:ext cx="10875119" cy="6153325"/>
          </a:xfrm>
        </p:spPr>
        <p:txBody>
          <a:bodyPr/>
          <a:lstStyle/>
          <a:p>
            <a:r>
              <a:rPr lang="pl-PL" dirty="0"/>
              <a:t>Nietypowe państwa, quasi-państwa i </a:t>
            </a:r>
            <a:r>
              <a:rPr lang="pl-PL" dirty="0" err="1"/>
              <a:t>mikropaństwa</a:t>
            </a:r>
            <a:r>
              <a:rPr lang="pl-PL" dirty="0"/>
              <a:t> oraz niesuwerenne organizacje terytorialne</a:t>
            </a:r>
          </a:p>
          <a:p>
            <a:r>
              <a:rPr lang="pl-PL" dirty="0"/>
              <a:t>Niektóre twory terytorialne nie do końca wypełniają definicję państwa; </a:t>
            </a:r>
          </a:p>
          <a:p>
            <a:r>
              <a:rPr lang="pl-PL" dirty="0"/>
              <a:t>historycznie : protektoraty, obszary oddane w dzierżawę, obszary administrowane przez państwo albo międzynarodowo</a:t>
            </a:r>
          </a:p>
          <a:p>
            <a:r>
              <a:rPr lang="pl-PL" dirty="0"/>
              <a:t>Mikro-państwa: Księstwo Monako, Republika San Marino</a:t>
            </a:r>
          </a:p>
          <a:p>
            <a:r>
              <a:rPr lang="pl-PL" dirty="0"/>
              <a:t>Mikro-państwo/kondominium : </a:t>
            </a:r>
            <a:r>
              <a:rPr lang="pl-PL" dirty="0" err="1"/>
              <a:t>Andorra</a:t>
            </a:r>
            <a:endParaRPr lang="pl-PL" dirty="0"/>
          </a:p>
          <a:p>
            <a:r>
              <a:rPr lang="pl-PL" dirty="0"/>
              <a:t>Para-/Nie-suwerenne organizacje terytorialne : Hong-Kong, Makau, Góra Athos, Grenlandia</a:t>
            </a:r>
          </a:p>
          <a:p>
            <a:r>
              <a:rPr lang="pl-PL" dirty="0"/>
              <a:t>Państwa nietypowe : </a:t>
            </a:r>
          </a:p>
          <a:p>
            <a:pPr lvl="1"/>
            <a:r>
              <a:rPr lang="pl-PL" dirty="0"/>
              <a:t>Republika Macedonii/Była Jugosłowiańska Republika Macedonii (FYROM) – państwo z problemami terminologicznymi</a:t>
            </a:r>
          </a:p>
          <a:p>
            <a:pPr lvl="1"/>
            <a:r>
              <a:rPr lang="pl-PL" dirty="0"/>
              <a:t>Republika Kosowa – państwo poddane administracji międzynarodowej (Misja Tymczasowej Administracji Organizacji Narodów Zjednoczonych w Kosowie / United Nations Interim Administration </a:t>
            </a:r>
            <a:r>
              <a:rPr lang="pl-PL" dirty="0" err="1"/>
              <a:t>Mission</a:t>
            </a:r>
            <a:r>
              <a:rPr lang="pl-PL" dirty="0"/>
              <a:t> in </a:t>
            </a:r>
            <a:r>
              <a:rPr lang="pl-PL" dirty="0" err="1"/>
              <a:t>Kosovo</a:t>
            </a:r>
            <a:r>
              <a:rPr lang="pl-PL" dirty="0"/>
              <a:t> (UNMIK))</a:t>
            </a:r>
          </a:p>
          <a:p>
            <a:pPr lvl="1"/>
            <a:r>
              <a:rPr lang="pl-PL" dirty="0"/>
              <a:t>Bhutan (do 2007) – państwo, którego polityka zagraniczna była wykonywana przez inne państwo (Indie)</a:t>
            </a:r>
          </a:p>
          <a:p>
            <a:r>
              <a:rPr lang="pl-PL" dirty="0"/>
              <a:t>Jednostki podające się za państwa : </a:t>
            </a:r>
            <a:r>
              <a:rPr lang="pl-PL" dirty="0">
                <a:hlinkClick r:id="rId2"/>
              </a:rPr>
              <a:t>http://www.sealandgov.org/</a:t>
            </a:r>
            <a:r>
              <a:rPr lang="pl-PL" dirty="0"/>
              <a:t> </a:t>
            </a:r>
            <a:endParaRPr lang="en-GB" dirty="0"/>
          </a:p>
        </p:txBody>
      </p:sp>
    </p:spTree>
    <p:extLst>
      <p:ext uri="{BB962C8B-B14F-4D97-AF65-F5344CB8AC3E}">
        <p14:creationId xmlns:p14="http://schemas.microsoft.com/office/powerpoint/2010/main" val="260323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67FDD-9FC4-4505-A7A6-A73659445BF8}"/>
              </a:ext>
            </a:extLst>
          </p:cNvPr>
          <p:cNvSpPr>
            <a:spLocks noGrp="1"/>
          </p:cNvSpPr>
          <p:nvPr>
            <p:ph type="title"/>
          </p:nvPr>
        </p:nvSpPr>
        <p:spPr>
          <a:xfrm>
            <a:off x="235619" y="0"/>
            <a:ext cx="11956381" cy="704675"/>
          </a:xfrm>
        </p:spPr>
        <p:txBody>
          <a:bodyPr/>
          <a:lstStyle/>
          <a:p>
            <a:r>
              <a:rPr lang="pl-PL" dirty="0"/>
              <a:t>Podmioty w </a:t>
            </a:r>
            <a:r>
              <a:rPr lang="pl-PL" dirty="0" err="1"/>
              <a:t>p.m.p</a:t>
            </a:r>
            <a:r>
              <a:rPr lang="pl-PL" dirty="0"/>
              <a:t>.</a:t>
            </a:r>
            <a:endParaRPr lang="en-GB" dirty="0"/>
          </a:p>
        </p:txBody>
      </p:sp>
      <p:sp>
        <p:nvSpPr>
          <p:cNvPr id="3" name="Symbol zastępczy zawartości 2">
            <a:extLst>
              <a:ext uri="{FF2B5EF4-FFF2-40B4-BE49-F238E27FC236}">
                <a16:creationId xmlns:a16="http://schemas.microsoft.com/office/drawing/2014/main" id="{973DDFC8-C4DA-41E6-90C5-3A75BA7D6008}"/>
              </a:ext>
            </a:extLst>
          </p:cNvPr>
          <p:cNvSpPr>
            <a:spLocks noGrp="1"/>
          </p:cNvSpPr>
          <p:nvPr>
            <p:ph idx="1"/>
          </p:nvPr>
        </p:nvSpPr>
        <p:spPr>
          <a:xfrm>
            <a:off x="1230194" y="704674"/>
            <a:ext cx="10875119" cy="6153325"/>
          </a:xfrm>
        </p:spPr>
        <p:txBody>
          <a:bodyPr/>
          <a:lstStyle/>
          <a:p>
            <a:r>
              <a:rPr lang="pl-PL" dirty="0"/>
              <a:t>Organizacje międzynarodowe, w tym Organizacja Narodów Zjednoczonych</a:t>
            </a:r>
          </a:p>
          <a:p>
            <a:r>
              <a:rPr lang="pl-PL" dirty="0"/>
              <a:t>Organizacje międzynarodowe (międzyrządowe) są powszechnie uznawane za możliwy typ podmiotu prawa międzynarodowego; jednakże, zakres „podmiotowości” organizacji może różnić się.</a:t>
            </a:r>
          </a:p>
          <a:p>
            <a:r>
              <a:rPr lang="pl-PL" dirty="0"/>
              <a:t>Zdaniem MTS (opinia doradcza, 1949, </a:t>
            </a:r>
            <a:r>
              <a:rPr lang="pl-PL" dirty="0">
                <a:hlinkClick r:id="rId2"/>
              </a:rPr>
              <a:t>http://www.icj-cij.org/files/case-related/4/004-19490411-ADV-01-00-EN.pdf</a:t>
            </a:r>
            <a:r>
              <a:rPr lang="pl-PL" dirty="0"/>
              <a:t> ), organizacja międzynarodowa powołana przez znaczną grupę podmiotów pierwotnych ma obiektywny byt prawny; dotyczy to Organizacji Narodów Zjednoczonych</a:t>
            </a:r>
          </a:p>
          <a:p>
            <a:r>
              <a:rPr lang="pl-PL" dirty="0"/>
              <a:t>Organizacja międzynarodowa nie jest „przywiązana” do jakiegoś krajowego porządku prawnego swoją siedzibą, jak gdyby była spółką prawa krajowego. Może ona zmienić swoją siedzibę bez utraty podmiotowości (por. opinia doradcza MTS WHO/Egipt, </a:t>
            </a:r>
            <a:r>
              <a:rPr lang="pl-PL" dirty="0">
                <a:hlinkClick r:id="rId3"/>
              </a:rPr>
              <a:t>http://www.icj-cij.org/files/case-related/65/065-19801220-ADV-01-00-EN.pdf</a:t>
            </a:r>
            <a:r>
              <a:rPr lang="pl-PL" dirty="0"/>
              <a:t>, pkt 44), przy czym należy wypełniać normy danej umowy międzynarodowej tworzącej organizację</a:t>
            </a:r>
            <a:endParaRPr lang="en-GB" dirty="0"/>
          </a:p>
        </p:txBody>
      </p:sp>
    </p:spTree>
    <p:extLst>
      <p:ext uri="{BB962C8B-B14F-4D97-AF65-F5344CB8AC3E}">
        <p14:creationId xmlns:p14="http://schemas.microsoft.com/office/powerpoint/2010/main" val="3641130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67FDD-9FC4-4505-A7A6-A73659445BF8}"/>
              </a:ext>
            </a:extLst>
          </p:cNvPr>
          <p:cNvSpPr>
            <a:spLocks noGrp="1"/>
          </p:cNvSpPr>
          <p:nvPr>
            <p:ph type="title"/>
          </p:nvPr>
        </p:nvSpPr>
        <p:spPr>
          <a:xfrm>
            <a:off x="235619" y="0"/>
            <a:ext cx="11956381" cy="704675"/>
          </a:xfrm>
        </p:spPr>
        <p:txBody>
          <a:bodyPr/>
          <a:lstStyle/>
          <a:p>
            <a:r>
              <a:rPr lang="pl-PL" dirty="0"/>
              <a:t>Podmioty w </a:t>
            </a:r>
            <a:r>
              <a:rPr lang="pl-PL" dirty="0" err="1"/>
              <a:t>p.m.p</a:t>
            </a:r>
            <a:r>
              <a:rPr lang="pl-PL" dirty="0"/>
              <a:t>.</a:t>
            </a:r>
            <a:endParaRPr lang="en-GB" dirty="0"/>
          </a:p>
        </p:txBody>
      </p:sp>
      <p:sp>
        <p:nvSpPr>
          <p:cNvPr id="3" name="Symbol zastępczy zawartości 2">
            <a:extLst>
              <a:ext uri="{FF2B5EF4-FFF2-40B4-BE49-F238E27FC236}">
                <a16:creationId xmlns:a16="http://schemas.microsoft.com/office/drawing/2014/main" id="{973DDFC8-C4DA-41E6-90C5-3A75BA7D6008}"/>
              </a:ext>
            </a:extLst>
          </p:cNvPr>
          <p:cNvSpPr>
            <a:spLocks noGrp="1"/>
          </p:cNvSpPr>
          <p:nvPr>
            <p:ph idx="1"/>
          </p:nvPr>
        </p:nvSpPr>
        <p:spPr>
          <a:xfrm>
            <a:off x="1230194" y="704674"/>
            <a:ext cx="10875119" cy="6153325"/>
          </a:xfrm>
        </p:spPr>
        <p:txBody>
          <a:bodyPr/>
          <a:lstStyle/>
          <a:p>
            <a:r>
              <a:rPr lang="pl-PL" dirty="0"/>
              <a:t>Podmioty </a:t>
            </a:r>
            <a:r>
              <a:rPr lang="pl-PL" dirty="0" err="1"/>
              <a:t>sui</a:t>
            </a:r>
            <a:r>
              <a:rPr lang="pl-PL" dirty="0"/>
              <a:t> </a:t>
            </a:r>
            <a:r>
              <a:rPr lang="pl-PL" dirty="0" err="1"/>
              <a:t>generis</a:t>
            </a:r>
            <a:r>
              <a:rPr lang="pl-PL" dirty="0"/>
              <a:t> : Międzynarodowy Komitet Czerwonego Krzyża</a:t>
            </a:r>
          </a:p>
          <a:p>
            <a:r>
              <a:rPr lang="pl-PL" dirty="0"/>
              <a:t>Pewien spór w doktrynie, czy aby jest to podmiot prawa międzynarodowego, a jeśli tak, to jaki</a:t>
            </a:r>
          </a:p>
          <a:p>
            <a:r>
              <a:rPr lang="pl-PL" dirty="0"/>
              <a:t>Rekomendowany Podręcznik™, s. 534 : nie można jednak stwierdzić, że MKCK jest podmiotem prawa międzynarodowego</a:t>
            </a:r>
          </a:p>
          <a:p>
            <a:r>
              <a:rPr lang="pl-PL" dirty="0"/>
              <a:t>J. </a:t>
            </a:r>
            <a:r>
              <a:rPr lang="pl-PL" dirty="0" err="1"/>
              <a:t>Menkes</a:t>
            </a:r>
            <a:r>
              <a:rPr lang="pl-PL" dirty="0"/>
              <a:t>, Podmiotowość pozarządowej organizacji międzynarodowej [w:] B. Mielnik, A. </a:t>
            </a:r>
            <a:r>
              <a:rPr lang="pl-PL" dirty="0" err="1"/>
              <a:t>Wnukiewicz</a:t>
            </a:r>
            <a:r>
              <a:rPr lang="pl-PL" dirty="0"/>
              <a:t>-Kozłowska, Podmiotowość w prawie międzynarodowym, Wrocław 2013, s. 273: status podmiotu prawa międzynarodowego w zakresie spraw konwencyjnych, zdolność do zawierania umów prawa międzynarodowego</a:t>
            </a:r>
            <a:endParaRPr lang="en-GB" dirty="0"/>
          </a:p>
        </p:txBody>
      </p:sp>
    </p:spTree>
    <p:extLst>
      <p:ext uri="{BB962C8B-B14F-4D97-AF65-F5344CB8AC3E}">
        <p14:creationId xmlns:p14="http://schemas.microsoft.com/office/powerpoint/2010/main" val="1472530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67FDD-9FC4-4505-A7A6-A73659445BF8}"/>
              </a:ext>
            </a:extLst>
          </p:cNvPr>
          <p:cNvSpPr>
            <a:spLocks noGrp="1"/>
          </p:cNvSpPr>
          <p:nvPr>
            <p:ph type="title"/>
          </p:nvPr>
        </p:nvSpPr>
        <p:spPr>
          <a:xfrm>
            <a:off x="235619" y="0"/>
            <a:ext cx="11956381" cy="704675"/>
          </a:xfrm>
        </p:spPr>
        <p:txBody>
          <a:bodyPr/>
          <a:lstStyle/>
          <a:p>
            <a:r>
              <a:rPr lang="pl-PL" dirty="0"/>
              <a:t>Podmioty w </a:t>
            </a:r>
            <a:r>
              <a:rPr lang="pl-PL" dirty="0" err="1"/>
              <a:t>p.m.p</a:t>
            </a:r>
            <a:r>
              <a:rPr lang="pl-PL" dirty="0"/>
              <a:t>.</a:t>
            </a:r>
            <a:endParaRPr lang="en-GB" dirty="0"/>
          </a:p>
        </p:txBody>
      </p:sp>
      <p:sp>
        <p:nvSpPr>
          <p:cNvPr id="3" name="Symbol zastępczy zawartości 2">
            <a:extLst>
              <a:ext uri="{FF2B5EF4-FFF2-40B4-BE49-F238E27FC236}">
                <a16:creationId xmlns:a16="http://schemas.microsoft.com/office/drawing/2014/main" id="{973DDFC8-C4DA-41E6-90C5-3A75BA7D6008}"/>
              </a:ext>
            </a:extLst>
          </p:cNvPr>
          <p:cNvSpPr>
            <a:spLocks noGrp="1"/>
          </p:cNvSpPr>
          <p:nvPr>
            <p:ph idx="1"/>
          </p:nvPr>
        </p:nvSpPr>
        <p:spPr>
          <a:xfrm>
            <a:off x="1230194" y="704674"/>
            <a:ext cx="10875119" cy="6153325"/>
          </a:xfrm>
        </p:spPr>
        <p:txBody>
          <a:bodyPr/>
          <a:lstStyle/>
          <a:p>
            <a:r>
              <a:rPr lang="pl-PL" dirty="0"/>
              <a:t>Podmioty </a:t>
            </a:r>
            <a:r>
              <a:rPr lang="pl-PL" dirty="0" err="1"/>
              <a:t>sui</a:t>
            </a:r>
            <a:r>
              <a:rPr lang="pl-PL" dirty="0"/>
              <a:t> </a:t>
            </a:r>
            <a:r>
              <a:rPr lang="pl-PL" dirty="0" err="1"/>
              <a:t>generis</a:t>
            </a:r>
            <a:r>
              <a:rPr lang="pl-PL" dirty="0"/>
              <a:t> : Stolica Apostolska (</a:t>
            </a:r>
            <a:r>
              <a:rPr lang="pl-PL" i="1" dirty="0"/>
              <a:t>the</a:t>
            </a:r>
            <a:r>
              <a:rPr lang="pl-PL" dirty="0"/>
              <a:t> </a:t>
            </a:r>
            <a:r>
              <a:rPr lang="pl-PL" i="1" dirty="0"/>
              <a:t>Holy </a:t>
            </a:r>
            <a:r>
              <a:rPr lang="pl-PL" i="1" dirty="0" err="1"/>
              <a:t>See</a:t>
            </a:r>
            <a:r>
              <a:rPr lang="pl-PL" dirty="0"/>
              <a:t>) &amp; Zakon Kawalerów Maltańskich</a:t>
            </a:r>
          </a:p>
          <a:p>
            <a:r>
              <a:rPr lang="pl-PL" dirty="0"/>
              <a:t>Stolica Apostolska jako specjalny podmiot prawa międzynarodowego; Stolica Apostolska jest formalnoprawnie osobna względem państwa Watykan</a:t>
            </a:r>
          </a:p>
          <a:p>
            <a:r>
              <a:rPr lang="en-GB" dirty="0">
                <a:hlinkClick r:id="rId2"/>
              </a:rPr>
              <a:t>http://w2.vatican.va/content/vatican/en.html</a:t>
            </a:r>
            <a:endParaRPr lang="pl-PL" dirty="0"/>
          </a:p>
          <a:p>
            <a:r>
              <a:rPr lang="pl-PL" dirty="0"/>
              <a:t>Nie jest kwestionowana w doktrynie podmiotowość Stolicy Apostolskiej</a:t>
            </a:r>
          </a:p>
          <a:p>
            <a:r>
              <a:rPr lang="pl-PL" dirty="0"/>
              <a:t>Zakon Kawalerów Maltańskich (Suwerenny Rycerski Zakon Szpitalników Świętego Jana) : określany jako „iluzoryczny” podmiot, żywa skamieniałość prawa międzynarodowego, P. Czubik, Zakon maltański jako reliktowy podmiot prawa międzynarodowego [w:] op. cit., s.167-182</a:t>
            </a:r>
          </a:p>
          <a:p>
            <a:r>
              <a:rPr lang="en-GB" dirty="0">
                <a:hlinkClick r:id="rId3"/>
              </a:rPr>
              <a:t>https://www.orderofmalta.int/</a:t>
            </a:r>
            <a:endParaRPr lang="pl-PL" dirty="0"/>
          </a:p>
          <a:p>
            <a:r>
              <a:rPr lang="pl-PL" dirty="0"/>
              <a:t>Mimo pewnego natrząsania się z owego podmiotu we wskazanej tutaj doktrynie, nawet owa doktryna przyznaje, że Zakon nie zamierza odchodzić do lamusa i m. in. żywo utrzymuje stosunki dyplomatyczne z innymi podmiotami (</a:t>
            </a:r>
            <a:r>
              <a:rPr lang="pl-PL" dirty="0">
                <a:hlinkClick r:id="rId4"/>
              </a:rPr>
              <a:t>https://www.orderofmalta.int/diplomatic-activities/</a:t>
            </a:r>
            <a:r>
              <a:rPr lang="pl-PL" dirty="0"/>
              <a:t>) </a:t>
            </a:r>
            <a:endParaRPr lang="en-GB" dirty="0"/>
          </a:p>
        </p:txBody>
      </p:sp>
    </p:spTree>
    <p:extLst>
      <p:ext uri="{BB962C8B-B14F-4D97-AF65-F5344CB8AC3E}">
        <p14:creationId xmlns:p14="http://schemas.microsoft.com/office/powerpoint/2010/main" val="3470391919"/>
      </p:ext>
    </p:extLst>
  </p:cSld>
  <p:clrMapOvr>
    <a:masterClrMapping/>
  </p:clrMapOvr>
</p:sld>
</file>

<file path=ppt/theme/theme1.xml><?xml version="1.0" encoding="utf-8"?>
<a:theme xmlns:a="http://schemas.openxmlformats.org/drawingml/2006/main" name="Smuga">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666</TotalTime>
  <Words>2218</Words>
  <Application>Microsoft Office PowerPoint</Application>
  <PresentationFormat>Panoramiczny</PresentationFormat>
  <Paragraphs>130</Paragraphs>
  <Slides>20</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20</vt:i4>
      </vt:variant>
    </vt:vector>
  </HeadingPairs>
  <TitlesOfParts>
    <vt:vector size="24" baseType="lpstr">
      <vt:lpstr>Arial</vt:lpstr>
      <vt:lpstr>Century Gothic</vt:lpstr>
      <vt:lpstr>Wingdings 3</vt:lpstr>
      <vt:lpstr>Smuga</vt:lpstr>
      <vt:lpstr>Podmioty w prawie międzynarodowym publicznym </vt:lpstr>
      <vt:lpstr>Podmioty w p.m.p.</vt:lpstr>
      <vt:lpstr>Podmioty w p.m.p.</vt:lpstr>
      <vt:lpstr>Podmioty w p.m.p.</vt:lpstr>
      <vt:lpstr>Podmioty w p.m.p.</vt:lpstr>
      <vt:lpstr>Podmioty w p.m.p.</vt:lpstr>
      <vt:lpstr>Podmioty w p.m.p.</vt:lpstr>
      <vt:lpstr>Podmioty w p.m.p.</vt:lpstr>
      <vt:lpstr>Podmioty w p.m.p.</vt:lpstr>
      <vt:lpstr>Podmioty w p.m.p.</vt:lpstr>
      <vt:lpstr>Podmioty w p.m.p.</vt:lpstr>
      <vt:lpstr>Podmioty w p.m.p.</vt:lpstr>
      <vt:lpstr>Podmioty w p.m.p.</vt:lpstr>
      <vt:lpstr>Podmioty w p.m.p.</vt:lpstr>
      <vt:lpstr>Podmioty w p.m.p.</vt:lpstr>
      <vt:lpstr>Podmioty w p.m.p.</vt:lpstr>
      <vt:lpstr>Podmioty w p.m.p.</vt:lpstr>
      <vt:lpstr>Podmioty w p.m.p.</vt:lpstr>
      <vt:lpstr>Podmioty w p.m.p.</vt:lpstr>
      <vt:lpstr>Podmioty w p.m.p.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Podmioty w prawie międzynarodowym publicznym Państwa jako podmioty pierwotne</dc:title>
  <dc:creator>Łukasz Stępkowski</dc:creator>
  <cp:lastModifiedBy>Łukasz Stępkowski</cp:lastModifiedBy>
  <cp:revision>3</cp:revision>
  <dcterms:created xsi:type="dcterms:W3CDTF">2018-02-26T19:21:27Z</dcterms:created>
  <dcterms:modified xsi:type="dcterms:W3CDTF">2018-02-27T13:09:40Z</dcterms:modified>
</cp:coreProperties>
</file>