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7" r:id="rId2"/>
    <p:sldId id="335" r:id="rId3"/>
    <p:sldId id="324" r:id="rId4"/>
    <p:sldId id="299" r:id="rId5"/>
    <p:sldId id="325" r:id="rId6"/>
    <p:sldId id="309" r:id="rId7"/>
    <p:sldId id="314" r:id="rId8"/>
    <p:sldId id="310" r:id="rId9"/>
    <p:sldId id="362" r:id="rId10"/>
    <p:sldId id="360" r:id="rId11"/>
    <p:sldId id="353" r:id="rId12"/>
    <p:sldId id="354" r:id="rId13"/>
    <p:sldId id="355" r:id="rId14"/>
    <p:sldId id="359" r:id="rId15"/>
    <p:sldId id="352" r:id="rId16"/>
    <p:sldId id="350" r:id="rId17"/>
    <p:sldId id="351" r:id="rId18"/>
    <p:sldId id="265" r:id="rId19"/>
    <p:sldId id="267" r:id="rId20"/>
    <p:sldId id="330" r:id="rId21"/>
    <p:sldId id="341" r:id="rId22"/>
    <p:sldId id="342" r:id="rId23"/>
    <p:sldId id="345" r:id="rId24"/>
    <p:sldId id="346" r:id="rId25"/>
    <p:sldId id="347" r:id="rId26"/>
    <p:sldId id="348" r:id="rId27"/>
    <p:sldId id="356" r:id="rId28"/>
    <p:sldId id="357" r:id="rId29"/>
    <p:sldId id="258" r:id="rId30"/>
    <p:sldId id="313" r:id="rId31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94497-BCD9-419D-B64F-8EA00BD3ED8F}" type="datetimeFigureOut">
              <a:rPr lang="pl-PL" smtClean="0"/>
              <a:pPr/>
              <a:t>15.02.2025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F0EE6-D794-49D6-865A-026E40B17C1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22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15.02.2025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SPODO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15.02.2025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pl-PL"/>
              <a:t>SPODO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/>
              <a:t>Podmioty zobowiązane informacyjnie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r>
              <a:rPr lang="pl-PL" dirty="0"/>
              <a:t>Zasada powszechności podmiotowej - szeroki katalog podmiotów zobowiązanych </a:t>
            </a:r>
            <a:r>
              <a:rPr lang="pl-PL"/>
              <a:t>informacyjnie (art</a:t>
            </a:r>
            <a:r>
              <a:rPr lang="pl-PL" dirty="0"/>
              <a:t>. 61 ust. 1 Konstytucji RP oraz art. 4 </a:t>
            </a:r>
            <a:r>
              <a:rPr lang="pl-PL" dirty="0" err="1"/>
              <a:t>u.d.i.p</a:t>
            </a:r>
            <a:r>
              <a:rPr lang="pl-PL" dirty="0"/>
              <a:t>.)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Posiadanie – Nieposiadanie informacji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Co zatem w sytuacji gdy podmiot nie znajduje się w posiadaniu określonej informacji publicznej?</a:t>
            </a:r>
          </a:p>
          <a:p>
            <a:pPr algn="just"/>
            <a:r>
              <a:rPr lang="pl-PL" dirty="0"/>
              <a:t>Stan nieposiadania może mieć charakter:</a:t>
            </a:r>
          </a:p>
          <a:p>
            <a:pPr algn="just"/>
            <a:r>
              <a:rPr lang="pl-PL" b="1" dirty="0"/>
              <a:t>Trwały </a:t>
            </a:r>
            <a:r>
              <a:rPr lang="pl-PL" dirty="0"/>
              <a:t>- wówczas gdy podmiot nie posiada informacji, nigdy jej nie posiadał i nie miał takiego obowiązku wedle określonych przepisów prawa;</a:t>
            </a:r>
          </a:p>
          <a:p>
            <a:pPr algn="just"/>
            <a:r>
              <a:rPr lang="pl-PL" b="1" dirty="0"/>
              <a:t>Czasowy</a:t>
            </a:r>
            <a:r>
              <a:rPr lang="pl-PL" dirty="0"/>
              <a:t> – wówczas gdy podmiot nie posiada informacji, ale kiedyś ją posiadał i ma obowiązek posiadania tej informacji wedle obowiązujących przepisów, ale na skutek niezależnych okoliczności utracił daną informację np. wskutek pożaru, powodzi zniszczeniu uległy określonego rodzaju dokumenty. Przyjmuje się że w takiej sytuacji podmiot powinien podjąć natychmiastowe działania mające na celu odtworzenie informacji…..</a:t>
            </a:r>
          </a:p>
          <a:p>
            <a:pPr algn="just"/>
            <a:r>
              <a:rPr lang="pl-PL" dirty="0"/>
              <a:t>Nieposiadanie może mieć również charakter obiektywny lub subiektywny (jedynie w ocenie podmiotu zobowiązanego).</a:t>
            </a:r>
          </a:p>
        </p:txBody>
      </p:sp>
    </p:spTree>
    <p:extLst>
      <p:ext uri="{BB962C8B-B14F-4D97-AF65-F5344CB8AC3E}">
        <p14:creationId xmlns:p14="http://schemas.microsoft.com/office/powerpoint/2010/main" val="1808436472"/>
      </p:ext>
    </p:extLst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Pytanie???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Urząd gminy B. otrzymał wniosek  o udostępnienie informacji  publicznej, której przedmiotem  jest numer księgi wieczystej Domu Pomocy Społecznej położonego na terenie danej Gminy? Czy wniosek dotyczy informacji publicznej i czy organ gminy B ma obowiązek jej udostępnienia?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7152417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Pytanie???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Należy rozważyć czy wniosek dotyczy informacji publicznej?</a:t>
            </a:r>
          </a:p>
          <a:p>
            <a:pPr algn="just"/>
            <a:r>
              <a:rPr lang="pl-PL" dirty="0"/>
              <a:t>Należy rozważyć czy Urząd gminy B. znajduje się w posiadaniu  tego rodzaju informacji i czy powinien znajdować się w posiadaniu tego rodzaju informacji?</a:t>
            </a:r>
          </a:p>
          <a:p>
            <a:pPr algn="just"/>
            <a:r>
              <a:rPr lang="pl-PL" dirty="0"/>
              <a:t>Należy rozważyć co powinno nastąpić w sytuacji, gdy urząd gminy B. nie znajduje się w posiadaniu tego rodzaju informacji?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0275964"/>
      </p:ext>
    </p:extLst>
  </p:cSld>
  <p:clrMapOvr>
    <a:masterClrMapping/>
  </p:clrMapOvr>
  <p:transition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Odpowiedź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l-PL" dirty="0"/>
              <a:t>Zadania z zakresu pomocy; społecznej są zadaniami własnymi gminy, ale pytanie nie dotyczy realizacji tego rodzaju zadań</a:t>
            </a:r>
          </a:p>
          <a:p>
            <a:pPr algn="just"/>
            <a:r>
              <a:rPr lang="pl-PL" dirty="0"/>
              <a:t>Pytanie dotyczy nr księgi wieczystej nieruchomości na której położony jest Dom Pomocy Społecznej jest to informacja publiczna </a:t>
            </a:r>
            <a:r>
              <a:rPr lang="pl-PL" b="1" dirty="0"/>
              <a:t>w myśl art. 6 ust. 1 pkt. 4  </a:t>
            </a:r>
            <a:r>
              <a:rPr lang="pl-PL" b="1" dirty="0" err="1"/>
              <a:t>udip</a:t>
            </a:r>
            <a:r>
              <a:rPr lang="pl-PL" b="1" dirty="0"/>
              <a:t> (swoistego rodzaju dane publiczne</a:t>
            </a:r>
            <a:r>
              <a:rPr lang="pl-PL" dirty="0"/>
              <a:t>); </a:t>
            </a:r>
          </a:p>
          <a:p>
            <a:pPr algn="just"/>
            <a:r>
              <a:rPr lang="pl-PL" dirty="0"/>
              <a:t>Jeśli organ gminy B. znajduje się w posiadaniu tego rodzaju informacji to powinien tę informację udostępnić (art. 4 ust. 3 </a:t>
            </a:r>
            <a:r>
              <a:rPr lang="pl-PL" dirty="0" err="1"/>
              <a:t>udip</a:t>
            </a:r>
            <a:r>
              <a:rPr lang="pl-PL" dirty="0"/>
              <a:t>), niemniej jednak organ gminy b. nie musi znajdować się w posiadaniu takiej informacji, albowiem nr księgi wieczystej to informacja pochodząca z ewidencji gruntów i budynków, a jej prowadzenie (prowadzenie powiatowego zasobu geodezyjnego i kartograficznego, którego ona jest częścią) należy do starosty powiatu właściwego dla miejsca położenia przedmiotowej nieruchomości;</a:t>
            </a:r>
          </a:p>
          <a:p>
            <a:pPr algn="just"/>
            <a:r>
              <a:rPr lang="pl-PL" dirty="0"/>
              <a:t>Jeśli zatem organ nie posiada tej informacji to powinien zawiadomić wnioskodawcę pismem, przy użyciu tego samego sposobu którego użył wnioskodawca, że nie znajduje się w posiadaniu informacji (powiadomienie o nieposiadaniu informacji). </a:t>
            </a:r>
          </a:p>
          <a:p>
            <a:pPr algn="just"/>
            <a:r>
              <a:rPr lang="pl-PL" dirty="0"/>
              <a:t>Należy również wskazać, że postępowanie </a:t>
            </a:r>
            <a:r>
              <a:rPr lang="pl-PL" dirty="0" err="1"/>
              <a:t>ws</a:t>
            </a:r>
            <a:r>
              <a:rPr lang="pl-PL" dirty="0"/>
              <a:t>. udostępnienia informacji jest szczególnym postępowaniem administracyjnymi  i w tym wypadku organ </a:t>
            </a:r>
            <a:r>
              <a:rPr lang="pl-PL" b="1" dirty="0"/>
              <a:t>nie ma obowiązku tak jak to wynika z art. 65 i 66 . KPA przekazywania wniosku (podania) do organu właściwego </a:t>
            </a:r>
            <a:r>
              <a:rPr lang="pl-PL" dirty="0"/>
              <a:t>tj. do starosty, </a:t>
            </a:r>
            <a:r>
              <a:rPr lang="pl-PL" b="1" dirty="0"/>
              <a:t>Nie ma też obowiązku poszukiwania tej informacji dla wnioskodawcy, ani wskazywania  gdzie takiej informacji należy poszukiwać</a:t>
            </a:r>
            <a:r>
              <a:rPr lang="pl-PL" dirty="0"/>
              <a:t>. Niemniej wedle swojego uznania na zasadzie dobrowolności może to uczynić,  może w powiadomieniu wskazać wnioskodawcy organ do którego powinien zwrócić się o tego rodzaju informację. Jednocześnie może wskazać, że uzyskanie tego rodzaju informacji jest regulowane przepisami szczególnymi </a:t>
            </a:r>
            <a:r>
              <a:rPr lang="pl-PL" dirty="0" err="1"/>
              <a:t>u.pr.ged.i</a:t>
            </a:r>
            <a:r>
              <a:rPr lang="pl-PL" dirty="0"/>
              <a:t> kart.(art. 40a ust. 1 i art. 40 d ust. 3) co powoduje m.in. że informacja nie jest udostępniana nieodpłatnie, a opłata jest pobierana przed jej udostępnieniem (odstępstwo od zasady bezpłatności przewidzianej  w </a:t>
            </a:r>
            <a:r>
              <a:rPr lang="pl-PL" dirty="0" err="1"/>
              <a:t>udip</a:t>
            </a:r>
            <a:r>
              <a:rPr lang="pl-PL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155389962"/>
      </p:ext>
    </p:extLst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Posiadanie informacji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W przypadku stwierdzenia nieposiadania informacji publicznej zobowiązany musi poinformować za pomocą zwykłego pisma o nieposiadaniu informacji (przy użyciu takiego samego sposobu).</a:t>
            </a:r>
            <a:r>
              <a:rPr lang="pl-PL" dirty="0"/>
              <a:t> W przeciwnym wypadku może narazić się na zarzut bezczynności. Nie może w tym wypadku wydać decyzji odmownej. Powinien wówczas wytłumaczyć w piśmie z jakich powodów nie posiada tej informacji , w szczególności wówczas gdy nieposiadanie związane jest z nadzwyczajnymi okolicznościami wskutek których informacja została utracona.</a:t>
            </a:r>
          </a:p>
          <a:p>
            <a:pPr marL="0" indent="0" algn="just">
              <a:buNone/>
            </a:pPr>
            <a:r>
              <a:rPr lang="pl-PL" dirty="0"/>
              <a:t>Może ewentualnie wskazać na inny podmiot zobowiązany w którego posiadaniu informacje się znajdują, jeśli jest to mu znane (jest to jednak dobrowolność działania a nie przymus).</a:t>
            </a:r>
          </a:p>
        </p:txBody>
      </p:sp>
    </p:spTree>
    <p:extLst>
      <p:ext uri="{BB962C8B-B14F-4D97-AF65-F5344CB8AC3E}">
        <p14:creationId xmlns:p14="http://schemas.microsoft.com/office/powerpoint/2010/main" val="2084907006"/>
      </p:ext>
    </p:extLst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Obowiązek posiadania informacji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Organ administracji publicznej do którego wpłynął wniosek nie jest zobowiązany, ani upoważniony do przekazywania go do podmiotu właściwego – tego, który posiada informację publiczną. </a:t>
            </a:r>
            <a:r>
              <a:rPr lang="pl-PL" dirty="0" err="1"/>
              <a:t>U.d.i.p</a:t>
            </a:r>
            <a:r>
              <a:rPr lang="pl-PL" dirty="0"/>
              <a:t>. nie zawiera postanowień w tym zakresie </a:t>
            </a:r>
            <a:r>
              <a:rPr lang="pl-PL" b="1" dirty="0"/>
              <a:t>a uregulowania KPA (art. 65  par. 1 ) odnoszące się do przekazywania podań do właściwych organów nie mają w tym wypadku zastosowania</a:t>
            </a:r>
            <a:r>
              <a:rPr lang="pl-PL" dirty="0"/>
              <a:t>; Wówczas organ musiałby najpierw określić tą informację  (co to za informacja, czego dotyczy), a następnie stwierdzić do jakiego podmiotu powinien sprawę przekazać.</a:t>
            </a:r>
          </a:p>
          <a:p>
            <a:pPr algn="just"/>
            <a:r>
              <a:rPr lang="pl-PL" dirty="0"/>
              <a:t>Wyszukiwanie informacji tzw. kwerenda </a:t>
            </a:r>
            <a:r>
              <a:rPr lang="pl-PL" b="1" dirty="0"/>
              <a:t>nie jest obowiązkiem organów administracji publicznej</a:t>
            </a:r>
            <a:r>
              <a:rPr lang="pl-PL" dirty="0"/>
              <a:t>, obowiązek sprowadza się jedynie  do udostępniania posiadanych informacji.</a:t>
            </a:r>
          </a:p>
          <a:p>
            <a:pPr algn="just"/>
            <a:r>
              <a:rPr lang="pl-PL" dirty="0"/>
              <a:t>Nie można też mówić </a:t>
            </a:r>
            <a:r>
              <a:rPr lang="pl-PL" b="1" dirty="0"/>
              <a:t>o zobowiązaniu w zakresie występowania do innego podmiotu będącego w  posiadaniu  informacji o wypożyczenie</a:t>
            </a:r>
            <a:r>
              <a:rPr lang="pl-PL" dirty="0"/>
              <a:t> informacji publicznej na potrzeby realizacji wniosku.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5702932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Pytanie????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Przykład: spółka wynajmuje od Gminy M. gmach pałacu ślubów, aby zorganizować tam obchody jubileuszu. Od kogo i jakiej konkretnie informacji można w tym wypadku oczekiwać? </a:t>
            </a:r>
          </a:p>
        </p:txBody>
      </p:sp>
    </p:spTree>
    <p:extLst>
      <p:ext uri="{BB962C8B-B14F-4D97-AF65-F5344CB8AC3E}">
        <p14:creationId xmlns:p14="http://schemas.microsoft.com/office/powerpoint/2010/main" val="4013255279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Odpowiedź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Informacją publiczną podlegającą udostępnieniu przez organy gminy jest cena, zasady wynajmu budynku, informacja ogólna kto wynajmuje, na jaki czas ten wynajem itp.. (informacja o majątku art. 6 ust. pkt. 5 </a:t>
            </a:r>
            <a:r>
              <a:rPr lang="pl-PL" dirty="0" err="1"/>
              <a:t>u.d.i.p</a:t>
            </a:r>
            <a:r>
              <a:rPr lang="pl-PL" dirty="0"/>
              <a:t>.).  Szczegółowe zaś informacje na temat spółki nie będą objęte zakresem informacji publicznej. Nie realizuje tu żadnych zadań publicznych, choć dysponuje majątkiem publicznym (mieniem komunalnym). </a:t>
            </a:r>
          </a:p>
        </p:txBody>
      </p:sp>
    </p:spTree>
    <p:extLst>
      <p:ext uri="{BB962C8B-B14F-4D97-AF65-F5344CB8AC3E}">
        <p14:creationId xmlns:p14="http://schemas.microsoft.com/office/powerpoint/2010/main" val="3121862655"/>
      </p:ext>
    </p:extLst>
  </p:cSld>
  <p:clrMapOvr>
    <a:masterClrMapping/>
  </p:clrMapOvr>
  <p:transition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Art. 4 ust. 2 </a:t>
            </a:r>
            <a:r>
              <a:rPr lang="pl-PL" b="1" dirty="0" err="1"/>
              <a:t>u.d.i.p</a:t>
            </a:r>
            <a:r>
              <a:rPr lang="pl-PL" b="1" dirty="0"/>
              <a:t>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Obowiązane  do  udostępnienia  informacji  publicznej  są  organizacje związkowe  i pracodawców,  </a:t>
            </a:r>
            <a:r>
              <a:rPr lang="pl-PL" b="1" dirty="0"/>
              <a:t>reprezentatywne</a:t>
            </a:r>
            <a:r>
              <a:rPr lang="pl-PL" dirty="0"/>
              <a:t> w rozumieniu  ustawy  z dnia  24 lipca 2015 r. o Radzie  Dialogu  Społecznego  i innych  instytucjach  dialogu  społecznego oraz </a:t>
            </a:r>
            <a:r>
              <a:rPr lang="pl-PL" b="1" dirty="0"/>
              <a:t>partie polityczne.</a:t>
            </a:r>
          </a:p>
        </p:txBody>
      </p:sp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Art. 4 ust. 2 </a:t>
            </a:r>
            <a:r>
              <a:rPr lang="pl-PL" b="1" dirty="0" err="1"/>
              <a:t>u.d.i.p</a:t>
            </a:r>
            <a:r>
              <a:rPr lang="pl-PL" b="1" dirty="0"/>
              <a:t>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412776"/>
            <a:ext cx="8643998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b="1" dirty="0"/>
              <a:t>Partie polityczne jako podmiot zobowiązany informacyjnie</a:t>
            </a:r>
          </a:p>
          <a:p>
            <a:pPr algn="just"/>
            <a:r>
              <a:rPr lang="pl-PL" sz="2000" dirty="0"/>
              <a:t>Partia   polityczna  jest dobrowolną  organizacją,  występującą  pod określoną  nazwą,  stawiającą  sobie  </a:t>
            </a:r>
            <a:r>
              <a:rPr lang="pl-PL" sz="2000" b="1" dirty="0"/>
              <a:t>za  cel  udział  w  życiu  publicznym  poprzez wywieranie metodami demokratycznymi wpływu na kształtowanie polityki państwa lub sprawowanie władzy publicznej</a:t>
            </a:r>
            <a:r>
              <a:rPr lang="pl-PL" sz="2000" dirty="0"/>
              <a:t> (art. 1 ust. 1 ustawy z dnia 27 czerwca 1997 r. o partiach politycznych Dz. U. z 2018 , poz. 580 ze </a:t>
            </a:r>
            <a:r>
              <a:rPr lang="pl-PL" sz="2000" dirty="0" err="1"/>
              <a:t>zm</a:t>
            </a:r>
            <a:r>
              <a:rPr lang="pl-PL" sz="2000" dirty="0"/>
              <a:t>).</a:t>
            </a:r>
          </a:p>
          <a:p>
            <a:pPr algn="just"/>
            <a:r>
              <a:rPr lang="pl-PL" sz="2000" b="1" dirty="0"/>
              <a:t>Majątek  partii  politycznej  </a:t>
            </a:r>
            <a:r>
              <a:rPr lang="pl-PL" sz="2000" dirty="0"/>
              <a:t>powstaje  ze  składek  członkowskich, darowizn, spadków, zapisów, z dochodów z majątku oraz z określonych ustawami </a:t>
            </a:r>
            <a:r>
              <a:rPr lang="pl-PL" sz="2000" b="1" dirty="0"/>
              <a:t>dotacji i subwencji (środki publiczne) (art. 24 </a:t>
            </a:r>
            <a:r>
              <a:rPr lang="pl-PL" sz="2000" b="1" dirty="0" err="1"/>
              <a:t>u.p.p</a:t>
            </a:r>
            <a:r>
              <a:rPr lang="pl-PL" sz="2000" b="1" dirty="0"/>
              <a:t>.)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Zobowiązanie informacyjne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Obowiązek udostępnienia informacji publicznej może być nałożony na określony podmiot jedynie poprzez powołanie się na </a:t>
            </a:r>
            <a:r>
              <a:rPr lang="pl-PL" dirty="0" err="1"/>
              <a:t>u.d.i.p</a:t>
            </a:r>
            <a:r>
              <a:rPr lang="pl-PL" dirty="0"/>
              <a:t>. lub przepis szczególny. </a:t>
            </a:r>
          </a:p>
          <a:p>
            <a:pPr marL="0" indent="0" algn="just">
              <a:buNone/>
            </a:pPr>
            <a:r>
              <a:rPr lang="pl-PL" dirty="0"/>
              <a:t>Wyłączone jest zatem nakazywanie organowi administracyjnemu przez inny organ (w tym wyższego stopnia w postępowaniu administracyjnym) udzielenia informacji znajdującej się zgodnie z prawem w jego posiadaniu. </a:t>
            </a:r>
          </a:p>
          <a:p>
            <a:pPr marL="0" indent="0" algn="just">
              <a:buNone/>
            </a:pPr>
            <a:r>
              <a:rPr lang="pl-PL" dirty="0"/>
              <a:t>Również innym podmiotom nie wolno nakazać udostępniania informacji publicznej, nie są one zobowiązanymi informacyjnie jeśli nie spełniają określonych w ustawie kryteriów.</a:t>
            </a:r>
          </a:p>
        </p:txBody>
      </p:sp>
    </p:spTree>
    <p:extLst>
      <p:ext uri="{BB962C8B-B14F-4D97-AF65-F5344CB8AC3E}">
        <p14:creationId xmlns:p14="http://schemas.microsoft.com/office/powerpoint/2010/main" val="995733801"/>
      </p:ext>
    </p:extLst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Partie polityczne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/>
              <a:t>Jedną z </a:t>
            </a:r>
            <a:r>
              <a:rPr lang="pl-PL" dirty="0"/>
              <a:t>przesłanek przemawiających za jawnością działalności partii politycznych </a:t>
            </a:r>
            <a:r>
              <a:rPr lang="pl-PL" b="1" dirty="0"/>
              <a:t>jest fakt dysponowania środkami publicznymi</a:t>
            </a:r>
            <a:r>
              <a:rPr lang="pl-PL" dirty="0"/>
              <a:t>. Jak wynika z zawartości art. 24 ustawy z dnia 27 czerwca 1997 r. o partiach politycznych majątek partii politycznej powstaje ze składek członkowskich, darowizn, spadków, zapisów, z dochodów z majątku oraz z określonych ustawami </a:t>
            </a:r>
            <a:r>
              <a:rPr lang="pl-PL" b="1" dirty="0"/>
              <a:t>dotacji i subwencji</a:t>
            </a:r>
            <a:r>
              <a:rPr lang="pl-PL" dirty="0"/>
              <a:t>. Nie należy przy tym jednakże zapominać, że publiczne finasowanie partii jest jedynie jednym z kryteriów przesądzającym o istnieniu zobowiązania informacyjnego (obok pojawia się bowiem </a:t>
            </a:r>
            <a:r>
              <a:rPr lang="pl-PL" b="1" dirty="0"/>
              <a:t>prowadzenie działalności na rzecz interesu publicznego</a:t>
            </a:r>
            <a:r>
              <a:rPr lang="pl-PL" dirty="0"/>
              <a:t>: „udział w życiu publicznym poprzez wywieranie metodami demokratycznymi wpływu na kształtowanie polityki państwa lub sprawowanie władzy publicznej”). </a:t>
            </a:r>
          </a:p>
        </p:txBody>
      </p:sp>
    </p:spTree>
    <p:extLst>
      <p:ext uri="{BB962C8B-B14F-4D97-AF65-F5344CB8AC3E}">
        <p14:creationId xmlns:p14="http://schemas.microsoft.com/office/powerpoint/2010/main" val="1977838421"/>
      </p:ext>
    </p:extLst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Pytanie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Jakie konkretnie podmioty spełniają warunki  określone w katalogu  art. 4 ust. 1  pkt. 5  </a:t>
            </a:r>
            <a:r>
              <a:rPr lang="pl-PL" dirty="0" err="1"/>
              <a:t>udip</a:t>
            </a:r>
            <a:r>
              <a:rPr lang="pl-PL" dirty="0"/>
              <a:t> – podmioty reprezentujące  inne osoby lub jednostki organizacyjne, które wykonują zadania publiczne lub dysponują majątkiem publicznym?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5593446"/>
      </p:ext>
    </p:extLst>
  </p:cSld>
  <p:clrMapOvr>
    <a:masterClrMapping/>
  </p:clrMapOvr>
  <p:transition>
    <p:wipe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Odpowiedź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Chodzi o podmioty, które wykonują funkcje zlecone z zakresu zadań publicznych. Do tych podmiotów należy zaliczyć fundacje, zakłady administracyjne oraz organizacje pozarządowe. Zlecanie realizacji zadań publicznych może nastąpić tylko w ustawie lub na podstawie wyraźnego upoważnienia ustawowego. Przykłady: ochotnicze straże pożarne, PCK, PZŁ. </a:t>
            </a:r>
            <a:r>
              <a:rPr lang="pl-PL" b="1" dirty="0"/>
              <a:t>Obowiązek udostępniania przez nie informacji publicznej wynika z faktu realizacji przez nie zadań publicznych oraz wykorzystywania  majątku publicznego.</a:t>
            </a:r>
          </a:p>
        </p:txBody>
      </p:sp>
    </p:spTree>
    <p:extLst>
      <p:ext uri="{BB962C8B-B14F-4D97-AF65-F5344CB8AC3E}">
        <p14:creationId xmlns:p14="http://schemas.microsoft.com/office/powerpoint/2010/main" val="278536744"/>
      </p:ext>
    </p:extLst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Pytanie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Spółdzielnia mieszkaniowa zleca prywatnej firmie organizację placu zabaw na swym terenie. Członkowie spółdzielni są zainteresowani  szczegółami umowy, czy mogą żądać tego rodzaju informacji w trybie </a:t>
            </a:r>
            <a:r>
              <a:rPr lang="pl-PL" dirty="0" err="1"/>
              <a:t>u.d.i.p</a:t>
            </a:r>
            <a:r>
              <a:rPr lang="pl-PL" dirty="0"/>
              <a:t>.? Czy osoby zewnętrzne będą mogły żądać tego rodzaju informacji w trybie </a:t>
            </a:r>
            <a:r>
              <a:rPr lang="pl-PL" dirty="0" err="1"/>
              <a:t>u.d.i.p</a:t>
            </a:r>
            <a:r>
              <a:rPr lang="pl-PL" dirty="0"/>
              <a:t>.?</a:t>
            </a:r>
          </a:p>
        </p:txBody>
      </p:sp>
    </p:spTree>
    <p:extLst>
      <p:ext uri="{BB962C8B-B14F-4D97-AF65-F5344CB8AC3E}">
        <p14:creationId xmlns:p14="http://schemas.microsoft.com/office/powerpoint/2010/main" val="1509192056"/>
      </p:ext>
    </p:extLst>
  </p:cSld>
  <p:clrMapOvr>
    <a:masterClrMapping/>
  </p:clrMapOvr>
  <p:transition>
    <p:pull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Odpowiedź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Nie - członkowie będą mogli żądać tego rodzaju informacji w trybie ustawy Prawo spółdzielcze od spółdzielni (ale to nie będzie żądanie informacji publicznej), z kolei osoby zewnętrzne co do zasady powinny ubiegać się o informację w trybie </a:t>
            </a:r>
            <a:r>
              <a:rPr lang="pl-PL" dirty="0" err="1"/>
              <a:t>u.d.i.p</a:t>
            </a:r>
            <a:r>
              <a:rPr lang="pl-PL" dirty="0"/>
              <a:t>. – jeśli w grę wchodzi informacja publiczna. </a:t>
            </a:r>
            <a:r>
              <a:rPr lang="pl-PL" b="1" dirty="0"/>
              <a:t>Ale tego rodzaju informacje nie są informacjami publicznymi. Nie ma tutaj realizacji zadania publicznego, ani dysponowania środkami publicznymi. </a:t>
            </a:r>
          </a:p>
        </p:txBody>
      </p:sp>
    </p:spTree>
    <p:extLst>
      <p:ext uri="{BB962C8B-B14F-4D97-AF65-F5344CB8AC3E}">
        <p14:creationId xmlns:p14="http://schemas.microsoft.com/office/powerpoint/2010/main" val="2771437800"/>
      </p:ext>
    </p:extLst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Pytanie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Spółdzielnia na zlecenie gminy organizuje plac zabaw. Spółdzielnia zleca realizację niniejszego „firmie” prywatnej. Osoba niebędąca członkiem spółdzielni jest zainteresowana treścią umowy zawartej z firmą zewnętrzną. Kto w tym wypadku jest podmiotom zobowiązanym ? Czy tego rodzaju umowa stanowi informację publiczną?</a:t>
            </a:r>
          </a:p>
        </p:txBody>
      </p:sp>
    </p:spTree>
    <p:extLst>
      <p:ext uri="{BB962C8B-B14F-4D97-AF65-F5344CB8AC3E}">
        <p14:creationId xmlns:p14="http://schemas.microsoft.com/office/powerpoint/2010/main" val="1272766453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Odpowiedź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Spółdzielnia ma obowiązek udostępnienia treści umowy jako informacji publicznej na podstawie </a:t>
            </a:r>
            <a:r>
              <a:rPr lang="pl-PL" dirty="0" err="1"/>
              <a:t>udip</a:t>
            </a:r>
            <a:r>
              <a:rPr lang="pl-PL" dirty="0"/>
              <a:t> – bo pytanie pochodzi od osoby zewnętrznej . </a:t>
            </a:r>
            <a:r>
              <a:rPr lang="pl-PL" b="1" dirty="0"/>
              <a:t>Realizacja placu zabaw odbywa się na zlecenie gminy i przy użyciu środków publicznych.  W tym wypadku mamy do czynienia z instytucją podzlecenia realizacji zadania na rzecz podmiotu prywatnego – przedsiębiorcy. </a:t>
            </a:r>
          </a:p>
        </p:txBody>
      </p:sp>
    </p:spTree>
    <p:extLst>
      <p:ext uri="{BB962C8B-B14F-4D97-AF65-F5344CB8AC3E}">
        <p14:creationId xmlns:p14="http://schemas.microsoft.com/office/powerpoint/2010/main" val="2172263607"/>
      </p:ext>
    </p:extLst>
  </p:cSld>
  <p:clrMapOvr>
    <a:masterClrMapping/>
  </p:clrMapOvr>
  <p:transition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Podmiotem zobowiązanym informacyjnie w rozumieniu </a:t>
            </a:r>
            <a:r>
              <a:rPr lang="pl-PL" b="1" dirty="0" err="1"/>
              <a:t>udip</a:t>
            </a:r>
            <a:r>
              <a:rPr lang="pl-PL" b="1" dirty="0"/>
              <a:t> jest: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a. Każdy podmiot prywatny niezależnie od formy organizacyjno - prawnej, który administruje wycinkiem sfery publicznej;</a:t>
            </a:r>
          </a:p>
          <a:p>
            <a:pPr algn="just"/>
            <a:r>
              <a:rPr lang="pl-PL" dirty="0"/>
              <a:t>b.	Także podmiot administrujący realizujący zadania władcze na rzecz ogółu obywateli;</a:t>
            </a:r>
          </a:p>
          <a:p>
            <a:pPr algn="just"/>
            <a:r>
              <a:rPr lang="pl-PL" dirty="0"/>
              <a:t>c.	Organy władzy publicznej (ustawodawczej, wykonawczej, sądowniczej) na podstawie enumeratywnego, ustawowego katalogu tzw. strony zobowiązanej.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19710"/>
      </p:ext>
    </p:extLst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800" b="1" dirty="0"/>
              <a:t>Podmiot zobowiązany informacyjnie w rozumieniu art. 61  Konstytucji  RP oraz z art. 4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a. Ma obowiązek udostępnienia każdej informacji, którą posiada niezależnie od jej autorstwa oraz przedmiotu;</a:t>
            </a:r>
          </a:p>
          <a:p>
            <a:pPr algn="just"/>
            <a:r>
              <a:rPr lang="pl-PL" dirty="0"/>
              <a:t>b.	Ma obowiązek wydania decyzji negatywnej z uwagi na fakt nieposiadania informacji publicznej objętej treścią żądania;</a:t>
            </a:r>
          </a:p>
          <a:p>
            <a:pPr algn="just"/>
            <a:r>
              <a:rPr lang="pl-PL" dirty="0"/>
              <a:t>c.	Jest zobowiązany do poinformowania za pomocą zwykłego pisma o nieposiadaniu informacji publicznej, nie ma jednakże obowiązku poszukiwania informacji na potrzeby realizacji wniosku.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3468019"/>
      </p:ext>
    </p:extLst>
  </p:cSld>
  <p:clrMapOvr>
    <a:masterClrMapping/>
  </p:clrMapOvr>
  <p:transition>
    <p:wipe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ctr"/>
            <a:r>
              <a:rPr lang="pl-PL" sz="4500" b="1" dirty="0"/>
              <a:t>Dziękuję za uwagę!</a:t>
            </a:r>
          </a:p>
        </p:txBody>
      </p:sp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Zasada powszechności podmiotowej od strony zobowiązanej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Zasada powszechności podmiotowej pozostaje w ścisłym związku z szerokim kwalifikowaniem katalogu podmiotów, na których spoczywa zobowiązanie informacyjne.</a:t>
            </a:r>
          </a:p>
          <a:p>
            <a:pPr marL="0" indent="0" algn="just">
              <a:buNone/>
            </a:pPr>
            <a:r>
              <a:rPr lang="pl-PL" dirty="0"/>
              <a:t>Art. 61 ust. 1 Konstytucji RP oraz art. 4 ust. 1 i ust. 2 </a:t>
            </a:r>
            <a:r>
              <a:rPr lang="pl-PL" dirty="0" err="1"/>
              <a:t>udip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Rozmaity jest jednak charakter i brzmienie tych regulacji.</a:t>
            </a:r>
          </a:p>
        </p:txBody>
      </p:sp>
    </p:spTree>
    <p:extLst>
      <p:ext uri="{BB962C8B-B14F-4D97-AF65-F5344CB8AC3E}">
        <p14:creationId xmlns:p14="http://schemas.microsoft.com/office/powerpoint/2010/main" val="1112442474"/>
      </p:ext>
    </p:extLst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Literatura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/>
              <a:t>1.	P. </a:t>
            </a:r>
            <a:r>
              <a:rPr lang="pl-PL" dirty="0" err="1"/>
              <a:t>Sitniewski</a:t>
            </a:r>
            <a:r>
              <a:rPr lang="pl-PL" dirty="0"/>
              <a:t>, Ustawa o dostępie do informacji publicznej. Komentarz, Wrocław, 2011</a:t>
            </a:r>
          </a:p>
          <a:p>
            <a:r>
              <a:rPr lang="pl-PL" dirty="0"/>
              <a:t>2.	I. Kamińska, M. </a:t>
            </a:r>
            <a:r>
              <a:rPr lang="pl-PL" dirty="0" err="1"/>
              <a:t>Rozbicka-Ostrowska</a:t>
            </a:r>
            <a:r>
              <a:rPr lang="pl-PL" dirty="0"/>
              <a:t>, Ustawa o dostępie do informacji publicznej. Komentarz, Warszawa 2012</a:t>
            </a:r>
          </a:p>
          <a:p>
            <a:r>
              <a:rPr lang="pl-PL" dirty="0"/>
              <a:t>3.	T. R. Aleksandrowicz, Komentarz do ustawy o dostępie do informacji publicznej, Warszawa 2008</a:t>
            </a:r>
          </a:p>
          <a:p>
            <a:r>
              <a:rPr lang="pl-PL" dirty="0"/>
              <a:t>4.	M. Jabłoński, K. Wygoda, Ustawa o dostępie do informacji publicznej. Komentarz Wrocław 2002 </a:t>
            </a:r>
          </a:p>
          <a:p>
            <a:r>
              <a:rPr lang="pl-PL" dirty="0"/>
              <a:t>5.	M. Bernaczyk, K. Wygoda, M. Jabłoński, Biuletyn Informacji Publicznej. Informatyzacja administracji, Wrocław 2005</a:t>
            </a:r>
          </a:p>
          <a:p>
            <a:r>
              <a:rPr lang="pl-PL" dirty="0"/>
              <a:t>6.	M. Jabłoński, K. Wygoda, Dostęp do informacji publicznej i jego granice; Wrocław 2002</a:t>
            </a:r>
          </a:p>
          <a:p>
            <a:r>
              <a:rPr lang="pl-PL" dirty="0"/>
              <a:t>7.	M. Bernaczyk, Obowiązek bezwnioskowego udostępniania informacji publicznej; Warszawa 2008</a:t>
            </a:r>
          </a:p>
          <a:p>
            <a:r>
              <a:rPr lang="pl-PL" dirty="0"/>
              <a:t>8.	M. Zaremba, Prawo dostępu do informacji publicznej. Zagadnienia praktyczne, Warszawa 2009</a:t>
            </a:r>
          </a:p>
          <a:p>
            <a:r>
              <a:rPr lang="pl-PL" dirty="0"/>
              <a:t>9.	M. Bidziński, M. </a:t>
            </a:r>
            <a:r>
              <a:rPr lang="pl-PL" dirty="0" err="1"/>
              <a:t>Chmaj</a:t>
            </a:r>
            <a:r>
              <a:rPr lang="pl-PL" dirty="0"/>
              <a:t>, P. Szustakiewicz, Ustawa o dostępie do informacji publicznej, Komentarz, Warszawa 2010</a:t>
            </a:r>
          </a:p>
          <a:p>
            <a:r>
              <a:rPr lang="pl-PL" dirty="0"/>
              <a:t>10. P. Szustakiewicz (red.), Dostęp do informacji publicznej, Warszawa 2016</a:t>
            </a:r>
          </a:p>
          <a:p>
            <a:r>
              <a:rPr lang="pl-PL" dirty="0"/>
              <a:t>11.A. </a:t>
            </a:r>
            <a:r>
              <a:rPr lang="pl-PL" dirty="0" err="1"/>
              <a:t>Gałąch</a:t>
            </a:r>
            <a:r>
              <a:rPr lang="pl-PL" dirty="0"/>
              <a:t>, K. Kędzierska, A. Lipiński, B. Opaliński, B. Pietrzak, P. Szustakiewicz, A. </a:t>
            </a:r>
            <a:r>
              <a:rPr lang="pl-PL" dirty="0" err="1"/>
              <a:t>Zolotar</a:t>
            </a:r>
            <a:r>
              <a:rPr lang="pl-PL" dirty="0"/>
              <a:t>- Wiśniewska, Dostęp do informacji publicznej a prawo do prywatności, Warszawa 2015,</a:t>
            </a:r>
          </a:p>
          <a:p>
            <a:r>
              <a:rPr lang="pl-PL" dirty="0"/>
              <a:t>12. P. </a:t>
            </a:r>
            <a:r>
              <a:rPr lang="pl-PL" dirty="0" err="1"/>
              <a:t>Sitniewski</a:t>
            </a:r>
            <a:r>
              <a:rPr lang="pl-PL" dirty="0"/>
              <a:t>, Dostęp do informacji publicznej. Pytanie i odpowiedz. Wzory pism, Warszawa 2016,</a:t>
            </a:r>
          </a:p>
          <a:p>
            <a:r>
              <a:rPr lang="pl-PL" dirty="0"/>
              <a:t>13. P. </a:t>
            </a:r>
            <a:r>
              <a:rPr lang="pl-PL" dirty="0" err="1"/>
              <a:t>Sitniewski</a:t>
            </a:r>
            <a:r>
              <a:rPr lang="pl-PL" dirty="0"/>
              <a:t>, Ustawa o ponownym wykorzystywaniu informacji sektora publicznego. Komentarz, Warszawa 2017,</a:t>
            </a:r>
          </a:p>
        </p:txBody>
      </p:sp>
    </p:spTree>
    <p:extLst>
      <p:ext uri="{BB962C8B-B14F-4D97-AF65-F5344CB8AC3E}">
        <p14:creationId xmlns:p14="http://schemas.microsoft.com/office/powerpoint/2010/main" val="3356977946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Art. 61 ust. 1 Konstytucji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Katalog zamknięty i wyczerpujący (określa enumeratywnie grupy podmiotów, które mogą być kwalifikowane jako zobowiązane informacyjnie)</a:t>
            </a:r>
          </a:p>
          <a:p>
            <a:pPr marL="0" indent="0" algn="just">
              <a:buNone/>
            </a:pPr>
            <a:r>
              <a:rPr lang="pl-PL" b="1" dirty="0"/>
              <a:t>Katalog ten obejmuje:</a:t>
            </a:r>
          </a:p>
          <a:p>
            <a:pPr marL="0" indent="0" algn="just">
              <a:buNone/>
            </a:pPr>
            <a:r>
              <a:rPr lang="pl-PL" dirty="0"/>
              <a:t>Organy władzy publicznej</a:t>
            </a:r>
          </a:p>
          <a:p>
            <a:pPr marL="0" indent="0" algn="just">
              <a:buNone/>
            </a:pPr>
            <a:r>
              <a:rPr lang="pl-PL" dirty="0"/>
              <a:t>Osoby pełniące funkcje publiczne</a:t>
            </a:r>
          </a:p>
          <a:p>
            <a:pPr marL="0" indent="0" algn="just">
              <a:buNone/>
            </a:pPr>
            <a:r>
              <a:rPr lang="pl-PL" dirty="0"/>
              <a:t>Organy samorządu zawodowego i gospodarczego</a:t>
            </a:r>
          </a:p>
          <a:p>
            <a:pPr marL="0" indent="0" algn="just">
              <a:buNone/>
            </a:pPr>
            <a:r>
              <a:rPr lang="pl-PL" dirty="0"/>
              <a:t>Inne osoby i jednostki organizacyjne, w takim zakresie w jakim realizują one zadania władzy publicznej </a:t>
            </a:r>
            <a:r>
              <a:rPr lang="pl-PL" b="1"/>
              <a:t>i </a:t>
            </a:r>
            <a:r>
              <a:rPr lang="pl-PL"/>
              <a:t>gospodarują mieniem </a:t>
            </a:r>
            <a:r>
              <a:rPr lang="pl-PL" dirty="0"/>
              <a:t>komunalnym lub też majątkiem SP   </a:t>
            </a:r>
          </a:p>
          <a:p>
            <a:pPr marL="0" indent="0" algn="just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Art. 61 ust. 1 Konstytucji RP a art. 4 ust. 1 </a:t>
            </a:r>
            <a:r>
              <a:rPr lang="pl-PL" b="1" dirty="0" err="1"/>
              <a:t>udip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Ustrojodawca nakładając na tzw. podmioty administrujące zobowiązanie informacyjne, wytycza jego zakres tworząc przy tym pewnego rodzaju ograniczenie w postaci realizacji zadania władzy publicznej </a:t>
            </a:r>
            <a:r>
              <a:rPr lang="pl-PL" b="1" dirty="0"/>
              <a:t>i</a:t>
            </a:r>
            <a:r>
              <a:rPr lang="pl-PL" dirty="0"/>
              <a:t> gospodarowania mieniem komunalnym lub majątkiem Skarbu Państwa.</a:t>
            </a:r>
          </a:p>
          <a:p>
            <a:pPr marL="0" indent="0" algn="just">
              <a:buNone/>
            </a:pPr>
            <a:r>
              <a:rPr lang="pl-PL" dirty="0"/>
              <a:t>Ustawodawca natomiast posługuje się spójnikiem </a:t>
            </a:r>
            <a:r>
              <a:rPr lang="pl-PL" b="1" dirty="0"/>
              <a:t>lub</a:t>
            </a:r>
            <a:r>
              <a:rPr lang="pl-PL" dirty="0"/>
              <a:t> - art. 4 ust. 1 pkt. 5 </a:t>
            </a:r>
            <a:r>
              <a:rPr lang="pl-PL" dirty="0" err="1"/>
              <a:t>u.d.i.p</a:t>
            </a:r>
            <a:r>
              <a:rPr lang="pl-PL" dirty="0"/>
              <a:t>.: podmioty reprezentujące inne osoby lub jednostki organizacyjne, które wykonują zadania publiczne </a:t>
            </a:r>
            <a:r>
              <a:rPr lang="pl-PL" b="1" dirty="0"/>
              <a:t>lub</a:t>
            </a:r>
            <a:r>
              <a:rPr lang="pl-PL" dirty="0"/>
              <a:t> dysponują majątkiem publicznym.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46762964"/>
      </p:ext>
    </p:extLst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4 </a:t>
            </a:r>
            <a:r>
              <a:rPr lang="pl-PL" b="1" dirty="0" err="1"/>
              <a:t>u.d.i.p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Rozszerzenie zakresu strony zobowiązanej informacyjnie </a:t>
            </a:r>
          </a:p>
          <a:p>
            <a:pPr marL="0" indent="0" algn="just">
              <a:buNone/>
            </a:pPr>
            <a:r>
              <a:rPr lang="pl-PL" dirty="0"/>
              <a:t>Podstawowy podział na </a:t>
            </a:r>
            <a:r>
              <a:rPr lang="pl-PL" b="1" dirty="0"/>
              <a:t>władze publiczne oraz inne podmioty wykonujące zadania publiczne</a:t>
            </a:r>
          </a:p>
          <a:p>
            <a:pPr marL="0" indent="0" algn="just">
              <a:buNone/>
            </a:pPr>
            <a:r>
              <a:rPr lang="pl-PL" b="1" dirty="0"/>
              <a:t>Katalog otwarty – przykładowe wyliczenie podmiotów zobowiązanych informacyjnie, obejmujący:</a:t>
            </a:r>
          </a:p>
          <a:p>
            <a:pPr marL="0" indent="0" algn="just">
              <a:buNone/>
            </a:pPr>
            <a:r>
              <a:rPr lang="pl-PL" dirty="0"/>
              <a:t>Organy władzy publicznej</a:t>
            </a:r>
          </a:p>
          <a:p>
            <a:pPr marL="0" indent="0" algn="just">
              <a:buNone/>
            </a:pPr>
            <a:r>
              <a:rPr lang="pl-PL" i="1" dirty="0"/>
              <a:t>Organy samorządów gospodarczych i zawodowych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i="1" dirty="0"/>
              <a:t>podmioty reprezentujące zgodnie z odrębnymi przepisami Skarb Państwa;</a:t>
            </a:r>
          </a:p>
          <a:p>
            <a:pPr marL="0" indent="0" algn="just">
              <a:buNone/>
            </a:pPr>
            <a:r>
              <a:rPr lang="pl-PL" i="1" dirty="0"/>
              <a:t>podmioty  reprezentujące  państwowe  osoby  prawne  albo  osoby  prawne </a:t>
            </a:r>
          </a:p>
          <a:p>
            <a:pPr marL="0" indent="0" algn="just">
              <a:buNone/>
            </a:pPr>
            <a:r>
              <a:rPr lang="pl-PL" i="1" dirty="0"/>
              <a:t>samorządu  terytorialnego  oraz  podmioty  reprezentujące  inne  państwowe </a:t>
            </a:r>
          </a:p>
          <a:p>
            <a:pPr marL="0" indent="0" algn="just">
              <a:buNone/>
            </a:pPr>
            <a:r>
              <a:rPr lang="pl-PL" i="1" dirty="0"/>
              <a:t>jednostki organizacyjne albo jednostki organizacyjne samorządu terytorialnego;</a:t>
            </a:r>
          </a:p>
          <a:p>
            <a:pPr marL="0" indent="0" algn="just">
              <a:buNone/>
            </a:pPr>
            <a:r>
              <a:rPr lang="pl-PL" i="1" dirty="0"/>
              <a:t>podmioty reprezentujące inne osoby lub jednostki organizacyjne, które wykonują zadania publiczne lub dysponują majątkiem publicznym, oraz osoby prawne, w których Skarb Państwa, jednostki samorządu terytorialnego lub samorządu gospodarczego  albo  zawodowego  mają  pozycję  dominującą  w rozumieniu przepisów o ochronie konkurencji i konsumentów.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2239430"/>
      </p:ext>
    </p:extLst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Art. 4 </a:t>
            </a:r>
            <a:r>
              <a:rPr lang="pl-PL" b="1" dirty="0" err="1"/>
              <a:t>u.d.i.p</a:t>
            </a:r>
            <a:r>
              <a:rPr lang="pl-PL" b="1" dirty="0"/>
              <a:t>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l-PL" b="1" dirty="0"/>
              <a:t>Błąd logiczny</a:t>
            </a:r>
            <a:r>
              <a:rPr lang="pl-PL" dirty="0"/>
              <a:t>: zobowiązane są władze publiczne i inne podmioty realizujące zadania publiczne … w tym organy władzy publicznej …..</a:t>
            </a:r>
          </a:p>
        </p:txBody>
      </p:sp>
    </p:spTree>
    <p:extLst>
      <p:ext uri="{BB962C8B-B14F-4D97-AF65-F5344CB8AC3E}">
        <p14:creationId xmlns:p14="http://schemas.microsoft.com/office/powerpoint/2010/main" val="3070162082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Władze publiczne a organy władzy publicznej - ujęcie doktrynalne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Art. 4 </a:t>
            </a:r>
            <a:r>
              <a:rPr lang="pl-PL" dirty="0" err="1"/>
              <a:t>u.d.i.p</a:t>
            </a:r>
            <a:r>
              <a:rPr lang="pl-PL" dirty="0"/>
              <a:t>.: Obowiązane  do  udostępniania  informacji  publicznej  są  władze  publiczne oraz inne podmioty wykonujące zadania publiczne, w szczególności…….</a:t>
            </a:r>
          </a:p>
          <a:p>
            <a:pPr algn="just"/>
            <a:r>
              <a:rPr lang="pl-PL" b="1" dirty="0"/>
              <a:t>władza publiczna </a:t>
            </a:r>
            <a:r>
              <a:rPr lang="pl-PL" dirty="0"/>
              <a:t>– ujęcie funkcjonalne, dla określenia uprawnień i powinności; Ustawodawca mówi o władzy publicznej gdy ma na myśli pewne generalne powinności czy uprawnienia;</a:t>
            </a:r>
          </a:p>
          <a:p>
            <a:pPr algn="just"/>
            <a:r>
              <a:rPr lang="pl-PL" b="1" dirty="0"/>
              <a:t>organy władzy publicznej </a:t>
            </a:r>
            <a:r>
              <a:rPr lang="pl-PL" dirty="0"/>
              <a:t>- ujęcie osobowe - chodzi o skonkretyzowanie tych uprawnień i powinności poprzez wskazanie podmiotów, które mają je realizować. Gdy chce skonkretyzować te powinności i uprawnienia wskazuje na organy, które mają je realizować.</a:t>
            </a:r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Grupy podmiotów zobowiązanych informacyjnie w świetle art. 4 </a:t>
            </a:r>
            <a:r>
              <a:rPr lang="pl-PL" b="1" dirty="0" err="1"/>
              <a:t>u.d.i.p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8472"/>
          </a:xfrm>
        </p:spPr>
        <p:txBody>
          <a:bodyPr>
            <a:normAutofit/>
          </a:bodyPr>
          <a:lstStyle/>
          <a:p>
            <a:pPr algn="just"/>
            <a:r>
              <a:rPr lang="pl-PL" b="1" dirty="0"/>
              <a:t>Organy władzy publicznej </a:t>
            </a:r>
            <a:r>
              <a:rPr lang="pl-PL" dirty="0"/>
              <a:t>;</a:t>
            </a:r>
          </a:p>
          <a:p>
            <a:endParaRPr lang="pl-PL" dirty="0"/>
          </a:p>
          <a:p>
            <a:pPr algn="just"/>
            <a:r>
              <a:rPr lang="pl-PL" b="1" dirty="0"/>
              <a:t>Podmioty wykonujące zadania publiczne 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25837032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4771</TotalTime>
  <Words>2574</Words>
  <Application>Microsoft Office PowerPoint</Application>
  <PresentationFormat>Pokaz na ekranie (4:3)</PresentationFormat>
  <Paragraphs>115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7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Podmioty zobowiązane informacyjnie</vt:lpstr>
      <vt:lpstr>Zobowiązanie informacyjne</vt:lpstr>
      <vt:lpstr>Zasada powszechności podmiotowej od strony zobowiązanej informacyjnie</vt:lpstr>
      <vt:lpstr>Art. 61 ust. 1 Konstytucji </vt:lpstr>
      <vt:lpstr>Art. 61 ust. 1 Konstytucji RP a art. 4 ust. 1 udip</vt:lpstr>
      <vt:lpstr>Art. 4 u.d.i.p</vt:lpstr>
      <vt:lpstr>Art. 4 u.d.i.p. </vt:lpstr>
      <vt:lpstr>Władze publiczne a organy władzy publicznej - ujęcie doktrynalne</vt:lpstr>
      <vt:lpstr>Grupy podmiotów zobowiązanych informacyjnie w świetle art. 4 u.d.i.p.</vt:lpstr>
      <vt:lpstr>Posiadanie – Nieposiadanie informacji</vt:lpstr>
      <vt:lpstr>Pytanie???</vt:lpstr>
      <vt:lpstr>Pytanie???</vt:lpstr>
      <vt:lpstr>Odpowiedź</vt:lpstr>
      <vt:lpstr>Posiadanie informacji publicznej</vt:lpstr>
      <vt:lpstr>Obowiązek posiadania informacji publicznej</vt:lpstr>
      <vt:lpstr>Pytanie????</vt:lpstr>
      <vt:lpstr>Odpowiedź</vt:lpstr>
      <vt:lpstr>Art. 4 ust. 2 u.d.i.p. </vt:lpstr>
      <vt:lpstr>Art. 4 ust. 2 u.d.i.p. </vt:lpstr>
      <vt:lpstr>Partie polityczne</vt:lpstr>
      <vt:lpstr>Pytanie</vt:lpstr>
      <vt:lpstr>Odpowiedź</vt:lpstr>
      <vt:lpstr>Pytanie</vt:lpstr>
      <vt:lpstr>Odpowiedź</vt:lpstr>
      <vt:lpstr>Pytanie </vt:lpstr>
      <vt:lpstr>Odpowiedź</vt:lpstr>
      <vt:lpstr>Podmiotem zobowiązanym informacyjnie w rozumieniu udip jest:</vt:lpstr>
      <vt:lpstr>Podmiot zobowiązany informacyjnie w rozumieniu art. 61  Konstytucji  RP oraz z art. 4 :</vt:lpstr>
      <vt:lpstr>Prezentacja programu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Katarzyna Tomaszewska</cp:lastModifiedBy>
  <cp:revision>263</cp:revision>
  <cp:lastPrinted>2021-11-20T08:44:48Z</cp:lastPrinted>
  <dcterms:created xsi:type="dcterms:W3CDTF">2012-03-01T14:48:30Z</dcterms:created>
  <dcterms:modified xsi:type="dcterms:W3CDTF">2025-02-15T10:23:07Z</dcterms:modified>
</cp:coreProperties>
</file>