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handoutMasterIdLst>
    <p:handoutMasterId r:id="rId47"/>
  </p:handoutMasterIdLst>
  <p:sldIdLst>
    <p:sldId id="257" r:id="rId2"/>
    <p:sldId id="319" r:id="rId3"/>
    <p:sldId id="320" r:id="rId4"/>
    <p:sldId id="321" r:id="rId5"/>
    <p:sldId id="322" r:id="rId6"/>
    <p:sldId id="335" r:id="rId7"/>
    <p:sldId id="349" r:id="rId8"/>
    <p:sldId id="324" r:id="rId9"/>
    <p:sldId id="299" r:id="rId10"/>
    <p:sldId id="325" r:id="rId11"/>
    <p:sldId id="343" r:id="rId12"/>
    <p:sldId id="326" r:id="rId13"/>
    <p:sldId id="327" r:id="rId14"/>
    <p:sldId id="328" r:id="rId15"/>
    <p:sldId id="329" r:id="rId16"/>
    <p:sldId id="309" r:id="rId17"/>
    <p:sldId id="314" r:id="rId18"/>
    <p:sldId id="310" r:id="rId19"/>
    <p:sldId id="362" r:id="rId20"/>
    <p:sldId id="334" r:id="rId21"/>
    <p:sldId id="259" r:id="rId22"/>
    <p:sldId id="360" r:id="rId23"/>
    <p:sldId id="353" r:id="rId24"/>
    <p:sldId id="354" r:id="rId25"/>
    <p:sldId id="355" r:id="rId26"/>
    <p:sldId id="359" r:id="rId27"/>
    <p:sldId id="352" r:id="rId28"/>
    <p:sldId id="350" r:id="rId29"/>
    <p:sldId id="351" r:id="rId30"/>
    <p:sldId id="265" r:id="rId31"/>
    <p:sldId id="298" r:id="rId32"/>
    <p:sldId id="266" r:id="rId33"/>
    <p:sldId id="267" r:id="rId34"/>
    <p:sldId id="330" r:id="rId35"/>
    <p:sldId id="341" r:id="rId36"/>
    <p:sldId id="342" r:id="rId37"/>
    <p:sldId id="345" r:id="rId38"/>
    <p:sldId id="346" r:id="rId39"/>
    <p:sldId id="347" r:id="rId40"/>
    <p:sldId id="348" r:id="rId41"/>
    <p:sldId id="356" r:id="rId42"/>
    <p:sldId id="357" r:id="rId43"/>
    <p:sldId id="258" r:id="rId44"/>
    <p:sldId id="313" r:id="rId4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F94497-BCD9-419D-B64F-8EA00BD3ED8F}" type="datetimeFigureOut">
              <a:rPr lang="pl-PL" smtClean="0"/>
              <a:pPr/>
              <a:t>2024-10-25</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9F0EE6-D794-49D6-865A-026E40B17C19}" type="slidenum">
              <a:rPr lang="pl-PL" smtClean="0"/>
              <a:pPr/>
              <a:t>‹#›</a:t>
            </a:fld>
            <a:endParaRPr lang="pl-PL"/>
          </a:p>
        </p:txBody>
      </p:sp>
    </p:spTree>
    <p:extLst>
      <p:ext uri="{BB962C8B-B14F-4D97-AF65-F5344CB8AC3E}">
        <p14:creationId xmlns:p14="http://schemas.microsoft.com/office/powerpoint/2010/main" val="262322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2024-10-25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21</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2024-10-25</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2024-10-25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2024-10-25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2024-10-25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2024-10-25</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2024-10-25</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2024-10-25</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2024-10-25</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2024-10-25</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2024-10-25</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2024-10-25</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2024-10-25</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smtClean="0"/>
              <a:t>Podmioty zobowiązane informacyjnie</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r>
              <a:rPr lang="pl-PL" dirty="0" smtClean="0"/>
              <a:t>Zasada powszechności podmiotowej - szeroki katalog podmiotów zobowiązanych </a:t>
            </a:r>
            <a:r>
              <a:rPr lang="pl-PL" smtClean="0"/>
              <a:t>informacyjnie (art</a:t>
            </a:r>
            <a:r>
              <a:rPr lang="pl-PL" dirty="0" smtClean="0"/>
              <a:t>. 61 ust. 1 Konstytucji RP oraz art. 4 </a:t>
            </a:r>
            <a:r>
              <a:rPr lang="pl-PL" dirty="0" err="1" smtClean="0"/>
              <a:t>u.d.i.p</a:t>
            </a:r>
            <a:r>
              <a:rPr lang="pl-PL" dirty="0" smtClean="0"/>
              <a:t>.)</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61 ust. 1 Konstytucji RP a art. 4 ust. 1 </a:t>
            </a:r>
            <a:r>
              <a:rPr lang="pl-PL" b="1" dirty="0" err="1" smtClean="0"/>
              <a:t>udip</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Ustrojodawca </a:t>
            </a:r>
            <a:r>
              <a:rPr lang="pl-PL" dirty="0"/>
              <a:t>nakładając na tzw. podmioty administrujące zobowiązanie informacyjne, wytycza jego zakres tworząc przy tym pewnego rodzaju ograniczenie w postaci realizacji zadania władzy publicznej </a:t>
            </a:r>
            <a:r>
              <a:rPr lang="pl-PL" b="1" dirty="0"/>
              <a:t>i</a:t>
            </a:r>
            <a:r>
              <a:rPr lang="pl-PL" dirty="0"/>
              <a:t> gospodarowania mieniem komunalnym lub majątkiem Skarbu </a:t>
            </a:r>
            <a:r>
              <a:rPr lang="pl-PL" dirty="0" smtClean="0"/>
              <a:t>Państwa.</a:t>
            </a:r>
          </a:p>
          <a:p>
            <a:pPr marL="0" indent="0" algn="just">
              <a:buNone/>
            </a:pPr>
            <a:r>
              <a:rPr lang="pl-PL" dirty="0" smtClean="0"/>
              <a:t>Ustawodawca natomiast posługuje się spójnikiem </a:t>
            </a:r>
            <a:r>
              <a:rPr lang="pl-PL" b="1" dirty="0" smtClean="0"/>
              <a:t>lub</a:t>
            </a:r>
            <a:r>
              <a:rPr lang="pl-PL" dirty="0"/>
              <a:t> </a:t>
            </a:r>
            <a:r>
              <a:rPr lang="pl-PL" dirty="0" smtClean="0"/>
              <a:t>- art. 4 ust. 1 pkt. 5 </a:t>
            </a:r>
            <a:r>
              <a:rPr lang="pl-PL" dirty="0" err="1" smtClean="0"/>
              <a:t>u.d.i.p</a:t>
            </a:r>
            <a:r>
              <a:rPr lang="pl-PL" dirty="0" smtClean="0"/>
              <a:t>.: podmioty </a:t>
            </a:r>
            <a:r>
              <a:rPr lang="pl-PL" dirty="0"/>
              <a:t>reprezentujące inne osoby lub jednostki organizacyjne, które wykonują zadania publiczne </a:t>
            </a:r>
            <a:r>
              <a:rPr lang="pl-PL" b="1" dirty="0"/>
              <a:t>lub</a:t>
            </a:r>
            <a:r>
              <a:rPr lang="pl-PL" dirty="0"/>
              <a:t> dysponują majątkiem </a:t>
            </a:r>
            <a:r>
              <a:rPr lang="pl-PL" dirty="0" smtClean="0"/>
              <a:t>publicznym. </a:t>
            </a:r>
            <a:endParaRPr lang="pl-PL" b="1" dirty="0" smtClean="0"/>
          </a:p>
        </p:txBody>
      </p:sp>
    </p:spTree>
    <p:extLst>
      <p:ext uri="{BB962C8B-B14F-4D97-AF65-F5344CB8AC3E}">
        <p14:creationId xmlns:p14="http://schemas.microsoft.com/office/powerpoint/2010/main" val="1446762964"/>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61 ust. 1 Konstytucji a art. 4 ust. 1 </a:t>
            </a:r>
            <a:r>
              <a:rPr lang="pl-PL" b="1" dirty="0" err="1" smtClean="0"/>
              <a:t>udip</a:t>
            </a:r>
            <a:endParaRPr lang="pl-PL" b="1" dirty="0"/>
          </a:p>
        </p:txBody>
      </p:sp>
      <p:sp>
        <p:nvSpPr>
          <p:cNvPr id="3" name="Symbol zastępczy zawartości 2"/>
          <p:cNvSpPr>
            <a:spLocks noGrp="1"/>
          </p:cNvSpPr>
          <p:nvPr>
            <p:ph idx="1"/>
          </p:nvPr>
        </p:nvSpPr>
        <p:spPr>
          <a:xfrm>
            <a:off x="755576" y="1628800"/>
            <a:ext cx="8229600" cy="4525963"/>
          </a:xfrm>
        </p:spPr>
        <p:txBody>
          <a:bodyPr>
            <a:normAutofit fontScale="77500" lnSpcReduction="20000"/>
          </a:bodyPr>
          <a:lstStyle/>
          <a:p>
            <a:pPr marL="0" indent="0" algn="just">
              <a:buNone/>
            </a:pPr>
            <a:r>
              <a:rPr lang="pl-PL" dirty="0" smtClean="0"/>
              <a:t>Konstytucyjnie występujący spójnik </a:t>
            </a:r>
            <a:r>
              <a:rPr lang="pl-PL" b="1" dirty="0" smtClean="0"/>
              <a:t>i</a:t>
            </a:r>
            <a:r>
              <a:rPr lang="pl-PL" dirty="0" smtClean="0"/>
              <a:t> wskazuje raczej na konieczność występowania obu przesłanek jednocześnie, tj. realizacji zadań władzy publicznej oraz gospodarowania mieniem komunalnym lub majątkiem SP (K. Wygoda , M. Jabłoński</a:t>
            </a:r>
            <a:r>
              <a:rPr lang="pl-PL" dirty="0"/>
              <a:t>); </a:t>
            </a:r>
            <a:endParaRPr lang="pl-PL" dirty="0" smtClean="0"/>
          </a:p>
          <a:p>
            <a:pPr marL="0" indent="0" algn="just">
              <a:buNone/>
            </a:pPr>
            <a:r>
              <a:rPr lang="pl-PL" dirty="0" smtClean="0"/>
              <a:t>Ustawowy spójnik </a:t>
            </a:r>
            <a:r>
              <a:rPr lang="pl-PL" b="1" dirty="0" smtClean="0"/>
              <a:t>lub</a:t>
            </a:r>
            <a:r>
              <a:rPr lang="pl-PL" dirty="0" smtClean="0"/>
              <a:t> </a:t>
            </a:r>
            <a:r>
              <a:rPr lang="pl-PL" dirty="0"/>
              <a:t>oznacza </a:t>
            </a:r>
            <a:r>
              <a:rPr lang="pl-PL" dirty="0" smtClean="0"/>
              <a:t>alternatywę, </a:t>
            </a:r>
            <a:r>
              <a:rPr lang="pl-PL" dirty="0"/>
              <a:t>tj. prowadzi do rozszerzenia w stosunku do </a:t>
            </a:r>
            <a:r>
              <a:rPr lang="pl-PL" dirty="0" smtClean="0"/>
              <a:t>konstytucji </a:t>
            </a:r>
            <a:r>
              <a:rPr lang="pl-PL" dirty="0"/>
              <a:t>zakresu podmiotowego obowiązku udostępniania informacji publicznej.</a:t>
            </a:r>
            <a:endParaRPr lang="pl-PL" dirty="0" smtClean="0"/>
          </a:p>
          <a:p>
            <a:pPr marL="0" indent="0" algn="just">
              <a:buNone/>
            </a:pPr>
            <a:r>
              <a:rPr lang="pl-PL" dirty="0" smtClean="0"/>
              <a:t>Ustawowe określenie „dysponowania  majątkiem publicznym” też może rodzić  krytyczne uwagi albowiem  </a:t>
            </a:r>
            <a:r>
              <a:rPr lang="pl-PL" b="1" dirty="0" smtClean="0"/>
              <a:t>dysponowanie</a:t>
            </a:r>
            <a:r>
              <a:rPr lang="pl-PL" dirty="0" smtClean="0"/>
              <a:t> nie może zostać powiązane z żadnymi przepisami prawa administracyjnego (które mówią o </a:t>
            </a:r>
            <a:r>
              <a:rPr lang="pl-PL" b="1" dirty="0" smtClean="0"/>
              <a:t>gospodarowaniu</a:t>
            </a:r>
            <a:r>
              <a:rPr lang="pl-PL" dirty="0" smtClean="0"/>
              <a:t>) ani prawa cywilnego, które mówią o </a:t>
            </a:r>
            <a:r>
              <a:rPr lang="pl-PL" b="1" dirty="0" smtClean="0"/>
              <a:t>korzystaniu)</a:t>
            </a:r>
            <a:r>
              <a:rPr lang="pl-PL" dirty="0" smtClean="0"/>
              <a:t>.</a:t>
            </a:r>
            <a:endParaRPr lang="pl-PL" dirty="0"/>
          </a:p>
        </p:txBody>
      </p:sp>
    </p:spTree>
    <p:extLst>
      <p:ext uri="{BB962C8B-B14F-4D97-AF65-F5344CB8AC3E}">
        <p14:creationId xmlns:p14="http://schemas.microsoft.com/office/powerpoint/2010/main" val="2804607432"/>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Uchwała </a:t>
            </a:r>
            <a:r>
              <a:rPr lang="pl-PL" b="1" dirty="0"/>
              <a:t>NSA z dnia 11 kwietnia 2005 r., I OPS 1/05</a:t>
            </a:r>
          </a:p>
        </p:txBody>
      </p:sp>
      <p:sp>
        <p:nvSpPr>
          <p:cNvPr id="3" name="Symbol zastępczy zawartości 2"/>
          <p:cNvSpPr>
            <a:spLocks noGrp="1"/>
          </p:cNvSpPr>
          <p:nvPr>
            <p:ph idx="1"/>
          </p:nvPr>
        </p:nvSpPr>
        <p:spPr/>
        <p:txBody>
          <a:bodyPr>
            <a:normAutofit fontScale="85000" lnSpcReduction="20000"/>
          </a:bodyPr>
          <a:lstStyle/>
          <a:p>
            <a:pPr algn="just"/>
            <a:r>
              <a:rPr lang="pl-PL" dirty="0" smtClean="0"/>
              <a:t>„W </a:t>
            </a:r>
            <a:r>
              <a:rPr lang="pl-PL" dirty="0"/>
              <a:t>art. 61 ust. 1 Konstytucji RP zawarto spójnik "i", a w art. 4 ust. 1 pkt 5 ustawy o informacji publicznej, spójnik "lub", który zmienia zakres przedmiotowy obowiązku w przedmiocie udostępnienia oczekiwanej informacji. Spójnik "i" oznacza bowiem koniunkcję (konieczność jednoczesnego występowania obu przesłanek) natomiast spójnik "lub" (wskazuje na obligatoryjność występowania wyłącznie jednej</a:t>
            </a:r>
            <a:r>
              <a:rPr lang="pl-PL" dirty="0" smtClean="0"/>
              <a:t>)”.</a:t>
            </a:r>
          </a:p>
          <a:p>
            <a:pPr algn="just"/>
            <a:r>
              <a:rPr lang="pl-PL" dirty="0" smtClean="0"/>
              <a:t>Podmiotem </a:t>
            </a:r>
            <a:r>
              <a:rPr lang="pl-PL" dirty="0"/>
              <a:t>zobowiązanym do udzielania informacji, co nie budzi wątpliwości, jest każda osoba, jak też wyodrębniona jednostka organizacyjna, bez względu na formę prawną funkcjonowania tej jednostki, </a:t>
            </a:r>
            <a:r>
              <a:rPr lang="pl-PL" b="1" dirty="0"/>
              <a:t>jeżeli wykonuje zadania publiczne lub dysponuje majątkiem </a:t>
            </a:r>
            <a:r>
              <a:rPr lang="pl-PL" b="1" dirty="0" smtClean="0"/>
              <a:t>publicznym……</a:t>
            </a:r>
            <a:endParaRPr lang="pl-PL" b="1" dirty="0"/>
          </a:p>
        </p:txBody>
      </p:sp>
    </p:spTree>
    <p:extLst>
      <p:ext uri="{BB962C8B-B14F-4D97-AF65-F5344CB8AC3E}">
        <p14:creationId xmlns:p14="http://schemas.microsoft.com/office/powerpoint/2010/main" val="2030990412"/>
      </p:ext>
    </p:extLst>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61 ust. 1 Konstytucji RP a art. 4 ust. 1 pkt 5 </a:t>
            </a:r>
            <a:r>
              <a:rPr lang="pl-PL" b="1" dirty="0" err="1" smtClean="0"/>
              <a:t>u.d.i.p</a:t>
            </a:r>
            <a:r>
              <a:rPr lang="pl-PL" b="1" dirty="0" smtClean="0"/>
              <a:t>.</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W </a:t>
            </a:r>
            <a:r>
              <a:rPr lang="pl-PL" dirty="0"/>
              <a:t>swoim założeniu zawartość uregulowań </a:t>
            </a:r>
            <a:r>
              <a:rPr lang="pl-PL" dirty="0" err="1"/>
              <a:t>u.d.i.p</a:t>
            </a:r>
            <a:r>
              <a:rPr lang="pl-PL" dirty="0"/>
              <a:t>. ma rozwijać i uzupełniać postanowienia konstytucyjne, </a:t>
            </a:r>
            <a:r>
              <a:rPr lang="pl-PL" b="1" dirty="0"/>
              <a:t>a zatem przy kwalifikowaniu podmiotu administrującego jako zobowiązanego informacyjnie wystarczy zaistnienie jednej z przesłanek </a:t>
            </a:r>
            <a:r>
              <a:rPr lang="pl-PL" b="1" dirty="0" smtClean="0"/>
              <a:t>aby </a:t>
            </a:r>
            <a:r>
              <a:rPr lang="pl-PL" b="1" dirty="0"/>
              <a:t>zaktualizowała się powinność udostępnienia informacji publicznej. </a:t>
            </a:r>
            <a:r>
              <a:rPr lang="pl-PL" dirty="0"/>
              <a:t>Potwierdzenia dla niniejszego można upatrywać w wyprowadzanej z brzmienia art. 4 </a:t>
            </a:r>
            <a:r>
              <a:rPr lang="pl-PL" dirty="0" err="1"/>
              <a:t>u.d.i.p</a:t>
            </a:r>
            <a:r>
              <a:rPr lang="pl-PL" dirty="0"/>
              <a:t>. </a:t>
            </a:r>
            <a:r>
              <a:rPr lang="pl-PL" dirty="0" smtClean="0"/>
              <a:t>zasady </a:t>
            </a:r>
            <a:r>
              <a:rPr lang="pl-PL" dirty="0"/>
              <a:t>powszechności podmiotowej, identyfikowanej jako szerokie (najszersze z możliwych) kwalifikowanie ram katalogu podmiotów zobowiązanych informacyjnie. </a:t>
            </a:r>
          </a:p>
        </p:txBody>
      </p:sp>
    </p:spTree>
    <p:extLst>
      <p:ext uri="{BB962C8B-B14F-4D97-AF65-F5344CB8AC3E}">
        <p14:creationId xmlns:p14="http://schemas.microsoft.com/office/powerpoint/2010/main" val="3637843675"/>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Art. 61 ust. 1 Konstytucji RP a art. 4 ust. 1 pkt 5 </a:t>
            </a:r>
            <a:r>
              <a:rPr lang="pl-PL" b="1" dirty="0" err="1"/>
              <a:t>u.d.i.p</a:t>
            </a:r>
            <a:r>
              <a:rPr lang="pl-PL" b="1" dirty="0"/>
              <a:t>.</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W usunięciu </a:t>
            </a:r>
            <a:r>
              <a:rPr lang="pl-PL" dirty="0"/>
              <a:t>przedstawionych powyżej sprzeczności może pomóc również odpowiednie interpretowanie pojęcia realizacji </a:t>
            </a:r>
            <a:r>
              <a:rPr lang="pl-PL" b="1" dirty="0"/>
              <a:t>zadania publicznego</a:t>
            </a:r>
            <a:r>
              <a:rPr lang="pl-PL" dirty="0"/>
              <a:t>. Wydaje się to o tyle ważne, albowiem w obrębie definiowania informacji publicznej (konstytucyjnego prawa do informacji) mowa jest o zadaniu władzy publicznej i o gospodarowaniu mieniem komunalnym lub też majątkiem Skarbu Państwa, a nie bezpośrednio o realizacji zadania publicznego (art. 4 ust. </a:t>
            </a:r>
            <a:r>
              <a:rPr lang="pl-PL" dirty="0" smtClean="0"/>
              <a:t>1). </a:t>
            </a:r>
            <a:r>
              <a:rPr lang="pl-PL" b="1" dirty="0"/>
              <a:t>W tym wypadku aktywność polegająca na realizacji zadania publicznego jawi się jako zagadnienie o szerszych ramach merytorycznych. </a:t>
            </a:r>
            <a:endParaRPr lang="pl-PL" b="1" dirty="0" smtClean="0"/>
          </a:p>
          <a:p>
            <a:pPr marL="0" indent="0" algn="just">
              <a:buNone/>
            </a:pPr>
            <a:r>
              <a:rPr lang="pl-PL" dirty="0" smtClean="0"/>
              <a:t>Jak </a:t>
            </a:r>
            <a:r>
              <a:rPr lang="pl-PL" dirty="0"/>
              <a:t>wskazuje T. Skoczny pojęcie zadania publicznego ma stanowić wyraz tego co w rzeczywistością ma być osiągnięte dla celów państwa i jego społeczeństwa przy pomocy prawnie zdefiniowanych form i środków postępowania.  </a:t>
            </a:r>
          </a:p>
        </p:txBody>
      </p:sp>
    </p:spTree>
    <p:extLst>
      <p:ext uri="{BB962C8B-B14F-4D97-AF65-F5344CB8AC3E}">
        <p14:creationId xmlns:p14="http://schemas.microsoft.com/office/powerpoint/2010/main" val="3494114898"/>
      </p:ext>
    </p:extLst>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algn="just"/>
            <a:r>
              <a:rPr lang="pl-PL" b="1" dirty="0" smtClean="0"/>
              <a:t>Art. 61 ust. 1 Konstytucji RP a art. 4 ust. 1 pkt. 5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Zadania publiczne pozostają w integralnym związku z kategorią ochrony interesu publicznego, czyli z działaniem na rzecz zaspokajania potrzeb obywatelskich, czyli z działaniem organów poszczególnych władz publicznych oraz innych podmiotów działających na podstawie powierzenia lub też zlecenia. </a:t>
            </a:r>
            <a:endParaRPr lang="pl-PL" dirty="0" smtClean="0"/>
          </a:p>
          <a:p>
            <a:pPr marL="0" indent="0" algn="just">
              <a:buNone/>
            </a:pPr>
            <a:r>
              <a:rPr lang="pl-PL" dirty="0" smtClean="0"/>
              <a:t>Co </a:t>
            </a:r>
            <a:r>
              <a:rPr lang="pl-PL" dirty="0"/>
              <a:t>istotne instytucja zlecenia zadania publicznego zawiera się w ogólnie postrzeganej kategorii przenoszenia kompetencji przez organy administracji publicznej na podmioty prywatne. Pociąga ono za sobą szereg konsekwencji, przede wszystkich zaś przekazywanie środków finansowych na ich realizację.  Tym samym zatem analizowane powyżej dysponowanie </a:t>
            </a:r>
            <a:r>
              <a:rPr lang="pl-PL" dirty="0" smtClean="0"/>
              <a:t>majątkiem publicznym </a:t>
            </a:r>
            <a:r>
              <a:rPr lang="pl-PL" dirty="0"/>
              <a:t>jest ściśle połączone z realizacją zadania publicznego i jego wyróżnienie może być wystarczające dla interpretowania zobowiązania informacyjnego. </a:t>
            </a:r>
            <a:r>
              <a:rPr lang="pl-PL" b="1" dirty="0"/>
              <a:t>Obejmuje ono bowiem swoimi ramami zarówno wykonywanie zadania władzy </a:t>
            </a:r>
            <a:r>
              <a:rPr lang="pl-PL" b="1" dirty="0" smtClean="0"/>
              <a:t>publicznej, </a:t>
            </a:r>
            <a:r>
              <a:rPr lang="pl-PL" b="1" dirty="0"/>
              <a:t>jak i swoiste gospodarowanie </a:t>
            </a:r>
            <a:r>
              <a:rPr lang="pl-PL" b="1" dirty="0" smtClean="0"/>
              <a:t>mieniem komunalnym lub majątkiem Skarbu Państwa.</a:t>
            </a:r>
            <a:endParaRPr lang="pl-PL" b="1" dirty="0"/>
          </a:p>
        </p:txBody>
      </p:sp>
    </p:spTree>
    <p:extLst>
      <p:ext uri="{BB962C8B-B14F-4D97-AF65-F5344CB8AC3E}">
        <p14:creationId xmlns:p14="http://schemas.microsoft.com/office/powerpoint/2010/main" val="4063401640"/>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Art. 4 </a:t>
            </a:r>
            <a:r>
              <a:rPr lang="pl-PL" b="1" dirty="0" err="1" smtClean="0"/>
              <a:t>u.d.i.p</a:t>
            </a:r>
            <a:endParaRPr lang="pl-PL" b="1" dirty="0"/>
          </a:p>
        </p:txBody>
      </p:sp>
      <p:sp>
        <p:nvSpPr>
          <p:cNvPr id="3" name="Symbol zastępczy zawartości 2"/>
          <p:cNvSpPr>
            <a:spLocks noGrp="1"/>
          </p:cNvSpPr>
          <p:nvPr>
            <p:ph idx="1"/>
          </p:nvPr>
        </p:nvSpPr>
        <p:spPr>
          <a:xfrm>
            <a:off x="457200" y="1556792"/>
            <a:ext cx="8229600" cy="4525963"/>
          </a:xfrm>
        </p:spPr>
        <p:txBody>
          <a:bodyPr>
            <a:normAutofit fontScale="62500" lnSpcReduction="20000"/>
          </a:bodyPr>
          <a:lstStyle/>
          <a:p>
            <a:pPr marL="0" indent="0" algn="just">
              <a:buNone/>
            </a:pPr>
            <a:r>
              <a:rPr lang="pl-PL" dirty="0" smtClean="0"/>
              <a:t>Rozszerzenie zakresu strony zobowiązanej informacyjnie </a:t>
            </a:r>
          </a:p>
          <a:p>
            <a:pPr marL="0" indent="0" algn="just">
              <a:buNone/>
            </a:pPr>
            <a:r>
              <a:rPr lang="pl-PL" dirty="0" smtClean="0"/>
              <a:t>Podstawowy podział na </a:t>
            </a:r>
            <a:r>
              <a:rPr lang="pl-PL" b="1" dirty="0" smtClean="0"/>
              <a:t>władze publiczne oraz inne podmioty wykonujące zadania publiczne</a:t>
            </a:r>
          </a:p>
          <a:p>
            <a:pPr marL="0" indent="0" algn="just">
              <a:buNone/>
            </a:pPr>
            <a:r>
              <a:rPr lang="pl-PL" b="1" dirty="0" smtClean="0"/>
              <a:t>Katalog otwarty – przykładowe wyliczenie podmiotów zobowiązanych informacyjnie, obejmujący:</a:t>
            </a:r>
          </a:p>
          <a:p>
            <a:pPr marL="0" indent="0" algn="just">
              <a:buNone/>
            </a:pPr>
            <a:r>
              <a:rPr lang="pl-PL" dirty="0" smtClean="0"/>
              <a:t>Organy władzy publicznej</a:t>
            </a:r>
          </a:p>
          <a:p>
            <a:pPr marL="0" indent="0" algn="just">
              <a:buNone/>
            </a:pPr>
            <a:r>
              <a:rPr lang="pl-PL" i="1" dirty="0" smtClean="0"/>
              <a:t>Organy samorządów </a:t>
            </a:r>
            <a:r>
              <a:rPr lang="pl-PL" i="1" dirty="0"/>
              <a:t>gospodarczych </a:t>
            </a:r>
            <a:r>
              <a:rPr lang="pl-PL" i="1" dirty="0" smtClean="0"/>
              <a:t>i zawodowych</a:t>
            </a:r>
            <a:r>
              <a:rPr lang="pl-PL" dirty="0" smtClean="0"/>
              <a:t>;</a:t>
            </a:r>
            <a:endParaRPr lang="pl-PL" dirty="0"/>
          </a:p>
          <a:p>
            <a:pPr marL="0" indent="0" algn="just">
              <a:buNone/>
            </a:pPr>
            <a:r>
              <a:rPr lang="pl-PL" i="1" dirty="0"/>
              <a:t>podmioty </a:t>
            </a:r>
            <a:r>
              <a:rPr lang="pl-PL" i="1" dirty="0" smtClean="0"/>
              <a:t>reprezentujące </a:t>
            </a:r>
            <a:r>
              <a:rPr lang="pl-PL" i="1" dirty="0"/>
              <a:t>zgodnie </a:t>
            </a:r>
            <a:r>
              <a:rPr lang="pl-PL" i="1" dirty="0" smtClean="0"/>
              <a:t>z odrębnymi </a:t>
            </a:r>
            <a:r>
              <a:rPr lang="pl-PL" i="1" dirty="0"/>
              <a:t>przepisami Skarb Państwa;</a:t>
            </a:r>
          </a:p>
          <a:p>
            <a:pPr marL="0" indent="0" algn="just">
              <a:buNone/>
            </a:pPr>
            <a:r>
              <a:rPr lang="pl-PL" i="1" dirty="0" smtClean="0"/>
              <a:t>podmioty  </a:t>
            </a:r>
            <a:r>
              <a:rPr lang="pl-PL" i="1" dirty="0"/>
              <a:t>reprezentujące  państwowe  osoby  prawne  albo  osoby  prawne </a:t>
            </a:r>
          </a:p>
          <a:p>
            <a:pPr marL="0" indent="0" algn="just">
              <a:buNone/>
            </a:pPr>
            <a:r>
              <a:rPr lang="pl-PL" i="1" dirty="0"/>
              <a:t>samorządu  terytorialnego  oraz  podmioty  </a:t>
            </a:r>
            <a:r>
              <a:rPr lang="pl-PL" i="1" dirty="0" smtClean="0"/>
              <a:t>reprezentujące  </a:t>
            </a:r>
            <a:r>
              <a:rPr lang="pl-PL" i="1" dirty="0"/>
              <a:t>inne  państwowe </a:t>
            </a:r>
          </a:p>
          <a:p>
            <a:pPr marL="0" indent="0" algn="just">
              <a:buNone/>
            </a:pPr>
            <a:r>
              <a:rPr lang="pl-PL" i="1" dirty="0"/>
              <a:t>jednostki organizacyjne albo jednostki organizacyjne samorządu </a:t>
            </a:r>
            <a:r>
              <a:rPr lang="pl-PL" i="1" dirty="0" smtClean="0"/>
              <a:t>terytorialnego</a:t>
            </a:r>
            <a:r>
              <a:rPr lang="pl-PL" i="1" dirty="0"/>
              <a:t>;</a:t>
            </a:r>
          </a:p>
          <a:p>
            <a:pPr marL="0" indent="0" algn="just">
              <a:buNone/>
            </a:pPr>
            <a:r>
              <a:rPr lang="pl-PL" i="1" dirty="0" smtClean="0"/>
              <a:t>podmioty </a:t>
            </a:r>
            <a:r>
              <a:rPr lang="pl-PL" i="1" dirty="0"/>
              <a:t>reprezentujące inne osoby lub jednostki organizacyjne, które wykonują </a:t>
            </a:r>
            <a:r>
              <a:rPr lang="pl-PL" i="1" dirty="0" smtClean="0"/>
              <a:t>zadania </a:t>
            </a:r>
            <a:r>
              <a:rPr lang="pl-PL" i="1" dirty="0"/>
              <a:t>publiczne lub dysponują majątkiem publicznym, oraz osoby </a:t>
            </a:r>
            <a:r>
              <a:rPr lang="pl-PL" i="1" dirty="0" smtClean="0"/>
              <a:t>prawne, w których </a:t>
            </a:r>
            <a:r>
              <a:rPr lang="pl-PL" i="1" dirty="0"/>
              <a:t>Skarb Państwa, jednostki samorządu terytorialnego lub </a:t>
            </a:r>
            <a:r>
              <a:rPr lang="pl-PL" i="1" dirty="0" smtClean="0"/>
              <a:t>samorządu gospodarczego  </a:t>
            </a:r>
            <a:r>
              <a:rPr lang="pl-PL" i="1" dirty="0"/>
              <a:t>albo  zawodowego  mają  pozycję  dominującą  </a:t>
            </a:r>
            <a:r>
              <a:rPr lang="pl-PL" i="1" dirty="0" smtClean="0"/>
              <a:t>w rozumieniu przepisów o ochronie </a:t>
            </a:r>
            <a:r>
              <a:rPr lang="pl-PL" i="1" dirty="0"/>
              <a:t>konkurencji </a:t>
            </a:r>
            <a:r>
              <a:rPr lang="pl-PL" i="1" dirty="0" smtClean="0"/>
              <a:t>i konsumentów.</a:t>
            </a:r>
          </a:p>
          <a:p>
            <a:pPr marL="0" indent="0" algn="just">
              <a:buNone/>
            </a:pPr>
            <a:endParaRPr lang="pl-PL" dirty="0" smtClean="0"/>
          </a:p>
        </p:txBody>
      </p:sp>
    </p:spTree>
    <p:extLst>
      <p:ext uri="{BB962C8B-B14F-4D97-AF65-F5344CB8AC3E}">
        <p14:creationId xmlns:p14="http://schemas.microsoft.com/office/powerpoint/2010/main" val="4082239430"/>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4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p:txBody>
          <a:bodyPr>
            <a:normAutofit/>
          </a:bodyPr>
          <a:lstStyle/>
          <a:p>
            <a:pPr marL="0" lvl="0" indent="0" algn="just">
              <a:buNone/>
            </a:pPr>
            <a:r>
              <a:rPr lang="pl-PL" b="1" dirty="0" smtClean="0"/>
              <a:t>Błąd logiczny</a:t>
            </a:r>
            <a:r>
              <a:rPr lang="pl-PL" dirty="0" smtClean="0"/>
              <a:t>: zobowiązane są władze publiczne i inne podmioty realizujące zadania publiczne … w tym organy władzy publicznej …..</a:t>
            </a:r>
            <a:endParaRPr lang="pl-PL" dirty="0"/>
          </a:p>
        </p:txBody>
      </p:sp>
    </p:spTree>
    <p:extLst>
      <p:ext uri="{BB962C8B-B14F-4D97-AF65-F5344CB8AC3E}">
        <p14:creationId xmlns:p14="http://schemas.microsoft.com/office/powerpoint/2010/main" val="3070162082"/>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Władze publiczne a organy władzy publicznej - ujęcie doktrynalne</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Art. 4 </a:t>
            </a:r>
            <a:r>
              <a:rPr lang="pl-PL" dirty="0" err="1" smtClean="0"/>
              <a:t>u.d.i.p</a:t>
            </a:r>
            <a:r>
              <a:rPr lang="pl-PL" dirty="0" smtClean="0"/>
              <a:t>.: Obowiązane  </a:t>
            </a:r>
            <a:r>
              <a:rPr lang="pl-PL" dirty="0"/>
              <a:t>do  udostępniania  informacji  publicznej  są  władze </a:t>
            </a:r>
            <a:r>
              <a:rPr lang="pl-PL" dirty="0" smtClean="0"/>
              <a:t> publiczne </a:t>
            </a:r>
            <a:r>
              <a:rPr lang="pl-PL" dirty="0"/>
              <a:t>oraz inne podmioty wykonujące zadania publiczne, </a:t>
            </a:r>
            <a:r>
              <a:rPr lang="pl-PL" dirty="0" smtClean="0"/>
              <a:t>w szczególności…….</a:t>
            </a:r>
          </a:p>
          <a:p>
            <a:pPr algn="just"/>
            <a:r>
              <a:rPr lang="pl-PL" b="1" dirty="0" smtClean="0"/>
              <a:t>władza publiczna </a:t>
            </a:r>
            <a:r>
              <a:rPr lang="pl-PL" dirty="0" smtClean="0"/>
              <a:t>– ujęcie funkcjonalne, dla określenia uprawnień i powinności; Ustawodawca mówi o władzy publicznej gdy ma na myśli pewne generalne powinności czy uprawnienia;</a:t>
            </a:r>
          </a:p>
          <a:p>
            <a:pPr algn="just"/>
            <a:r>
              <a:rPr lang="pl-PL" b="1" dirty="0" smtClean="0"/>
              <a:t>organy władzy publicznej </a:t>
            </a:r>
            <a:r>
              <a:rPr lang="pl-PL" dirty="0" smtClean="0"/>
              <a:t>- ujęcie osobowe - chodzi o skonkretyzowanie tych uprawnień i powinności poprzez wskazanie podmiotów, które mają je realizować. Gdy chce skonkretyzować te powinności i uprawnienia wskazuje na organy, które mają je realizować.</a:t>
            </a:r>
            <a:endParaRPr lang="pl-PL" dirty="0"/>
          </a:p>
        </p:txBody>
      </p:sp>
    </p:spTree>
    <p:extLst>
      <p:ext uri="{BB962C8B-B14F-4D97-AF65-F5344CB8AC3E}">
        <p14:creationId xmlns:p14="http://schemas.microsoft.com/office/powerpoint/2010/main" val="2515714183"/>
      </p:ext>
    </p:extLst>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Grupy podmiotów zobowiązanych informacyjnie w świetle art. 4 </a:t>
            </a:r>
            <a:r>
              <a:rPr lang="pl-PL" b="1" dirty="0" err="1" smtClean="0"/>
              <a:t>u.d.i.p</a:t>
            </a:r>
            <a:r>
              <a:rPr lang="pl-PL" b="1" dirty="0" smtClean="0"/>
              <a:t>.</a:t>
            </a:r>
            <a:endParaRPr lang="pl-PL" b="1" dirty="0"/>
          </a:p>
        </p:txBody>
      </p:sp>
      <p:sp>
        <p:nvSpPr>
          <p:cNvPr id="3" name="Symbol zastępczy zawartości 2"/>
          <p:cNvSpPr>
            <a:spLocks noGrp="1"/>
          </p:cNvSpPr>
          <p:nvPr>
            <p:ph idx="1"/>
          </p:nvPr>
        </p:nvSpPr>
        <p:spPr>
          <a:xfrm>
            <a:off x="457200" y="2420888"/>
            <a:ext cx="8229600" cy="3888472"/>
          </a:xfrm>
        </p:spPr>
        <p:txBody>
          <a:bodyPr>
            <a:normAutofit/>
          </a:bodyPr>
          <a:lstStyle/>
          <a:p>
            <a:pPr algn="just"/>
            <a:r>
              <a:rPr lang="pl-PL" b="1" dirty="0" smtClean="0"/>
              <a:t>Organy władzy publicznej </a:t>
            </a:r>
            <a:r>
              <a:rPr lang="pl-PL" dirty="0" smtClean="0"/>
              <a:t>;</a:t>
            </a:r>
          </a:p>
          <a:p>
            <a:endParaRPr lang="pl-PL" dirty="0" smtClean="0"/>
          </a:p>
          <a:p>
            <a:pPr algn="just"/>
            <a:r>
              <a:rPr lang="pl-PL" b="1" dirty="0" smtClean="0"/>
              <a:t>Podmioty </a:t>
            </a:r>
            <a:r>
              <a:rPr lang="pl-PL" b="1" dirty="0"/>
              <a:t>wykonujące zadania </a:t>
            </a:r>
            <a:r>
              <a:rPr lang="pl-PL" b="1" dirty="0" smtClean="0"/>
              <a:t>publiczne </a:t>
            </a:r>
            <a:r>
              <a:rPr lang="pl-PL" dirty="0" smtClean="0"/>
              <a:t>;</a:t>
            </a:r>
          </a:p>
        </p:txBody>
      </p:sp>
    </p:spTree>
    <p:extLst>
      <p:ext uri="{BB962C8B-B14F-4D97-AF65-F5344CB8AC3E}">
        <p14:creationId xmlns:p14="http://schemas.microsoft.com/office/powerpoint/2010/main" val="1725837032"/>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b="1" dirty="0"/>
              <a:t>Powszechne prawo do informacji jest jednym z publicznych praw podmiotowych</a:t>
            </a:r>
            <a:r>
              <a:rPr lang="pl-PL" dirty="0"/>
              <a:t>, którego istota opiera się na możliwości skutecznego żądania udostępnienia informacji publicznej przez zainteresowanego lub też stworzenia przez zobowiązanego takich warunków w obrębie to których dopuszczalnym będzie samodzielne zdobycie oczekiwanej wiedzy publicznej. </a:t>
            </a:r>
            <a:endParaRPr lang="pl-PL" dirty="0" smtClean="0"/>
          </a:p>
          <a:p>
            <a:pPr algn="just"/>
            <a:r>
              <a:rPr lang="pl-PL" dirty="0" smtClean="0"/>
              <a:t>Konstrukcja </a:t>
            </a:r>
            <a:r>
              <a:rPr lang="pl-PL" dirty="0"/>
              <a:t>publicznego prawa podmiotowego pozwala jednostce zainteresowanej na swobodne decydowanie: czy w ogóle chce z niniejszego prawa skorzystać, w jakim momencie, w jakim czasie z niego skorzysta i wobec którego z podmiotów zobowiązanych informacyjnie przedłoży swoje </a:t>
            </a:r>
            <a:r>
              <a:rPr lang="pl-PL" dirty="0" smtClean="0"/>
              <a:t>żądanie, o co konkretnie zapyta, o jaką formę i sposób udostępnienia poprosi. </a:t>
            </a:r>
            <a:r>
              <a:rPr lang="pl-PL" dirty="0"/>
              <a:t>W tym miejscu uwidacznia się silne nawiązywanie do </a:t>
            </a:r>
            <a:r>
              <a:rPr lang="pl-PL" b="1" dirty="0"/>
              <a:t>zasady </a:t>
            </a:r>
            <a:r>
              <a:rPr lang="pl-PL" b="1" dirty="0" smtClean="0"/>
              <a:t>alternatywności (decydowanie o formie i sposobie udostępnienia).</a:t>
            </a:r>
            <a:endParaRPr lang="pl-PL" dirty="0"/>
          </a:p>
        </p:txBody>
      </p:sp>
    </p:spTree>
    <p:extLst>
      <p:ext uri="{BB962C8B-B14F-4D97-AF65-F5344CB8AC3E}">
        <p14:creationId xmlns:p14="http://schemas.microsoft.com/office/powerpoint/2010/main" val="937579106"/>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Podmiot zobowiązany - podmiot wykonujący zadania publiczne</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Podmiot wykonujący zadania publiczne, o którym mowa w art. 4 </a:t>
            </a:r>
            <a:r>
              <a:rPr lang="pl-PL" dirty="0" err="1" smtClean="0"/>
              <a:t>udip</a:t>
            </a:r>
            <a:r>
              <a:rPr lang="pl-PL" dirty="0" smtClean="0"/>
              <a:t>  nie jest równoznaczny z pojęciem organu administracji publicznej z art. 3 par. 2 pkt. 3 KPA.</a:t>
            </a:r>
          </a:p>
          <a:p>
            <a:pPr marL="0" indent="0" algn="just">
              <a:buNone/>
            </a:pPr>
            <a:r>
              <a:rPr lang="pl-PL" dirty="0"/>
              <a:t>U</a:t>
            </a:r>
            <a:r>
              <a:rPr lang="pl-PL" dirty="0" smtClean="0"/>
              <a:t>stawodawca rozszerza krąg podmiotów, tak aby każdy podmiot, który taką informację posiada - ją udostępnił, ale….</a:t>
            </a:r>
          </a:p>
          <a:p>
            <a:pPr marL="0" indent="0" algn="just">
              <a:buNone/>
            </a:pPr>
            <a:r>
              <a:rPr lang="pl-PL" dirty="0" smtClean="0"/>
              <a:t>Ten podmiot realizujący zadania publiczne - musi mieć prawo i kompetencje do wytwarzania lub dysponowania informacją. </a:t>
            </a:r>
            <a:r>
              <a:rPr lang="pl-PL" u="sng" dirty="0" smtClean="0"/>
              <a:t>Jest zobowiązany, wówczas gdy znajduje się w posiadaniu informacji publicznej (art. 4 ust. 3 </a:t>
            </a:r>
            <a:r>
              <a:rPr lang="pl-PL" u="sng" dirty="0" err="1" smtClean="0"/>
              <a:t>u.d.i.p</a:t>
            </a:r>
            <a:r>
              <a:rPr lang="pl-PL" u="sng" dirty="0" smtClean="0"/>
              <a:t>.) i pozyskał ją w związku z realizacją tych zadań lub w związku z dysponowaniem majątkiem publicznym</a:t>
            </a:r>
            <a:r>
              <a:rPr lang="pl-PL" dirty="0" smtClean="0"/>
              <a:t>.</a:t>
            </a:r>
            <a:endParaRPr lang="pl-PL" dirty="0"/>
          </a:p>
        </p:txBody>
      </p:sp>
    </p:spTree>
    <p:extLst>
      <p:ext uri="{BB962C8B-B14F-4D97-AF65-F5344CB8AC3E}">
        <p14:creationId xmlns:p14="http://schemas.microsoft.com/office/powerpoint/2010/main" val="26614642"/>
      </p:ext>
    </p:extLst>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Elementy przemawiające za zobowiązaniem informacyjnym w świetle art. 4 </a:t>
            </a:r>
            <a:r>
              <a:rPr lang="pl-PL" b="1" dirty="0" err="1" smtClean="0"/>
              <a:t>u.d.i.p</a:t>
            </a:r>
            <a:r>
              <a:rPr lang="pl-PL" b="1" dirty="0" smtClean="0"/>
              <a:t>.</a:t>
            </a:r>
            <a:br>
              <a:rPr lang="pl-PL" b="1" dirty="0" smtClean="0"/>
            </a:br>
            <a:r>
              <a:rPr lang="pl-PL" b="1" dirty="0"/>
              <a:t/>
            </a:r>
            <a:br>
              <a:rPr lang="pl-PL" b="1" dirty="0"/>
            </a:br>
            <a:endParaRPr lang="pl-PL" b="1" dirty="0"/>
          </a:p>
        </p:txBody>
      </p:sp>
      <p:sp>
        <p:nvSpPr>
          <p:cNvPr id="3" name="Symbol zastępczy zawartości 2"/>
          <p:cNvSpPr>
            <a:spLocks noGrp="1"/>
          </p:cNvSpPr>
          <p:nvPr>
            <p:ph idx="1"/>
          </p:nvPr>
        </p:nvSpPr>
        <p:spPr>
          <a:xfrm>
            <a:off x="423081" y="1772816"/>
            <a:ext cx="8229600" cy="4525963"/>
          </a:xfrm>
        </p:spPr>
        <p:txBody>
          <a:bodyPr>
            <a:normAutofit fontScale="70000" lnSpcReduction="20000"/>
          </a:bodyPr>
          <a:lstStyle/>
          <a:p>
            <a:pPr marL="0" indent="0" algn="just">
              <a:buNone/>
            </a:pPr>
            <a:r>
              <a:rPr lang="pl-PL" b="1" dirty="0" smtClean="0"/>
              <a:t>POSIADANIE (wytworzenie lub dysponowanie informacją) INFORMACJI PUBLICZNEJ  </a:t>
            </a:r>
            <a:r>
              <a:rPr lang="pl-PL" dirty="0" smtClean="0"/>
              <a:t>(Art. 4 ust. 3 </a:t>
            </a:r>
            <a:r>
              <a:rPr lang="pl-PL" dirty="0" err="1" smtClean="0"/>
              <a:t>u.d.i.p</a:t>
            </a:r>
            <a:r>
              <a:rPr lang="pl-PL" dirty="0" smtClean="0"/>
              <a:t>.) </a:t>
            </a:r>
          </a:p>
          <a:p>
            <a:pPr marL="0" indent="0" algn="just">
              <a:buNone/>
            </a:pPr>
            <a:r>
              <a:rPr lang="pl-PL" dirty="0" smtClean="0"/>
              <a:t>oraz jedna z trzech przesłanek:</a:t>
            </a:r>
            <a:endParaRPr lang="pl-PL" dirty="0"/>
          </a:p>
          <a:p>
            <a:pPr algn="just"/>
            <a:r>
              <a:rPr lang="pl-PL" dirty="0" smtClean="0"/>
              <a:t>Przymiot władzy publicznej;</a:t>
            </a:r>
          </a:p>
          <a:p>
            <a:pPr algn="just"/>
            <a:r>
              <a:rPr lang="pl-PL" dirty="0" smtClean="0"/>
              <a:t>Wykonywanie zadań publicznych - to zadanie nierealizowane tylko przez władze publiczne, ale również inne podmioty, NSA w swoich wyrokach ignoruje element podmiotowy; </a:t>
            </a:r>
          </a:p>
          <a:p>
            <a:pPr algn="just"/>
            <a:r>
              <a:rPr lang="pl-PL" dirty="0" smtClean="0"/>
              <a:t>Dysponowanie majątkiem publicznym (środkami publicznymi)</a:t>
            </a:r>
          </a:p>
          <a:p>
            <a:pPr marL="0" indent="0" algn="just">
              <a:buNone/>
            </a:pPr>
            <a:r>
              <a:rPr lang="pl-PL" dirty="0" smtClean="0"/>
              <a:t>Zobowiązanie informacyjne ma być realizowane tylko na podstawie ustawy, niedopuszczalne jest aby inny podmiot nakazał drugiemu udostępnianie informacji publicznej (</a:t>
            </a:r>
            <a:r>
              <a:rPr lang="pl-PL" b="1" dirty="0" smtClean="0"/>
              <a:t>zob. art. 1 ust. </a:t>
            </a:r>
            <a:r>
              <a:rPr lang="pl-PL" b="1" dirty="0"/>
              <a:t>2</a:t>
            </a:r>
            <a:r>
              <a:rPr lang="pl-PL" b="1" dirty="0" smtClean="0"/>
              <a:t> </a:t>
            </a:r>
            <a:r>
              <a:rPr lang="pl-PL" b="1" dirty="0" err="1" smtClean="0"/>
              <a:t>u.d.i.p</a:t>
            </a:r>
            <a:r>
              <a:rPr lang="pl-PL" b="1" dirty="0" smtClean="0"/>
              <a:t>. - Udostępnienie  informacji publicznej  odbywa się na zasadach i w trybie określonym w </a:t>
            </a:r>
            <a:r>
              <a:rPr lang="pl-PL" b="1" dirty="0" err="1" smtClean="0"/>
              <a:t>udip</a:t>
            </a:r>
            <a:r>
              <a:rPr lang="pl-PL" b="1" dirty="0" smtClean="0"/>
              <a:t>).</a:t>
            </a:r>
          </a:p>
          <a:p>
            <a:pPr marL="0" indent="0" algn="just">
              <a:buNone/>
            </a:pPr>
            <a:r>
              <a:rPr lang="pl-PL" b="1" dirty="0" smtClean="0"/>
              <a:t>.</a:t>
            </a:r>
          </a:p>
          <a:p>
            <a:endParaRPr lang="pl-PL"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Posiadanie – Nieposiadanie informacji</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Co zatem w sytuacji gdy podmiot nie znajduje się w posiadaniu określonej informacji publicznej?</a:t>
            </a:r>
          </a:p>
          <a:p>
            <a:pPr algn="just"/>
            <a:r>
              <a:rPr lang="pl-PL" dirty="0" smtClean="0"/>
              <a:t>Stan nieposiadania może mieć charakter:</a:t>
            </a:r>
          </a:p>
          <a:p>
            <a:pPr algn="just"/>
            <a:r>
              <a:rPr lang="pl-PL" b="1" dirty="0" smtClean="0"/>
              <a:t>Trwały </a:t>
            </a:r>
            <a:r>
              <a:rPr lang="pl-PL" dirty="0" smtClean="0"/>
              <a:t>- wówczas gdy podmiot nie posiada informacji, nigdy jej nie posiadał i nie miał takiego obowiązku wedle określonych przepisów prawa;</a:t>
            </a:r>
          </a:p>
          <a:p>
            <a:pPr algn="just"/>
            <a:r>
              <a:rPr lang="pl-PL" b="1" dirty="0" smtClean="0"/>
              <a:t>Czasowy</a:t>
            </a:r>
            <a:r>
              <a:rPr lang="pl-PL" dirty="0" smtClean="0"/>
              <a:t> – wówczas gdy podmiot nie posiada informacji, ale kiedyś ją posiadał i ma obowiązek posiadania tej informacji wedle obowiązujących przepisów, ale na skutek niezależnych okoliczności utracił daną informację np. wskutek pożaru, powodzi zniszczeniu uległy określonego rodzaju dokumenty. Przyjmuje się że w takiej sytuacji podmiot powinien podjąć natychmiastowe działania mające na celu odtworzenie informacji…..</a:t>
            </a:r>
          </a:p>
          <a:p>
            <a:pPr algn="just"/>
            <a:r>
              <a:rPr lang="pl-PL" dirty="0" smtClean="0"/>
              <a:t>Nieposiadanie może mieć również charakter obiektywny lub subiektywny (jedynie w ocenie podmiotu zobowiązanego).</a:t>
            </a:r>
            <a:endParaRPr lang="pl-PL" dirty="0"/>
          </a:p>
        </p:txBody>
      </p:sp>
    </p:spTree>
    <p:extLst>
      <p:ext uri="{BB962C8B-B14F-4D97-AF65-F5344CB8AC3E}">
        <p14:creationId xmlns:p14="http://schemas.microsoft.com/office/powerpoint/2010/main" val="1808436472"/>
      </p:ext>
    </p:extLst>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lstStyle/>
          <a:p>
            <a:pPr marL="0" indent="0" algn="just">
              <a:buNone/>
            </a:pPr>
            <a:r>
              <a:rPr lang="pl-PL" dirty="0"/>
              <a:t>Urząd gminy B. otrzymał wniosek  o udostępnienie informacji  publicznej, której przedmiotem  jest numer księgi wieczystej Domu Pomocy Społecznej położonego na terenie danej Gminy? Czy wniosek dotyczy informacji publicznej i czy organ gminy B ma obowiązek jej udostępnienia?</a:t>
            </a:r>
          </a:p>
          <a:p>
            <a:endParaRPr lang="pl-PL" dirty="0"/>
          </a:p>
        </p:txBody>
      </p:sp>
    </p:spTree>
    <p:extLst>
      <p:ext uri="{BB962C8B-B14F-4D97-AF65-F5344CB8AC3E}">
        <p14:creationId xmlns:p14="http://schemas.microsoft.com/office/powerpoint/2010/main" val="2007152417"/>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normAutofit/>
          </a:bodyPr>
          <a:lstStyle/>
          <a:p>
            <a:pPr algn="just"/>
            <a:r>
              <a:rPr lang="pl-PL" dirty="0"/>
              <a:t>Należy rozważyć czy wniosek dotyczy informacji publicznej?</a:t>
            </a:r>
          </a:p>
          <a:p>
            <a:pPr algn="just"/>
            <a:r>
              <a:rPr lang="pl-PL" dirty="0"/>
              <a:t>Należy rozważyć czy Urząd gminy B. znajduje się w posiadaniu  tego rodzaju informacji i czy </a:t>
            </a:r>
            <a:r>
              <a:rPr lang="pl-PL" dirty="0" smtClean="0"/>
              <a:t>powinien </a:t>
            </a:r>
            <a:r>
              <a:rPr lang="pl-PL" dirty="0"/>
              <a:t>znajdować się w posiadaniu tego rodzaju informacji?</a:t>
            </a:r>
          </a:p>
          <a:p>
            <a:pPr algn="just"/>
            <a:r>
              <a:rPr lang="pl-PL" dirty="0"/>
              <a:t>Należy rozważyć co powinno nastąpić w </a:t>
            </a:r>
            <a:r>
              <a:rPr lang="pl-PL" dirty="0" smtClean="0"/>
              <a:t>sytuacji, </a:t>
            </a:r>
            <a:r>
              <a:rPr lang="pl-PL" dirty="0"/>
              <a:t>gdy urząd gminy B. nie znajduje się w posiadaniu tego rodzaju informacji?</a:t>
            </a:r>
          </a:p>
          <a:p>
            <a:endParaRPr lang="pl-PL" dirty="0"/>
          </a:p>
        </p:txBody>
      </p:sp>
    </p:spTree>
    <p:extLst>
      <p:ext uri="{BB962C8B-B14F-4D97-AF65-F5344CB8AC3E}">
        <p14:creationId xmlns:p14="http://schemas.microsoft.com/office/powerpoint/2010/main" val="3670275964"/>
      </p:ext>
    </p:extLst>
  </p:cSld>
  <p:clrMapOvr>
    <a:masterClrMapping/>
  </p:clrMapOvr>
  <p:transition>
    <p:wipe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Odpowiedź</a:t>
            </a:r>
            <a:endParaRPr lang="pl-PL" b="1" dirty="0"/>
          </a:p>
        </p:txBody>
      </p:sp>
      <p:sp>
        <p:nvSpPr>
          <p:cNvPr id="3" name="Symbol zastępczy zawartości 2"/>
          <p:cNvSpPr>
            <a:spLocks noGrp="1"/>
          </p:cNvSpPr>
          <p:nvPr>
            <p:ph idx="1"/>
          </p:nvPr>
        </p:nvSpPr>
        <p:spPr/>
        <p:txBody>
          <a:bodyPr>
            <a:normAutofit fontScale="47500" lnSpcReduction="20000"/>
          </a:bodyPr>
          <a:lstStyle/>
          <a:p>
            <a:pPr algn="just"/>
            <a:r>
              <a:rPr lang="pl-PL" dirty="0" smtClean="0"/>
              <a:t>Zadania z zakresu pomocy; społecznej są zadaniami własnymi gminy, ale pytanie nie dotyczy realizacji tego rodzaju zadań</a:t>
            </a:r>
          </a:p>
          <a:p>
            <a:pPr algn="just"/>
            <a:r>
              <a:rPr lang="pl-PL" dirty="0" smtClean="0"/>
              <a:t>Pytanie </a:t>
            </a:r>
            <a:r>
              <a:rPr lang="pl-PL" dirty="0"/>
              <a:t>dotyczy nr księgi wieczystej nieruchomości na której położony jest Dom Pomocy Społecznej jest to informacja publiczna </a:t>
            </a:r>
            <a:r>
              <a:rPr lang="pl-PL" b="1" dirty="0" smtClean="0"/>
              <a:t>w </a:t>
            </a:r>
            <a:r>
              <a:rPr lang="pl-PL" b="1" dirty="0"/>
              <a:t>myśl art. 6 ust. 1 pkt. 4  </a:t>
            </a:r>
            <a:r>
              <a:rPr lang="pl-PL" b="1" dirty="0" err="1"/>
              <a:t>udip</a:t>
            </a:r>
            <a:r>
              <a:rPr lang="pl-PL" b="1" dirty="0"/>
              <a:t> (swoistego rodzaju dane publiczne</a:t>
            </a:r>
            <a:r>
              <a:rPr lang="pl-PL" dirty="0" smtClean="0"/>
              <a:t>); </a:t>
            </a:r>
            <a:endParaRPr lang="pl-PL" dirty="0"/>
          </a:p>
          <a:p>
            <a:pPr algn="just"/>
            <a:r>
              <a:rPr lang="pl-PL" dirty="0"/>
              <a:t>Jeśli organ gminy B. znajduje się w posiadaniu tego rodzaju informacji to powinien </a:t>
            </a:r>
            <a:r>
              <a:rPr lang="pl-PL" dirty="0" smtClean="0"/>
              <a:t>tę </a:t>
            </a:r>
            <a:r>
              <a:rPr lang="pl-PL" dirty="0"/>
              <a:t>informację udostępnić (art. 4 ust. 3 </a:t>
            </a:r>
            <a:r>
              <a:rPr lang="pl-PL" dirty="0" err="1"/>
              <a:t>udip</a:t>
            </a:r>
            <a:r>
              <a:rPr lang="pl-PL" dirty="0"/>
              <a:t>), niemniej jednak organ gminy b. nie musi znajdować się w posiadaniu takiej informacji, albowiem nr księgi wieczystej to informacja pochodząca z ewidencji gruntów i budynków, a jej prowadzenie (prowadzenie powiatowego zasobu geodezyjnego i kartograficznego, którego ona jest częścią) należy do starosty powiatu właściwego dla miejsca położenia przedmiotowej nieruchomości;</a:t>
            </a:r>
          </a:p>
          <a:p>
            <a:pPr algn="just"/>
            <a:r>
              <a:rPr lang="pl-PL" dirty="0"/>
              <a:t>Jeśli zatem organ nie posiada tej informacji to powinien zawiadomić wnioskodawcę pismem, przy użyciu tego samego sposobu którego użył </a:t>
            </a:r>
            <a:r>
              <a:rPr lang="pl-PL" dirty="0" smtClean="0"/>
              <a:t>wnioskodawca, </a:t>
            </a:r>
            <a:r>
              <a:rPr lang="pl-PL" dirty="0"/>
              <a:t>że nie znajduje się w posiadaniu informacji (powiadomienie o nieposiadaniu informacji). </a:t>
            </a:r>
          </a:p>
          <a:p>
            <a:pPr algn="just"/>
            <a:r>
              <a:rPr lang="pl-PL" dirty="0"/>
              <a:t>Należy również wskazać, że postępowanie </a:t>
            </a:r>
            <a:r>
              <a:rPr lang="pl-PL" dirty="0" err="1"/>
              <a:t>ws</a:t>
            </a:r>
            <a:r>
              <a:rPr lang="pl-PL" dirty="0"/>
              <a:t>. </a:t>
            </a:r>
            <a:r>
              <a:rPr lang="pl-PL" dirty="0" smtClean="0"/>
              <a:t>udostępnienia </a:t>
            </a:r>
            <a:r>
              <a:rPr lang="pl-PL" dirty="0"/>
              <a:t>informacji jest szczególnym postępowaniem administracyjnymi  i w tym wypadku organ </a:t>
            </a:r>
            <a:r>
              <a:rPr lang="pl-PL" b="1" dirty="0"/>
              <a:t>nie ma obowiązku tak jak to wynika z art. 65 i 66 . KPA przekazywania wniosku (podania) do organu właściwego </a:t>
            </a:r>
            <a:r>
              <a:rPr lang="pl-PL" dirty="0"/>
              <a:t>tj. do starosty, </a:t>
            </a:r>
            <a:r>
              <a:rPr lang="pl-PL" b="1" dirty="0"/>
              <a:t>Nie ma też obowiązku poszukiwania tej informacji dla wnioskodawcy, ani </a:t>
            </a:r>
            <a:r>
              <a:rPr lang="pl-PL" b="1" dirty="0" smtClean="0"/>
              <a:t>wskazywania  </a:t>
            </a:r>
            <a:r>
              <a:rPr lang="pl-PL" b="1" dirty="0"/>
              <a:t>gdzie takiej informacji należy poszukiwać</a:t>
            </a:r>
            <a:r>
              <a:rPr lang="pl-PL" dirty="0"/>
              <a:t>. Niemniej wedle swojego uznania na zasadzie dobrowolności może to uczynić,  może w powiadomieniu wskazać wnioskodawcy organ </a:t>
            </a:r>
            <a:r>
              <a:rPr lang="pl-PL" dirty="0" smtClean="0"/>
              <a:t>do którego </a:t>
            </a:r>
            <a:r>
              <a:rPr lang="pl-PL" dirty="0"/>
              <a:t>powinien </a:t>
            </a:r>
            <a:r>
              <a:rPr lang="pl-PL" dirty="0" smtClean="0"/>
              <a:t>zwrócić się </a:t>
            </a:r>
            <a:r>
              <a:rPr lang="pl-PL" dirty="0"/>
              <a:t>o tego rodzaju informację. </a:t>
            </a:r>
            <a:r>
              <a:rPr lang="pl-PL" dirty="0" smtClean="0"/>
              <a:t>Jednocześnie </a:t>
            </a:r>
            <a:r>
              <a:rPr lang="pl-PL" dirty="0"/>
              <a:t>może wskazać, że uzyskanie tego rodzaju informacji jest regulowane przepisami szczególnymi </a:t>
            </a:r>
            <a:r>
              <a:rPr lang="pl-PL" dirty="0" err="1"/>
              <a:t>u.pr.ged.i</a:t>
            </a:r>
            <a:r>
              <a:rPr lang="pl-PL" dirty="0"/>
              <a:t> kart.(art. 40a ust. 1 i art. 40 d ust. 3) co powoduje m.in. że informacja nie jest udostępniana nieodpłatnie, a opłata jest pobierana przed jej udostępnieniem (odstępstwo od zasady </a:t>
            </a:r>
            <a:r>
              <a:rPr lang="pl-PL" dirty="0" smtClean="0"/>
              <a:t>bezpłatności przewidzianej  w </a:t>
            </a:r>
            <a:r>
              <a:rPr lang="pl-PL" dirty="0" err="1" smtClean="0"/>
              <a:t>udip</a:t>
            </a:r>
            <a:r>
              <a:rPr lang="pl-PL" dirty="0" smtClean="0"/>
              <a:t>). </a:t>
            </a:r>
            <a:endParaRPr lang="pl-PL" dirty="0"/>
          </a:p>
        </p:txBody>
      </p:sp>
    </p:spTree>
    <p:extLst>
      <p:ext uri="{BB962C8B-B14F-4D97-AF65-F5344CB8AC3E}">
        <p14:creationId xmlns:p14="http://schemas.microsoft.com/office/powerpoint/2010/main" val="4155389962"/>
      </p:ext>
    </p:extLst>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Posiadanie informacji publicznej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a:t>W przypadku stwierdzenia nieposiadania informacji publicznej zobowiązany musi poinformować za pomocą zwykłego pisma o nieposiadaniu informacji (przy użyciu </a:t>
            </a:r>
            <a:r>
              <a:rPr lang="pl-PL" b="1" dirty="0" smtClean="0"/>
              <a:t>takiego samego sposobu).</a:t>
            </a:r>
            <a:r>
              <a:rPr lang="pl-PL" dirty="0" smtClean="0"/>
              <a:t> </a:t>
            </a:r>
            <a:r>
              <a:rPr lang="pl-PL" dirty="0"/>
              <a:t>W przeciwnym wypadku może narazić się na zarzut </a:t>
            </a:r>
            <a:r>
              <a:rPr lang="pl-PL" dirty="0" smtClean="0"/>
              <a:t>bezczynności. Nie może w tym wypadku wydać decyzji odmownej. Powinien wówczas wytłumaczyć w piśmie z jakich powodów nie posiada tej informacji , w szczególności wówczas gdy nieposiadanie związane jest z nadzwyczajnymi okolicznościami wskutek których informacja została utracona.</a:t>
            </a:r>
          </a:p>
          <a:p>
            <a:pPr marL="0" indent="0" algn="just">
              <a:buNone/>
            </a:pPr>
            <a:r>
              <a:rPr lang="pl-PL" dirty="0" smtClean="0"/>
              <a:t>Może ewentualnie wskazać na inny podmiot zobowiązany w którego posiadaniu informacje się znajdują, jeśli jest to mu znane (jest to jednak dobrowolność działania a nie przymus).</a:t>
            </a:r>
          </a:p>
        </p:txBody>
      </p:sp>
    </p:spTree>
    <p:extLst>
      <p:ext uri="{BB962C8B-B14F-4D97-AF65-F5344CB8AC3E}">
        <p14:creationId xmlns:p14="http://schemas.microsoft.com/office/powerpoint/2010/main" val="2084907006"/>
      </p:ext>
    </p:extLst>
  </p:cSld>
  <p:clrMapOvr>
    <a:masterClrMapping/>
  </p:clrMapOvr>
  <p:transition>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Obowiązek posiadania informacji publicznej</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Organ administracji publicznej do którego wpłynął wniosek nie jest zobowiązany, ani upoważniony do przekazywania go do podmiotu właściwego – tego, który posiada informację publiczną. </a:t>
            </a:r>
            <a:r>
              <a:rPr lang="pl-PL" dirty="0" err="1"/>
              <a:t>U.d.i.p</a:t>
            </a:r>
            <a:r>
              <a:rPr lang="pl-PL" dirty="0"/>
              <a:t>. nie zawiera postanowień w tym zakresie </a:t>
            </a:r>
            <a:r>
              <a:rPr lang="pl-PL" b="1" dirty="0"/>
              <a:t>a uregulowania KPA (art. 65  par. 1 ) </a:t>
            </a:r>
            <a:r>
              <a:rPr lang="pl-PL" b="1" dirty="0" smtClean="0"/>
              <a:t>odnoszące </a:t>
            </a:r>
            <a:r>
              <a:rPr lang="pl-PL" b="1" dirty="0"/>
              <a:t>się do przekazywania podań do właściwych organów nie mają w tym wypadku zastosowania</a:t>
            </a:r>
            <a:r>
              <a:rPr lang="pl-PL" dirty="0"/>
              <a:t>; Wówczas organ musiałby najpierw określić tą informację </a:t>
            </a:r>
            <a:r>
              <a:rPr lang="pl-PL" dirty="0" smtClean="0"/>
              <a:t> (co to za informacja, czego dotyczy), a </a:t>
            </a:r>
            <a:r>
              <a:rPr lang="pl-PL" dirty="0"/>
              <a:t>następnie stwierdzić do jakiego podmiotu powinien sprawę przekazać.</a:t>
            </a:r>
          </a:p>
          <a:p>
            <a:pPr algn="just"/>
            <a:r>
              <a:rPr lang="pl-PL" dirty="0"/>
              <a:t>Wyszukiwanie informacji </a:t>
            </a:r>
            <a:r>
              <a:rPr lang="pl-PL" dirty="0" smtClean="0"/>
              <a:t>tzw. kwerenda </a:t>
            </a:r>
            <a:r>
              <a:rPr lang="pl-PL" b="1" dirty="0" smtClean="0"/>
              <a:t>nie </a:t>
            </a:r>
            <a:r>
              <a:rPr lang="pl-PL" b="1" dirty="0"/>
              <a:t>jest obowiązkiem organów administracji publicznej</a:t>
            </a:r>
            <a:r>
              <a:rPr lang="pl-PL" dirty="0"/>
              <a:t>, obowiązek sprowadza się jedynie  do udostępniania posiadanych informacji.</a:t>
            </a:r>
          </a:p>
          <a:p>
            <a:pPr algn="just"/>
            <a:r>
              <a:rPr lang="pl-PL" dirty="0"/>
              <a:t>Nie można też mówić </a:t>
            </a:r>
            <a:r>
              <a:rPr lang="pl-PL" b="1" dirty="0"/>
              <a:t>o zobowiązaniu w zakresie występowania do innego podmiotu będącego w  posiadaniu  informacji o wypożyczenie</a:t>
            </a:r>
            <a:r>
              <a:rPr lang="pl-PL" dirty="0"/>
              <a:t> informacji publicznej na potrzeby realizacji wniosku.</a:t>
            </a:r>
          </a:p>
          <a:p>
            <a:endParaRPr lang="pl-PL" dirty="0"/>
          </a:p>
        </p:txBody>
      </p:sp>
    </p:spTree>
    <p:extLst>
      <p:ext uri="{BB962C8B-B14F-4D97-AF65-F5344CB8AC3E}">
        <p14:creationId xmlns:p14="http://schemas.microsoft.com/office/powerpoint/2010/main" val="595702932"/>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Przykład: spółka wynajmuje od </a:t>
            </a:r>
            <a:r>
              <a:rPr lang="pl-PL" dirty="0" smtClean="0"/>
              <a:t>Gminy M. </a:t>
            </a:r>
            <a:r>
              <a:rPr lang="pl-PL" dirty="0"/>
              <a:t>gmach pałacu ślubów, aby zorganizować tam obchody jubileuszu. </a:t>
            </a:r>
            <a:r>
              <a:rPr lang="pl-PL" dirty="0" smtClean="0"/>
              <a:t>Od kogo i jakiej konkretnie informacji można w tym wypadku oczekiwać? </a:t>
            </a:r>
            <a:endParaRPr lang="pl-PL" dirty="0"/>
          </a:p>
        </p:txBody>
      </p:sp>
    </p:spTree>
    <p:extLst>
      <p:ext uri="{BB962C8B-B14F-4D97-AF65-F5344CB8AC3E}">
        <p14:creationId xmlns:p14="http://schemas.microsoft.com/office/powerpoint/2010/main" val="4013255279"/>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Odpowiedź</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Informacją publiczną podlegającą udostępnieniu </a:t>
            </a:r>
            <a:r>
              <a:rPr lang="pl-PL" dirty="0" smtClean="0"/>
              <a:t>przez </a:t>
            </a:r>
            <a:r>
              <a:rPr lang="pl-PL" dirty="0"/>
              <a:t>organy </a:t>
            </a:r>
            <a:r>
              <a:rPr lang="pl-PL" dirty="0" smtClean="0"/>
              <a:t>gminy jest </a:t>
            </a:r>
            <a:r>
              <a:rPr lang="pl-PL" dirty="0"/>
              <a:t>cena, zasady wynajmu budynku, informacja </a:t>
            </a:r>
            <a:r>
              <a:rPr lang="pl-PL" dirty="0" smtClean="0"/>
              <a:t>ogólna kto wynajmuje, na jaki czas ten wynajem itp.. (informacja o majątku art. 6 ust. pkt. 5 </a:t>
            </a:r>
            <a:r>
              <a:rPr lang="pl-PL" dirty="0" err="1" smtClean="0"/>
              <a:t>u.d.i.p</a:t>
            </a:r>
            <a:r>
              <a:rPr lang="pl-PL" dirty="0" smtClean="0"/>
              <a:t>.).  </a:t>
            </a:r>
            <a:r>
              <a:rPr lang="pl-PL" dirty="0"/>
              <a:t>Szczegółowe zaś informacje na temat spółki nie będą objęte zakresem informacji </a:t>
            </a:r>
            <a:r>
              <a:rPr lang="pl-PL" dirty="0" smtClean="0"/>
              <a:t>publicznej. Nie </a:t>
            </a:r>
            <a:r>
              <a:rPr lang="pl-PL" dirty="0"/>
              <a:t>realizuje tu żadnych zadań </a:t>
            </a:r>
            <a:r>
              <a:rPr lang="pl-PL" dirty="0" smtClean="0"/>
              <a:t>publicznych, choć dysponuje majątkiem publicznym (mieniem komunalnym). </a:t>
            </a:r>
            <a:endParaRPr lang="pl-PL" dirty="0"/>
          </a:p>
        </p:txBody>
      </p:sp>
    </p:spTree>
    <p:extLst>
      <p:ext uri="{BB962C8B-B14F-4D97-AF65-F5344CB8AC3E}">
        <p14:creationId xmlns:p14="http://schemas.microsoft.com/office/powerpoint/2010/main" val="3121862655"/>
      </p:ext>
    </p:extLst>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a:t>Osobisty, niezbywalny, subiektywny i rzeczywisty charakter niniejszego prawa pozostaje w ścisłym związku ze swobodnym jego dysponowaniem. </a:t>
            </a:r>
            <a:r>
              <a:rPr lang="pl-PL" dirty="0"/>
              <a:t>Nikt nikogo nie może zmusić do sięgnięcia po informację, ale jeżeli osoba zdecyduje się na zdobycie informacji </a:t>
            </a:r>
            <a:r>
              <a:rPr lang="pl-PL" dirty="0" smtClean="0"/>
              <a:t>publicznej, </a:t>
            </a:r>
            <a:r>
              <a:rPr lang="pl-PL" dirty="0"/>
              <a:t>po tzw. drugiej stronie </a:t>
            </a:r>
            <a:r>
              <a:rPr lang="pl-PL" dirty="0" smtClean="0"/>
              <a:t>aktualizuje się </a:t>
            </a:r>
            <a:r>
              <a:rPr lang="pl-PL" dirty="0"/>
              <a:t>obowiązek podjęcia określonego działania (co istotne nie zawsze jednak równoznacznego ze spełnieniem oczekiwania informacyjnego). </a:t>
            </a:r>
            <a:endParaRPr lang="pl-PL" dirty="0" smtClean="0"/>
          </a:p>
          <a:p>
            <a:pPr marL="0" indent="0" algn="just">
              <a:buNone/>
            </a:pPr>
            <a:r>
              <a:rPr lang="pl-PL" dirty="0" smtClean="0"/>
              <a:t>Słusznym </a:t>
            </a:r>
            <a:r>
              <a:rPr lang="pl-PL" dirty="0"/>
              <a:t>zatem wydaje się twierdzenie w myśl, którego będące publicznym prawem podmiotowym prawo do informacji wiąże się z </a:t>
            </a:r>
            <a:r>
              <a:rPr lang="pl-PL" b="1" dirty="0" smtClean="0"/>
              <a:t>samodzielnym wyznaczaniem </a:t>
            </a:r>
            <a:r>
              <a:rPr lang="pl-PL" b="1" dirty="0"/>
              <a:t>obowiązku </a:t>
            </a:r>
            <a:r>
              <a:rPr lang="pl-PL" dirty="0"/>
              <a:t>po stronie podmiotu administracji </a:t>
            </a:r>
            <a:r>
              <a:rPr lang="pl-PL" dirty="0" smtClean="0"/>
              <a:t>publicznej, </a:t>
            </a:r>
            <a:r>
              <a:rPr lang="pl-PL" dirty="0"/>
              <a:t>wiąże się z </a:t>
            </a:r>
            <a:r>
              <a:rPr lang="pl-PL" b="1" dirty="0"/>
              <a:t>nadaniem niniejszej powinności rzeczywistego </a:t>
            </a:r>
            <a:r>
              <a:rPr lang="pl-PL" b="1" dirty="0" smtClean="0"/>
              <a:t>charakteru. </a:t>
            </a:r>
            <a:endParaRPr lang="pl-PL" b="1" dirty="0"/>
          </a:p>
          <a:p>
            <a:endParaRPr lang="pl-PL" dirty="0"/>
          </a:p>
        </p:txBody>
      </p:sp>
    </p:spTree>
    <p:extLst>
      <p:ext uri="{BB962C8B-B14F-4D97-AF65-F5344CB8AC3E}">
        <p14:creationId xmlns:p14="http://schemas.microsoft.com/office/powerpoint/2010/main" val="1514249954"/>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4 ust. 2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dirty="0"/>
              <a:t>Obowiązane  do  udostępnienia  informacji  publicznej  są  organizacje </a:t>
            </a:r>
            <a:r>
              <a:rPr lang="pl-PL" dirty="0" smtClean="0"/>
              <a:t>związkowe  i pracodawców</a:t>
            </a:r>
            <a:r>
              <a:rPr lang="pl-PL" dirty="0"/>
              <a:t>,  </a:t>
            </a:r>
            <a:r>
              <a:rPr lang="pl-PL" b="1" dirty="0" smtClean="0"/>
              <a:t>reprezentatywne</a:t>
            </a:r>
            <a:r>
              <a:rPr lang="pl-PL" dirty="0" smtClean="0"/>
              <a:t> w rozumieniu  </a:t>
            </a:r>
            <a:r>
              <a:rPr lang="pl-PL" dirty="0"/>
              <a:t>ustawy  </a:t>
            </a:r>
            <a:r>
              <a:rPr lang="pl-PL" dirty="0" smtClean="0"/>
              <a:t>z dnia  24 lipca 2015 r</a:t>
            </a:r>
            <a:r>
              <a:rPr lang="pl-PL" dirty="0"/>
              <a:t>. </a:t>
            </a:r>
            <a:r>
              <a:rPr lang="pl-PL" dirty="0" smtClean="0"/>
              <a:t>o Radzie  </a:t>
            </a:r>
            <a:r>
              <a:rPr lang="pl-PL" dirty="0"/>
              <a:t>Dialogu  Społecznego  </a:t>
            </a:r>
            <a:r>
              <a:rPr lang="pl-PL" dirty="0" smtClean="0"/>
              <a:t>i innych  </a:t>
            </a:r>
            <a:r>
              <a:rPr lang="pl-PL" dirty="0"/>
              <a:t>instytucjach  dialogu  </a:t>
            </a:r>
            <a:r>
              <a:rPr lang="pl-PL" dirty="0" smtClean="0"/>
              <a:t>społecznego oraz </a:t>
            </a:r>
            <a:r>
              <a:rPr lang="pl-PL" b="1" dirty="0"/>
              <a:t>partie polityczne.</a:t>
            </a:r>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4 ust. 2 </a:t>
            </a:r>
            <a:r>
              <a:rPr lang="pl-PL" b="1" dirty="0" err="1"/>
              <a:t>u.d.i.p</a:t>
            </a:r>
            <a:r>
              <a:rPr lang="pl-PL" b="1" dirty="0"/>
              <a:t>. </a:t>
            </a:r>
          </a:p>
        </p:txBody>
      </p:sp>
      <p:sp>
        <p:nvSpPr>
          <p:cNvPr id="3" name="Symbol zastępczy zawartości 2"/>
          <p:cNvSpPr>
            <a:spLocks noGrp="1"/>
          </p:cNvSpPr>
          <p:nvPr>
            <p:ph idx="1"/>
          </p:nvPr>
        </p:nvSpPr>
        <p:spPr/>
        <p:txBody>
          <a:bodyPr>
            <a:normAutofit fontScale="55000" lnSpcReduction="20000"/>
          </a:bodyPr>
          <a:lstStyle/>
          <a:p>
            <a:pPr algn="just">
              <a:buNone/>
            </a:pPr>
            <a:r>
              <a:rPr lang="pl-PL" dirty="0" smtClean="0"/>
              <a:t> </a:t>
            </a:r>
            <a:r>
              <a:rPr lang="pl-PL" b="1" dirty="0"/>
              <a:t>Za reprezentatywne organizacje związkowe </a:t>
            </a:r>
            <a:r>
              <a:rPr lang="pl-PL" dirty="0"/>
              <a:t>uznaje się ogólnokrajowe związki zawodowe, ogólnokrajowe zrzeszenia  (federacje)  związków  zawodowych </a:t>
            </a:r>
            <a:r>
              <a:rPr lang="pl-PL" dirty="0" smtClean="0"/>
              <a:t>ogólnokrajowe  </a:t>
            </a:r>
            <a:r>
              <a:rPr lang="pl-PL" dirty="0"/>
              <a:t>organizacje  międzyzwiązkowe  (konfederacje),  które  spełniają </a:t>
            </a:r>
            <a:r>
              <a:rPr lang="pl-PL" dirty="0" smtClean="0"/>
              <a:t>łącznie </a:t>
            </a:r>
            <a:r>
              <a:rPr lang="pl-PL" dirty="0"/>
              <a:t>następujące kryteria: </a:t>
            </a:r>
          </a:p>
          <a:p>
            <a:pPr algn="just">
              <a:buNone/>
            </a:pPr>
            <a:r>
              <a:rPr lang="pl-PL" dirty="0"/>
              <a:t>1)   zrzeszają więcej niż 300 000 członków będących pracownikami; </a:t>
            </a:r>
          </a:p>
          <a:p>
            <a:pPr algn="just">
              <a:buNone/>
            </a:pPr>
            <a:r>
              <a:rPr lang="pl-PL" dirty="0"/>
              <a:t>2)   działają w podmiotach gospodarki narodowej, których podstawowy rodzaj działalności jest określony w więcej niż </a:t>
            </a:r>
            <a:r>
              <a:rPr lang="pl-PL" dirty="0" smtClean="0"/>
              <a:t>w </a:t>
            </a:r>
            <a:r>
              <a:rPr lang="pl-PL" dirty="0"/>
              <a:t>połowie sekcji Polskiej Klasyfikacji Działalności (PKD), o której mowa w przepisach o statystyce publicznej. </a:t>
            </a:r>
          </a:p>
          <a:p>
            <a:pPr algn="just">
              <a:buNone/>
            </a:pPr>
            <a:r>
              <a:rPr lang="pl-PL" dirty="0" smtClean="0"/>
              <a:t>Przy  </a:t>
            </a:r>
            <a:r>
              <a:rPr lang="pl-PL" dirty="0"/>
              <a:t>ustalaniu  kryterium  </a:t>
            </a:r>
            <a:r>
              <a:rPr lang="pl-PL" dirty="0" smtClean="0"/>
              <a:t>liczebności </a:t>
            </a:r>
            <a:r>
              <a:rPr lang="pl-PL" dirty="0"/>
              <a:t>uwzględnia  się  nie  więcej  niż  po </a:t>
            </a:r>
            <a:r>
              <a:rPr lang="pl-PL" dirty="0" smtClean="0"/>
              <a:t>100 </a:t>
            </a:r>
            <a:r>
              <a:rPr lang="pl-PL" dirty="0"/>
              <a:t>000 członków organizacji związkowej będących pracownikami zatrudnionymi w podmiotach gospodarki narodowej, </a:t>
            </a:r>
            <a:r>
              <a:rPr lang="pl-PL" dirty="0" smtClean="0"/>
              <a:t>których </a:t>
            </a:r>
            <a:r>
              <a:rPr lang="pl-PL" dirty="0"/>
              <a:t>podstawowy rodzaj działalności jest określony w jednej sekcji Polskiej Klasyfikacji Działalności (PKD), o której </a:t>
            </a:r>
            <a:r>
              <a:rPr lang="pl-PL" dirty="0" smtClean="0"/>
              <a:t>mowa </a:t>
            </a:r>
            <a:r>
              <a:rPr lang="pl-PL" dirty="0"/>
              <a:t>w przepisach o statystyce publicznej. Organizacja związkowa ubiegająca się o uznanie jej za reprezentatywną </a:t>
            </a:r>
            <a:r>
              <a:rPr lang="pl-PL" dirty="0" smtClean="0"/>
              <a:t>organizację </a:t>
            </a:r>
            <a:r>
              <a:rPr lang="pl-PL" dirty="0"/>
              <a:t>związkową przy ustalaniu liczby </a:t>
            </a:r>
            <a:r>
              <a:rPr lang="pl-PL" dirty="0" smtClean="0"/>
              <a:t>pracowników nie uwzględnia pracowników zrzeszonych  </a:t>
            </a:r>
            <a:r>
              <a:rPr lang="pl-PL" dirty="0"/>
              <a:t>w tych  spośród  jej  organizacji  członkowskich,  które  są  lub  w okresie  roku  przed  złożeniem  wniosku </a:t>
            </a:r>
            <a:r>
              <a:rPr lang="pl-PL" dirty="0" smtClean="0"/>
              <a:t>o </a:t>
            </a:r>
            <a:r>
              <a:rPr lang="pl-PL" dirty="0"/>
              <a:t>stwierdzenie  reprezentatywności  były  zrzeszone  w reprezentatywnej  organizacji  związkowej  mającej  przedstawicieli </a:t>
            </a:r>
            <a:r>
              <a:rPr lang="pl-PL" dirty="0" smtClean="0"/>
              <a:t>w </a:t>
            </a:r>
            <a:r>
              <a:rPr lang="pl-PL" dirty="0"/>
              <a:t>składzie </a:t>
            </a:r>
            <a:r>
              <a:rPr lang="pl-PL" dirty="0" smtClean="0"/>
              <a:t>Rady</a:t>
            </a:r>
            <a:r>
              <a:rPr lang="pl-PL" dirty="0"/>
              <a:t> </a:t>
            </a:r>
            <a:r>
              <a:rPr lang="pl-PL" dirty="0" smtClean="0"/>
              <a:t>(art. 23  ust. 2 i ust. 3 </a:t>
            </a:r>
            <a:r>
              <a:rPr lang="pl-PL" dirty="0" err="1" smtClean="0"/>
              <a:t>u.r.d.s</a:t>
            </a:r>
            <a:r>
              <a:rPr lang="pl-PL" dirty="0" smtClean="0"/>
              <a:t>.)</a:t>
            </a:r>
            <a:endParaRPr lang="pl-PL" dirty="0"/>
          </a:p>
        </p:txBody>
      </p:sp>
    </p:spTree>
  </p:cSld>
  <p:clrMapOvr>
    <a:masterClrMapping/>
  </p:clrMapOvr>
  <p:transition>
    <p:pull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4 ust. 2 </a:t>
            </a:r>
            <a:r>
              <a:rPr lang="pl-PL" b="1" dirty="0" err="1"/>
              <a:t>u.d.i.p</a:t>
            </a:r>
            <a:r>
              <a:rPr lang="pl-PL" b="1" dirty="0"/>
              <a:t>. </a:t>
            </a:r>
          </a:p>
        </p:txBody>
      </p:sp>
      <p:sp>
        <p:nvSpPr>
          <p:cNvPr id="3" name="Symbol zastępczy zawartości 2"/>
          <p:cNvSpPr>
            <a:spLocks noGrp="1"/>
          </p:cNvSpPr>
          <p:nvPr>
            <p:ph idx="1"/>
          </p:nvPr>
        </p:nvSpPr>
        <p:spPr>
          <a:xfrm>
            <a:off x="457200" y="1600200"/>
            <a:ext cx="8229600" cy="4853136"/>
          </a:xfrm>
        </p:spPr>
        <p:txBody>
          <a:bodyPr>
            <a:normAutofit fontScale="62500" lnSpcReduction="20000"/>
          </a:bodyPr>
          <a:lstStyle/>
          <a:p>
            <a:pPr marL="0" indent="0" algn="just">
              <a:buNone/>
            </a:pPr>
            <a:r>
              <a:rPr lang="pl-PL" b="1" dirty="0"/>
              <a:t>Za reprezentatywne organizacje pracodawców </a:t>
            </a:r>
            <a:r>
              <a:rPr lang="pl-PL" dirty="0"/>
              <a:t>uznaje się ogólnokrajowe organizacje pracodawców o charakterze </a:t>
            </a:r>
            <a:r>
              <a:rPr lang="pl-PL" dirty="0" smtClean="0"/>
              <a:t>ponadbranżowym</a:t>
            </a:r>
            <a:r>
              <a:rPr lang="pl-PL" dirty="0"/>
              <a:t>,  funkcjonujące  na  podstawie  ustawy  z dnia  23 maja  1991 r.  o organizacjach  pracodawców  </a:t>
            </a:r>
            <a:r>
              <a:rPr lang="pl-PL" dirty="0" smtClean="0"/>
              <a:t>lub </a:t>
            </a:r>
            <a:r>
              <a:rPr lang="pl-PL" dirty="0"/>
              <a:t>ustawy z dnia 22 marca 1989 r. o </a:t>
            </a:r>
            <a:r>
              <a:rPr lang="pl-PL" dirty="0" smtClean="0"/>
              <a:t>rzemiośle, spełniające </a:t>
            </a:r>
            <a:r>
              <a:rPr lang="pl-PL" dirty="0"/>
              <a:t>łącznie następujące kryteria: </a:t>
            </a:r>
            <a:endParaRPr lang="pl-PL" dirty="0" smtClean="0"/>
          </a:p>
          <a:p>
            <a:pPr marL="514350" indent="-514350" algn="just">
              <a:buAutoNum type="arabicParenR"/>
            </a:pPr>
            <a:r>
              <a:rPr lang="pl-PL" dirty="0" smtClean="0"/>
              <a:t>zrzeszają </a:t>
            </a:r>
            <a:r>
              <a:rPr lang="pl-PL" dirty="0"/>
              <a:t>pracodawców zatrudniających łącznie co najmniej 300 000 </a:t>
            </a:r>
            <a:r>
              <a:rPr lang="pl-PL" dirty="0" smtClean="0"/>
              <a:t>pracowników; </a:t>
            </a:r>
          </a:p>
          <a:p>
            <a:pPr marL="514350" indent="-514350" algn="just">
              <a:buAutoNum type="arabicParenR"/>
            </a:pPr>
            <a:r>
              <a:rPr lang="pl-PL" dirty="0" smtClean="0"/>
              <a:t>zrzeszają </a:t>
            </a:r>
            <a:r>
              <a:rPr lang="pl-PL" dirty="0"/>
              <a:t>pracodawców prowadzących podstawowy rodzaj działalności gospodarczej w co najmniej połowie </a:t>
            </a:r>
            <a:r>
              <a:rPr lang="pl-PL" dirty="0" smtClean="0"/>
              <a:t>sekcji Polskiej </a:t>
            </a:r>
            <a:r>
              <a:rPr lang="pl-PL" dirty="0"/>
              <a:t>Klasyfikacji Działalności (PKD), o której mowa w przepisach o statystyce </a:t>
            </a:r>
            <a:r>
              <a:rPr lang="pl-PL" dirty="0" smtClean="0"/>
              <a:t>publicznej; </a:t>
            </a:r>
            <a:endParaRPr lang="pl-PL" dirty="0"/>
          </a:p>
          <a:p>
            <a:pPr marL="514350" indent="-514350" algn="just">
              <a:buAutoNum type="arabicParenR" startAt="3"/>
            </a:pPr>
            <a:r>
              <a:rPr lang="pl-PL" dirty="0" smtClean="0"/>
              <a:t>posiadają  </a:t>
            </a:r>
            <a:r>
              <a:rPr lang="pl-PL" dirty="0"/>
              <a:t>wśród  członków  regionalne  organizacje  pracodawców  o charakterze  ponadbranżowym,  mające  siedziby </a:t>
            </a:r>
            <a:r>
              <a:rPr lang="pl-PL" dirty="0" smtClean="0"/>
              <a:t>w </a:t>
            </a:r>
            <a:r>
              <a:rPr lang="pl-PL" dirty="0"/>
              <a:t>co najmniej połowie </a:t>
            </a:r>
            <a:r>
              <a:rPr lang="pl-PL" dirty="0" smtClean="0"/>
              <a:t>województw. </a:t>
            </a:r>
          </a:p>
          <a:p>
            <a:pPr marL="0" indent="0" algn="just">
              <a:buNone/>
            </a:pPr>
            <a:r>
              <a:rPr lang="pl-PL" dirty="0" smtClean="0"/>
              <a:t>Przy ustalaniu kryterium liczebności: w </a:t>
            </a:r>
            <a:r>
              <a:rPr lang="pl-PL" dirty="0"/>
              <a:t>przypadku pracodawcy prowadzącego działalność w zakresie jednej sekcji PKD wszyscy pracownicy </a:t>
            </a:r>
            <a:r>
              <a:rPr lang="pl-PL" dirty="0" smtClean="0"/>
              <a:t>przyporządkowywani </a:t>
            </a:r>
            <a:r>
              <a:rPr lang="pl-PL" dirty="0"/>
              <a:t>są do tej sekcji albo </a:t>
            </a:r>
            <a:r>
              <a:rPr lang="pl-PL" dirty="0" smtClean="0"/>
              <a:t>w </a:t>
            </a:r>
            <a:r>
              <a:rPr lang="pl-PL" dirty="0"/>
              <a:t>przypadku pracodawcy prowadzącego działalność w więcej niż jednej sekcji PKD wszyscy zatrudnieni pracownicy </a:t>
            </a:r>
            <a:r>
              <a:rPr lang="pl-PL" dirty="0" smtClean="0"/>
              <a:t>zostają </a:t>
            </a:r>
            <a:r>
              <a:rPr lang="pl-PL" dirty="0"/>
              <a:t>przyporządkowani do sekcji obejmującej podstawowy rodzaj działalności danego podmiotu </a:t>
            </a:r>
            <a:r>
              <a:rPr lang="pl-PL" dirty="0" smtClean="0"/>
              <a:t>- </a:t>
            </a:r>
            <a:r>
              <a:rPr lang="pl-PL" dirty="0"/>
              <a:t>przy czym uwzględnia się nie więcej niż 100 000 pracowników w </a:t>
            </a:r>
            <a:r>
              <a:rPr lang="pl-PL" dirty="0" smtClean="0"/>
              <a:t>danej sekcji PKD (art. 24 ust. 2 i ust. 3 </a:t>
            </a:r>
            <a:r>
              <a:rPr lang="pl-PL" dirty="0" err="1" smtClean="0"/>
              <a:t>u.r.d.s</a:t>
            </a:r>
            <a:r>
              <a:rPr lang="pl-PL" dirty="0" smtClean="0"/>
              <a:t>.). </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4 ust. 2 </a:t>
            </a:r>
            <a:r>
              <a:rPr lang="pl-PL" b="1" dirty="0" err="1"/>
              <a:t>u.d.i.p</a:t>
            </a:r>
            <a:r>
              <a:rPr lang="pl-PL" b="1" dirty="0"/>
              <a:t>. </a:t>
            </a:r>
          </a:p>
        </p:txBody>
      </p:sp>
      <p:sp>
        <p:nvSpPr>
          <p:cNvPr id="3" name="Symbol zastępczy zawartości 2"/>
          <p:cNvSpPr>
            <a:spLocks noGrp="1"/>
          </p:cNvSpPr>
          <p:nvPr>
            <p:ph idx="1"/>
          </p:nvPr>
        </p:nvSpPr>
        <p:spPr>
          <a:xfrm>
            <a:off x="214282" y="1412776"/>
            <a:ext cx="8643998" cy="5112568"/>
          </a:xfrm>
        </p:spPr>
        <p:txBody>
          <a:bodyPr>
            <a:normAutofit/>
          </a:bodyPr>
          <a:lstStyle/>
          <a:p>
            <a:pPr marL="0" indent="0" algn="just">
              <a:buNone/>
            </a:pPr>
            <a:r>
              <a:rPr lang="pl-PL" sz="2000" b="1" dirty="0"/>
              <a:t>Partie </a:t>
            </a:r>
            <a:r>
              <a:rPr lang="pl-PL" sz="2000" b="1" dirty="0" smtClean="0"/>
              <a:t>polityczne jako podmiot zobowiązany informacyjnie</a:t>
            </a:r>
          </a:p>
          <a:p>
            <a:pPr algn="just"/>
            <a:r>
              <a:rPr lang="pl-PL" sz="2000" dirty="0" smtClean="0"/>
              <a:t>Partia   </a:t>
            </a:r>
            <a:r>
              <a:rPr lang="pl-PL" sz="2000" dirty="0"/>
              <a:t>polityczna  </a:t>
            </a:r>
            <a:r>
              <a:rPr lang="pl-PL" sz="2000" dirty="0" smtClean="0"/>
              <a:t>jest dobrowolną  </a:t>
            </a:r>
            <a:r>
              <a:rPr lang="pl-PL" sz="2000" dirty="0"/>
              <a:t>organizacją,  występującą  pod </a:t>
            </a:r>
            <a:r>
              <a:rPr lang="pl-PL" sz="2000" dirty="0" smtClean="0"/>
              <a:t>określoną  </a:t>
            </a:r>
            <a:r>
              <a:rPr lang="pl-PL" sz="2000" dirty="0"/>
              <a:t>nazwą,  stawiającą  sobie  </a:t>
            </a:r>
            <a:r>
              <a:rPr lang="pl-PL" sz="2000" b="1" dirty="0"/>
              <a:t>za  cel  udział  w  życiu  publicznym  poprzez </a:t>
            </a:r>
            <a:r>
              <a:rPr lang="pl-PL" sz="2000" b="1" dirty="0" smtClean="0"/>
              <a:t>wywieranie </a:t>
            </a:r>
            <a:r>
              <a:rPr lang="pl-PL" sz="2000" b="1" dirty="0"/>
              <a:t>metodami demokratycznymi wpływu na kształtowanie polityki państwa </a:t>
            </a:r>
            <a:r>
              <a:rPr lang="pl-PL" sz="2000" b="1" dirty="0" smtClean="0"/>
              <a:t>lub </a:t>
            </a:r>
            <a:r>
              <a:rPr lang="pl-PL" sz="2000" b="1" dirty="0"/>
              <a:t>sprawowanie władzy </a:t>
            </a:r>
            <a:r>
              <a:rPr lang="pl-PL" sz="2000" b="1" dirty="0" smtClean="0"/>
              <a:t>publicznej</a:t>
            </a:r>
            <a:r>
              <a:rPr lang="pl-PL" sz="2000" dirty="0" smtClean="0"/>
              <a:t> (art. 1 ust. 1 ustawy z </a:t>
            </a:r>
            <a:r>
              <a:rPr lang="pl-PL" sz="2000" dirty="0"/>
              <a:t>dnia 27 czerwca 1997 </a:t>
            </a:r>
            <a:r>
              <a:rPr lang="pl-PL" sz="2000" dirty="0" smtClean="0"/>
              <a:t>r. o </a:t>
            </a:r>
            <a:r>
              <a:rPr lang="pl-PL" sz="2000" dirty="0"/>
              <a:t>partiach </a:t>
            </a:r>
            <a:r>
              <a:rPr lang="pl-PL" sz="2000" dirty="0" smtClean="0"/>
              <a:t>politycznych Dz. U. z 2018 , poz. 580 ze </a:t>
            </a:r>
            <a:r>
              <a:rPr lang="pl-PL" sz="2000" dirty="0" err="1" smtClean="0"/>
              <a:t>zm</a:t>
            </a:r>
            <a:r>
              <a:rPr lang="pl-PL" sz="2000" dirty="0" smtClean="0"/>
              <a:t>).</a:t>
            </a:r>
          </a:p>
          <a:p>
            <a:pPr algn="just"/>
            <a:r>
              <a:rPr lang="pl-PL" sz="2000" b="1" dirty="0" smtClean="0"/>
              <a:t>Majątek  </a:t>
            </a:r>
            <a:r>
              <a:rPr lang="pl-PL" sz="2000" b="1" dirty="0"/>
              <a:t>partii  politycznej  </a:t>
            </a:r>
            <a:r>
              <a:rPr lang="pl-PL" sz="2000" dirty="0"/>
              <a:t>powstaje  ze  składek  członkowskich, </a:t>
            </a:r>
            <a:r>
              <a:rPr lang="pl-PL" sz="2000" dirty="0" smtClean="0"/>
              <a:t>darowizn</a:t>
            </a:r>
            <a:r>
              <a:rPr lang="pl-PL" sz="2000" dirty="0"/>
              <a:t>, spadków, zapisów, z dochodów z majątku oraz z określonych ustawami </a:t>
            </a:r>
            <a:r>
              <a:rPr lang="pl-PL" sz="2000" b="1" dirty="0" smtClean="0"/>
              <a:t>dotacji </a:t>
            </a:r>
            <a:r>
              <a:rPr lang="pl-PL" sz="2000" b="1" dirty="0"/>
              <a:t>i </a:t>
            </a:r>
            <a:r>
              <a:rPr lang="pl-PL" sz="2000" b="1" dirty="0" smtClean="0"/>
              <a:t>subwencji (środki publiczne) (art. 24 </a:t>
            </a:r>
            <a:r>
              <a:rPr lang="pl-PL" sz="2000" b="1" dirty="0" err="1" smtClean="0"/>
              <a:t>u.p.p</a:t>
            </a:r>
            <a:r>
              <a:rPr lang="pl-PL" sz="2000" b="1" dirty="0" smtClean="0"/>
              <a:t>.)</a:t>
            </a:r>
            <a:endParaRPr lang="pl-PL" sz="2000" b="1" dirty="0"/>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Partie polityczne</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a:t>Jedną </a:t>
            </a:r>
            <a:r>
              <a:rPr lang="pl-PL" smtClean="0"/>
              <a:t>z </a:t>
            </a:r>
            <a:r>
              <a:rPr lang="pl-PL" dirty="0"/>
              <a:t>przesłanek przemawiających za jawnością działalności partii politycznych </a:t>
            </a:r>
            <a:r>
              <a:rPr lang="pl-PL" b="1" dirty="0"/>
              <a:t>jest fakt dysponowania środkami publicznymi</a:t>
            </a:r>
            <a:r>
              <a:rPr lang="pl-PL" dirty="0"/>
              <a:t>. Jak wynika z zawartości art. 24 ustawy z dnia 27 czerwca 1997 r. o partiach politycznych majątek partii politycznej powstaje ze składek członkowskich, darowizn, spadków, zapisów, z dochodów z majątku oraz z określonych ustawami </a:t>
            </a:r>
            <a:r>
              <a:rPr lang="pl-PL" b="1" dirty="0"/>
              <a:t>dotacji i subwencji</a:t>
            </a:r>
            <a:r>
              <a:rPr lang="pl-PL" dirty="0"/>
              <a:t>. Nie należy przy tym jednakże zapominać, że publiczne finasowanie partii jest jedynie jednym z kryteriów przesądzającym o istnieniu zobowiązania informacyjnego (obok pojawia się bowiem </a:t>
            </a:r>
            <a:r>
              <a:rPr lang="pl-PL" b="1" dirty="0"/>
              <a:t>prowadzenie działalności na rzecz interesu publicznego</a:t>
            </a:r>
            <a:r>
              <a:rPr lang="pl-PL" dirty="0"/>
              <a:t>: „udział w życiu publicznym poprzez wywieranie metodami demokratycznymi wpływu na kształtowanie polityki państwa lub sprawowanie władzy publicznej</a:t>
            </a:r>
            <a:r>
              <a:rPr lang="pl-PL" dirty="0" smtClean="0"/>
              <a:t>”). </a:t>
            </a:r>
            <a:endParaRPr lang="pl-PL" dirty="0"/>
          </a:p>
        </p:txBody>
      </p:sp>
    </p:spTree>
    <p:extLst>
      <p:ext uri="{BB962C8B-B14F-4D97-AF65-F5344CB8AC3E}">
        <p14:creationId xmlns:p14="http://schemas.microsoft.com/office/powerpoint/2010/main" val="1977838421"/>
      </p:ext>
    </p:extLst>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Jakie konkretnie podmioty spełniają warunki  określone w katalogu  art. 4 ust. 1  pkt. 5  </a:t>
            </a:r>
            <a:r>
              <a:rPr lang="pl-PL" dirty="0" err="1" smtClean="0"/>
              <a:t>udip</a:t>
            </a:r>
            <a:r>
              <a:rPr lang="pl-PL" dirty="0" smtClean="0"/>
              <a:t> – podmioty reprezentujące  inne osoby lub jednostki organizacyjne, które wykonują zadania publiczne lub dysponują majątkiem publicznym?</a:t>
            </a:r>
          </a:p>
          <a:p>
            <a:pPr marL="0" indent="0" algn="just">
              <a:buNone/>
            </a:pPr>
            <a:endParaRPr lang="pl-PL" dirty="0"/>
          </a:p>
        </p:txBody>
      </p:sp>
    </p:spTree>
    <p:extLst>
      <p:ext uri="{BB962C8B-B14F-4D97-AF65-F5344CB8AC3E}">
        <p14:creationId xmlns:p14="http://schemas.microsoft.com/office/powerpoint/2010/main" val="2045593446"/>
      </p:ext>
    </p:extLst>
  </p:cSld>
  <p:clrMapOvr>
    <a:masterClrMapping/>
  </p:clrMapOvr>
  <p:transition>
    <p:wipe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Odpowiedź</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Chodzi o podmioty, które wykonują funkcje zlecone z zakresu zadań publicznych. Do tych podmiotów należy zaliczyć fundacje, zakłady administracyjne oraz organizacje pozarządowe. Zlecanie realizacji zadań publicznych może nastąpić tylko w ustawie lub na podstawie wyraźnego upoważnienia ustawowego. Przykłady: ochotnicze straże pożarne, PCK, PZŁ. </a:t>
            </a:r>
            <a:r>
              <a:rPr lang="pl-PL" b="1" dirty="0" smtClean="0"/>
              <a:t>Obowiązek udostępniania przez nie informacji publicznej wynika z faktu realizacji przez nie zadań publicznych oraz wykorzystywania  majątku publicznego.</a:t>
            </a:r>
            <a:endParaRPr lang="pl-PL" b="1" dirty="0"/>
          </a:p>
        </p:txBody>
      </p:sp>
    </p:spTree>
    <p:extLst>
      <p:ext uri="{BB962C8B-B14F-4D97-AF65-F5344CB8AC3E}">
        <p14:creationId xmlns:p14="http://schemas.microsoft.com/office/powerpoint/2010/main" val="278536744"/>
      </p:ext>
    </p:extLst>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Spółdzielnia mieszkaniowa zleca prywatnej firmie organizację placu zabaw na swym terenie. Członkowie spółdzielni są zainteresowani  szczegółami umowy, czy mogą żądać tego rodzaju informacji w trybie </a:t>
            </a:r>
            <a:r>
              <a:rPr lang="pl-PL" dirty="0" err="1" smtClean="0"/>
              <a:t>u.d.i.p</a:t>
            </a:r>
            <a:r>
              <a:rPr lang="pl-PL" dirty="0" smtClean="0"/>
              <a:t>.? Czy osoby zewnętrzne będą mogły żądać tego rodzaju informacji w trybie </a:t>
            </a:r>
            <a:r>
              <a:rPr lang="pl-PL" dirty="0" err="1" smtClean="0"/>
              <a:t>u.d.i.p</a:t>
            </a:r>
            <a:r>
              <a:rPr lang="pl-PL" dirty="0" smtClean="0"/>
              <a:t>.?</a:t>
            </a:r>
            <a:endParaRPr lang="pl-PL" dirty="0"/>
          </a:p>
        </p:txBody>
      </p:sp>
    </p:spTree>
    <p:extLst>
      <p:ext uri="{BB962C8B-B14F-4D97-AF65-F5344CB8AC3E}">
        <p14:creationId xmlns:p14="http://schemas.microsoft.com/office/powerpoint/2010/main" val="1509192056"/>
      </p:ext>
    </p:extLst>
  </p:cSld>
  <p:clrMapOvr>
    <a:masterClrMapping/>
  </p:clrMapOvr>
  <p:transition>
    <p:pull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Odpowiedź</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Nie - członkowie będą mogli żądać tego rodzaju informacji w trybie ustawy Prawo spółdzielcze od spółdzielni (ale to nie będzie żądanie informacji publicznej), z </a:t>
            </a:r>
            <a:r>
              <a:rPr lang="pl-PL" dirty="0"/>
              <a:t>kolei osoby zewnętrzne co </a:t>
            </a:r>
            <a:r>
              <a:rPr lang="pl-PL" dirty="0" smtClean="0"/>
              <a:t>do zasady powinny ubiegać się o informację w trybie </a:t>
            </a:r>
            <a:r>
              <a:rPr lang="pl-PL" dirty="0" err="1" smtClean="0"/>
              <a:t>u.d.i.p</a:t>
            </a:r>
            <a:r>
              <a:rPr lang="pl-PL" dirty="0" smtClean="0"/>
              <a:t>. – jeśli w grę wchodzi informacja publiczna. </a:t>
            </a:r>
            <a:r>
              <a:rPr lang="pl-PL" b="1" dirty="0" smtClean="0"/>
              <a:t>Ale tego rodzaju informacje nie są informacjami publicznymi. Nie ma tutaj realizacji zadania publicznego, ani dysponowania środkami publicznymi. </a:t>
            </a:r>
            <a:endParaRPr lang="pl-PL" b="1" dirty="0"/>
          </a:p>
        </p:txBody>
      </p:sp>
    </p:spTree>
    <p:extLst>
      <p:ext uri="{BB962C8B-B14F-4D97-AF65-F5344CB8AC3E}">
        <p14:creationId xmlns:p14="http://schemas.microsoft.com/office/powerpoint/2010/main" val="2771437800"/>
      </p:ext>
    </p:extLst>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Pytanie </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Spółdzielnia na zlecenie gminy organizuje plac zabaw. Spółdzielnia zleca realizację niniejszego „firmie” prywatnej. Osoba niebędąca członkiem spółdzielni jest zainteresowana treścią umowy zawartej z firmą zewnętrzną. Kto w tym wypadku jest podmiotom zobowiązanym ? Czy tego rodzaju umowa stanowi informację publiczną?</a:t>
            </a:r>
            <a:endParaRPr lang="pl-PL" dirty="0"/>
          </a:p>
        </p:txBody>
      </p:sp>
    </p:spTree>
    <p:extLst>
      <p:ext uri="{BB962C8B-B14F-4D97-AF65-F5344CB8AC3E}">
        <p14:creationId xmlns:p14="http://schemas.microsoft.com/office/powerpoint/2010/main" val="1272766453"/>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Do </a:t>
            </a:r>
            <a:r>
              <a:rPr lang="pl-PL" b="1" dirty="0"/>
              <a:t>czasu bowiem podjęcia decyzji o ubieganie się o konkretną informację publiczną w trybie wnioskowym, obowiązek informacyjny pomimo jego normatywnego charakteru, posiada jedynie wymiar potencjalny, a termin jego aktualizacji jest zbieżny z momentem zainicjowania aktywności po stronie zainteresowanego</a:t>
            </a:r>
            <a:r>
              <a:rPr lang="pl-PL" dirty="0"/>
              <a:t>. </a:t>
            </a:r>
          </a:p>
        </p:txBody>
      </p:sp>
    </p:spTree>
    <p:extLst>
      <p:ext uri="{BB962C8B-B14F-4D97-AF65-F5344CB8AC3E}">
        <p14:creationId xmlns:p14="http://schemas.microsoft.com/office/powerpoint/2010/main" val="1290294071"/>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Odpowiedź</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Spółdzielnia ma obowiązek udostępnienia treści umowy jako informacji publicznej na podstawie </a:t>
            </a:r>
            <a:r>
              <a:rPr lang="pl-PL" dirty="0" err="1" smtClean="0"/>
              <a:t>udip</a:t>
            </a:r>
            <a:r>
              <a:rPr lang="pl-PL" dirty="0" smtClean="0"/>
              <a:t> – bo pytanie pochodzi od osoby zewnętrznej . </a:t>
            </a:r>
            <a:r>
              <a:rPr lang="pl-PL" b="1" dirty="0" smtClean="0"/>
              <a:t>Realizacja placu zabaw odbywa się na zlecenie gminy i przy użyciu środków publicznych.  W tym wypadku mamy do czynienia z instytucją podzlecenia realizacji zadania na rzecz podmiotu prywatnego – przedsiębiorcy. </a:t>
            </a:r>
            <a:endParaRPr lang="pl-PL" b="1" dirty="0"/>
          </a:p>
        </p:txBody>
      </p:sp>
    </p:spTree>
    <p:extLst>
      <p:ext uri="{BB962C8B-B14F-4D97-AF65-F5344CB8AC3E}">
        <p14:creationId xmlns:p14="http://schemas.microsoft.com/office/powerpoint/2010/main" val="2172263607"/>
      </p:ext>
    </p:extLst>
  </p:cSld>
  <p:clrMapOvr>
    <a:masterClrMapping/>
  </p:clrMapOvr>
  <p:transition>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Podmiotem zobowiązanym informacyjnie w rozumieniu </a:t>
            </a:r>
            <a:r>
              <a:rPr lang="pl-PL" b="1" dirty="0" err="1"/>
              <a:t>udip</a:t>
            </a:r>
            <a:r>
              <a:rPr lang="pl-PL" b="1" dirty="0"/>
              <a:t> jest:</a:t>
            </a:r>
          </a:p>
        </p:txBody>
      </p:sp>
      <p:sp>
        <p:nvSpPr>
          <p:cNvPr id="3" name="Symbol zastępczy zawartości 2"/>
          <p:cNvSpPr>
            <a:spLocks noGrp="1"/>
          </p:cNvSpPr>
          <p:nvPr>
            <p:ph idx="1"/>
          </p:nvPr>
        </p:nvSpPr>
        <p:spPr/>
        <p:txBody>
          <a:bodyPr>
            <a:normAutofit/>
          </a:bodyPr>
          <a:lstStyle/>
          <a:p>
            <a:pPr algn="just"/>
            <a:r>
              <a:rPr lang="pl-PL" dirty="0" smtClean="0"/>
              <a:t>a. Każdy </a:t>
            </a:r>
            <a:r>
              <a:rPr lang="pl-PL" dirty="0"/>
              <a:t>podmiot prywatny niezależnie od formy organizacyjno - prawnej, który administruje wycinkiem sfery publicznej;</a:t>
            </a:r>
          </a:p>
          <a:p>
            <a:pPr algn="just"/>
            <a:r>
              <a:rPr lang="pl-PL" dirty="0"/>
              <a:t>b.	</a:t>
            </a:r>
            <a:r>
              <a:rPr lang="pl-PL" dirty="0" smtClean="0"/>
              <a:t>Także podmiot administrujący realizujący </a:t>
            </a:r>
            <a:r>
              <a:rPr lang="pl-PL" dirty="0"/>
              <a:t>zadania władcze na rzecz ogółu obywateli;</a:t>
            </a:r>
          </a:p>
          <a:p>
            <a:pPr algn="just"/>
            <a:r>
              <a:rPr lang="pl-PL" dirty="0"/>
              <a:t>c.	Organy władzy publicznej (ustawodawczej, wykonawczej, sądowniczej) na podstawie enumeratywnego, ustawowego katalogu tzw. strony zobowiązanej.</a:t>
            </a:r>
          </a:p>
          <a:p>
            <a:pPr algn="just"/>
            <a:endParaRPr lang="pl-PL" dirty="0"/>
          </a:p>
        </p:txBody>
      </p:sp>
    </p:spTree>
    <p:extLst>
      <p:ext uri="{BB962C8B-B14F-4D97-AF65-F5344CB8AC3E}">
        <p14:creationId xmlns:p14="http://schemas.microsoft.com/office/powerpoint/2010/main" val="35719710"/>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b="1" dirty="0"/>
              <a:t>Podmiot zobowiązany informacyjnie w rozumieniu art. 61  Konstytucji  RP oraz z art. 4 </a:t>
            </a:r>
            <a:r>
              <a:rPr lang="pl-PL" sz="2800" b="1" dirty="0" smtClean="0"/>
              <a:t>:</a:t>
            </a:r>
            <a:endParaRPr lang="pl-PL" sz="2800" b="1" dirty="0"/>
          </a:p>
        </p:txBody>
      </p:sp>
      <p:sp>
        <p:nvSpPr>
          <p:cNvPr id="3" name="Symbol zastępczy zawartości 2"/>
          <p:cNvSpPr>
            <a:spLocks noGrp="1"/>
          </p:cNvSpPr>
          <p:nvPr>
            <p:ph idx="1"/>
          </p:nvPr>
        </p:nvSpPr>
        <p:spPr/>
        <p:txBody>
          <a:bodyPr>
            <a:normAutofit lnSpcReduction="10000"/>
          </a:bodyPr>
          <a:lstStyle/>
          <a:p>
            <a:pPr algn="just"/>
            <a:r>
              <a:rPr lang="pl-PL" dirty="0" smtClean="0"/>
              <a:t>a. Ma </a:t>
            </a:r>
            <a:r>
              <a:rPr lang="pl-PL" dirty="0"/>
              <a:t>obowiązek udostępnienia każdej informacji, którą posiada niezależnie od jej autorstwa oraz przedmiotu;</a:t>
            </a:r>
          </a:p>
          <a:p>
            <a:pPr algn="just"/>
            <a:r>
              <a:rPr lang="pl-PL" dirty="0"/>
              <a:t>b.	Ma obowiązek wydania decyzji negatywnej z uwagi na fakt nieposiadania informacji publicznej objętej treścią żądania;</a:t>
            </a:r>
          </a:p>
          <a:p>
            <a:pPr algn="just"/>
            <a:r>
              <a:rPr lang="pl-PL" dirty="0"/>
              <a:t>c.	Jest zobowiązany do poinformowania za pomocą zwykłego pisma o nieposiadaniu informacji publicznej, nie ma jednakże obowiązku poszukiwania informacji na potrzeby realizacji wniosku.</a:t>
            </a:r>
          </a:p>
          <a:p>
            <a:endParaRPr lang="pl-PL" dirty="0"/>
          </a:p>
        </p:txBody>
      </p:sp>
    </p:spTree>
    <p:extLst>
      <p:ext uri="{BB962C8B-B14F-4D97-AF65-F5344CB8AC3E}">
        <p14:creationId xmlns:p14="http://schemas.microsoft.com/office/powerpoint/2010/main" val="3783468019"/>
      </p:ext>
    </p:extLst>
  </p:cSld>
  <p:clrMapOvr>
    <a:masterClrMapping/>
  </p:clrMapOvr>
  <p:transition>
    <p:wipe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smtClean="0"/>
          </a:p>
          <a:p>
            <a:endParaRPr lang="pl-PL" dirty="0" smtClean="0"/>
          </a:p>
          <a:p>
            <a:pPr algn="ctr"/>
            <a:r>
              <a:rPr lang="pl-PL" sz="4500" b="1" dirty="0" smtClean="0"/>
              <a:t>Dziękuję za uwagę!</a:t>
            </a:r>
          </a:p>
        </p:txBody>
      </p:sp>
    </p:spTree>
  </p:cSld>
  <p:clrMapOvr>
    <a:masterClrMapping/>
  </p:clrMapOvr>
  <p:transition>
    <p:pull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3356977946"/>
      </p:ext>
    </p:extLst>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Wbrew przedstawionemu doktrynalnemu założeniu, realizacja – skorzystanie z powszechnego prawa do informacji nie jest równoznaczne z każdorazowym uzyskaniem oczekiwanej informacji w takim kształcie i przy użyciu takiego </a:t>
            </a:r>
            <a:r>
              <a:rPr lang="pl-PL" dirty="0" smtClean="0"/>
              <a:t>sposobu i  w takiej formie jakie zostały wyznaczone </a:t>
            </a:r>
            <a:r>
              <a:rPr lang="pl-PL" dirty="0"/>
              <a:t>przez zainteresowanego. Dzieje się tak pomimo ustawowego </a:t>
            </a:r>
            <a:r>
              <a:rPr lang="pl-PL" dirty="0" smtClean="0"/>
              <a:t>gwarantowania </a:t>
            </a:r>
            <a:r>
              <a:rPr lang="pl-PL" dirty="0"/>
              <a:t>udostępnienia w sposób i w formie wskazanej przez jednostkę ubiegającą się. Owszem owa pewność reakcji nie musi być identyfikowana przez pryzmat zgodnego z oczekiwaniem jednostki zachowania się, ale i w obliczu procesu udostępnienia pojawiają się również sytuacje bezczynności. </a:t>
            </a:r>
            <a:endParaRPr lang="pl-PL" b="1" dirty="0"/>
          </a:p>
        </p:txBody>
      </p:sp>
    </p:spTree>
    <p:extLst>
      <p:ext uri="{BB962C8B-B14F-4D97-AF65-F5344CB8AC3E}">
        <p14:creationId xmlns:p14="http://schemas.microsoft.com/office/powerpoint/2010/main" val="3242862778"/>
      </p:ext>
    </p:extLst>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Zobowiązanie informacyjne</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Obowiązek udostępnienia informacji publicznej może być nałożony na określony podmiot jedynie poprzez powołanie się na </a:t>
            </a:r>
            <a:r>
              <a:rPr lang="pl-PL" dirty="0" err="1" smtClean="0"/>
              <a:t>u.d.i.p</a:t>
            </a:r>
            <a:r>
              <a:rPr lang="pl-PL" dirty="0" smtClean="0"/>
              <a:t>. lub przepis szczególny. </a:t>
            </a:r>
          </a:p>
          <a:p>
            <a:pPr marL="0" indent="0" algn="just">
              <a:buNone/>
            </a:pPr>
            <a:r>
              <a:rPr lang="pl-PL" dirty="0" smtClean="0"/>
              <a:t>Wyłączone jest zatem nakazywanie organowi administracyjnemu przez inny organ (w tym wyższego stopnia w postępowaniu administracyjnym) udzielenia informacji znajdującej się zgodnie z prawem w jego posiadaniu. </a:t>
            </a:r>
          </a:p>
          <a:p>
            <a:pPr marL="0" indent="0" algn="just">
              <a:buNone/>
            </a:pPr>
            <a:r>
              <a:rPr lang="pl-PL" dirty="0" smtClean="0"/>
              <a:t>Również innym podmiotom nie wolno nakazać udostępniania informacji publicznej, nie są one zobowiązanymi informacyjnie jeśli nie spełniają określonych w ustawie kryteriów.</a:t>
            </a:r>
            <a:endParaRPr lang="pl-PL" dirty="0"/>
          </a:p>
        </p:txBody>
      </p:sp>
    </p:spTree>
    <p:extLst>
      <p:ext uri="{BB962C8B-B14F-4D97-AF65-F5344CB8AC3E}">
        <p14:creationId xmlns:p14="http://schemas.microsoft.com/office/powerpoint/2010/main" val="995733801"/>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Zobowiązanie informacyjnie</a:t>
            </a:r>
            <a:endParaRPr lang="pl-PL" b="1" dirty="0"/>
          </a:p>
        </p:txBody>
      </p:sp>
      <p:sp>
        <p:nvSpPr>
          <p:cNvPr id="3" name="Symbol zastępczy zawartości 2"/>
          <p:cNvSpPr>
            <a:spLocks noGrp="1"/>
          </p:cNvSpPr>
          <p:nvPr>
            <p:ph idx="1"/>
          </p:nvPr>
        </p:nvSpPr>
        <p:spPr/>
        <p:txBody>
          <a:bodyPr/>
          <a:lstStyle/>
          <a:p>
            <a:pPr marL="0" indent="0" algn="just">
              <a:buNone/>
            </a:pPr>
            <a:r>
              <a:rPr lang="pl-PL" sz="4000" dirty="0"/>
              <a:t>Każdy z zobligowanych do udostępnienia informacji musi </a:t>
            </a:r>
            <a:r>
              <a:rPr lang="pl-PL" sz="4000" dirty="0" smtClean="0"/>
              <a:t>liczyć </a:t>
            </a:r>
            <a:r>
              <a:rPr lang="pl-PL" sz="4000" dirty="0"/>
              <a:t>się z </a:t>
            </a:r>
            <a:r>
              <a:rPr lang="pl-PL" sz="4000" dirty="0" smtClean="0"/>
              <a:t>tym, że </a:t>
            </a:r>
            <a:r>
              <a:rPr lang="pl-PL" sz="4000" dirty="0"/>
              <a:t>przekazując informację innemu podmiotowi </a:t>
            </a:r>
            <a:r>
              <a:rPr lang="pl-PL" sz="4000" dirty="0" smtClean="0"/>
              <a:t>zwielokrotni możliwość jej udostępnienia</a:t>
            </a:r>
            <a:r>
              <a:rPr lang="pl-PL" dirty="0" smtClean="0"/>
              <a:t>. </a:t>
            </a:r>
            <a:endParaRPr lang="pl-PL" dirty="0"/>
          </a:p>
        </p:txBody>
      </p:sp>
    </p:spTree>
    <p:extLst>
      <p:ext uri="{BB962C8B-B14F-4D97-AF65-F5344CB8AC3E}">
        <p14:creationId xmlns:p14="http://schemas.microsoft.com/office/powerpoint/2010/main" val="2208112242"/>
      </p:ext>
    </p:extLst>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powszechności podmiotowej od strony zobowiązanej informacyjnie</a:t>
            </a:r>
          </a:p>
        </p:txBody>
      </p:sp>
      <p:sp>
        <p:nvSpPr>
          <p:cNvPr id="3" name="Symbol zastępczy zawartości 2"/>
          <p:cNvSpPr>
            <a:spLocks noGrp="1"/>
          </p:cNvSpPr>
          <p:nvPr>
            <p:ph idx="1"/>
          </p:nvPr>
        </p:nvSpPr>
        <p:spPr/>
        <p:txBody>
          <a:bodyPr/>
          <a:lstStyle/>
          <a:p>
            <a:pPr marL="0" indent="0" algn="just">
              <a:buNone/>
            </a:pPr>
            <a:r>
              <a:rPr lang="pl-PL" dirty="0"/>
              <a:t>Zasada powszechności </a:t>
            </a:r>
            <a:r>
              <a:rPr lang="pl-PL" dirty="0" smtClean="0"/>
              <a:t>podmiotowej pozostaje </a:t>
            </a:r>
            <a:r>
              <a:rPr lang="pl-PL" dirty="0"/>
              <a:t>w ścisłym związku z szerokim kwalifikowaniem katalogu podmiotów, na których spoczywa zobowiązanie </a:t>
            </a:r>
            <a:r>
              <a:rPr lang="pl-PL" dirty="0" smtClean="0"/>
              <a:t>informacyjne.</a:t>
            </a:r>
          </a:p>
          <a:p>
            <a:pPr marL="0" indent="0" algn="just">
              <a:buNone/>
            </a:pPr>
            <a:r>
              <a:rPr lang="pl-PL" dirty="0" smtClean="0"/>
              <a:t>Art. 61 ust. 1 Konstytucji RP oraz art. 4 ust. 1 i ust. 2 </a:t>
            </a:r>
            <a:r>
              <a:rPr lang="pl-PL" dirty="0" err="1" smtClean="0"/>
              <a:t>udip</a:t>
            </a:r>
            <a:r>
              <a:rPr lang="pl-PL" dirty="0" smtClean="0"/>
              <a:t>. </a:t>
            </a:r>
          </a:p>
          <a:p>
            <a:pPr marL="0" indent="0" algn="just">
              <a:buNone/>
            </a:pPr>
            <a:r>
              <a:rPr lang="pl-PL" dirty="0" smtClean="0"/>
              <a:t>Rozmaity jest jednak charakter i brzmienie tych regulacji.</a:t>
            </a:r>
            <a:endParaRPr lang="pl-PL" dirty="0"/>
          </a:p>
        </p:txBody>
      </p:sp>
    </p:spTree>
    <p:extLst>
      <p:ext uri="{BB962C8B-B14F-4D97-AF65-F5344CB8AC3E}">
        <p14:creationId xmlns:p14="http://schemas.microsoft.com/office/powerpoint/2010/main" val="1112442474"/>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smtClean="0"/>
              <a:t>Art. 61 ust. 1 Konstytucji</a:t>
            </a:r>
            <a:r>
              <a:rPr lang="pl-PL" b="1" dirty="0"/>
              <a:t/>
            </a:r>
            <a:br>
              <a:rPr lang="pl-PL" b="1" dirty="0"/>
            </a:br>
            <a:endParaRPr lang="pl-PL" b="1" dirty="0"/>
          </a:p>
        </p:txBody>
      </p:sp>
      <p:sp>
        <p:nvSpPr>
          <p:cNvPr id="6" name="Symbol zastępczy zawartości 5"/>
          <p:cNvSpPr>
            <a:spLocks noGrp="1"/>
          </p:cNvSpPr>
          <p:nvPr>
            <p:ph idx="1"/>
          </p:nvPr>
        </p:nvSpPr>
        <p:spPr/>
        <p:txBody>
          <a:bodyPr>
            <a:normAutofit fontScale="92500" lnSpcReduction="10000"/>
          </a:bodyPr>
          <a:lstStyle/>
          <a:p>
            <a:pPr marL="0" indent="0" algn="just">
              <a:buNone/>
            </a:pPr>
            <a:r>
              <a:rPr lang="pl-PL" b="1" dirty="0" smtClean="0"/>
              <a:t>Katalog zamknięty i wyczerpujący (określa enumeratywnie grupy podmiotów, które mogą być kwalifikowane jako zobowiązane informacyjnie)</a:t>
            </a:r>
            <a:endParaRPr lang="pl-PL" b="1" dirty="0"/>
          </a:p>
          <a:p>
            <a:pPr marL="0" indent="0" algn="just">
              <a:buNone/>
            </a:pPr>
            <a:r>
              <a:rPr lang="pl-PL" b="1" dirty="0" smtClean="0"/>
              <a:t>Katalog ten obejmuje:</a:t>
            </a:r>
            <a:endParaRPr lang="pl-PL" b="1" dirty="0"/>
          </a:p>
          <a:p>
            <a:pPr marL="0" indent="0" algn="just">
              <a:buNone/>
            </a:pPr>
            <a:r>
              <a:rPr lang="pl-PL" dirty="0" smtClean="0"/>
              <a:t>Organy władzy publicznej</a:t>
            </a:r>
          </a:p>
          <a:p>
            <a:pPr marL="0" indent="0" algn="just">
              <a:buNone/>
            </a:pPr>
            <a:r>
              <a:rPr lang="pl-PL" dirty="0" smtClean="0"/>
              <a:t>Osoby pełniące funkcje publiczne</a:t>
            </a:r>
          </a:p>
          <a:p>
            <a:pPr marL="0" indent="0" algn="just">
              <a:buNone/>
            </a:pPr>
            <a:r>
              <a:rPr lang="pl-PL" dirty="0" smtClean="0"/>
              <a:t>Organy samorządu zawodowego i gospodarczego</a:t>
            </a:r>
          </a:p>
          <a:p>
            <a:pPr marL="0" indent="0" algn="just">
              <a:buNone/>
            </a:pPr>
            <a:r>
              <a:rPr lang="pl-PL" dirty="0" smtClean="0"/>
              <a:t>Inne osoby i jednostki organizacyjne, w takim zakresie w jakim realizują one zadania władzy publicznej </a:t>
            </a:r>
            <a:r>
              <a:rPr lang="pl-PL" b="1" smtClean="0"/>
              <a:t>i </a:t>
            </a:r>
            <a:r>
              <a:rPr lang="pl-PL" smtClean="0"/>
              <a:t>gospodarują mieniem </a:t>
            </a:r>
            <a:r>
              <a:rPr lang="pl-PL" dirty="0" smtClean="0"/>
              <a:t>komunalnym lub też majątkiem SP   </a:t>
            </a:r>
            <a:endParaRPr lang="pl-PL" dirty="0"/>
          </a:p>
          <a:p>
            <a:pPr marL="0" indent="0" algn="just">
              <a:buNone/>
            </a:pPr>
            <a:endParaRPr lang="pl-PL" dirty="0"/>
          </a:p>
          <a:p>
            <a:endParaRPr lang="pl-PL" dirty="0"/>
          </a:p>
        </p:txBody>
      </p:sp>
    </p:spTree>
    <p:extLst>
      <p:ext uri="{BB962C8B-B14F-4D97-AF65-F5344CB8AC3E}">
        <p14:creationId xmlns:p14="http://schemas.microsoft.com/office/powerpoint/2010/main" val="1164325164"/>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4699</TotalTime>
  <Words>3689</Words>
  <Application>Microsoft Office PowerPoint</Application>
  <PresentationFormat>Pokaz na ekranie (4:3)</PresentationFormat>
  <Paragraphs>166</Paragraphs>
  <Slides>44</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44</vt:i4>
      </vt:variant>
    </vt:vector>
  </HeadingPairs>
  <TitlesOfParts>
    <vt:vector size="51" baseType="lpstr">
      <vt:lpstr>Book Antiqua</vt:lpstr>
      <vt:lpstr>Calibri</vt:lpstr>
      <vt:lpstr>Lucida Sans</vt:lpstr>
      <vt:lpstr>Wingdings</vt:lpstr>
      <vt:lpstr>Wingdings 2</vt:lpstr>
      <vt:lpstr>Wingdings 3</vt:lpstr>
      <vt:lpstr>Apex</vt:lpstr>
      <vt:lpstr>Podmioty zobowiązane informacyjnie</vt:lpstr>
      <vt:lpstr>Zobowiązanie informacyjne</vt:lpstr>
      <vt:lpstr>Zobowiązanie informacyjne</vt:lpstr>
      <vt:lpstr>Zobowiązanie informacyjne</vt:lpstr>
      <vt:lpstr>Zobowiązanie informacyjne</vt:lpstr>
      <vt:lpstr>Zobowiązanie informacyjne</vt:lpstr>
      <vt:lpstr>Zobowiązanie informacyjnie</vt:lpstr>
      <vt:lpstr>Zasada powszechności podmiotowej od strony zobowiązanej informacyjnie</vt:lpstr>
      <vt:lpstr>Art. 61 ust. 1 Konstytucji </vt:lpstr>
      <vt:lpstr>Art. 61 ust. 1 Konstytucji RP a art. 4 ust. 1 udip</vt:lpstr>
      <vt:lpstr>Art. 61 ust. 1 Konstytucji a art. 4 ust. 1 udip</vt:lpstr>
      <vt:lpstr>Uchwała NSA z dnia 11 kwietnia 2005 r., I OPS 1/05</vt:lpstr>
      <vt:lpstr>Art. 61 ust. 1 Konstytucji RP a art. 4 ust. 1 pkt 5 u.d.i.p.</vt:lpstr>
      <vt:lpstr>Art. 61 ust. 1 Konstytucji RP a art. 4 ust. 1 pkt 5 u.d.i.p.</vt:lpstr>
      <vt:lpstr>Art. 61 ust. 1 Konstytucji RP a art. 4 ust. 1 pkt. 5 u.d.i.p. </vt:lpstr>
      <vt:lpstr>Art. 4 u.d.i.p</vt:lpstr>
      <vt:lpstr>Art. 4 u.d.i.p. </vt:lpstr>
      <vt:lpstr>Władze publiczne a organy władzy publicznej - ujęcie doktrynalne</vt:lpstr>
      <vt:lpstr>Grupy podmiotów zobowiązanych informacyjnie w świetle art. 4 u.d.i.p.</vt:lpstr>
      <vt:lpstr>Podmiot zobowiązany - podmiot wykonujący zadania publiczne</vt:lpstr>
      <vt:lpstr>  Elementy przemawiające za zobowiązaniem informacyjnym w świetle art. 4 u.d.i.p.  </vt:lpstr>
      <vt:lpstr>Posiadanie – Nieposiadanie informacji</vt:lpstr>
      <vt:lpstr>Pytanie???</vt:lpstr>
      <vt:lpstr>Pytanie???</vt:lpstr>
      <vt:lpstr>Odpowiedź</vt:lpstr>
      <vt:lpstr>Posiadanie informacji publicznej</vt:lpstr>
      <vt:lpstr>Obowiązek posiadania informacji publicznej</vt:lpstr>
      <vt:lpstr>Pytanie????</vt:lpstr>
      <vt:lpstr>Odpowiedź</vt:lpstr>
      <vt:lpstr>Art. 4 ust. 2 u.d.i.p. </vt:lpstr>
      <vt:lpstr>Art. 4 ust. 2 u.d.i.p. </vt:lpstr>
      <vt:lpstr>Art. 4 ust. 2 u.d.i.p. </vt:lpstr>
      <vt:lpstr>Art. 4 ust. 2 u.d.i.p. </vt:lpstr>
      <vt:lpstr>Partie polityczne</vt:lpstr>
      <vt:lpstr>Pytanie</vt:lpstr>
      <vt:lpstr>Odpowiedź</vt:lpstr>
      <vt:lpstr>Pytanie</vt:lpstr>
      <vt:lpstr>Odpowiedź</vt:lpstr>
      <vt:lpstr>Pytanie </vt:lpstr>
      <vt:lpstr>Odpowiedź</vt:lpstr>
      <vt:lpstr>Podmiotem zobowiązanym informacyjnie w rozumieniu udip jest:</vt:lpstr>
      <vt:lpstr>Podmiot zobowiązany informacyjnie w rozumieniu art. 61  Konstytucji  RP oraz z art. 4 :</vt:lpstr>
      <vt:lpstr>Prezentacja programu PowerPoint</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262</cp:revision>
  <cp:lastPrinted>2021-11-20T08:44:48Z</cp:lastPrinted>
  <dcterms:created xsi:type="dcterms:W3CDTF">2012-03-01T14:48:30Z</dcterms:created>
  <dcterms:modified xsi:type="dcterms:W3CDTF">2024-10-25T11:17:47Z</dcterms:modified>
</cp:coreProperties>
</file>