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prawe egzekucji administracyjnej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mgr Artur Fojt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Zakład Postępowania Administracyjnego i Sądownictwa Administracyjnego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Materiały dydaktyczne dla grup: 5,6, 7 i 8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Stacjonarne Studia Administracji II stopnia II rok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Rok akademicki 2016/17, semestr zimowy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Przedmiot: Prawo egzekucyjne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prawne – uwagi wprowadzające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Określenie podstaw prawnych egzekucji administracyjnej  jest kluczowe w świetle konstytucyjnych zasad demokratycznego państwa prawa oraz </a:t>
            </a:r>
            <a:r>
              <a:rPr lang="pl-PL" dirty="0" err="1" smtClean="0"/>
              <a:t>konstytucjnej</a:t>
            </a:r>
            <a:r>
              <a:rPr lang="pl-PL" dirty="0" smtClean="0"/>
              <a:t> </a:t>
            </a:r>
            <a:r>
              <a:rPr lang="pl-PL" dirty="0" smtClean="0"/>
              <a:t>zasady legalności i </a:t>
            </a:r>
            <a:r>
              <a:rPr lang="pl-PL" dirty="0" smtClean="0"/>
              <a:t>praworządności, </a:t>
            </a:r>
          </a:p>
          <a:p>
            <a:r>
              <a:rPr lang="pl-PL" dirty="0" smtClean="0"/>
              <a:t>Zgodnie z art.7 organy administracji publicznej działają na podstawie i w granicach prawa, </a:t>
            </a:r>
          </a:p>
          <a:p>
            <a:r>
              <a:rPr lang="pl-PL" dirty="0" smtClean="0"/>
              <a:t>Podstawą prawną egzekucji administracyjnej mogą być zarówno akty prawa o charakterze generalnym oraz o charakterze </a:t>
            </a:r>
            <a:r>
              <a:rPr lang="pl-PL" dirty="0" err="1" smtClean="0"/>
              <a:t>indywidulanym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Podstawa prawna egzekucji administracyjnej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 smtClean="0"/>
              <a:t>Ustawa o postępowaniu egzekucyjnym w administracji w art. 3, 3a i 4 wymienia akty, które mogą być podstawą prowadzenia egzekucji administracyjnej, </a:t>
            </a:r>
          </a:p>
          <a:p>
            <a:r>
              <a:rPr lang="pl-PL" dirty="0" smtClean="0"/>
              <a:t>Do aktów tych zaliczamy:</a:t>
            </a:r>
          </a:p>
          <a:p>
            <a:r>
              <a:rPr lang="pl-PL" dirty="0" smtClean="0"/>
              <a:t>Ustawę, </a:t>
            </a:r>
          </a:p>
          <a:p>
            <a:r>
              <a:rPr lang="pl-PL" dirty="0" smtClean="0"/>
              <a:t>Rozporządzenia, </a:t>
            </a:r>
          </a:p>
          <a:p>
            <a:r>
              <a:rPr lang="pl-PL" dirty="0" smtClean="0"/>
              <a:t>Akty prawa </a:t>
            </a:r>
            <a:r>
              <a:rPr lang="pl-PL" dirty="0" err="1" smtClean="0"/>
              <a:t>międzynardowego</a:t>
            </a:r>
            <a:r>
              <a:rPr lang="pl-PL" dirty="0" smtClean="0"/>
              <a:t>, których stroną jest Rzeczypospolita Polska,</a:t>
            </a:r>
          </a:p>
          <a:p>
            <a:r>
              <a:rPr lang="pl-PL" dirty="0" smtClean="0"/>
              <a:t>Akty prawa miejscowego, </a:t>
            </a:r>
          </a:p>
          <a:p>
            <a:r>
              <a:rPr lang="pl-PL" dirty="0" smtClean="0"/>
              <a:t>Decyzje, </a:t>
            </a:r>
          </a:p>
          <a:p>
            <a:r>
              <a:rPr lang="pl-PL" dirty="0" smtClean="0"/>
              <a:t>Postanowienia,</a:t>
            </a:r>
          </a:p>
          <a:p>
            <a:r>
              <a:rPr lang="pl-PL" dirty="0" smtClean="0"/>
              <a:t>Ugody, </a:t>
            </a:r>
          </a:p>
          <a:p>
            <a:r>
              <a:rPr lang="pl-PL" dirty="0" smtClean="0"/>
              <a:t>Orzeczenia sądowe, które z mocy przepisu szczególnego nadają się do wykonania na drodze postępowania egzekucyjnego. </a:t>
            </a:r>
          </a:p>
          <a:p>
            <a:r>
              <a:rPr lang="pl-PL" dirty="0" smtClean="0"/>
              <a:t>Deklaracje lub zeznania podatkowe złożone przez płatnika,</a:t>
            </a:r>
          </a:p>
          <a:p>
            <a:r>
              <a:rPr lang="pl-PL" dirty="0" smtClean="0"/>
              <a:t>Zgłoszenie celne złożone przez zobowiązanego, </a:t>
            </a:r>
          </a:p>
          <a:p>
            <a:r>
              <a:rPr lang="pl-PL" dirty="0" smtClean="0"/>
              <a:t>Deklaracje rozliczeniowe </a:t>
            </a:r>
            <a:r>
              <a:rPr lang="pl-PL" dirty="0" err="1" smtClean="0"/>
              <a:t>złozone</a:t>
            </a:r>
            <a:r>
              <a:rPr lang="pl-PL" dirty="0" smtClean="0"/>
              <a:t> przez płatnika składek na ubezpieczenia społeczne,</a:t>
            </a:r>
          </a:p>
          <a:p>
            <a:r>
              <a:rPr lang="pl-PL" dirty="0" smtClean="0"/>
              <a:t>Informacje o opłacie </a:t>
            </a:r>
            <a:r>
              <a:rPr lang="pl-PL" dirty="0" err="1" smtClean="0"/>
              <a:t>pailowej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Akty prawa o charakterze generalnym jako podstawa egzekucji administracyjnej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Akty te aby mogły stanowić podstawę do prowadzenia w oparciu o nie egzekucję administracyjną muszą należeć do aktów prawnych z zakresu administracji  rządowej lub samorządu terytorialnego,</a:t>
            </a:r>
          </a:p>
          <a:p>
            <a:r>
              <a:rPr lang="pl-PL" dirty="0" smtClean="0"/>
              <a:t>Akty prawne te określają obowiązki prawne w sposób jasny, klarowny i czytelny, bez potrzeby dokonywania rozstrzygnięcia w drodze aktu o charakterze indywidualnym tj. decyzji postanowienia. </a:t>
            </a:r>
          </a:p>
          <a:p>
            <a:r>
              <a:rPr lang="pl-PL" dirty="0" smtClean="0"/>
              <a:t>Do aktów prawnych tych należą: ustawy rozporządzenia, akty prawa miejscowego ( zwłaszcza w zakresie przepisów o charakterze porządkowym) oraz prawo unijne i umowy międzynarodowe, których stroną jest Rzeczypospolita Polska.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Akty indywidualne jako podstawa egzekucji administracyjnej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1) Decyzje administracyjne – ostateczne, ale wyjątek stanowi sytuacja gdy decyzji został nadany rygor natychmiastowej wykonalności w oparciu o art. 108 </a:t>
            </a:r>
            <a:r>
              <a:rPr lang="pl-PL" dirty="0" err="1" smtClean="0"/>
              <a:t>k.p.a</a:t>
            </a:r>
            <a:r>
              <a:rPr lang="pl-PL" dirty="0" smtClean="0"/>
              <a:t>,</a:t>
            </a:r>
          </a:p>
          <a:p>
            <a:r>
              <a:rPr lang="pl-PL" dirty="0" smtClean="0"/>
              <a:t>2) Postanowienia. Wykonaniu podlegają zarówno postanowienia ostateczne jak i </a:t>
            </a:r>
            <a:r>
              <a:rPr lang="pl-PL" dirty="0" err="1" smtClean="0"/>
              <a:t>nieostateczne</a:t>
            </a:r>
            <a:r>
              <a:rPr lang="pl-PL" dirty="0" smtClean="0"/>
              <a:t>, chyba, że organ który wydał postanowienie wstrzyma jego wykonanie.</a:t>
            </a:r>
          </a:p>
          <a:p>
            <a:r>
              <a:rPr lang="pl-PL" dirty="0" smtClean="0"/>
              <a:t>3) orzeczenie sądu powszechnego, które z mocy przepisu szczególnego nadaje się do wykonania w drodze egzekucji administracyjnej.</a:t>
            </a:r>
          </a:p>
          <a:p>
            <a:r>
              <a:rPr lang="pl-PL" dirty="0" smtClean="0"/>
              <a:t>4) ugoda administracyjna – w sytuacji gdy stała się ona ostateczna.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Akty indywidualne jako podstawa egzekucji administracyjnej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Podstawą egzekucji administracyjnej mogą być także tzw. uproszczone tytuły egzekucyjne, czyli:</a:t>
            </a:r>
          </a:p>
          <a:p>
            <a:r>
              <a:rPr lang="pl-PL" dirty="0" smtClean="0"/>
              <a:t>Deklaracje lub zeznania złożone przez podatnika lub płatnika,</a:t>
            </a:r>
          </a:p>
          <a:p>
            <a:r>
              <a:rPr lang="pl-PL" dirty="0" smtClean="0"/>
              <a:t>Zgłoszenia celne złożone przez zobowiązanego, </a:t>
            </a:r>
          </a:p>
          <a:p>
            <a:r>
              <a:rPr lang="pl-PL" dirty="0" smtClean="0"/>
              <a:t>Deklaracje rozliczeniowe złożone przez płatnika składek na ubezpieczenie społeczne, </a:t>
            </a:r>
          </a:p>
          <a:p>
            <a:r>
              <a:rPr lang="pl-PL" dirty="0" smtClean="0"/>
              <a:t>Informacje o opłacie paliwowej</a:t>
            </a:r>
          </a:p>
          <a:p>
            <a:r>
              <a:rPr lang="pl-PL" dirty="0" smtClean="0"/>
              <a:t>Tytuł wykonawczy wystawiany przez ministra właściwego ds. finansów publicznych na podstawie art. 44 ustawy z dnia 8 maja 1997 roku o poręczeniach i gwarancjach wystawianych przez Skarb Państwa oraz niektóre osoby prawne, </a:t>
            </a:r>
          </a:p>
          <a:p>
            <a:r>
              <a:rPr lang="pl-PL" dirty="0" smtClean="0"/>
              <a:t>Tytuł wykonawczy wystawiany przez ministra właściwego do spraw finansów publicznych na podstawie art. 16 ust. 1 ustawy z dnia 12 lutego 2009 roku o udzieleniu przez Skarb Państwa wsparcia instytucjom finansowym.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507</Words>
  <PresentationFormat>Pokaz na ekranie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Podstawy prawe egzekucji administracyjnej</vt:lpstr>
      <vt:lpstr>Podstawy prawne – uwagi wprowadzające </vt:lpstr>
      <vt:lpstr>Podstawa prawna egzekucji administracyjnej</vt:lpstr>
      <vt:lpstr>Akty prawa o charakterze generalnym jako podstawa egzekucji administracyjnej</vt:lpstr>
      <vt:lpstr>Akty indywidualne jako podstawa egzekucji administracyjnej</vt:lpstr>
      <vt:lpstr>Akty indywidualne jako podstawa egzekucji administracyjnej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prawe egzekucji administracyjnej</dc:title>
  <dc:creator>Admin</dc:creator>
  <cp:lastModifiedBy>Admin</cp:lastModifiedBy>
  <cp:revision>2</cp:revision>
  <dcterms:created xsi:type="dcterms:W3CDTF">2017-09-24T00:44:19Z</dcterms:created>
  <dcterms:modified xsi:type="dcterms:W3CDTF">2017-09-24T03:01:38Z</dcterms:modified>
</cp:coreProperties>
</file>