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256" r:id="rId5"/>
    <p:sldId id="269" r:id="rId6"/>
    <p:sldId id="272" r:id="rId7"/>
    <p:sldId id="270" r:id="rId8"/>
    <p:sldId id="276" r:id="rId9"/>
    <p:sldId id="271" r:id="rId10"/>
    <p:sldId id="279" r:id="rId11"/>
    <p:sldId id="273" r:id="rId12"/>
    <p:sldId id="277" r:id="rId13"/>
    <p:sldId id="278" r:id="rId14"/>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8"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39"/>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pl-PL" sz="1200"/>
            </a:lvl1pPr>
          </a:lstStyle>
          <a:p>
            <a:endParaRPr lang="pl-PL"/>
          </a:p>
        </p:txBody>
      </p:sp>
      <p:sp>
        <p:nvSpPr>
          <p:cNvPr id="3" name="Data — symbol zastępcz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pl-PL" sz="1200"/>
            </a:lvl1pPr>
          </a:lstStyle>
          <a:p>
            <a:fld id="{24CE221E-83ED-4F6C-BA5F-3F9E6FDB6953}" type="datetimeFigureOut">
              <a:rPr lang="pl-PL"/>
              <a:t>2018-04-14</a:t>
            </a:fld>
            <a:endParaRPr lang="pl-PL"/>
          </a:p>
        </p:txBody>
      </p:sp>
      <p:sp>
        <p:nvSpPr>
          <p:cNvPr id="4" name="Stopka — symbol zastępczy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pl-PL" sz="1200"/>
            </a:lvl1pPr>
          </a:lstStyle>
          <a:p>
            <a:endParaRPr lang="pl-PL"/>
          </a:p>
        </p:txBody>
      </p:sp>
      <p:sp>
        <p:nvSpPr>
          <p:cNvPr id="5" name="Numer slajdu — symbol zastępczy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pl-PL" sz="1200"/>
            </a:lvl1pPr>
          </a:lstStyle>
          <a:p>
            <a:fld id="{CA4CBEF8-5CDE-472B-839B-B8BB0C881006}" type="slidenum">
              <a:rPr lang="pl-PL"/>
              <a:t>‹#›</a:t>
            </a:fld>
            <a:endParaRPr lang="pl-PL"/>
          </a:p>
        </p:txBody>
      </p:sp>
    </p:spTree>
    <p:extLst>
      <p:ext uri="{BB962C8B-B14F-4D97-AF65-F5344CB8AC3E}">
        <p14:creationId xmlns:p14="http://schemas.microsoft.com/office/powerpoint/2010/main" val="426328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pl-PL" sz="1200"/>
            </a:lvl1pPr>
          </a:lstStyle>
          <a:p>
            <a:endParaRPr lang="pl-PL"/>
          </a:p>
        </p:txBody>
      </p:sp>
      <p:sp>
        <p:nvSpPr>
          <p:cNvPr id="3" name="Data — symbol zastępczy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pl-PL" sz="1200"/>
            </a:lvl1pPr>
          </a:lstStyle>
          <a:p>
            <a:fld id="{97853E5F-CE67-483C-A264-F17AC70E9CA2}" type="datetimeFigureOut">
              <a:rPr lang="pl-PL"/>
              <a:t>2018-04-14</a:t>
            </a:fld>
            <a:endParaRPr lang="pl-PL"/>
          </a:p>
        </p:txBody>
      </p:sp>
      <p:sp>
        <p:nvSpPr>
          <p:cNvPr id="4" name="Obraz slajdu — symbol zastępczy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Notatki — symbol zastępcz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topka — symbol zastępcz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pl-PL" sz="1200"/>
            </a:lvl1pPr>
          </a:lstStyle>
          <a:p>
            <a:endParaRPr lang="pl-PL"/>
          </a:p>
        </p:txBody>
      </p:sp>
      <p:sp>
        <p:nvSpPr>
          <p:cNvPr id="7" name="Numer slajdu — symbol zastępcz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pl-PL" sz="1200"/>
            </a:lvl1pPr>
          </a:lstStyle>
          <a:p>
            <a:fld id="{6BB98AFB-CB0D-4DFE-87B9-B4B0D0DE73CD}" type="slidenum">
              <a:rPr lang="pl-PL" smtClean="0"/>
              <a:t>‹#›</a:t>
            </a:fld>
            <a:endParaRPr lang="pl-PL"/>
          </a:p>
        </p:txBody>
      </p:sp>
    </p:spTree>
    <p:extLst>
      <p:ext uri="{BB962C8B-B14F-4D97-AF65-F5344CB8AC3E}">
        <p14:creationId xmlns:p14="http://schemas.microsoft.com/office/powerpoint/2010/main" val="2512805817"/>
      </p:ext>
    </p:extLst>
  </p:cSld>
  <p:clrMap bg1="lt1" tx1="dk1" bg2="lt2" tx2="dk2" accent1="accent1" accent2="accent2" accent3="accent3" accent4="accent4" accent5="accent5" accent6="accent6" hlink="hlink" folHlink="folHlink"/>
  <p:notesStyle>
    <a:lvl1pPr marL="0" algn="l" defTabSz="914400" rtl="0" eaLnBrk="1" latinLnBrk="0" hangingPunct="1">
      <a:defRPr lang="pl-PL" sz="1200" kern="1200">
        <a:solidFill>
          <a:schemeClr val="tx1"/>
        </a:solidFill>
        <a:latin typeface="+mn-lt"/>
        <a:ea typeface="+mn-ea"/>
        <a:cs typeface="+mn-cs"/>
      </a:defRPr>
    </a:lvl1pPr>
    <a:lvl2pPr marL="457200" algn="l" defTabSz="914400" rtl="0" eaLnBrk="1" latinLnBrk="0" hangingPunct="1">
      <a:defRPr lang="pl-PL" sz="1200" kern="1200">
        <a:solidFill>
          <a:schemeClr val="tx1"/>
        </a:solidFill>
        <a:latin typeface="+mn-lt"/>
        <a:ea typeface="+mn-ea"/>
        <a:cs typeface="+mn-cs"/>
      </a:defRPr>
    </a:lvl2pPr>
    <a:lvl3pPr marL="914400" algn="l" defTabSz="914400" rtl="0" eaLnBrk="1" latinLnBrk="0" hangingPunct="1">
      <a:defRPr lang="pl-PL" sz="1200" kern="1200">
        <a:solidFill>
          <a:schemeClr val="tx1"/>
        </a:solidFill>
        <a:latin typeface="+mn-lt"/>
        <a:ea typeface="+mn-ea"/>
        <a:cs typeface="+mn-cs"/>
      </a:defRPr>
    </a:lvl3pPr>
    <a:lvl4pPr marL="1371600" algn="l" defTabSz="914400" rtl="0" eaLnBrk="1" latinLnBrk="0" hangingPunct="1">
      <a:defRPr lang="pl-PL" sz="1200" kern="1200">
        <a:solidFill>
          <a:schemeClr val="tx1"/>
        </a:solidFill>
        <a:latin typeface="+mn-lt"/>
        <a:ea typeface="+mn-ea"/>
        <a:cs typeface="+mn-cs"/>
      </a:defRPr>
    </a:lvl4pPr>
    <a:lvl5pPr marL="1828800" algn="l" defTabSz="914400" rtl="0" eaLnBrk="1" latinLnBrk="0" hangingPunct="1">
      <a:defRPr lang="pl-PL" sz="1200" kern="1200">
        <a:solidFill>
          <a:schemeClr val="tx1"/>
        </a:solidFill>
        <a:latin typeface="+mn-lt"/>
        <a:ea typeface="+mn-ea"/>
        <a:cs typeface="+mn-cs"/>
      </a:defRPr>
    </a:lvl5pPr>
    <a:lvl6pPr marL="2286000" algn="l" defTabSz="914400" rtl="0" eaLnBrk="1" latinLnBrk="0" hangingPunct="1">
      <a:defRPr lang="pl-PL" sz="1200" kern="1200">
        <a:solidFill>
          <a:schemeClr val="tx1"/>
        </a:solidFill>
        <a:latin typeface="+mn-lt"/>
        <a:ea typeface="+mn-ea"/>
        <a:cs typeface="+mn-cs"/>
      </a:defRPr>
    </a:lvl6pPr>
    <a:lvl7pPr marL="2743200" algn="l" defTabSz="914400" rtl="0" eaLnBrk="1" latinLnBrk="0" hangingPunct="1">
      <a:defRPr lang="pl-PL" sz="1200" kern="1200">
        <a:solidFill>
          <a:schemeClr val="tx1"/>
        </a:solidFill>
        <a:latin typeface="+mn-lt"/>
        <a:ea typeface="+mn-ea"/>
        <a:cs typeface="+mn-cs"/>
      </a:defRPr>
    </a:lvl7pPr>
    <a:lvl8pPr marL="3200400" algn="l" defTabSz="914400" rtl="0" eaLnBrk="1" latinLnBrk="0" hangingPunct="1">
      <a:defRPr lang="pl-PL" sz="1200" kern="1200">
        <a:solidFill>
          <a:schemeClr val="tx1"/>
        </a:solidFill>
        <a:latin typeface="+mn-lt"/>
        <a:ea typeface="+mn-ea"/>
        <a:cs typeface="+mn-cs"/>
      </a:defRPr>
    </a:lvl8pPr>
    <a:lvl9pPr marL="3657600" algn="l" defTabSz="914400" rtl="0" eaLnBrk="1" latinLnBrk="0" hangingPunct="1">
      <a:defRPr lang="pl-PL"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a:lstStyle/>
          <a:p>
            <a:r>
              <a:rPr lang="pl-PL"/>
              <a:t>Wstęp:</a:t>
            </a:r>
          </a:p>
          <a:p>
            <a:r>
              <a:rPr lang="pl-PL"/>
              <a:t>Przeciętny człowiek zatrzymany na ulicy i zapytany, co to jest pieniądz, wskazałby prawdopodobnie na swój portfel i wyjął z niego kilka banknotów i monet. Takie jest powszechne rozumienie pojęcia pieniądza.</a:t>
            </a:r>
          </a:p>
          <a:p>
            <a:r>
              <a:rPr lang="pl-PL"/>
              <a:t>Pojęcie pieniądza ewoluowało w czasie. Początkowo był to głównie pieniądz towarowy, czyli transakcje miały charakter barteru (wymiana towaru na inny towar), potem funkcję pieniądza pełniły określone, szczególnie cenne w poszczególnych społecznościach towary, takie jak sól, muszle, przyprawy korzenne, skóry zwierząt czy bydło. Z czasem funkcję tę zaczęły pełnić kruszce, np. złoto i srebro. Kruszce te stały się następnie podstawą do bicia monet. </a:t>
            </a:r>
          </a:p>
          <a:p>
            <a:r>
              <a:rPr lang="pl-PL"/>
              <a:t>Poznajmy zatem definicję pieniądza, jego historię, funkcje jakie pełni, cechy, miary a także przyszłość jaka może go czekać.</a:t>
            </a:r>
          </a:p>
        </p:txBody>
      </p:sp>
      <p:sp>
        <p:nvSpPr>
          <p:cNvPr id="4" name="Numer slajdu — symbol zastępczy 3"/>
          <p:cNvSpPr>
            <a:spLocks noGrp="1"/>
          </p:cNvSpPr>
          <p:nvPr>
            <p:ph type="sldNum" sz="quarter" idx="10"/>
          </p:nvPr>
        </p:nvSpPr>
        <p:spPr/>
        <p:txBody>
          <a:bodyPr/>
          <a:lstStyle/>
          <a:p>
            <a:fld id="{6BB98AFB-CB0D-4DFE-87B9-B4B0D0DE73CD}" type="slidenum">
              <a:rPr lang="pl-PL"/>
              <a:t>1</a:t>
            </a:fld>
            <a:endParaRPr lang="pl-PL"/>
          </a:p>
        </p:txBody>
      </p:sp>
    </p:spTree>
    <p:extLst>
      <p:ext uri="{BB962C8B-B14F-4D97-AF65-F5344CB8AC3E}">
        <p14:creationId xmlns:p14="http://schemas.microsoft.com/office/powerpoint/2010/main" val="2833741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600"/>
              </a:spcBef>
            </a:pPr>
            <a:r>
              <a:rPr lang="en-US" err="1">
                <a:latin typeface="Calibri"/>
                <a:cs typeface="Calibri"/>
              </a:rPr>
              <a:t>Prezentację</a:t>
            </a:r>
            <a:r>
              <a:rPr lang="en-US">
                <a:latin typeface="Calibri"/>
                <a:cs typeface="Calibri"/>
              </a:rPr>
              <a:t> </a:t>
            </a:r>
            <a:r>
              <a:rPr lang="en-US" err="1">
                <a:latin typeface="Calibri"/>
                <a:cs typeface="Calibri"/>
              </a:rPr>
              <a:t>przygotowaliśmy</a:t>
            </a:r>
            <a:r>
              <a:rPr lang="en-US">
                <a:latin typeface="Calibri"/>
                <a:cs typeface="Calibri"/>
              </a:rPr>
              <a:t> </a:t>
            </a:r>
            <a:r>
              <a:rPr lang="en-US" err="1">
                <a:latin typeface="Calibri"/>
                <a:cs typeface="Calibri"/>
              </a:rPr>
              <a:t>na</a:t>
            </a:r>
            <a:r>
              <a:rPr lang="en-US">
                <a:latin typeface="Calibri"/>
                <a:cs typeface="Calibri"/>
              </a:rPr>
              <a:t> </a:t>
            </a:r>
            <a:r>
              <a:rPr lang="en-US" err="1">
                <a:latin typeface="Calibri"/>
                <a:cs typeface="Calibri"/>
              </a:rPr>
              <a:t>podstawie</a:t>
            </a:r>
            <a:r>
              <a:rPr lang="en-US">
                <a:latin typeface="Calibri"/>
                <a:cs typeface="Calibri"/>
              </a:rPr>
              <a:t> </a:t>
            </a:r>
            <a:r>
              <a:rPr lang="en-US" err="1">
                <a:latin typeface="Calibri"/>
                <a:cs typeface="Calibri"/>
              </a:rPr>
              <a:t>książki</a:t>
            </a:r>
            <a:r>
              <a:rPr lang="en-US">
                <a:latin typeface="Calibri"/>
                <a:cs typeface="Calibri"/>
              </a:rPr>
              <a:t> </a:t>
            </a:r>
            <a:r>
              <a:rPr lang="pl-PL" i="1"/>
              <a:t>Podstawy ekonomii</a:t>
            </a:r>
            <a:r>
              <a:rPr lang="pl-PL"/>
              <a:t> pod redakcją Romana Milewskiego, wydanie z 2018 r., strony </a:t>
            </a:r>
            <a:r>
              <a:rPr lang="pl-PL" err="1"/>
              <a:t>internetowwej</a:t>
            </a:r>
            <a:r>
              <a:rPr lang="pl-PL"/>
              <a:t> Narodowego Banku Polskiego www.nbportal.pl oraz skryptu pt. </a:t>
            </a:r>
            <a:r>
              <a:rPr lang="pl-PL" i="1"/>
              <a:t>Polityka pieniężna</a:t>
            </a:r>
            <a:r>
              <a:rPr lang="pl-PL"/>
              <a:t>, przygotowanego przez prof. dr hab. Marian Górski z Uniwersytetu Warszawskiego</a:t>
            </a:r>
            <a:endParaRPr lang="en-US"/>
          </a:p>
        </p:txBody>
      </p:sp>
      <p:sp>
        <p:nvSpPr>
          <p:cNvPr id="4" name="Slide Number Placeholder 3"/>
          <p:cNvSpPr>
            <a:spLocks noGrp="1"/>
          </p:cNvSpPr>
          <p:nvPr>
            <p:ph type="sldNum" sz="quarter" idx="10"/>
          </p:nvPr>
        </p:nvSpPr>
        <p:spPr/>
        <p:txBody>
          <a:bodyPr/>
          <a:lstStyle/>
          <a:p>
            <a:fld id="{6BB98AFB-CB0D-4DFE-87B9-B4B0D0DE73CD}" type="slidenum">
              <a:rPr lang="pl-PL" smtClean="0"/>
              <a:t>10</a:t>
            </a:fld>
            <a:endParaRPr lang="pl-PL"/>
          </a:p>
        </p:txBody>
      </p:sp>
    </p:spTree>
    <p:extLst>
      <p:ext uri="{BB962C8B-B14F-4D97-AF65-F5344CB8AC3E}">
        <p14:creationId xmlns:p14="http://schemas.microsoft.com/office/powerpoint/2010/main" val="2168007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US" err="1"/>
              <a:t>Zacznijmy</a:t>
            </a:r>
            <a:r>
              <a:rPr lang="en-US"/>
              <a:t> od </a:t>
            </a:r>
            <a:r>
              <a:rPr lang="en-US" err="1"/>
              <a:t>postawienia</a:t>
            </a:r>
            <a:r>
              <a:rPr lang="en-US"/>
              <a:t> </a:t>
            </a:r>
            <a:r>
              <a:rPr lang="en-US" err="1"/>
              <a:t>sobie</a:t>
            </a:r>
            <a:r>
              <a:rPr lang="en-US"/>
              <a:t> </a:t>
            </a:r>
            <a:r>
              <a:rPr lang="en-US" err="1"/>
              <a:t>pytania</a:t>
            </a:r>
            <a:r>
              <a:rPr lang="en-US"/>
              <a:t>: Co to jest </a:t>
            </a:r>
            <a:r>
              <a:rPr lang="en-US" err="1"/>
              <a:t>pieniądz</a:t>
            </a:r>
            <a:r>
              <a:rPr lang="en-US"/>
              <a:t>? Jaka jest </a:t>
            </a:r>
            <a:r>
              <a:rPr lang="en-US" err="1"/>
              <a:t>jego</a:t>
            </a:r>
            <a:r>
              <a:rPr lang="en-US"/>
              <a:t> </a:t>
            </a:r>
            <a:r>
              <a:rPr lang="en-US" err="1"/>
              <a:t>definicja</a:t>
            </a:r>
            <a:r>
              <a:rPr lang="en-US"/>
              <a:t>? </a:t>
            </a:r>
            <a:r>
              <a:rPr lang="en-US" err="1"/>
              <a:t>Warto</a:t>
            </a:r>
            <a:r>
              <a:rPr lang="en-US"/>
              <a:t> </a:t>
            </a:r>
            <a:r>
              <a:rPr lang="en-US" err="1"/>
              <a:t>podkreślić</a:t>
            </a:r>
            <a:r>
              <a:rPr lang="en-US"/>
              <a:t> </a:t>
            </a:r>
            <a:r>
              <a:rPr lang="en-US" err="1"/>
              <a:t>od</a:t>
            </a:r>
            <a:r>
              <a:rPr lang="en-US"/>
              <a:t> </a:t>
            </a:r>
            <a:r>
              <a:rPr lang="en-US" err="1"/>
              <a:t>razu</a:t>
            </a:r>
            <a:r>
              <a:rPr lang="en-US"/>
              <a:t>, </a:t>
            </a:r>
            <a:r>
              <a:rPr lang="en-US" err="1"/>
              <a:t>że</a:t>
            </a:r>
            <a:r>
              <a:rPr lang="en-US"/>
              <a:t> </a:t>
            </a:r>
            <a:r>
              <a:rPr lang="en-US" err="1"/>
              <a:t>nie</a:t>
            </a:r>
            <a:r>
              <a:rPr lang="en-US"/>
              <a:t> ma </a:t>
            </a:r>
            <a:r>
              <a:rPr lang="en-US" err="1"/>
              <a:t>jednej</a:t>
            </a:r>
            <a:r>
              <a:rPr lang="en-US"/>
              <a:t> </a:t>
            </a:r>
            <a:r>
              <a:rPr lang="en-US" err="1"/>
              <a:t>definicji</a:t>
            </a:r>
            <a:r>
              <a:rPr lang="en-US"/>
              <a:t> </a:t>
            </a:r>
            <a:r>
              <a:rPr lang="en-US" err="1"/>
              <a:t>pieniądza</a:t>
            </a:r>
            <a:r>
              <a:rPr lang="en-US"/>
              <a:t>. </a:t>
            </a:r>
            <a:r>
              <a:rPr lang="en-US" err="1"/>
              <a:t>Najogólniej</a:t>
            </a:r>
            <a:r>
              <a:rPr lang="en-US"/>
              <a:t> </a:t>
            </a:r>
            <a:r>
              <a:rPr lang="en-US" err="1"/>
              <a:t>można</a:t>
            </a:r>
            <a:r>
              <a:rPr lang="en-US"/>
              <a:t> </a:t>
            </a:r>
            <a:r>
              <a:rPr lang="en-US" err="1"/>
              <a:t>powiedzieć</a:t>
            </a:r>
            <a:r>
              <a:rPr lang="en-US"/>
              <a:t>, </a:t>
            </a:r>
            <a:r>
              <a:rPr lang="en-US" err="1"/>
              <a:t>że</a:t>
            </a:r>
            <a:r>
              <a:rPr lang="en-US"/>
              <a:t> </a:t>
            </a:r>
            <a:r>
              <a:rPr lang="en-US" err="1"/>
              <a:t>pieniądz</a:t>
            </a:r>
            <a:r>
              <a:rPr lang="en-US"/>
              <a:t> jest to </a:t>
            </a:r>
            <a:r>
              <a:rPr lang="en-US" err="1"/>
              <a:t>powszechnie</a:t>
            </a:r>
            <a:r>
              <a:rPr lang="en-US"/>
              <a:t> akceptowany towar, za pomocą którego dokonuje się płatności za dostarczone dobra lub wywiązujemy się z zobowiązań. Służy on do określania ekonomicznej wartości nabywanych dóbr oraz świadczonych usług. Dzięki niemu możliwe jest porównanie wartości różnych dóbr bądź usług.</a:t>
            </a:r>
            <a:endParaRPr lang="pl-PL"/>
          </a:p>
          <a:p>
            <a:r>
              <a:rPr lang="en-US"/>
              <a:t>W </a:t>
            </a:r>
            <a:r>
              <a:rPr lang="en-US" err="1"/>
              <a:t>aktualnym</a:t>
            </a:r>
            <a:r>
              <a:rPr lang="en-US"/>
              <a:t> </a:t>
            </a:r>
            <a:r>
              <a:rPr lang="en-US" err="1"/>
              <a:t>stanie</a:t>
            </a:r>
            <a:r>
              <a:rPr lang="en-US"/>
              <a:t> </a:t>
            </a:r>
            <a:r>
              <a:rPr lang="en-US" err="1"/>
              <a:t>prawnym</a:t>
            </a:r>
            <a:r>
              <a:rPr lang="en-US"/>
              <a:t> </a:t>
            </a:r>
            <a:r>
              <a:rPr lang="en-US" err="1"/>
              <a:t>brak</a:t>
            </a:r>
            <a:r>
              <a:rPr lang="en-US"/>
              <a:t> jest </a:t>
            </a:r>
            <a:r>
              <a:rPr lang="en-US" err="1"/>
              <a:t>legalnej</a:t>
            </a:r>
            <a:r>
              <a:rPr lang="en-US"/>
              <a:t> </a:t>
            </a:r>
            <a:r>
              <a:rPr lang="en-US" err="1"/>
              <a:t>definicji</a:t>
            </a:r>
            <a:r>
              <a:rPr lang="en-US"/>
              <a:t> „</a:t>
            </a:r>
            <a:r>
              <a:rPr lang="en-US" err="1"/>
              <a:t>pieniądza</a:t>
            </a:r>
            <a:r>
              <a:rPr lang="en-US"/>
              <a:t>”, co </a:t>
            </a:r>
            <a:r>
              <a:rPr lang="en-US" err="1"/>
              <a:t>wynikać</a:t>
            </a:r>
            <a:r>
              <a:rPr lang="en-US"/>
              <a:t> </a:t>
            </a:r>
            <a:r>
              <a:rPr lang="en-US" err="1"/>
              <a:t>może</a:t>
            </a:r>
            <a:r>
              <a:rPr lang="en-US"/>
              <a:t> z </a:t>
            </a:r>
            <a:r>
              <a:rPr lang="en-US" err="1"/>
              <a:t>trudności</a:t>
            </a:r>
            <a:r>
              <a:rPr lang="en-US"/>
              <a:t> </a:t>
            </a:r>
            <a:r>
              <a:rPr lang="en-US" err="1"/>
              <a:t>sformułowania</a:t>
            </a:r>
            <a:r>
              <a:rPr lang="en-US"/>
              <a:t> </a:t>
            </a:r>
            <a:r>
              <a:rPr lang="en-US" err="1"/>
              <a:t>jego</a:t>
            </a:r>
            <a:r>
              <a:rPr lang="en-US"/>
              <a:t> </a:t>
            </a:r>
            <a:r>
              <a:rPr lang="en-US" err="1"/>
              <a:t>jednoznacznej</a:t>
            </a:r>
            <a:r>
              <a:rPr lang="en-US"/>
              <a:t> </a:t>
            </a:r>
            <a:r>
              <a:rPr lang="en-US" err="1"/>
              <a:t>definicji</a:t>
            </a:r>
            <a:r>
              <a:rPr lang="en-US"/>
              <a:t> z </a:t>
            </a:r>
            <a:r>
              <a:rPr lang="en-US" err="1"/>
              <a:t>uwagi</a:t>
            </a:r>
            <a:r>
              <a:rPr lang="en-US"/>
              <a:t> </a:t>
            </a:r>
            <a:r>
              <a:rPr lang="en-US" err="1"/>
              <a:t>na</a:t>
            </a:r>
            <a:r>
              <a:rPr lang="en-US"/>
              <a:t> </a:t>
            </a:r>
            <a:r>
              <a:rPr lang="en-US" err="1"/>
              <a:t>złożoność</a:t>
            </a:r>
            <a:r>
              <a:rPr lang="en-US"/>
              <a:t> </a:t>
            </a:r>
            <a:r>
              <a:rPr lang="en-US" err="1"/>
              <a:t>tego</a:t>
            </a:r>
            <a:r>
              <a:rPr lang="en-US"/>
              <a:t> </a:t>
            </a:r>
            <a:r>
              <a:rPr lang="en-US" err="1"/>
              <a:t>pojęcia</a:t>
            </a:r>
            <a:r>
              <a:rPr lang="en-US"/>
              <a:t>, </a:t>
            </a:r>
            <a:r>
              <a:rPr lang="en-US" err="1"/>
              <a:t>tak</a:t>
            </a:r>
            <a:r>
              <a:rPr lang="en-US"/>
              <a:t> w </a:t>
            </a:r>
            <a:r>
              <a:rPr lang="en-US" err="1"/>
              <a:t>rozumieniu</a:t>
            </a:r>
            <a:r>
              <a:rPr lang="en-US"/>
              <a:t> </a:t>
            </a:r>
            <a:r>
              <a:rPr lang="en-US" err="1"/>
              <a:t>prawnym</a:t>
            </a:r>
            <a:r>
              <a:rPr lang="en-US"/>
              <a:t> </a:t>
            </a:r>
            <a:r>
              <a:rPr lang="en-US" err="1"/>
              <a:t>jak</a:t>
            </a:r>
            <a:r>
              <a:rPr lang="en-US"/>
              <a:t> </a:t>
            </a:r>
            <a:r>
              <a:rPr lang="en-US" err="1"/>
              <a:t>i</a:t>
            </a:r>
            <a:r>
              <a:rPr lang="en-US"/>
              <a:t> </a:t>
            </a:r>
            <a:r>
              <a:rPr lang="en-US" err="1"/>
              <a:t>ekonomicznym</a:t>
            </a:r>
            <a:r>
              <a:rPr lang="en-US"/>
              <a:t>.</a:t>
            </a:r>
            <a:endParaRPr lang="pl-PL"/>
          </a:p>
          <a:p>
            <a:r>
              <a:rPr lang="en-US" err="1"/>
              <a:t>Najczęściej</a:t>
            </a:r>
            <a:r>
              <a:rPr lang="en-US"/>
              <a:t> </a:t>
            </a:r>
            <a:r>
              <a:rPr lang="en-US" err="1"/>
              <a:t>spotykane</a:t>
            </a:r>
            <a:r>
              <a:rPr lang="en-US"/>
              <a:t> </a:t>
            </a:r>
            <a:r>
              <a:rPr lang="en-US" err="1"/>
              <a:t>definicje</a:t>
            </a:r>
            <a:r>
              <a:rPr lang="en-US"/>
              <a:t> </a:t>
            </a:r>
            <a:r>
              <a:rPr lang="en-US" err="1"/>
              <a:t>pieniądza</a:t>
            </a:r>
            <a:r>
              <a:rPr lang="en-US"/>
              <a:t> to:</a:t>
            </a:r>
            <a:endParaRPr lang="pl-PL"/>
          </a:p>
          <a:p>
            <a:pPr indent="-285750">
              <a:buChar char="•"/>
            </a:pPr>
            <a:r>
              <a:rPr lang="en-US" err="1"/>
              <a:t>absolutnie</a:t>
            </a:r>
            <a:r>
              <a:rPr lang="en-US"/>
              <a:t> </a:t>
            </a:r>
            <a:r>
              <a:rPr lang="en-US" err="1"/>
              <a:t>płynny</a:t>
            </a:r>
            <a:r>
              <a:rPr lang="en-US"/>
              <a:t>, </a:t>
            </a:r>
            <a:r>
              <a:rPr lang="en-US" err="1"/>
              <a:t>nieprzynoszący</a:t>
            </a:r>
            <a:r>
              <a:rPr lang="en-US"/>
              <a:t> </a:t>
            </a:r>
            <a:r>
              <a:rPr lang="en-US" err="1"/>
              <a:t>dochodu</a:t>
            </a:r>
            <a:r>
              <a:rPr lang="en-US"/>
              <a:t> </a:t>
            </a:r>
            <a:r>
              <a:rPr lang="en-US" err="1"/>
              <a:t>finansowy</a:t>
            </a:r>
            <a:r>
              <a:rPr lang="en-US"/>
              <a:t> </a:t>
            </a:r>
            <a:r>
              <a:rPr lang="en-US" err="1"/>
              <a:t>składnik</a:t>
            </a:r>
            <a:r>
              <a:rPr lang="en-US"/>
              <a:t> </a:t>
            </a:r>
            <a:r>
              <a:rPr lang="en-US" err="1"/>
              <a:t>majątku</a:t>
            </a:r>
            <a:endParaRPr lang="pl-PL"/>
          </a:p>
          <a:p>
            <a:pPr indent="-285750">
              <a:buChar char="•"/>
            </a:pPr>
            <a:r>
              <a:rPr lang="en-US" err="1"/>
              <a:t>miernik</a:t>
            </a:r>
            <a:r>
              <a:rPr lang="en-US"/>
              <a:t> </a:t>
            </a:r>
            <a:r>
              <a:rPr lang="en-US" err="1"/>
              <a:t>wartości</a:t>
            </a:r>
            <a:endParaRPr lang="pl-PL"/>
          </a:p>
          <a:p>
            <a:pPr indent="-285750">
              <a:buChar char="•"/>
            </a:pPr>
            <a:r>
              <a:rPr lang="en-US" err="1"/>
              <a:t>wygodny</a:t>
            </a:r>
            <a:r>
              <a:rPr lang="en-US"/>
              <a:t>, </a:t>
            </a:r>
            <a:r>
              <a:rPr lang="en-US" err="1"/>
              <a:t>używany</a:t>
            </a:r>
            <a:r>
              <a:rPr lang="en-US"/>
              <a:t> od </a:t>
            </a:r>
            <a:r>
              <a:rPr lang="en-US" err="1"/>
              <a:t>wieków</a:t>
            </a:r>
            <a:r>
              <a:rPr lang="en-US"/>
              <a:t> </a:t>
            </a:r>
            <a:r>
              <a:rPr lang="en-US" err="1"/>
              <a:t>narzędziem</a:t>
            </a:r>
            <a:r>
              <a:rPr lang="en-US"/>
              <a:t> </a:t>
            </a:r>
            <a:r>
              <a:rPr lang="en-US" err="1"/>
              <a:t>transakcji</a:t>
            </a:r>
            <a:r>
              <a:rPr lang="en-US"/>
              <a:t> </a:t>
            </a:r>
            <a:r>
              <a:rPr lang="en-US" err="1"/>
              <a:t>handlowych</a:t>
            </a:r>
            <a:endParaRPr lang="pl-PL"/>
          </a:p>
          <a:p>
            <a:pPr indent="-285750">
              <a:buChar char="•"/>
            </a:pPr>
            <a:r>
              <a:rPr lang="en-US" err="1"/>
              <a:t>ułatwia</a:t>
            </a:r>
            <a:r>
              <a:rPr lang="en-US"/>
              <a:t> </a:t>
            </a:r>
            <a:r>
              <a:rPr lang="en-US" err="1"/>
              <a:t>przebieg</a:t>
            </a:r>
            <a:r>
              <a:rPr lang="en-US"/>
              <a:t> </a:t>
            </a:r>
            <a:r>
              <a:rPr lang="en-US" err="1"/>
              <a:t>procesów</a:t>
            </a:r>
            <a:r>
              <a:rPr lang="en-US"/>
              <a:t> </a:t>
            </a:r>
            <a:r>
              <a:rPr lang="en-US" err="1"/>
              <a:t>produkcji</a:t>
            </a:r>
            <a:r>
              <a:rPr lang="en-US"/>
              <a:t>, </a:t>
            </a:r>
            <a:r>
              <a:rPr lang="en-US" err="1"/>
              <a:t>wymiany</a:t>
            </a:r>
            <a:r>
              <a:rPr lang="en-US"/>
              <a:t> </a:t>
            </a:r>
            <a:r>
              <a:rPr lang="en-US" err="1"/>
              <a:t>i</a:t>
            </a:r>
            <a:r>
              <a:rPr lang="en-US"/>
              <a:t> </a:t>
            </a:r>
            <a:r>
              <a:rPr lang="en-US" err="1"/>
              <a:t>podziału</a:t>
            </a:r>
            <a:endParaRPr lang="pl-PL"/>
          </a:p>
          <a:p>
            <a:pPr indent="-285750">
              <a:buChar char="•"/>
            </a:pPr>
            <a:r>
              <a:rPr lang="en-US" err="1"/>
              <a:t>zapewnia</a:t>
            </a:r>
            <a:r>
              <a:rPr lang="en-US"/>
              <a:t> </a:t>
            </a:r>
            <a:r>
              <a:rPr lang="en-US" err="1"/>
              <a:t>większą</a:t>
            </a:r>
            <a:r>
              <a:rPr lang="en-US"/>
              <a:t> </a:t>
            </a:r>
            <a:r>
              <a:rPr lang="en-US" err="1"/>
              <a:t>racjonalizację</a:t>
            </a:r>
            <a:r>
              <a:rPr lang="en-US"/>
              <a:t> </a:t>
            </a:r>
            <a:r>
              <a:rPr lang="en-US" err="1"/>
              <a:t>procesów</a:t>
            </a:r>
            <a:r>
              <a:rPr lang="en-US"/>
              <a:t> </a:t>
            </a:r>
            <a:r>
              <a:rPr lang="en-US" err="1"/>
              <a:t>gospodarczych</a:t>
            </a:r>
            <a:r>
              <a:rPr lang="en-US"/>
              <a:t> w </a:t>
            </a:r>
            <a:r>
              <a:rPr lang="en-US" err="1"/>
              <a:t>gospodarce</a:t>
            </a:r>
            <a:r>
              <a:rPr lang="en-US"/>
              <a:t> </a:t>
            </a:r>
            <a:r>
              <a:rPr lang="en-US" err="1"/>
              <a:t>światowej</a:t>
            </a:r>
            <a:endParaRPr lang="pl-PL" err="1"/>
          </a:p>
          <a:p>
            <a:endParaRPr lang="en-US">
              <a:latin typeface="Calibri"/>
              <a:cs typeface="Calibri"/>
            </a:endParaRPr>
          </a:p>
        </p:txBody>
      </p:sp>
      <p:sp>
        <p:nvSpPr>
          <p:cNvPr id="4" name="Symbol zastępczy numeru slajdu 3"/>
          <p:cNvSpPr>
            <a:spLocks noGrp="1"/>
          </p:cNvSpPr>
          <p:nvPr>
            <p:ph type="sldNum" sz="quarter" idx="10"/>
          </p:nvPr>
        </p:nvSpPr>
        <p:spPr/>
        <p:txBody>
          <a:bodyPr/>
          <a:lstStyle/>
          <a:p>
            <a:fld id="{6BB98AFB-CB0D-4DFE-87B9-B4B0D0DE73CD}" type="slidenum">
              <a:rPr lang="pl-PL" smtClean="0"/>
              <a:t>2</a:t>
            </a:fld>
            <a:endParaRPr lang="pl-PL"/>
          </a:p>
        </p:txBody>
      </p:sp>
    </p:spTree>
    <p:extLst>
      <p:ext uri="{BB962C8B-B14F-4D97-AF65-F5344CB8AC3E}">
        <p14:creationId xmlns:p14="http://schemas.microsoft.com/office/powerpoint/2010/main" val="2983465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US"/>
              <a:t>Historia </a:t>
            </a:r>
            <a:r>
              <a:rPr lang="en-US" err="1"/>
              <a:t>pieniądza</a:t>
            </a:r>
            <a:r>
              <a:rPr lang="en-US"/>
              <a:t> jest </a:t>
            </a:r>
            <a:r>
              <a:rPr lang="en-US" err="1"/>
              <a:t>ściśle</a:t>
            </a:r>
            <a:r>
              <a:rPr lang="en-US"/>
              <a:t> </a:t>
            </a:r>
            <a:r>
              <a:rPr lang="en-US" err="1"/>
              <a:t>związana</a:t>
            </a:r>
            <a:r>
              <a:rPr lang="en-US"/>
              <a:t> z </a:t>
            </a:r>
            <a:r>
              <a:rPr lang="en-US" err="1"/>
              <a:t>rozwojem</a:t>
            </a:r>
            <a:r>
              <a:rPr lang="en-US"/>
              <a:t> </a:t>
            </a:r>
            <a:r>
              <a:rPr lang="en-US" err="1"/>
              <a:t>wymiany</a:t>
            </a:r>
            <a:r>
              <a:rPr lang="en-US"/>
              <a:t> </a:t>
            </a:r>
            <a:r>
              <a:rPr lang="en-US" err="1"/>
              <a:t>towarowej</a:t>
            </a:r>
            <a:r>
              <a:rPr lang="en-US"/>
              <a:t>. </a:t>
            </a:r>
            <a:r>
              <a:rPr lang="en-US" err="1"/>
              <a:t>Wraz</a:t>
            </a:r>
            <a:r>
              <a:rPr lang="en-US"/>
              <a:t> z </a:t>
            </a:r>
            <a:r>
              <a:rPr lang="en-US" err="1"/>
              <a:t>rozwojem</a:t>
            </a:r>
            <a:r>
              <a:rPr lang="en-US"/>
              <a:t> cywilizacyjnym i gospodarczym społeczeństwa zmieniała się również postać pieniądza. Na początku dominowała wymiana barterowa, czyli wymiana towaru za towar. Wymiana ta miała charakter bezpośredni. Towar A był wymieniany na towar B, przy czym stosunek wymienny ustalony był każdorazowo, w zależności od zapotrzebowania i stanu rynku (podaży i popytu). Aby mogło dojść do takiej wymiany należało spełnić kryterium „podwójnej zgodności potrzeb” czyli obie strony zarówno sprzedawca jak i nabywca powinny zaspokoić swoje potrzeby. Była to jedna z większych niedogodności ówczesnych czasów. Przeprowadzenie wymiany było dość kosztowne, zajmowało dużo czasu oraz wymagało wielkiego wysiłku, aby osiągnąć wzajemną satysfakcję. System barterowy hamował rozwój wymiany handlowej, dlatego też wprowadzono rodzaj specyficznego towaru, który pełnił funkcję powszechnego ekwiwalentu. Tak </a:t>
            </a:r>
            <a:r>
              <a:rPr lang="en-US" err="1"/>
              <a:t>narodził</a:t>
            </a:r>
            <a:r>
              <a:rPr lang="en-US"/>
              <a:t> </a:t>
            </a:r>
            <a:r>
              <a:rPr lang="en-US" err="1"/>
              <a:t>się</a:t>
            </a:r>
            <a:r>
              <a:rPr lang="en-US"/>
              <a:t> </a:t>
            </a:r>
            <a:r>
              <a:rPr lang="en-US" err="1"/>
              <a:t>pieniądz</a:t>
            </a:r>
            <a:r>
              <a:rPr lang="en-US"/>
              <a:t>.</a:t>
            </a:r>
          </a:p>
          <a:p>
            <a:r>
              <a:rPr lang="en-US" err="1"/>
              <a:t>Etapy</a:t>
            </a:r>
            <a:r>
              <a:rPr lang="en-US"/>
              <a:t> </a:t>
            </a:r>
            <a:r>
              <a:rPr lang="en-US" err="1"/>
              <a:t>i</a:t>
            </a:r>
            <a:r>
              <a:rPr lang="en-US"/>
              <a:t> </a:t>
            </a:r>
            <a:r>
              <a:rPr lang="en-US" err="1"/>
              <a:t>ewolucja</a:t>
            </a:r>
            <a:r>
              <a:rPr lang="en-US"/>
              <a:t> </a:t>
            </a:r>
            <a:r>
              <a:rPr lang="en-US" err="1"/>
              <a:t>pieniądza</a:t>
            </a:r>
          </a:p>
          <a:p>
            <a:r>
              <a:rPr lang="en-US">
                <a:solidFill>
                  <a:srgbClr val="FFFFFF"/>
                </a:solidFill>
              </a:rPr>
              <a:t>I PIENIĄDZ TOWAROWY ( </a:t>
            </a:r>
            <a:r>
              <a:rPr lang="en-US" err="1">
                <a:solidFill>
                  <a:srgbClr val="FFFFFF"/>
                </a:solidFill>
              </a:rPr>
              <a:t>pełnowartościowy</a:t>
            </a:r>
            <a:r>
              <a:rPr lang="en-US">
                <a:solidFill>
                  <a:srgbClr val="FFFFFF"/>
                </a:solidFill>
              </a:rPr>
              <a:t>) – </a:t>
            </a:r>
            <a:r>
              <a:rPr lang="en-US" err="1">
                <a:solidFill>
                  <a:srgbClr val="FFFFFF"/>
                </a:solidFill>
              </a:rPr>
              <a:t>jego</a:t>
            </a:r>
            <a:r>
              <a:rPr lang="en-US">
                <a:solidFill>
                  <a:srgbClr val="FFFFFF"/>
                </a:solidFill>
              </a:rPr>
              <a:t> </a:t>
            </a:r>
            <a:r>
              <a:rPr lang="en-US" err="1">
                <a:solidFill>
                  <a:srgbClr val="FFFFFF"/>
                </a:solidFill>
              </a:rPr>
              <a:t>wartość</a:t>
            </a:r>
            <a:r>
              <a:rPr lang="en-US">
                <a:solidFill>
                  <a:srgbClr val="FFFFFF"/>
                </a:solidFill>
              </a:rPr>
              <a:t> </a:t>
            </a:r>
            <a:r>
              <a:rPr lang="en-US" err="1">
                <a:solidFill>
                  <a:srgbClr val="FFFFFF"/>
                </a:solidFill>
              </a:rPr>
              <a:t>nominalna</a:t>
            </a:r>
            <a:r>
              <a:rPr lang="en-US">
                <a:solidFill>
                  <a:srgbClr val="FFFFFF"/>
                </a:solidFill>
              </a:rPr>
              <a:t> </a:t>
            </a:r>
            <a:r>
              <a:rPr lang="en-US" err="1">
                <a:solidFill>
                  <a:srgbClr val="FFFFFF"/>
                </a:solidFill>
              </a:rPr>
              <a:t>była</a:t>
            </a:r>
            <a:r>
              <a:rPr lang="en-US">
                <a:solidFill>
                  <a:srgbClr val="FFFFFF"/>
                </a:solidFill>
              </a:rPr>
              <a:t> </a:t>
            </a:r>
            <a:r>
              <a:rPr lang="en-US" err="1">
                <a:solidFill>
                  <a:srgbClr val="FFFFFF"/>
                </a:solidFill>
              </a:rPr>
              <a:t>równa</a:t>
            </a:r>
            <a:r>
              <a:rPr lang="en-US">
                <a:solidFill>
                  <a:srgbClr val="FFFFFF"/>
                </a:solidFill>
              </a:rPr>
              <a:t> </a:t>
            </a:r>
            <a:r>
              <a:rPr lang="en-US" err="1">
                <a:solidFill>
                  <a:srgbClr val="FFFFFF"/>
                </a:solidFill>
              </a:rPr>
              <a:t>jego</a:t>
            </a:r>
            <a:r>
              <a:rPr lang="en-US">
                <a:solidFill>
                  <a:srgbClr val="FFFFFF"/>
                </a:solidFill>
              </a:rPr>
              <a:t> </a:t>
            </a:r>
            <a:r>
              <a:rPr lang="en-US" err="1">
                <a:solidFill>
                  <a:srgbClr val="FFFFFF"/>
                </a:solidFill>
              </a:rPr>
              <a:t>wartości</a:t>
            </a:r>
            <a:r>
              <a:rPr lang="en-US">
                <a:solidFill>
                  <a:srgbClr val="FFFFFF"/>
                </a:solidFill>
              </a:rPr>
              <a:t> </a:t>
            </a:r>
            <a:r>
              <a:rPr lang="en-US" err="1">
                <a:solidFill>
                  <a:srgbClr val="FFFFFF"/>
                </a:solidFill>
              </a:rPr>
              <a:t>realnej</a:t>
            </a:r>
            <a:endParaRPr lang="en-US" err="1"/>
          </a:p>
          <a:p>
            <a:pPr indent="-171450">
              <a:buChar char="•"/>
            </a:pPr>
            <a:r>
              <a:rPr lang="en-US" err="1"/>
              <a:t>Pieniądz</a:t>
            </a:r>
            <a:r>
              <a:rPr lang="en-US"/>
              <a:t> </a:t>
            </a:r>
            <a:r>
              <a:rPr lang="en-US" b="1" err="1"/>
              <a:t>naturalny</a:t>
            </a:r>
            <a:r>
              <a:rPr lang="en-US" b="1"/>
              <a:t>/</a:t>
            </a:r>
            <a:r>
              <a:rPr lang="en-US" b="1" err="1"/>
              <a:t>pierwotny</a:t>
            </a:r>
            <a:r>
              <a:rPr lang="en-US"/>
              <a:t> – Dobra </a:t>
            </a:r>
            <a:r>
              <a:rPr lang="en-US" err="1"/>
              <a:t>użytkowe</a:t>
            </a:r>
            <a:r>
              <a:rPr lang="en-US"/>
              <a:t> </a:t>
            </a:r>
            <a:r>
              <a:rPr lang="en-US" err="1"/>
              <a:t>wykorzystywane</a:t>
            </a:r>
            <a:r>
              <a:rPr lang="en-US"/>
              <a:t> </a:t>
            </a:r>
            <a:r>
              <a:rPr lang="en-US" err="1"/>
              <a:t>jako</a:t>
            </a:r>
            <a:r>
              <a:rPr lang="en-US"/>
              <a:t> </a:t>
            </a:r>
            <a:r>
              <a:rPr lang="en-US" err="1"/>
              <a:t>pośrednik</a:t>
            </a:r>
            <a:r>
              <a:rPr lang="en-US"/>
              <a:t> w </a:t>
            </a:r>
            <a:r>
              <a:rPr lang="en-US" err="1"/>
              <a:t>wymianie</a:t>
            </a:r>
            <a:r>
              <a:rPr lang="en-US"/>
              <a:t> </a:t>
            </a:r>
            <a:r>
              <a:rPr lang="en-US" err="1"/>
              <a:t>takie</a:t>
            </a:r>
            <a:r>
              <a:rPr lang="en-US"/>
              <a:t> </a:t>
            </a:r>
            <a:r>
              <a:rPr lang="en-US" err="1"/>
              <a:t>jak</a:t>
            </a:r>
            <a:r>
              <a:rPr lang="en-US"/>
              <a:t>: </a:t>
            </a:r>
            <a:r>
              <a:rPr lang="en-US" err="1"/>
              <a:t>zboża</a:t>
            </a:r>
            <a:r>
              <a:rPr lang="en-US"/>
              <a:t>, </a:t>
            </a:r>
            <a:r>
              <a:rPr lang="en-US" err="1"/>
              <a:t>bydło</a:t>
            </a:r>
            <a:r>
              <a:rPr lang="en-US"/>
              <a:t>, </a:t>
            </a:r>
            <a:r>
              <a:rPr lang="en-US" err="1"/>
              <a:t>skóry</a:t>
            </a:r>
            <a:r>
              <a:rPr lang="en-US"/>
              <a:t>, </a:t>
            </a:r>
            <a:r>
              <a:rPr lang="en-US" err="1"/>
              <a:t>kruszce</a:t>
            </a:r>
            <a:r>
              <a:rPr lang="en-US"/>
              <a:t> </a:t>
            </a:r>
            <a:r>
              <a:rPr lang="en-US" err="1"/>
              <a:t>szlachetne</a:t>
            </a:r>
            <a:r>
              <a:rPr lang="en-US"/>
              <a:t>. </a:t>
            </a:r>
            <a:r>
              <a:rPr lang="en-US" err="1"/>
              <a:t>Występowały</a:t>
            </a:r>
            <a:r>
              <a:rPr lang="en-US"/>
              <a:t> one w </a:t>
            </a:r>
            <a:r>
              <a:rPr lang="en-US" err="1"/>
              <a:t>jednostkach</a:t>
            </a:r>
            <a:r>
              <a:rPr lang="en-US"/>
              <a:t> </a:t>
            </a:r>
            <a:r>
              <a:rPr lang="en-US" err="1"/>
              <a:t>wagowych</a:t>
            </a:r>
            <a:r>
              <a:rPr lang="en-US"/>
              <a:t>.</a:t>
            </a:r>
          </a:p>
          <a:p>
            <a:pPr indent="-171450">
              <a:buChar char="•"/>
            </a:pPr>
            <a:r>
              <a:rPr lang="en-US"/>
              <a:t>Pieniądz </a:t>
            </a:r>
            <a:r>
              <a:rPr lang="en-US" b="1"/>
              <a:t>kredytowy/kruszcowy</a:t>
            </a:r>
            <a:r>
              <a:rPr lang="en-US"/>
              <a:t> – Pieniądz papierowy wymienialny na kruszce (złoto, srebro) emitowany przez banki, będący potwierdzeniem umowy kredytowej między bankiem i jego klientem. Miał charakter materialny, natomiast wartość i siłą nabywcza jednostki monetarnej była określana przez wartość zawartego w niej kruszcu, a nie przez nazwę i oznaczenie liczbowe.</a:t>
            </a:r>
          </a:p>
          <a:p>
            <a:r>
              <a:rPr lang="en-US">
                <a:solidFill>
                  <a:srgbClr val="FFFFFF"/>
                </a:solidFill>
              </a:rPr>
              <a:t>II PIENIĄDZ NIETOWAROWY (</a:t>
            </a:r>
            <a:r>
              <a:rPr lang="en-US" err="1">
                <a:solidFill>
                  <a:srgbClr val="FFFFFF"/>
                </a:solidFill>
              </a:rPr>
              <a:t>niepełnowartościowy</a:t>
            </a:r>
            <a:r>
              <a:rPr lang="en-US">
                <a:solidFill>
                  <a:srgbClr val="FFFFFF"/>
                </a:solidFill>
              </a:rPr>
              <a:t>) - </a:t>
            </a:r>
            <a:r>
              <a:rPr lang="en-US" err="1">
                <a:solidFill>
                  <a:srgbClr val="FFFFFF"/>
                </a:solidFill>
              </a:rPr>
              <a:t>jego</a:t>
            </a:r>
            <a:r>
              <a:rPr lang="en-US">
                <a:solidFill>
                  <a:srgbClr val="FFFFFF"/>
                </a:solidFill>
              </a:rPr>
              <a:t> </a:t>
            </a:r>
            <a:r>
              <a:rPr lang="en-US" err="1">
                <a:solidFill>
                  <a:srgbClr val="FFFFFF"/>
                </a:solidFill>
              </a:rPr>
              <a:t>wartość</a:t>
            </a:r>
            <a:r>
              <a:rPr lang="en-US">
                <a:solidFill>
                  <a:srgbClr val="FFFFFF"/>
                </a:solidFill>
              </a:rPr>
              <a:t> </a:t>
            </a:r>
            <a:r>
              <a:rPr lang="en-US" err="1">
                <a:solidFill>
                  <a:srgbClr val="FFFFFF"/>
                </a:solidFill>
              </a:rPr>
              <a:t>nominalna</a:t>
            </a:r>
            <a:r>
              <a:rPr lang="en-US">
                <a:solidFill>
                  <a:srgbClr val="FFFFFF"/>
                </a:solidFill>
              </a:rPr>
              <a:t> </a:t>
            </a:r>
            <a:r>
              <a:rPr lang="en-US" err="1">
                <a:solidFill>
                  <a:srgbClr val="FFFFFF"/>
                </a:solidFill>
              </a:rPr>
              <a:t>przewyższa</a:t>
            </a:r>
            <a:r>
              <a:rPr lang="en-US">
                <a:solidFill>
                  <a:srgbClr val="FFFFFF"/>
                </a:solidFill>
              </a:rPr>
              <a:t> </a:t>
            </a:r>
            <a:r>
              <a:rPr lang="en-US" err="1">
                <a:solidFill>
                  <a:srgbClr val="FFFFFF"/>
                </a:solidFill>
              </a:rPr>
              <a:t>wartość</a:t>
            </a:r>
            <a:r>
              <a:rPr lang="en-US">
                <a:solidFill>
                  <a:srgbClr val="FFFFFF"/>
                </a:solidFill>
              </a:rPr>
              <a:t> </a:t>
            </a:r>
            <a:r>
              <a:rPr lang="en-US" err="1">
                <a:solidFill>
                  <a:srgbClr val="FFFFFF"/>
                </a:solidFill>
              </a:rPr>
              <a:t>realną</a:t>
            </a:r>
            <a:endParaRPr lang="en-US" err="1"/>
          </a:p>
          <a:p>
            <a:pPr indent="-171450">
              <a:buChar char="•"/>
            </a:pPr>
            <a:r>
              <a:rPr lang="en-US"/>
              <a:t>Pieniądz </a:t>
            </a:r>
            <a:r>
              <a:rPr lang="en-US" b="1"/>
              <a:t>dekretowy/papierowy lub fiducjarny</a:t>
            </a:r>
            <a:r>
              <a:rPr lang="en-US"/>
              <a:t> O którego emisji i zasadach obiegu decydują dekrety władzy państwowej. Występował zarówno w formie monet kruszcowych jak i w formie pieniądza papierowego – banknotów emitowanych przez banki publiczne (obecnie banki centralne). Pieniądz papierowy jest pieniądzem symbolicznym, którego wartość znacznie przewyższa koszt jego wytworzenia.</a:t>
            </a:r>
          </a:p>
          <a:p>
            <a:pPr indent="-171450">
              <a:buChar char="•"/>
            </a:pPr>
            <a:r>
              <a:rPr lang="en-US">
                <a:solidFill>
                  <a:srgbClr val="FFFFFF"/>
                </a:solidFill>
              </a:rPr>
              <a:t>Pieniądz </a:t>
            </a:r>
            <a:r>
              <a:rPr lang="en-US" b="1">
                <a:solidFill>
                  <a:srgbClr val="FFFFFF"/>
                </a:solidFill>
              </a:rPr>
              <a:t>bezgotówkowy/wkładowy lub bankowy, żyrowy, depozytowy</a:t>
            </a:r>
            <a:r>
              <a:rPr lang="en-US">
                <a:solidFill>
                  <a:srgbClr val="FFFFFF"/>
                </a:solidFill>
              </a:rPr>
              <a:t> Istnieje jedynie w postaci zapisu na rachunku bankowym i umożliwia udzielanie kredytów i regulowanie zobowiązań między klientami. Płatność następuje poprzez przelewy bankowe z wykorzystaniem nowych technologii (karty kredytowe, karty płatnicze, przelewy bankowe, płatności internetowe). Pieniądz bezgotówkowy spowodował oderwanie obiegu pieniężnego </a:t>
            </a:r>
            <a:r>
              <a:rPr lang="en-US" err="1">
                <a:solidFill>
                  <a:srgbClr val="FFFFFF"/>
                </a:solidFill>
              </a:rPr>
              <a:t>od</a:t>
            </a:r>
            <a:r>
              <a:rPr lang="en-US">
                <a:solidFill>
                  <a:srgbClr val="FFFFFF"/>
                </a:solidFill>
              </a:rPr>
              <a:t> zasobów kruszcowych i umożliwiło to finansowanie przyspieszonego rozwoju gospodarczego.</a:t>
            </a:r>
            <a:endParaRPr lang="en-US"/>
          </a:p>
          <a:p>
            <a:endParaRPr lang="en-US"/>
          </a:p>
        </p:txBody>
      </p:sp>
      <p:sp>
        <p:nvSpPr>
          <p:cNvPr id="4" name="Symbol zastępczy numeru slajdu 3"/>
          <p:cNvSpPr>
            <a:spLocks noGrp="1"/>
          </p:cNvSpPr>
          <p:nvPr>
            <p:ph type="sldNum" sz="quarter" idx="10"/>
          </p:nvPr>
        </p:nvSpPr>
        <p:spPr/>
        <p:txBody>
          <a:bodyPr/>
          <a:lstStyle/>
          <a:p>
            <a:fld id="{6BB98AFB-CB0D-4DFE-87B9-B4B0D0DE73CD}" type="slidenum">
              <a:rPr lang="pl-PL" smtClean="0"/>
              <a:t>3</a:t>
            </a:fld>
            <a:endParaRPr lang="pl-PL"/>
          </a:p>
        </p:txBody>
      </p:sp>
    </p:spTree>
    <p:extLst>
      <p:ext uri="{BB962C8B-B14F-4D97-AF65-F5344CB8AC3E}">
        <p14:creationId xmlns:p14="http://schemas.microsoft.com/office/powerpoint/2010/main" val="7939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US" err="1"/>
              <a:t>Najistotniejsze</a:t>
            </a:r>
            <a:r>
              <a:rPr lang="en-US"/>
              <a:t> </a:t>
            </a:r>
            <a:r>
              <a:rPr lang="en-US" err="1"/>
              <a:t>funkcje</a:t>
            </a:r>
            <a:r>
              <a:rPr lang="en-US"/>
              <a:t> </a:t>
            </a:r>
            <a:r>
              <a:rPr lang="en-US" err="1"/>
              <a:t>pieniądza</a:t>
            </a:r>
            <a:r>
              <a:rPr lang="en-US"/>
              <a:t> </a:t>
            </a:r>
            <a:r>
              <a:rPr lang="en-US" err="1"/>
              <a:t>stanowi</a:t>
            </a:r>
            <a:r>
              <a:rPr lang="en-US"/>
              <a:t>:</a:t>
            </a:r>
            <a:endParaRPr lang="pl-PL"/>
          </a:p>
          <a:p>
            <a:pPr indent="-285750">
              <a:buChar char="•"/>
            </a:pPr>
            <a:r>
              <a:rPr lang="en-US" b="1"/>
              <a:t>środek wymiany</a:t>
            </a:r>
            <a:r>
              <a:rPr lang="en-US"/>
              <a:t> jest powszechnie rozpoznawalny. Ludzie zamieniają swoje dobra i usługi na pieniądz, a potem używają go do zakupów dóbr i </a:t>
            </a:r>
            <a:r>
              <a:rPr lang="en-US" err="1"/>
              <a:t>usług</a:t>
            </a:r>
            <a:r>
              <a:rPr lang="en-US"/>
              <a:t>, </a:t>
            </a:r>
            <a:r>
              <a:rPr lang="en-US" err="1"/>
              <a:t>których</a:t>
            </a:r>
            <a:r>
              <a:rPr lang="en-US"/>
              <a:t> </a:t>
            </a:r>
            <a:r>
              <a:rPr lang="en-US" err="1"/>
              <a:t>potrzebują</a:t>
            </a:r>
            <a:r>
              <a:rPr lang="en-US"/>
              <a:t>. </a:t>
            </a:r>
            <a:r>
              <a:rPr lang="en-US" err="1"/>
              <a:t>Pieniądz</a:t>
            </a:r>
            <a:r>
              <a:rPr lang="en-US"/>
              <a:t> </a:t>
            </a:r>
            <a:r>
              <a:rPr lang="en-US" err="1"/>
              <a:t>spełniający</a:t>
            </a:r>
            <a:r>
              <a:rPr lang="en-US"/>
              <a:t> funkcję środka wymiany znajduje zastosowanie praktycznie we wszystkich czynnościach. Pracownicy wymieniają usługi czynnika ludzkiego jakim jest praca na pieniądz. Ludzie kupują lub sprzedają dobra w zamian za pieniądz. Pieniądz dzięki tej funkcji ułatwia handel i sprzyja produkcji społecznej. Upraszcza proces wymiany w porównaniu z transakcjami barterowymi ( towar za towar) w gospodarce bezpieniężnej.</a:t>
            </a:r>
            <a:endParaRPr lang="pl-PL"/>
          </a:p>
          <a:p>
            <a:pPr indent="-285750">
              <a:buChar char="•"/>
            </a:pPr>
            <a:r>
              <a:rPr lang="en-US" b="1" err="1"/>
              <a:t>miernik</a:t>
            </a:r>
            <a:r>
              <a:rPr lang="en-US" b="1"/>
              <a:t> </a:t>
            </a:r>
            <a:r>
              <a:rPr lang="en-US" b="1" err="1"/>
              <a:t>wartości</a:t>
            </a:r>
            <a:r>
              <a:rPr lang="en-US"/>
              <a:t> jest </a:t>
            </a:r>
            <a:r>
              <a:rPr lang="en-US" err="1"/>
              <a:t>powszechnie</a:t>
            </a:r>
            <a:r>
              <a:rPr lang="en-US"/>
              <a:t> </a:t>
            </a:r>
            <a:r>
              <a:rPr lang="en-US" err="1"/>
              <a:t>uznawanym</a:t>
            </a:r>
            <a:r>
              <a:rPr lang="en-US"/>
              <a:t> </a:t>
            </a:r>
            <a:r>
              <a:rPr lang="en-US" err="1"/>
              <a:t>ekwiwalentem</a:t>
            </a:r>
            <a:r>
              <a:rPr lang="en-US"/>
              <a:t>, </a:t>
            </a:r>
            <a:r>
              <a:rPr lang="en-US" err="1"/>
              <a:t>pozwala</a:t>
            </a:r>
            <a:r>
              <a:rPr lang="en-US"/>
              <a:t> </a:t>
            </a:r>
            <a:r>
              <a:rPr lang="en-US" err="1"/>
              <a:t>na</a:t>
            </a:r>
            <a:r>
              <a:rPr lang="en-US"/>
              <a:t> </a:t>
            </a:r>
            <a:r>
              <a:rPr lang="en-US" err="1"/>
              <a:t>wyrażanie</a:t>
            </a:r>
            <a:r>
              <a:rPr lang="en-US"/>
              <a:t> </a:t>
            </a:r>
            <a:r>
              <a:rPr lang="en-US" err="1"/>
              <a:t>wartości</a:t>
            </a:r>
            <a:r>
              <a:rPr lang="en-US"/>
              <a:t> </a:t>
            </a:r>
            <a:r>
              <a:rPr lang="en-US" err="1"/>
              <a:t>towarów</a:t>
            </a:r>
            <a:r>
              <a:rPr lang="en-US"/>
              <a:t> w </a:t>
            </a:r>
            <a:r>
              <a:rPr lang="en-US" err="1"/>
              <a:t>pieniądzu</a:t>
            </a:r>
            <a:r>
              <a:rPr lang="en-US"/>
              <a:t>. W </a:t>
            </a:r>
            <a:r>
              <a:rPr lang="en-US" err="1"/>
              <a:t>tej</a:t>
            </a:r>
            <a:r>
              <a:rPr lang="en-US"/>
              <a:t> </a:t>
            </a:r>
            <a:r>
              <a:rPr lang="en-US" err="1"/>
              <a:t>funkcji</a:t>
            </a:r>
            <a:r>
              <a:rPr lang="en-US"/>
              <a:t> </a:t>
            </a:r>
            <a:r>
              <a:rPr lang="en-US" err="1"/>
              <a:t>bardzo</a:t>
            </a:r>
            <a:r>
              <a:rPr lang="en-US"/>
              <a:t> </a:t>
            </a:r>
            <a:r>
              <a:rPr lang="en-US" err="1"/>
              <a:t>istotne</a:t>
            </a:r>
            <a:r>
              <a:rPr lang="en-US"/>
              <a:t> jest </a:t>
            </a:r>
            <a:r>
              <a:rPr lang="en-US" err="1"/>
              <a:t>utrzymanie</a:t>
            </a:r>
            <a:r>
              <a:rPr lang="en-US"/>
              <a:t> </a:t>
            </a:r>
            <a:r>
              <a:rPr lang="en-US" err="1"/>
              <a:t>jego</a:t>
            </a:r>
            <a:r>
              <a:rPr lang="en-US"/>
              <a:t> </a:t>
            </a:r>
            <a:r>
              <a:rPr lang="en-US" err="1"/>
              <a:t>siły</a:t>
            </a:r>
            <a:r>
              <a:rPr lang="en-US"/>
              <a:t> </a:t>
            </a:r>
            <a:r>
              <a:rPr lang="en-US" err="1"/>
              <a:t>nabywczej</a:t>
            </a:r>
            <a:r>
              <a:rPr lang="en-US"/>
              <a:t> </a:t>
            </a:r>
            <a:r>
              <a:rPr lang="en-US" err="1"/>
              <a:t>określonej</a:t>
            </a:r>
            <a:r>
              <a:rPr lang="en-US"/>
              <a:t> </a:t>
            </a:r>
            <a:r>
              <a:rPr lang="en-US" err="1"/>
              <a:t>przez</a:t>
            </a:r>
            <a:r>
              <a:rPr lang="en-US"/>
              <a:t> </a:t>
            </a:r>
            <a:r>
              <a:rPr lang="en-US" err="1"/>
              <a:t>ilość</a:t>
            </a:r>
            <a:r>
              <a:rPr lang="en-US"/>
              <a:t> </a:t>
            </a:r>
            <a:r>
              <a:rPr lang="en-US" err="1"/>
              <a:t>towarów</a:t>
            </a:r>
            <a:r>
              <a:rPr lang="en-US"/>
              <a:t>, </a:t>
            </a:r>
            <a:r>
              <a:rPr lang="en-US" err="1"/>
              <a:t>jaką</a:t>
            </a:r>
            <a:r>
              <a:rPr lang="en-US"/>
              <a:t> </a:t>
            </a:r>
            <a:r>
              <a:rPr lang="en-US" err="1"/>
              <a:t>można</a:t>
            </a:r>
            <a:r>
              <a:rPr lang="en-US"/>
              <a:t> </a:t>
            </a:r>
            <a:r>
              <a:rPr lang="en-US" err="1"/>
              <a:t>nabyć</a:t>
            </a:r>
            <a:r>
              <a:rPr lang="en-US"/>
              <a:t> </a:t>
            </a:r>
            <a:r>
              <a:rPr lang="en-US" err="1"/>
              <a:t>za</a:t>
            </a:r>
            <a:r>
              <a:rPr lang="en-US"/>
              <a:t> </a:t>
            </a:r>
            <a:r>
              <a:rPr lang="en-US" err="1"/>
              <a:t>jednostkę</a:t>
            </a:r>
            <a:r>
              <a:rPr lang="en-US"/>
              <a:t> </a:t>
            </a:r>
            <a:r>
              <a:rPr lang="en-US" err="1"/>
              <a:t>pieniądza</a:t>
            </a:r>
            <a:r>
              <a:rPr lang="en-US"/>
              <a:t>. </a:t>
            </a:r>
            <a:endParaRPr lang="pl-PL"/>
          </a:p>
          <a:p>
            <a:pPr indent="-285750">
              <a:buChar char="•"/>
            </a:pPr>
            <a:r>
              <a:rPr lang="en-US" b="1" err="1"/>
              <a:t>środek</a:t>
            </a:r>
            <a:r>
              <a:rPr lang="en-US" b="1"/>
              <a:t> </a:t>
            </a:r>
            <a:r>
              <a:rPr lang="en-US" b="1" err="1"/>
              <a:t>przechowywania</a:t>
            </a:r>
            <a:r>
              <a:rPr lang="en-US" b="1"/>
              <a:t> </a:t>
            </a:r>
            <a:r>
              <a:rPr lang="en-US" b="1" err="1"/>
              <a:t>wartości</a:t>
            </a:r>
            <a:r>
              <a:rPr lang="en-US"/>
              <a:t> (</a:t>
            </a:r>
            <a:r>
              <a:rPr lang="en-US" i="1" err="1"/>
              <a:t>tezauryzacji</a:t>
            </a:r>
            <a:r>
              <a:rPr lang="en-US"/>
              <a:t>), </a:t>
            </a:r>
            <a:r>
              <a:rPr lang="en-US" err="1"/>
              <a:t>można</a:t>
            </a:r>
            <a:r>
              <a:rPr lang="en-US"/>
              <a:t> go </a:t>
            </a:r>
            <a:r>
              <a:rPr lang="en-US" err="1"/>
              <a:t>wykorzystać</a:t>
            </a:r>
            <a:r>
              <a:rPr lang="en-US"/>
              <a:t> do </a:t>
            </a:r>
            <a:r>
              <a:rPr lang="en-US" err="1"/>
              <a:t>dokonania</a:t>
            </a:r>
            <a:r>
              <a:rPr lang="en-US"/>
              <a:t> </a:t>
            </a:r>
            <a:r>
              <a:rPr lang="en-US" err="1"/>
              <a:t>zakupów</a:t>
            </a:r>
            <a:r>
              <a:rPr lang="en-US"/>
              <a:t> w </a:t>
            </a:r>
            <a:r>
              <a:rPr lang="en-US" err="1"/>
              <a:t>przyszłości</a:t>
            </a:r>
            <a:r>
              <a:rPr lang="en-US"/>
              <a:t>. Dana </a:t>
            </a:r>
            <a:r>
              <a:rPr lang="en-US" err="1"/>
              <a:t>osoba</a:t>
            </a:r>
            <a:r>
              <a:rPr lang="en-US"/>
              <a:t> </a:t>
            </a:r>
            <a:r>
              <a:rPr lang="en-US" err="1"/>
              <a:t>może</a:t>
            </a:r>
            <a:r>
              <a:rPr lang="en-US"/>
              <a:t> </a:t>
            </a:r>
            <a:r>
              <a:rPr lang="en-US" err="1"/>
              <a:t>przechowywać</a:t>
            </a:r>
            <a:r>
              <a:rPr lang="en-US"/>
              <a:t> </a:t>
            </a:r>
            <a:r>
              <a:rPr lang="en-US" err="1"/>
              <a:t>pieniądze</a:t>
            </a:r>
            <a:r>
              <a:rPr lang="en-US"/>
              <a:t> </a:t>
            </a:r>
            <a:r>
              <a:rPr lang="en-US" err="1"/>
              <a:t>i</a:t>
            </a:r>
            <a:r>
              <a:rPr lang="en-US"/>
              <a:t> </a:t>
            </a:r>
            <a:r>
              <a:rPr lang="en-US" err="1"/>
              <a:t>użyć</a:t>
            </a:r>
            <a:r>
              <a:rPr lang="en-US"/>
              <a:t> </a:t>
            </a:r>
            <a:r>
              <a:rPr lang="en-US" err="1"/>
              <a:t>ich</a:t>
            </a:r>
            <a:r>
              <a:rPr lang="en-US"/>
              <a:t> </a:t>
            </a:r>
            <a:r>
              <a:rPr lang="en-US" err="1"/>
              <a:t>później</a:t>
            </a:r>
            <a:r>
              <a:rPr lang="en-US"/>
              <a:t>, aby </a:t>
            </a:r>
            <a:r>
              <a:rPr lang="en-US" err="1"/>
              <a:t>dokonać</a:t>
            </a:r>
            <a:r>
              <a:rPr lang="en-US"/>
              <a:t> </a:t>
            </a:r>
            <a:r>
              <a:rPr lang="en-US" err="1"/>
              <a:t>jakiejś</a:t>
            </a:r>
            <a:r>
              <a:rPr lang="en-US"/>
              <a:t> transakcji. Funkcja przechowywania </a:t>
            </a:r>
            <a:r>
              <a:rPr lang="en-US" err="1"/>
              <a:t>wartości</a:t>
            </a:r>
            <a:r>
              <a:rPr lang="en-US"/>
              <a:t> (</a:t>
            </a:r>
            <a:r>
              <a:rPr lang="en-US" err="1"/>
              <a:t>tezauryzacja</a:t>
            </a:r>
            <a:r>
              <a:rPr lang="en-US"/>
              <a:t>) </a:t>
            </a:r>
            <a:r>
              <a:rPr lang="en-US" err="1"/>
              <a:t>związana</a:t>
            </a:r>
            <a:r>
              <a:rPr lang="en-US"/>
              <a:t> jest </a:t>
            </a:r>
            <a:r>
              <a:rPr lang="en-US" err="1"/>
              <a:t>ze</a:t>
            </a:r>
            <a:r>
              <a:rPr lang="en-US"/>
              <a:t> </a:t>
            </a:r>
            <a:r>
              <a:rPr lang="en-US" err="1"/>
              <a:t>stabilnością</a:t>
            </a:r>
            <a:r>
              <a:rPr lang="en-US"/>
              <a:t> </a:t>
            </a:r>
            <a:r>
              <a:rPr lang="en-US" err="1"/>
              <a:t>pieniądza</a:t>
            </a:r>
            <a:r>
              <a:rPr lang="en-US"/>
              <a:t>. </a:t>
            </a:r>
            <a:r>
              <a:rPr lang="en-US" err="1"/>
              <a:t>Środkiem</a:t>
            </a:r>
            <a:r>
              <a:rPr lang="en-US"/>
              <a:t> </a:t>
            </a:r>
            <a:r>
              <a:rPr lang="en-US" err="1"/>
              <a:t>przechowywania</a:t>
            </a:r>
            <a:r>
              <a:rPr lang="en-US"/>
              <a:t> </a:t>
            </a:r>
            <a:r>
              <a:rPr lang="en-US" err="1"/>
              <a:t>wartości</a:t>
            </a:r>
            <a:r>
              <a:rPr lang="en-US"/>
              <a:t> </a:t>
            </a:r>
            <a:r>
              <a:rPr lang="en-US" err="1"/>
              <a:t>mogą</a:t>
            </a:r>
            <a:r>
              <a:rPr lang="en-US"/>
              <a:t> </a:t>
            </a:r>
            <a:r>
              <a:rPr lang="en-US" err="1"/>
              <a:t>być</a:t>
            </a:r>
            <a:r>
              <a:rPr lang="en-US"/>
              <a:t> </a:t>
            </a:r>
            <a:r>
              <a:rPr lang="en-US" err="1"/>
              <a:t>domy</a:t>
            </a:r>
            <a:r>
              <a:rPr lang="en-US"/>
              <a:t>, </a:t>
            </a:r>
            <a:r>
              <a:rPr lang="en-US" err="1"/>
              <a:t>kolekcje</a:t>
            </a:r>
            <a:r>
              <a:rPr lang="en-US"/>
              <a:t> </a:t>
            </a:r>
            <a:r>
              <a:rPr lang="en-US" err="1"/>
              <a:t>znaczków</a:t>
            </a:r>
            <a:r>
              <a:rPr lang="en-US"/>
              <a:t> </a:t>
            </a:r>
            <a:r>
              <a:rPr lang="en-US" err="1"/>
              <a:t>pocztowych</a:t>
            </a:r>
            <a:r>
              <a:rPr lang="en-US"/>
              <a:t> a </a:t>
            </a:r>
            <a:r>
              <a:rPr lang="en-US" err="1"/>
              <a:t>także</a:t>
            </a:r>
            <a:r>
              <a:rPr lang="en-US"/>
              <a:t> </a:t>
            </a:r>
            <a:r>
              <a:rPr lang="en-US" err="1"/>
              <a:t>oprocentowane</a:t>
            </a:r>
            <a:r>
              <a:rPr lang="en-US"/>
              <a:t> </a:t>
            </a:r>
            <a:r>
              <a:rPr lang="en-US" err="1"/>
              <a:t>wkłady</a:t>
            </a:r>
            <a:r>
              <a:rPr lang="en-US"/>
              <a:t> w </a:t>
            </a:r>
            <a:r>
              <a:rPr lang="en-US" err="1"/>
              <a:t>bankach</a:t>
            </a:r>
            <a:r>
              <a:rPr lang="en-US"/>
              <a:t>.</a:t>
            </a:r>
            <a:endParaRPr lang="pl-PL"/>
          </a:p>
          <a:p>
            <a:pPr indent="-285750">
              <a:buChar char="•"/>
            </a:pPr>
            <a:r>
              <a:rPr lang="en-US" b="1" err="1"/>
              <a:t>środek</a:t>
            </a:r>
            <a:r>
              <a:rPr lang="en-US" b="1"/>
              <a:t> </a:t>
            </a:r>
            <a:r>
              <a:rPr lang="en-US" b="1" err="1"/>
              <a:t>płatniczy</a:t>
            </a:r>
            <a:r>
              <a:rPr lang="en-US"/>
              <a:t> </a:t>
            </a:r>
            <a:r>
              <a:rPr lang="en-US" err="1"/>
              <a:t>reguluje</a:t>
            </a:r>
            <a:r>
              <a:rPr lang="en-US"/>
              <a:t> </a:t>
            </a:r>
            <a:r>
              <a:rPr lang="en-US" err="1"/>
              <a:t>się</a:t>
            </a:r>
            <a:r>
              <a:rPr lang="en-US"/>
              <a:t> </a:t>
            </a:r>
            <a:r>
              <a:rPr lang="en-US" err="1"/>
              <a:t>nim</a:t>
            </a:r>
            <a:r>
              <a:rPr lang="en-US"/>
              <a:t> </a:t>
            </a:r>
            <a:r>
              <a:rPr lang="en-US" err="1"/>
              <a:t>zobowiązania</a:t>
            </a:r>
            <a:r>
              <a:rPr lang="en-US"/>
              <a:t> </a:t>
            </a:r>
            <a:r>
              <a:rPr lang="en-US" err="1"/>
              <a:t>niezwiązane</a:t>
            </a:r>
            <a:r>
              <a:rPr lang="en-US"/>
              <a:t> z </a:t>
            </a:r>
            <a:r>
              <a:rPr lang="en-US" err="1"/>
              <a:t>zakupem</a:t>
            </a:r>
            <a:r>
              <a:rPr lang="en-US"/>
              <a:t> </a:t>
            </a:r>
            <a:r>
              <a:rPr lang="en-US" err="1"/>
              <a:t>usług</a:t>
            </a:r>
            <a:r>
              <a:rPr lang="en-US"/>
              <a:t> </a:t>
            </a:r>
            <a:r>
              <a:rPr lang="en-US" err="1"/>
              <a:t>oraz</a:t>
            </a:r>
            <a:r>
              <a:rPr lang="en-US"/>
              <a:t> </a:t>
            </a:r>
            <a:r>
              <a:rPr lang="en-US" err="1"/>
              <a:t>towarów</a:t>
            </a:r>
            <a:r>
              <a:rPr lang="en-US"/>
              <a:t>, </a:t>
            </a:r>
            <a:r>
              <a:rPr lang="en-US" err="1"/>
              <a:t>są</a:t>
            </a:r>
            <a:r>
              <a:rPr lang="en-US"/>
              <a:t> to </a:t>
            </a:r>
            <a:r>
              <a:rPr lang="en-US" err="1"/>
              <a:t>głównie</a:t>
            </a:r>
            <a:r>
              <a:rPr lang="en-US"/>
              <a:t> </a:t>
            </a:r>
            <a:r>
              <a:rPr lang="en-US" err="1"/>
              <a:t>płatności</a:t>
            </a:r>
            <a:r>
              <a:rPr lang="en-US"/>
              <a:t> </a:t>
            </a:r>
            <a:r>
              <a:rPr lang="en-US" err="1"/>
              <a:t>dotyczące</a:t>
            </a:r>
            <a:r>
              <a:rPr lang="en-US"/>
              <a:t> </a:t>
            </a:r>
            <a:r>
              <a:rPr lang="en-US" err="1"/>
              <a:t>zaciąganych</a:t>
            </a:r>
            <a:r>
              <a:rPr lang="en-US"/>
              <a:t> </a:t>
            </a:r>
            <a:r>
              <a:rPr lang="en-US" err="1"/>
              <a:t>i</a:t>
            </a:r>
            <a:r>
              <a:rPr lang="en-US"/>
              <a:t> </a:t>
            </a:r>
            <a:r>
              <a:rPr lang="en-US" err="1"/>
              <a:t>spłacanych</a:t>
            </a:r>
            <a:r>
              <a:rPr lang="en-US"/>
              <a:t> </a:t>
            </a:r>
            <a:r>
              <a:rPr lang="en-US" err="1"/>
              <a:t>pożyczek</a:t>
            </a:r>
            <a:r>
              <a:rPr lang="en-US"/>
              <a:t>, </a:t>
            </a:r>
            <a:r>
              <a:rPr lang="en-US" err="1"/>
              <a:t>regulowania</a:t>
            </a:r>
            <a:r>
              <a:rPr lang="en-US"/>
              <a:t> </a:t>
            </a:r>
            <a:r>
              <a:rPr lang="en-US" err="1"/>
              <a:t>zobowiązań</a:t>
            </a:r>
            <a:r>
              <a:rPr lang="en-US"/>
              <a:t> </a:t>
            </a:r>
            <a:r>
              <a:rPr lang="en-US" err="1"/>
              <a:t>podatkowych</a:t>
            </a:r>
            <a:r>
              <a:rPr lang="en-US"/>
              <a:t>, </a:t>
            </a:r>
            <a:r>
              <a:rPr lang="en-US" err="1"/>
              <a:t>opłacania</a:t>
            </a:r>
            <a:r>
              <a:rPr lang="en-US"/>
              <a:t> </a:t>
            </a:r>
            <a:r>
              <a:rPr lang="en-US" err="1"/>
              <a:t>składek</a:t>
            </a:r>
            <a:r>
              <a:rPr lang="en-US"/>
              <a:t> </a:t>
            </a:r>
            <a:r>
              <a:rPr lang="en-US" err="1"/>
              <a:t>na</a:t>
            </a:r>
            <a:r>
              <a:rPr lang="en-US"/>
              <a:t> </a:t>
            </a:r>
            <a:r>
              <a:rPr lang="en-US" err="1"/>
              <a:t>ubezpieczenia</a:t>
            </a:r>
            <a:r>
              <a:rPr lang="en-US"/>
              <a:t> </a:t>
            </a:r>
            <a:r>
              <a:rPr lang="en-US" err="1"/>
              <a:t>gospodarcze</a:t>
            </a:r>
            <a:r>
              <a:rPr lang="en-US"/>
              <a:t> </a:t>
            </a:r>
            <a:r>
              <a:rPr lang="en-US" err="1"/>
              <a:t>i</a:t>
            </a:r>
            <a:r>
              <a:rPr lang="en-US"/>
              <a:t> </a:t>
            </a:r>
            <a:r>
              <a:rPr lang="en-US" err="1"/>
              <a:t>społeczne</a:t>
            </a:r>
            <a:r>
              <a:rPr lang="en-US"/>
              <a:t>.</a:t>
            </a:r>
            <a:endParaRPr lang="pl-PL"/>
          </a:p>
          <a:p>
            <a:pPr indent="-285750">
              <a:buChar char="•"/>
            </a:pPr>
            <a:r>
              <a:rPr lang="en-US" b="1" err="1"/>
              <a:t>międzynarodowy</a:t>
            </a:r>
            <a:r>
              <a:rPr lang="en-US" b="1"/>
              <a:t> </a:t>
            </a:r>
            <a:r>
              <a:rPr lang="en-US" b="1" err="1"/>
              <a:t>środek</a:t>
            </a:r>
            <a:r>
              <a:rPr lang="en-US" b="1"/>
              <a:t> </a:t>
            </a:r>
            <a:r>
              <a:rPr lang="en-US" b="1" err="1"/>
              <a:t>płatniczy</a:t>
            </a:r>
            <a:r>
              <a:rPr lang="en-US" b="1"/>
              <a:t> </a:t>
            </a:r>
            <a:r>
              <a:rPr lang="en-US" err="1"/>
              <a:t>pieniądz</a:t>
            </a:r>
            <a:r>
              <a:rPr lang="en-US"/>
              <a:t> </a:t>
            </a:r>
            <a:r>
              <a:rPr lang="en-US" err="1"/>
              <a:t>jednego</a:t>
            </a:r>
            <a:r>
              <a:rPr lang="en-US"/>
              <a:t> </a:t>
            </a:r>
            <a:r>
              <a:rPr lang="en-US" err="1"/>
              <a:t>kraju</a:t>
            </a:r>
            <a:r>
              <a:rPr lang="en-US"/>
              <a:t> jest </a:t>
            </a:r>
            <a:r>
              <a:rPr lang="en-US" err="1"/>
              <a:t>honorowany</a:t>
            </a:r>
            <a:r>
              <a:rPr lang="en-US"/>
              <a:t> w </a:t>
            </a:r>
            <a:r>
              <a:rPr lang="en-US" err="1"/>
              <a:t>innym</a:t>
            </a:r>
            <a:r>
              <a:rPr lang="en-US"/>
              <a:t> </a:t>
            </a:r>
            <a:r>
              <a:rPr lang="en-US" err="1"/>
              <a:t>kraju</a:t>
            </a:r>
            <a:r>
              <a:rPr lang="en-US"/>
              <a:t> </a:t>
            </a:r>
            <a:r>
              <a:rPr lang="en-US" err="1"/>
              <a:t>jako</a:t>
            </a:r>
            <a:r>
              <a:rPr lang="en-US"/>
              <a:t> </a:t>
            </a:r>
            <a:r>
              <a:rPr lang="en-US" err="1"/>
              <a:t>środek</a:t>
            </a:r>
            <a:r>
              <a:rPr lang="en-US"/>
              <a:t> </a:t>
            </a:r>
            <a:r>
              <a:rPr lang="en-US" err="1"/>
              <a:t>płatniczy</a:t>
            </a:r>
            <a:r>
              <a:rPr lang="en-US"/>
              <a:t> np. </a:t>
            </a:r>
            <a:r>
              <a:rPr lang="en-US" err="1"/>
              <a:t>dolar</a:t>
            </a:r>
            <a:r>
              <a:rPr lang="en-US"/>
              <a:t> </a:t>
            </a:r>
            <a:r>
              <a:rPr lang="en-US" err="1"/>
              <a:t>amerykański</a:t>
            </a:r>
            <a:r>
              <a:rPr lang="en-US"/>
              <a:t>, euro, </a:t>
            </a:r>
            <a:r>
              <a:rPr lang="en-US" err="1"/>
              <a:t>funt</a:t>
            </a:r>
            <a:r>
              <a:rPr lang="en-US"/>
              <a:t> </a:t>
            </a:r>
            <a:r>
              <a:rPr lang="en-US" err="1"/>
              <a:t>brytyjski</a:t>
            </a:r>
            <a:r>
              <a:rPr lang="en-US"/>
              <a:t>, frank </a:t>
            </a:r>
            <a:r>
              <a:rPr lang="en-US" err="1"/>
              <a:t>szwajcarski</a:t>
            </a:r>
            <a:r>
              <a:rPr lang="en-US"/>
              <a:t>.</a:t>
            </a:r>
            <a:endParaRPr lang="pl-PL"/>
          </a:p>
        </p:txBody>
      </p:sp>
      <p:sp>
        <p:nvSpPr>
          <p:cNvPr id="4" name="Symbol zastępczy numeru slajdu 3"/>
          <p:cNvSpPr>
            <a:spLocks noGrp="1"/>
          </p:cNvSpPr>
          <p:nvPr>
            <p:ph type="sldNum" sz="quarter" idx="10"/>
          </p:nvPr>
        </p:nvSpPr>
        <p:spPr/>
        <p:txBody>
          <a:bodyPr/>
          <a:lstStyle/>
          <a:p>
            <a:fld id="{6BB98AFB-CB0D-4DFE-87B9-B4B0D0DE73CD}" type="slidenum">
              <a:rPr lang="pl-PL" smtClean="0"/>
              <a:t>4</a:t>
            </a:fld>
            <a:endParaRPr lang="pl-PL"/>
          </a:p>
        </p:txBody>
      </p:sp>
    </p:spTree>
    <p:extLst>
      <p:ext uri="{BB962C8B-B14F-4D97-AF65-F5344CB8AC3E}">
        <p14:creationId xmlns:p14="http://schemas.microsoft.com/office/powerpoint/2010/main" val="2120627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US" dirty="0" err="1"/>
              <a:t>Pieniądz</a:t>
            </a:r>
            <a:r>
              <a:rPr lang="en-US" dirty="0"/>
              <a:t> </a:t>
            </a:r>
            <a:r>
              <a:rPr lang="en-US" dirty="0" err="1"/>
              <a:t>jako</a:t>
            </a:r>
            <a:r>
              <a:rPr lang="en-US" dirty="0"/>
              <a:t> </a:t>
            </a:r>
            <a:r>
              <a:rPr lang="en-US" dirty="0" err="1"/>
              <a:t>środek</a:t>
            </a:r>
            <a:r>
              <a:rPr lang="en-US" dirty="0"/>
              <a:t> </a:t>
            </a:r>
            <a:r>
              <a:rPr lang="en-US" dirty="0" err="1"/>
              <a:t>wymiany</a:t>
            </a:r>
            <a:r>
              <a:rPr lang="en-US" dirty="0"/>
              <a:t> </a:t>
            </a:r>
            <a:r>
              <a:rPr lang="en-US" dirty="0" err="1"/>
              <a:t>powinien</a:t>
            </a:r>
            <a:r>
              <a:rPr lang="en-US" dirty="0"/>
              <a:t> </a:t>
            </a:r>
            <a:r>
              <a:rPr lang="en-US" dirty="0" err="1"/>
              <a:t>spełniać</a:t>
            </a:r>
            <a:r>
              <a:rPr lang="en-US" dirty="0"/>
              <a:t> </a:t>
            </a:r>
            <a:r>
              <a:rPr lang="en-US" dirty="0" err="1"/>
              <a:t>następujące</a:t>
            </a:r>
            <a:r>
              <a:rPr lang="en-US" dirty="0"/>
              <a:t> </a:t>
            </a:r>
            <a:r>
              <a:rPr lang="en-US" dirty="0" err="1"/>
              <a:t>cechy</a:t>
            </a:r>
            <a:r>
              <a:rPr lang="en-US" dirty="0"/>
              <a:t>:</a:t>
            </a:r>
            <a:endParaRPr lang="pl-PL" dirty="0"/>
          </a:p>
          <a:p>
            <a:pPr indent="-285750">
              <a:buChar char="•"/>
            </a:pPr>
            <a:r>
              <a:rPr lang="en-US" dirty="0"/>
              <a:t>Musi </a:t>
            </a:r>
            <a:r>
              <a:rPr lang="en-US" dirty="0" err="1"/>
              <a:t>być</a:t>
            </a:r>
            <a:r>
              <a:rPr lang="en-US" dirty="0"/>
              <a:t> </a:t>
            </a:r>
            <a:r>
              <a:rPr lang="en-US" dirty="0" err="1"/>
              <a:t>powszechnie</a:t>
            </a:r>
            <a:r>
              <a:rPr lang="en-US" dirty="0"/>
              <a:t> </a:t>
            </a:r>
            <a:r>
              <a:rPr lang="en-US" dirty="0" err="1"/>
              <a:t>akceptowany</a:t>
            </a:r>
            <a:r>
              <a:rPr lang="en-US" dirty="0"/>
              <a:t> </a:t>
            </a:r>
            <a:r>
              <a:rPr lang="en-US" dirty="0" err="1"/>
              <a:t>i</a:t>
            </a:r>
            <a:r>
              <a:rPr lang="en-US" dirty="0"/>
              <a:t> </a:t>
            </a:r>
            <a:r>
              <a:rPr lang="en-US" dirty="0" err="1"/>
              <a:t>rozpoznawalny</a:t>
            </a:r>
            <a:endParaRPr lang="pl-PL" dirty="0" err="1"/>
          </a:p>
          <a:p>
            <a:pPr indent="-285750">
              <a:buChar char="•"/>
            </a:pPr>
            <a:r>
              <a:rPr lang="en-US" dirty="0"/>
              <a:t>Musi </a:t>
            </a:r>
            <a:r>
              <a:rPr lang="en-US" dirty="0" err="1"/>
              <a:t>być</a:t>
            </a:r>
            <a:r>
              <a:rPr lang="en-US" dirty="0"/>
              <a:t> </a:t>
            </a:r>
            <a:r>
              <a:rPr lang="en-US" dirty="0" err="1"/>
              <a:t>przenośny</a:t>
            </a:r>
            <a:r>
              <a:rPr lang="en-US" dirty="0"/>
              <a:t> </a:t>
            </a:r>
            <a:r>
              <a:rPr lang="en-US" dirty="0" err="1"/>
              <a:t>i</a:t>
            </a:r>
            <a:r>
              <a:rPr lang="en-US" dirty="0"/>
              <a:t> </a:t>
            </a:r>
            <a:r>
              <a:rPr lang="en-US" dirty="0" err="1"/>
              <a:t>poręczny</a:t>
            </a:r>
            <a:endParaRPr lang="pl-PL"/>
          </a:p>
          <a:p>
            <a:pPr indent="-285750">
              <a:buChar char="•"/>
            </a:pPr>
            <a:r>
              <a:rPr lang="en-US" dirty="0"/>
              <a:t>Musi </a:t>
            </a:r>
            <a:r>
              <a:rPr lang="en-US" dirty="0" err="1"/>
              <a:t>być</a:t>
            </a:r>
            <a:r>
              <a:rPr lang="en-US" dirty="0"/>
              <a:t> </a:t>
            </a:r>
            <a:r>
              <a:rPr lang="en-US" dirty="0" err="1"/>
              <a:t>łatwo</a:t>
            </a:r>
            <a:r>
              <a:rPr lang="en-US" dirty="0"/>
              <a:t> </a:t>
            </a:r>
            <a:r>
              <a:rPr lang="en-US" dirty="0" err="1"/>
              <a:t>podzielny</a:t>
            </a:r>
            <a:r>
              <a:rPr lang="en-US" dirty="0"/>
              <a:t> </a:t>
            </a:r>
            <a:r>
              <a:rPr lang="en-US" dirty="0" err="1"/>
              <a:t>na</a:t>
            </a:r>
            <a:r>
              <a:rPr lang="en-US" dirty="0"/>
              <a:t> </a:t>
            </a:r>
            <a:r>
              <a:rPr lang="en-US" dirty="0" err="1"/>
              <a:t>mniejsze</a:t>
            </a:r>
            <a:r>
              <a:rPr lang="en-US" dirty="0"/>
              <a:t> </a:t>
            </a:r>
            <a:r>
              <a:rPr lang="en-US" dirty="0" err="1"/>
              <a:t>jednostki</a:t>
            </a:r>
            <a:endParaRPr lang="pl-PL"/>
          </a:p>
          <a:p>
            <a:pPr indent="-285750">
              <a:buChar char="•"/>
            </a:pPr>
            <a:r>
              <a:rPr lang="en-US" dirty="0"/>
              <a:t>Musi </a:t>
            </a:r>
            <a:r>
              <a:rPr lang="en-US" dirty="0" err="1"/>
              <a:t>być</a:t>
            </a:r>
            <a:r>
              <a:rPr lang="en-US" dirty="0"/>
              <a:t> </a:t>
            </a:r>
            <a:r>
              <a:rPr lang="en-US" dirty="0" err="1"/>
              <a:t>trudny</a:t>
            </a:r>
            <a:r>
              <a:rPr lang="en-US" dirty="0"/>
              <a:t> do </a:t>
            </a:r>
            <a:r>
              <a:rPr lang="en-US" dirty="0" err="1"/>
              <a:t>podrobienia</a:t>
            </a:r>
            <a:endParaRPr lang="pl-PL"/>
          </a:p>
          <a:p>
            <a:pPr indent="-285750">
              <a:buChar char="•"/>
            </a:pPr>
            <a:r>
              <a:rPr lang="en-US" dirty="0"/>
              <a:t>Musi </a:t>
            </a:r>
            <a:r>
              <a:rPr lang="en-US" dirty="0" err="1"/>
              <a:t>być</a:t>
            </a:r>
            <a:r>
              <a:rPr lang="en-US" dirty="0"/>
              <a:t> </a:t>
            </a:r>
            <a:r>
              <a:rPr lang="en-US" dirty="0" err="1"/>
              <a:t>wytrzymały</a:t>
            </a:r>
            <a:endParaRPr lang="pl-PL"/>
          </a:p>
        </p:txBody>
      </p:sp>
      <p:sp>
        <p:nvSpPr>
          <p:cNvPr id="4" name="Symbol zastępczy numeru slajdu 3"/>
          <p:cNvSpPr>
            <a:spLocks noGrp="1"/>
          </p:cNvSpPr>
          <p:nvPr>
            <p:ph type="sldNum" sz="quarter" idx="10"/>
          </p:nvPr>
        </p:nvSpPr>
        <p:spPr/>
        <p:txBody>
          <a:bodyPr/>
          <a:lstStyle/>
          <a:p>
            <a:fld id="{6BB98AFB-CB0D-4DFE-87B9-B4B0D0DE73CD}" type="slidenum">
              <a:rPr lang="pl-PL" smtClean="0"/>
              <a:t>5</a:t>
            </a:fld>
            <a:endParaRPr lang="pl-PL"/>
          </a:p>
        </p:txBody>
      </p:sp>
    </p:spTree>
    <p:extLst>
      <p:ext uri="{BB962C8B-B14F-4D97-AF65-F5344CB8AC3E}">
        <p14:creationId xmlns:p14="http://schemas.microsoft.com/office/powerpoint/2010/main" val="2435326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a:t>Agregaty pieniężne (agregaty monetarne) to </a:t>
            </a:r>
            <a:r>
              <a:rPr lang="en-US" err="1"/>
              <a:t>różne</a:t>
            </a:r>
            <a:r>
              <a:rPr lang="en-US"/>
              <a:t> </a:t>
            </a:r>
            <a:r>
              <a:rPr lang="en-US" err="1"/>
              <a:t>miary</a:t>
            </a:r>
            <a:r>
              <a:rPr lang="en-US"/>
              <a:t> </a:t>
            </a:r>
            <a:r>
              <a:rPr lang="en-US" err="1"/>
              <a:t>ilości</a:t>
            </a:r>
            <a:r>
              <a:rPr lang="en-US"/>
              <a:t> </a:t>
            </a:r>
            <a:r>
              <a:rPr lang="en-US" err="1"/>
              <a:t>pieniądza</a:t>
            </a:r>
            <a:r>
              <a:rPr lang="en-US"/>
              <a:t> w </a:t>
            </a:r>
            <a:r>
              <a:rPr lang="en-US" err="1"/>
              <a:t>gospodarce</a:t>
            </a:r>
            <a:r>
              <a:rPr lang="en-US"/>
              <a:t>, przy czym mianem pieniądza określa się aktywa, które można szybko zamienić na gotówkę bez znacznej utraty ich wartości. W praktyce agregaty pieniężne określone są jako sumy wartości gotówki w obiegu oraz depozytów bankowych o różnym stopniu płynności. W poszczególnych krajach wykorzystywane są różne definicje agregatów pieniężnych; w krajach Unii Europejskiej definicje agregatów pieniężnych zostały ujednolicone. </a:t>
            </a:r>
            <a:br>
              <a:rPr lang="en-US">
                <a:ea typeface="+mn-lt"/>
                <a:cs typeface="+mn-lt"/>
              </a:rPr>
            </a:br>
            <a:r>
              <a:rPr lang="en-US" b="1"/>
              <a:t>Poszczególne agregaty pieniężne w Polsce oznaczane są literą M i symbolami cyfrowymi wzrastającymi w miarę zmniejszającej się płynności zawartych w nich aktywów. Aktywa charakteryzujące się wysoką płynnością wykorzystywane są częściej jako środek płatniczy, natomiast aktywa o mniejszej płynności częściej wykorzystywane są do gromadzenia oszczędności. Wartości agregatów pieniężnych w Polsce publikowane są przez Narodowy Bank Polski z </a:t>
            </a:r>
            <a:r>
              <a:rPr lang="en-US" b="1" err="1"/>
              <a:t>częstotliwością</a:t>
            </a:r>
            <a:r>
              <a:rPr lang="en-US" b="1"/>
              <a:t> </a:t>
            </a:r>
            <a:r>
              <a:rPr lang="en-US" b="1" err="1"/>
              <a:t>miesięczną</a:t>
            </a:r>
            <a:r>
              <a:rPr lang="en-US" b="1"/>
              <a:t>. </a:t>
            </a:r>
            <a:endParaRPr lang="en-US"/>
          </a:p>
          <a:p>
            <a:r>
              <a:rPr lang="en-US" b="1">
                <a:solidFill>
                  <a:srgbClr val="FFFFFF"/>
                </a:solidFill>
              </a:rPr>
              <a:t>M0 </a:t>
            </a:r>
            <a:endParaRPr lang="en-US"/>
          </a:p>
          <a:p>
            <a:r>
              <a:rPr lang="en-US">
                <a:solidFill>
                  <a:srgbClr val="FFFFFF"/>
                </a:solidFill>
              </a:rPr>
              <a:t>Baza </a:t>
            </a:r>
            <a:r>
              <a:rPr lang="en-US" err="1">
                <a:solidFill>
                  <a:srgbClr val="FFFFFF"/>
                </a:solidFill>
              </a:rPr>
              <a:t>monetarna</a:t>
            </a:r>
            <a:r>
              <a:rPr lang="en-US">
                <a:solidFill>
                  <a:srgbClr val="FFFFFF"/>
                </a:solidFill>
              </a:rPr>
              <a:t> </a:t>
            </a:r>
            <a:r>
              <a:rPr lang="en-US" err="1">
                <a:solidFill>
                  <a:srgbClr val="FFFFFF"/>
                </a:solidFill>
              </a:rPr>
              <a:t>określona</a:t>
            </a:r>
            <a:r>
              <a:rPr lang="en-US">
                <a:solidFill>
                  <a:srgbClr val="FFFFFF"/>
                </a:solidFill>
              </a:rPr>
              <a:t> </a:t>
            </a:r>
            <a:r>
              <a:rPr lang="en-US" err="1">
                <a:solidFill>
                  <a:srgbClr val="FFFFFF"/>
                </a:solidFill>
              </a:rPr>
              <a:t>jako</a:t>
            </a:r>
            <a:r>
              <a:rPr lang="en-US">
                <a:solidFill>
                  <a:srgbClr val="FFFFFF"/>
                </a:solidFill>
              </a:rPr>
              <a:t> </a:t>
            </a:r>
            <a:r>
              <a:rPr lang="en-US" b="1">
                <a:solidFill>
                  <a:srgbClr val="FFFFFF"/>
                </a:solidFill>
              </a:rPr>
              <a:t>M0 = R + C</a:t>
            </a:r>
            <a:r>
              <a:rPr lang="en-US">
                <a:solidFill>
                  <a:srgbClr val="FFFFFF"/>
                </a:solidFill>
              </a:rPr>
              <a:t>, </a:t>
            </a:r>
            <a:endParaRPr lang="en-US"/>
          </a:p>
          <a:p>
            <a:r>
              <a:rPr lang="en-US" err="1"/>
              <a:t>gdzie</a:t>
            </a:r>
            <a:r>
              <a:rPr lang="en-US"/>
              <a:t>: </a:t>
            </a:r>
            <a:br>
              <a:rPr lang="en-US"/>
            </a:br>
            <a:r>
              <a:rPr lang="en-US"/>
              <a:t>C – </a:t>
            </a:r>
            <a:r>
              <a:rPr lang="en-US" err="1"/>
              <a:t>pieniądz</a:t>
            </a:r>
            <a:r>
              <a:rPr lang="en-US"/>
              <a:t> </a:t>
            </a:r>
            <a:r>
              <a:rPr lang="en-US" err="1"/>
              <a:t>gotówkowy</a:t>
            </a:r>
            <a:r>
              <a:rPr lang="en-US"/>
              <a:t> (</a:t>
            </a:r>
            <a:r>
              <a:rPr lang="en-US" err="1"/>
              <a:t>monety</a:t>
            </a:r>
            <a:r>
              <a:rPr lang="en-US"/>
              <a:t> </a:t>
            </a:r>
            <a:r>
              <a:rPr lang="en-US" err="1"/>
              <a:t>i</a:t>
            </a:r>
            <a:r>
              <a:rPr lang="en-US"/>
              <a:t> </a:t>
            </a:r>
            <a:r>
              <a:rPr lang="en-US" err="1"/>
              <a:t>banknoty</a:t>
            </a:r>
            <a:r>
              <a:rPr lang="en-US"/>
              <a:t> w </a:t>
            </a:r>
            <a:r>
              <a:rPr lang="en-US" err="1"/>
              <a:t>obiegu</a:t>
            </a:r>
            <a:r>
              <a:rPr lang="en-US"/>
              <a:t> </a:t>
            </a:r>
            <a:r>
              <a:rPr lang="en-US" err="1"/>
              <a:t>poza</a:t>
            </a:r>
            <a:r>
              <a:rPr lang="en-US"/>
              <a:t> </a:t>
            </a:r>
            <a:r>
              <a:rPr lang="en-US" err="1"/>
              <a:t>sektorem</a:t>
            </a:r>
            <a:r>
              <a:rPr lang="en-US"/>
              <a:t> </a:t>
            </a:r>
            <a:r>
              <a:rPr lang="en-US" err="1"/>
              <a:t>bankowym</a:t>
            </a:r>
            <a:r>
              <a:rPr lang="en-US"/>
              <a:t>), </a:t>
            </a:r>
            <a:br>
              <a:rPr lang="en-US"/>
            </a:br>
            <a:r>
              <a:rPr lang="en-US"/>
              <a:t>R – </a:t>
            </a:r>
            <a:r>
              <a:rPr lang="en-US" err="1"/>
              <a:t>pieniądz</a:t>
            </a:r>
            <a:r>
              <a:rPr lang="en-US"/>
              <a:t> </a:t>
            </a:r>
            <a:r>
              <a:rPr lang="en-US" err="1"/>
              <a:t>bezgotówkowy</a:t>
            </a:r>
            <a:r>
              <a:rPr lang="en-US"/>
              <a:t> </a:t>
            </a:r>
            <a:r>
              <a:rPr lang="en-US" err="1"/>
              <a:t>banków</a:t>
            </a:r>
            <a:r>
              <a:rPr lang="en-US"/>
              <a:t> </a:t>
            </a:r>
            <a:r>
              <a:rPr lang="en-US" err="1"/>
              <a:t>komercyjnych</a:t>
            </a:r>
            <a:r>
              <a:rPr lang="en-US"/>
              <a:t> </a:t>
            </a:r>
            <a:r>
              <a:rPr lang="en-US" err="1"/>
              <a:t>na</a:t>
            </a:r>
            <a:r>
              <a:rPr lang="en-US"/>
              <a:t> </a:t>
            </a:r>
            <a:r>
              <a:rPr lang="en-US" err="1"/>
              <a:t>rachunkach</a:t>
            </a:r>
            <a:r>
              <a:rPr lang="en-US"/>
              <a:t> w </a:t>
            </a:r>
            <a:r>
              <a:rPr lang="en-US" err="1"/>
              <a:t>banku</a:t>
            </a:r>
            <a:r>
              <a:rPr lang="en-US"/>
              <a:t> </a:t>
            </a:r>
            <a:r>
              <a:rPr lang="en-US" err="1"/>
              <a:t>centralnym</a:t>
            </a:r>
            <a:r>
              <a:rPr lang="en-US"/>
              <a:t>. </a:t>
            </a:r>
          </a:p>
          <a:p>
            <a:r>
              <a:rPr lang="en-US" b="1">
                <a:solidFill>
                  <a:srgbClr val="FFFFFF"/>
                </a:solidFill>
              </a:rPr>
              <a:t>M1 </a:t>
            </a:r>
            <a:endParaRPr lang="en-US"/>
          </a:p>
          <a:p>
            <a:r>
              <a:rPr lang="en-US" err="1">
                <a:solidFill>
                  <a:srgbClr val="FFFFFF"/>
                </a:solidFill>
              </a:rPr>
              <a:t>Określone</a:t>
            </a:r>
            <a:r>
              <a:rPr lang="en-US">
                <a:solidFill>
                  <a:srgbClr val="FFFFFF"/>
                </a:solidFill>
              </a:rPr>
              <a:t> </a:t>
            </a:r>
            <a:r>
              <a:rPr lang="en-US" err="1">
                <a:solidFill>
                  <a:srgbClr val="FFFFFF"/>
                </a:solidFill>
              </a:rPr>
              <a:t>jako</a:t>
            </a:r>
            <a:r>
              <a:rPr lang="en-US">
                <a:solidFill>
                  <a:srgbClr val="FFFFFF"/>
                </a:solidFill>
              </a:rPr>
              <a:t> </a:t>
            </a:r>
            <a:r>
              <a:rPr lang="en-US" b="1">
                <a:solidFill>
                  <a:srgbClr val="FFFFFF"/>
                </a:solidFill>
              </a:rPr>
              <a:t>M1 = C + D</a:t>
            </a:r>
            <a:r>
              <a:rPr lang="en-US">
                <a:solidFill>
                  <a:srgbClr val="FFFFFF"/>
                </a:solidFill>
              </a:rPr>
              <a:t>, </a:t>
            </a:r>
            <a:endParaRPr lang="en-US"/>
          </a:p>
          <a:p>
            <a:r>
              <a:rPr lang="en-US" err="1"/>
              <a:t>gdzie</a:t>
            </a:r>
            <a:r>
              <a:rPr lang="en-US"/>
              <a:t>: </a:t>
            </a:r>
            <a:br>
              <a:rPr lang="en-US"/>
            </a:br>
            <a:r>
              <a:rPr lang="en-US"/>
              <a:t>C – </a:t>
            </a:r>
            <a:r>
              <a:rPr lang="en-US" err="1"/>
              <a:t>pieniądz</a:t>
            </a:r>
            <a:r>
              <a:rPr lang="en-US"/>
              <a:t> </a:t>
            </a:r>
            <a:r>
              <a:rPr lang="en-US" err="1"/>
              <a:t>gotówkowy</a:t>
            </a:r>
            <a:r>
              <a:rPr lang="en-US"/>
              <a:t> (</a:t>
            </a:r>
            <a:r>
              <a:rPr lang="en-US" err="1"/>
              <a:t>monety</a:t>
            </a:r>
            <a:r>
              <a:rPr lang="en-US"/>
              <a:t> </a:t>
            </a:r>
            <a:r>
              <a:rPr lang="en-US" err="1"/>
              <a:t>i</a:t>
            </a:r>
            <a:r>
              <a:rPr lang="en-US"/>
              <a:t> </a:t>
            </a:r>
            <a:r>
              <a:rPr lang="en-US" err="1"/>
              <a:t>banknoty</a:t>
            </a:r>
            <a:r>
              <a:rPr lang="en-US"/>
              <a:t> w </a:t>
            </a:r>
            <a:r>
              <a:rPr lang="en-US" err="1"/>
              <a:t>obiegu</a:t>
            </a:r>
            <a:r>
              <a:rPr lang="en-US"/>
              <a:t> </a:t>
            </a:r>
            <a:r>
              <a:rPr lang="en-US" err="1"/>
              <a:t>poza</a:t>
            </a:r>
            <a:r>
              <a:rPr lang="en-US"/>
              <a:t> </a:t>
            </a:r>
            <a:r>
              <a:rPr lang="en-US" err="1"/>
              <a:t>sektorem</a:t>
            </a:r>
            <a:r>
              <a:rPr lang="en-US"/>
              <a:t> </a:t>
            </a:r>
            <a:r>
              <a:rPr lang="en-US" err="1"/>
              <a:t>bankowym</a:t>
            </a:r>
            <a:r>
              <a:rPr lang="en-US"/>
              <a:t>), </a:t>
            </a:r>
            <a:br>
              <a:rPr lang="en-US"/>
            </a:br>
            <a:r>
              <a:rPr lang="en-US"/>
              <a:t>D – </a:t>
            </a:r>
            <a:r>
              <a:rPr lang="en-US" err="1"/>
              <a:t>wkłady</a:t>
            </a:r>
            <a:r>
              <a:rPr lang="en-US"/>
              <a:t> w </a:t>
            </a:r>
            <a:r>
              <a:rPr lang="en-US" err="1"/>
              <a:t>bankach</a:t>
            </a:r>
            <a:r>
              <a:rPr lang="en-US"/>
              <a:t> </a:t>
            </a:r>
            <a:r>
              <a:rPr lang="en-US" err="1"/>
              <a:t>i</a:t>
            </a:r>
            <a:r>
              <a:rPr lang="en-US"/>
              <a:t> </a:t>
            </a:r>
            <a:r>
              <a:rPr lang="en-US" err="1"/>
              <a:t>podobnych</a:t>
            </a:r>
            <a:r>
              <a:rPr lang="en-US"/>
              <a:t> </a:t>
            </a:r>
            <a:r>
              <a:rPr lang="en-US" err="1"/>
              <a:t>instytucjach</a:t>
            </a:r>
            <a:r>
              <a:rPr lang="en-US"/>
              <a:t> </a:t>
            </a:r>
            <a:r>
              <a:rPr lang="en-US" err="1"/>
              <a:t>płatne</a:t>
            </a:r>
            <a:r>
              <a:rPr lang="en-US"/>
              <a:t> </a:t>
            </a:r>
            <a:r>
              <a:rPr lang="en-US" err="1"/>
              <a:t>na</a:t>
            </a:r>
            <a:r>
              <a:rPr lang="en-US"/>
              <a:t> </a:t>
            </a:r>
            <a:r>
              <a:rPr lang="en-US" err="1"/>
              <a:t>żądanie</a:t>
            </a:r>
            <a:r>
              <a:rPr lang="en-US"/>
              <a:t> (</a:t>
            </a:r>
            <a:r>
              <a:rPr lang="en-US" err="1"/>
              <a:t>depozyty</a:t>
            </a:r>
            <a:r>
              <a:rPr lang="en-US"/>
              <a:t> </a:t>
            </a:r>
            <a:r>
              <a:rPr lang="en-US" err="1"/>
              <a:t>bieżące</a:t>
            </a:r>
            <a:r>
              <a:rPr lang="en-US"/>
              <a:t>). </a:t>
            </a:r>
          </a:p>
          <a:p>
            <a:endParaRPr lang="en-US" b="1">
              <a:latin typeface="Franklin Gothic Medium"/>
              <a:cs typeface="Calibri"/>
            </a:endParaRPr>
          </a:p>
          <a:p>
            <a:endParaRPr lang="en-US">
              <a:latin typeface="Calibri"/>
              <a:cs typeface="Calibri"/>
            </a:endParaRPr>
          </a:p>
        </p:txBody>
      </p:sp>
      <p:sp>
        <p:nvSpPr>
          <p:cNvPr id="4" name="Symbol zastępczy numeru slajdu 3"/>
          <p:cNvSpPr>
            <a:spLocks noGrp="1"/>
          </p:cNvSpPr>
          <p:nvPr>
            <p:ph type="sldNum" sz="quarter" idx="10"/>
          </p:nvPr>
        </p:nvSpPr>
        <p:spPr/>
        <p:txBody>
          <a:bodyPr/>
          <a:lstStyle/>
          <a:p>
            <a:fld id="{6BB98AFB-CB0D-4DFE-87B9-B4B0D0DE73CD}" type="slidenum">
              <a:rPr lang="pl-PL" smtClean="0"/>
              <a:t>6</a:t>
            </a:fld>
            <a:endParaRPr lang="pl-PL"/>
          </a:p>
        </p:txBody>
      </p:sp>
    </p:spTree>
    <p:extLst>
      <p:ext uri="{BB962C8B-B14F-4D97-AF65-F5344CB8AC3E}">
        <p14:creationId xmlns:p14="http://schemas.microsoft.com/office/powerpoint/2010/main" val="4069685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M2</a:t>
            </a:r>
            <a:r>
              <a:rPr lang="en-US"/>
              <a:t> </a:t>
            </a:r>
          </a:p>
          <a:p>
            <a:r>
              <a:rPr lang="en-US" err="1">
                <a:solidFill>
                  <a:srgbClr val="FFFFFF"/>
                </a:solidFill>
              </a:rPr>
              <a:t>Obejmuje</a:t>
            </a:r>
            <a:r>
              <a:rPr lang="en-US">
                <a:solidFill>
                  <a:srgbClr val="FFFFFF"/>
                </a:solidFill>
              </a:rPr>
              <a:t> M1, a </a:t>
            </a:r>
            <a:r>
              <a:rPr lang="en-US" err="1">
                <a:solidFill>
                  <a:srgbClr val="FFFFFF"/>
                </a:solidFill>
              </a:rPr>
              <a:t>dodatkowo</a:t>
            </a:r>
            <a:r>
              <a:rPr lang="en-US">
                <a:solidFill>
                  <a:srgbClr val="FFFFFF"/>
                </a:solidFill>
              </a:rPr>
              <a:t> </a:t>
            </a:r>
            <a:r>
              <a:rPr lang="en-US" err="1">
                <a:solidFill>
                  <a:srgbClr val="FFFFFF"/>
                </a:solidFill>
              </a:rPr>
              <a:t>depozyty</a:t>
            </a:r>
            <a:r>
              <a:rPr lang="en-US">
                <a:solidFill>
                  <a:srgbClr val="FFFFFF"/>
                </a:solidFill>
              </a:rPr>
              <a:t> </a:t>
            </a:r>
            <a:r>
              <a:rPr lang="en-US" err="1">
                <a:solidFill>
                  <a:srgbClr val="FFFFFF"/>
                </a:solidFill>
              </a:rPr>
              <a:t>i</a:t>
            </a:r>
            <a:r>
              <a:rPr lang="en-US">
                <a:solidFill>
                  <a:srgbClr val="FFFFFF"/>
                </a:solidFill>
              </a:rPr>
              <a:t> </a:t>
            </a:r>
            <a:r>
              <a:rPr lang="en-US" err="1">
                <a:solidFill>
                  <a:srgbClr val="FFFFFF"/>
                </a:solidFill>
              </a:rPr>
              <a:t>inne</a:t>
            </a:r>
            <a:r>
              <a:rPr lang="en-US">
                <a:solidFill>
                  <a:srgbClr val="FFFFFF"/>
                </a:solidFill>
              </a:rPr>
              <a:t> </a:t>
            </a:r>
            <a:r>
              <a:rPr lang="en-US" err="1">
                <a:solidFill>
                  <a:srgbClr val="FFFFFF"/>
                </a:solidFill>
              </a:rPr>
              <a:t>zobowiązania</a:t>
            </a:r>
            <a:r>
              <a:rPr lang="en-US">
                <a:solidFill>
                  <a:srgbClr val="FFFFFF"/>
                </a:solidFill>
              </a:rPr>
              <a:t> </a:t>
            </a:r>
            <a:r>
              <a:rPr lang="en-US" err="1">
                <a:solidFill>
                  <a:srgbClr val="FFFFFF"/>
                </a:solidFill>
              </a:rPr>
              <a:t>banków</a:t>
            </a:r>
            <a:r>
              <a:rPr lang="en-US">
                <a:solidFill>
                  <a:srgbClr val="FFFFFF"/>
                </a:solidFill>
              </a:rPr>
              <a:t> </a:t>
            </a:r>
            <a:r>
              <a:rPr lang="en-US" err="1">
                <a:solidFill>
                  <a:srgbClr val="FFFFFF"/>
                </a:solidFill>
              </a:rPr>
              <a:t>wobec</a:t>
            </a:r>
            <a:r>
              <a:rPr lang="en-US">
                <a:solidFill>
                  <a:srgbClr val="FFFFFF"/>
                </a:solidFill>
              </a:rPr>
              <a:t> </a:t>
            </a:r>
            <a:r>
              <a:rPr lang="en-US" err="1">
                <a:solidFill>
                  <a:srgbClr val="FFFFFF"/>
                </a:solidFill>
              </a:rPr>
              <a:t>podmiotów</a:t>
            </a:r>
            <a:r>
              <a:rPr lang="en-US">
                <a:solidFill>
                  <a:srgbClr val="FFFFFF"/>
                </a:solidFill>
              </a:rPr>
              <a:t> </a:t>
            </a:r>
            <a:r>
              <a:rPr lang="en-US" err="1">
                <a:solidFill>
                  <a:srgbClr val="FFFFFF"/>
                </a:solidFill>
              </a:rPr>
              <a:t>niebankowych</a:t>
            </a:r>
            <a:r>
              <a:rPr lang="en-US">
                <a:solidFill>
                  <a:srgbClr val="FFFFFF"/>
                </a:solidFill>
              </a:rPr>
              <a:t> o </a:t>
            </a:r>
            <a:r>
              <a:rPr lang="en-US" err="1">
                <a:solidFill>
                  <a:srgbClr val="FFFFFF"/>
                </a:solidFill>
              </a:rPr>
              <a:t>pierwotnym</a:t>
            </a:r>
            <a:r>
              <a:rPr lang="en-US">
                <a:solidFill>
                  <a:srgbClr val="FFFFFF"/>
                </a:solidFill>
              </a:rPr>
              <a:t> </a:t>
            </a:r>
            <a:r>
              <a:rPr lang="en-US" err="1">
                <a:solidFill>
                  <a:srgbClr val="FFFFFF"/>
                </a:solidFill>
              </a:rPr>
              <a:t>terminie</a:t>
            </a:r>
            <a:r>
              <a:rPr lang="en-US">
                <a:solidFill>
                  <a:srgbClr val="FFFFFF"/>
                </a:solidFill>
              </a:rPr>
              <a:t> </a:t>
            </a:r>
            <a:r>
              <a:rPr lang="en-US" err="1">
                <a:solidFill>
                  <a:srgbClr val="FFFFFF"/>
                </a:solidFill>
              </a:rPr>
              <a:t>zapadalności</a:t>
            </a:r>
            <a:r>
              <a:rPr lang="en-US">
                <a:solidFill>
                  <a:srgbClr val="FFFFFF"/>
                </a:solidFill>
              </a:rPr>
              <a:t> do 2 </a:t>
            </a:r>
            <a:r>
              <a:rPr lang="en-US" err="1">
                <a:solidFill>
                  <a:srgbClr val="FFFFFF"/>
                </a:solidFill>
              </a:rPr>
              <a:t>lat</a:t>
            </a:r>
            <a:r>
              <a:rPr lang="en-US">
                <a:solidFill>
                  <a:srgbClr val="FFFFFF"/>
                </a:solidFill>
              </a:rPr>
              <a:t> (</a:t>
            </a:r>
            <a:r>
              <a:rPr lang="en-US" err="1">
                <a:solidFill>
                  <a:srgbClr val="FFFFFF"/>
                </a:solidFill>
              </a:rPr>
              <a:t>włącznie</a:t>
            </a:r>
            <a:r>
              <a:rPr lang="en-US">
                <a:solidFill>
                  <a:srgbClr val="FFFFFF"/>
                </a:solidFill>
              </a:rPr>
              <a:t>) </a:t>
            </a:r>
            <a:r>
              <a:rPr lang="en-US" err="1">
                <a:solidFill>
                  <a:srgbClr val="FFFFFF"/>
                </a:solidFill>
              </a:rPr>
              <a:t>oraz</a:t>
            </a:r>
            <a:r>
              <a:rPr lang="en-US">
                <a:solidFill>
                  <a:srgbClr val="FFFFFF"/>
                </a:solidFill>
              </a:rPr>
              <a:t> </a:t>
            </a:r>
            <a:r>
              <a:rPr lang="en-US" err="1">
                <a:solidFill>
                  <a:srgbClr val="FFFFFF"/>
                </a:solidFill>
              </a:rPr>
              <a:t>depozyty</a:t>
            </a:r>
            <a:r>
              <a:rPr lang="en-US">
                <a:solidFill>
                  <a:srgbClr val="FFFFFF"/>
                </a:solidFill>
              </a:rPr>
              <a:t> z </a:t>
            </a:r>
            <a:r>
              <a:rPr lang="en-US" err="1">
                <a:solidFill>
                  <a:srgbClr val="FFFFFF"/>
                </a:solidFill>
              </a:rPr>
              <a:t>terminem</a:t>
            </a:r>
            <a:r>
              <a:rPr lang="en-US">
                <a:solidFill>
                  <a:srgbClr val="FFFFFF"/>
                </a:solidFill>
              </a:rPr>
              <a:t> </a:t>
            </a:r>
            <a:r>
              <a:rPr lang="en-US" err="1">
                <a:solidFill>
                  <a:srgbClr val="FFFFFF"/>
                </a:solidFill>
              </a:rPr>
              <a:t>wypowiedzenia</a:t>
            </a:r>
            <a:r>
              <a:rPr lang="en-US">
                <a:solidFill>
                  <a:srgbClr val="FFFFFF"/>
                </a:solidFill>
              </a:rPr>
              <a:t> do 3 </a:t>
            </a:r>
            <a:r>
              <a:rPr lang="en-US" err="1">
                <a:solidFill>
                  <a:srgbClr val="FFFFFF"/>
                </a:solidFill>
              </a:rPr>
              <a:t>miesięcy</a:t>
            </a:r>
            <a:r>
              <a:rPr lang="en-US">
                <a:solidFill>
                  <a:srgbClr val="FFFFFF"/>
                </a:solidFill>
              </a:rPr>
              <a:t> (</a:t>
            </a:r>
            <a:r>
              <a:rPr lang="en-US" err="1">
                <a:solidFill>
                  <a:srgbClr val="FFFFFF"/>
                </a:solidFill>
              </a:rPr>
              <a:t>włącznie</a:t>
            </a:r>
            <a:r>
              <a:rPr lang="en-US">
                <a:solidFill>
                  <a:srgbClr val="FFFFFF"/>
                </a:solidFill>
              </a:rPr>
              <a:t>). </a:t>
            </a:r>
            <a:endParaRPr lang="en-US"/>
          </a:p>
          <a:p>
            <a:r>
              <a:rPr lang="en-US" b="1">
                <a:solidFill>
                  <a:srgbClr val="FFFFFF"/>
                </a:solidFill>
              </a:rPr>
              <a:t>M3 </a:t>
            </a:r>
            <a:endParaRPr lang="en-US"/>
          </a:p>
          <a:p>
            <a:r>
              <a:rPr lang="en-US" err="1">
                <a:solidFill>
                  <a:srgbClr val="FFFFFF"/>
                </a:solidFill>
              </a:rPr>
              <a:t>Obejmuje</a:t>
            </a:r>
            <a:r>
              <a:rPr lang="en-US">
                <a:solidFill>
                  <a:srgbClr val="FFFFFF"/>
                </a:solidFill>
              </a:rPr>
              <a:t> M2, a </a:t>
            </a:r>
            <a:r>
              <a:rPr lang="en-US" err="1">
                <a:solidFill>
                  <a:srgbClr val="FFFFFF"/>
                </a:solidFill>
              </a:rPr>
              <a:t>dodatkowo</a:t>
            </a:r>
            <a:r>
              <a:rPr lang="en-US">
                <a:solidFill>
                  <a:srgbClr val="FFFFFF"/>
                </a:solidFill>
              </a:rPr>
              <a:t> </a:t>
            </a:r>
            <a:r>
              <a:rPr lang="en-US" err="1">
                <a:solidFill>
                  <a:srgbClr val="FFFFFF"/>
                </a:solidFill>
              </a:rPr>
              <a:t>operacje</a:t>
            </a:r>
            <a:r>
              <a:rPr lang="en-US">
                <a:solidFill>
                  <a:srgbClr val="FFFFFF"/>
                </a:solidFill>
              </a:rPr>
              <a:t> z </a:t>
            </a:r>
            <a:r>
              <a:rPr lang="en-US" err="1">
                <a:solidFill>
                  <a:srgbClr val="FFFFFF"/>
                </a:solidFill>
              </a:rPr>
              <a:t>przyrzeczeniem</a:t>
            </a:r>
            <a:r>
              <a:rPr lang="en-US">
                <a:solidFill>
                  <a:srgbClr val="FFFFFF"/>
                </a:solidFill>
              </a:rPr>
              <a:t> </a:t>
            </a:r>
            <a:r>
              <a:rPr lang="en-US" err="1">
                <a:solidFill>
                  <a:srgbClr val="FFFFFF"/>
                </a:solidFill>
              </a:rPr>
              <a:t>odkupu</a:t>
            </a:r>
            <a:r>
              <a:rPr lang="en-US">
                <a:solidFill>
                  <a:srgbClr val="FFFFFF"/>
                </a:solidFill>
              </a:rPr>
              <a:t> </a:t>
            </a:r>
            <a:r>
              <a:rPr lang="en-US" err="1">
                <a:solidFill>
                  <a:srgbClr val="FFFFFF"/>
                </a:solidFill>
              </a:rPr>
              <a:t>pomiędzy</a:t>
            </a:r>
            <a:r>
              <a:rPr lang="en-US">
                <a:solidFill>
                  <a:srgbClr val="FFFFFF"/>
                </a:solidFill>
              </a:rPr>
              <a:t> </a:t>
            </a:r>
            <a:r>
              <a:rPr lang="en-US" err="1">
                <a:solidFill>
                  <a:srgbClr val="FFFFFF"/>
                </a:solidFill>
              </a:rPr>
              <a:t>bankami</a:t>
            </a:r>
            <a:r>
              <a:rPr lang="en-US">
                <a:solidFill>
                  <a:srgbClr val="FFFFFF"/>
                </a:solidFill>
              </a:rPr>
              <a:t> a </a:t>
            </a:r>
            <a:r>
              <a:rPr lang="en-US" err="1">
                <a:solidFill>
                  <a:srgbClr val="FFFFFF"/>
                </a:solidFill>
              </a:rPr>
              <a:t>sektorem</a:t>
            </a:r>
            <a:r>
              <a:rPr lang="en-US">
                <a:solidFill>
                  <a:srgbClr val="FFFFFF"/>
                </a:solidFill>
              </a:rPr>
              <a:t> </a:t>
            </a:r>
            <a:r>
              <a:rPr lang="en-US" err="1">
                <a:solidFill>
                  <a:srgbClr val="FFFFFF"/>
                </a:solidFill>
              </a:rPr>
              <a:t>niebankowym</a:t>
            </a:r>
            <a:r>
              <a:rPr lang="en-US">
                <a:solidFill>
                  <a:srgbClr val="FFFFFF"/>
                </a:solidFill>
              </a:rPr>
              <a:t> </a:t>
            </a:r>
            <a:r>
              <a:rPr lang="en-US" err="1">
                <a:solidFill>
                  <a:srgbClr val="FFFFFF"/>
                </a:solidFill>
              </a:rPr>
              <a:t>oraz</a:t>
            </a:r>
            <a:r>
              <a:rPr lang="en-US">
                <a:solidFill>
                  <a:srgbClr val="FFFFFF"/>
                </a:solidFill>
              </a:rPr>
              <a:t> </a:t>
            </a:r>
            <a:r>
              <a:rPr lang="en-US" err="1">
                <a:solidFill>
                  <a:srgbClr val="FFFFFF"/>
                </a:solidFill>
              </a:rPr>
              <a:t>dłużne</a:t>
            </a:r>
            <a:r>
              <a:rPr lang="en-US">
                <a:solidFill>
                  <a:srgbClr val="FFFFFF"/>
                </a:solidFill>
              </a:rPr>
              <a:t> </a:t>
            </a:r>
            <a:r>
              <a:rPr lang="en-US" err="1">
                <a:solidFill>
                  <a:srgbClr val="FFFFFF"/>
                </a:solidFill>
              </a:rPr>
              <a:t>papiery</a:t>
            </a:r>
            <a:r>
              <a:rPr lang="en-US">
                <a:solidFill>
                  <a:srgbClr val="FFFFFF"/>
                </a:solidFill>
              </a:rPr>
              <a:t> </a:t>
            </a:r>
            <a:r>
              <a:rPr lang="en-US" err="1">
                <a:solidFill>
                  <a:srgbClr val="FFFFFF"/>
                </a:solidFill>
              </a:rPr>
              <a:t>wartościowe</a:t>
            </a:r>
            <a:r>
              <a:rPr lang="en-US">
                <a:solidFill>
                  <a:srgbClr val="FFFFFF"/>
                </a:solidFill>
              </a:rPr>
              <a:t> o </a:t>
            </a:r>
            <a:r>
              <a:rPr lang="en-US" err="1">
                <a:solidFill>
                  <a:srgbClr val="FFFFFF"/>
                </a:solidFill>
              </a:rPr>
              <a:t>terminie</a:t>
            </a:r>
            <a:r>
              <a:rPr lang="en-US">
                <a:solidFill>
                  <a:srgbClr val="FFFFFF"/>
                </a:solidFill>
              </a:rPr>
              <a:t> </a:t>
            </a:r>
            <a:r>
              <a:rPr lang="en-US" err="1">
                <a:solidFill>
                  <a:srgbClr val="FFFFFF"/>
                </a:solidFill>
              </a:rPr>
              <a:t>zapadalności</a:t>
            </a:r>
            <a:r>
              <a:rPr lang="en-US">
                <a:solidFill>
                  <a:srgbClr val="FFFFFF"/>
                </a:solidFill>
              </a:rPr>
              <a:t> do 2 </a:t>
            </a:r>
            <a:r>
              <a:rPr lang="en-US" err="1">
                <a:solidFill>
                  <a:srgbClr val="FFFFFF"/>
                </a:solidFill>
              </a:rPr>
              <a:t>lat</a:t>
            </a:r>
            <a:r>
              <a:rPr lang="en-US">
                <a:solidFill>
                  <a:srgbClr val="FFFFFF"/>
                </a:solidFill>
              </a:rPr>
              <a:t> (</a:t>
            </a:r>
            <a:r>
              <a:rPr lang="en-US" err="1">
                <a:solidFill>
                  <a:srgbClr val="FFFFFF"/>
                </a:solidFill>
              </a:rPr>
              <a:t>włącznie</a:t>
            </a:r>
            <a:r>
              <a:rPr lang="en-US">
                <a:solidFill>
                  <a:srgbClr val="FFFFFF"/>
                </a:solidFill>
              </a:rPr>
              <a:t>) </a:t>
            </a:r>
            <a:r>
              <a:rPr lang="en-US" err="1">
                <a:solidFill>
                  <a:srgbClr val="FFFFFF"/>
                </a:solidFill>
              </a:rPr>
              <a:t>emitowane</a:t>
            </a:r>
            <a:r>
              <a:rPr lang="en-US">
                <a:solidFill>
                  <a:srgbClr val="FFFFFF"/>
                </a:solidFill>
              </a:rPr>
              <a:t> </a:t>
            </a:r>
            <a:r>
              <a:rPr lang="en-US" err="1">
                <a:solidFill>
                  <a:srgbClr val="FFFFFF"/>
                </a:solidFill>
              </a:rPr>
              <a:t>przez</a:t>
            </a:r>
            <a:r>
              <a:rPr lang="en-US">
                <a:solidFill>
                  <a:srgbClr val="FFFFFF"/>
                </a:solidFill>
              </a:rPr>
              <a:t> </a:t>
            </a:r>
            <a:r>
              <a:rPr lang="en-US" err="1">
                <a:solidFill>
                  <a:srgbClr val="FFFFFF"/>
                </a:solidFill>
              </a:rPr>
              <a:t>banki</a:t>
            </a:r>
            <a:r>
              <a:rPr lang="en-US">
                <a:solidFill>
                  <a:srgbClr val="FFFFFF"/>
                </a:solidFill>
              </a:rPr>
              <a:t>.</a:t>
            </a:r>
            <a:endParaRPr lang="en-US"/>
          </a:p>
          <a:p>
            <a:endParaRPr lang="en-US">
              <a:latin typeface="Calibri"/>
              <a:cs typeface="Calibri"/>
            </a:endParaRPr>
          </a:p>
        </p:txBody>
      </p:sp>
      <p:sp>
        <p:nvSpPr>
          <p:cNvPr id="4" name="Slide Number Placeholder 3"/>
          <p:cNvSpPr>
            <a:spLocks noGrp="1"/>
          </p:cNvSpPr>
          <p:nvPr>
            <p:ph type="sldNum" sz="quarter" idx="10"/>
          </p:nvPr>
        </p:nvSpPr>
        <p:spPr/>
        <p:txBody>
          <a:bodyPr/>
          <a:lstStyle/>
          <a:p>
            <a:fld id="{6BB98AFB-CB0D-4DFE-87B9-B4B0D0DE73CD}" type="slidenum">
              <a:rPr lang="pl-PL" smtClean="0"/>
              <a:t>7</a:t>
            </a:fld>
            <a:endParaRPr lang="pl-PL"/>
          </a:p>
        </p:txBody>
      </p:sp>
    </p:spTree>
    <p:extLst>
      <p:ext uri="{BB962C8B-B14F-4D97-AF65-F5344CB8AC3E}">
        <p14:creationId xmlns:p14="http://schemas.microsoft.com/office/powerpoint/2010/main" val="3431326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err="1"/>
              <a:t>Prawo</a:t>
            </a:r>
            <a:r>
              <a:rPr lang="en-US"/>
              <a:t> Kopernika-Greshama to zasada mówiąca, że jeśli jednocześnie istnieją dwa rodzaje pieniądza, pod względem prawnym równowartościowe, ale jeden z nich jest postrzegany jako lepszy, ten "lepszy" pieniądz będzie gromadzony, a w obiegu pozostanie głównie ten „gorszy”. Krótko mówiąc, gorszy pieniądz wypiera lepszy.</a:t>
            </a:r>
          </a:p>
          <a:p>
            <a:r>
              <a:rPr lang="en-US" err="1"/>
              <a:t>Odkrycie</a:t>
            </a:r>
            <a:r>
              <a:rPr lang="en-US"/>
              <a:t> </a:t>
            </a:r>
            <a:r>
              <a:rPr lang="en-US" err="1"/>
              <a:t>tego</a:t>
            </a:r>
            <a:r>
              <a:rPr lang="en-US"/>
              <a:t> </a:t>
            </a:r>
            <a:r>
              <a:rPr lang="en-US" err="1"/>
              <a:t>prawa</a:t>
            </a:r>
            <a:r>
              <a:rPr lang="en-US"/>
              <a:t> </a:t>
            </a:r>
            <a:r>
              <a:rPr lang="en-US" err="1"/>
              <a:t>przypisuje</a:t>
            </a:r>
            <a:r>
              <a:rPr lang="en-US"/>
              <a:t> </a:t>
            </a:r>
            <a:r>
              <a:rPr lang="en-US" err="1"/>
              <a:t>się</a:t>
            </a:r>
            <a:r>
              <a:rPr lang="en-US"/>
              <a:t> </a:t>
            </a:r>
            <a:r>
              <a:rPr lang="en-US" err="1"/>
              <a:t>Mikołajowi</a:t>
            </a:r>
            <a:r>
              <a:rPr lang="en-US"/>
              <a:t> </a:t>
            </a:r>
            <a:r>
              <a:rPr lang="en-US" err="1"/>
              <a:t>Kopernikowi</a:t>
            </a:r>
            <a:r>
              <a:rPr lang="en-US"/>
              <a:t>, </a:t>
            </a:r>
            <a:r>
              <a:rPr lang="en-US" err="1"/>
              <a:t>Thomasowi</a:t>
            </a:r>
            <a:r>
              <a:rPr lang="en-US"/>
              <a:t> </a:t>
            </a:r>
            <a:r>
              <a:rPr lang="en-US" err="1"/>
              <a:t>Greshamowi</a:t>
            </a:r>
            <a:r>
              <a:rPr lang="en-US"/>
              <a:t> </a:t>
            </a:r>
            <a:r>
              <a:rPr lang="en-US" err="1"/>
              <a:t>i</a:t>
            </a:r>
            <a:r>
              <a:rPr lang="en-US"/>
              <a:t> </a:t>
            </a:r>
            <a:r>
              <a:rPr lang="en-US" err="1"/>
              <a:t>kilku</a:t>
            </a:r>
            <a:r>
              <a:rPr lang="en-US"/>
              <a:t> </a:t>
            </a:r>
            <a:r>
              <a:rPr lang="en-US" err="1"/>
              <a:t>innym</a:t>
            </a:r>
            <a:r>
              <a:rPr lang="en-US"/>
              <a:t> </a:t>
            </a:r>
            <a:r>
              <a:rPr lang="en-US" err="1"/>
              <a:t>ekonomistom</a:t>
            </a:r>
            <a:r>
              <a:rPr lang="en-US"/>
              <a:t> </a:t>
            </a:r>
            <a:r>
              <a:rPr lang="en-US" err="1"/>
              <a:t>i</a:t>
            </a:r>
            <a:r>
              <a:rPr lang="en-US"/>
              <a:t> od </a:t>
            </a:r>
            <a:r>
              <a:rPr lang="en-US" err="1"/>
              <a:t>nazwisk</a:t>
            </a:r>
            <a:r>
              <a:rPr lang="en-US"/>
              <a:t> </a:t>
            </a:r>
            <a:r>
              <a:rPr lang="en-US" err="1"/>
              <a:t>dwóch</a:t>
            </a:r>
            <a:r>
              <a:rPr lang="en-US"/>
              <a:t> </a:t>
            </a:r>
            <a:r>
              <a:rPr lang="en-US" err="1"/>
              <a:t>pierwszych</a:t>
            </a:r>
            <a:r>
              <a:rPr lang="en-US"/>
              <a:t> </a:t>
            </a:r>
            <a:r>
              <a:rPr lang="en-US" err="1"/>
              <a:t>wywodzi</a:t>
            </a:r>
            <a:r>
              <a:rPr lang="en-US"/>
              <a:t> </a:t>
            </a:r>
            <a:r>
              <a:rPr lang="en-US" err="1"/>
              <a:t>się</a:t>
            </a:r>
            <a:r>
              <a:rPr lang="en-US"/>
              <a:t> </a:t>
            </a:r>
            <a:r>
              <a:rPr lang="en-US" err="1"/>
              <a:t>nazwa</a:t>
            </a:r>
            <a:r>
              <a:rPr lang="en-US"/>
              <a:t> </a:t>
            </a:r>
            <a:r>
              <a:rPr lang="en-US" err="1"/>
              <a:t>tego</a:t>
            </a:r>
            <a:r>
              <a:rPr lang="en-US"/>
              <a:t> </a:t>
            </a:r>
            <a:r>
              <a:rPr lang="en-US" err="1"/>
              <a:t>prawa</a:t>
            </a:r>
            <a:r>
              <a:rPr lang="en-US"/>
              <a:t>.</a:t>
            </a:r>
          </a:p>
          <a:p>
            <a:r>
              <a:rPr lang="en-US" err="1"/>
              <a:t>Mechanizm</a:t>
            </a:r>
            <a:r>
              <a:rPr lang="en-US"/>
              <a:t> </a:t>
            </a:r>
            <a:r>
              <a:rPr lang="en-US" err="1"/>
              <a:t>działania</a:t>
            </a:r>
            <a:r>
              <a:rPr lang="en-US"/>
              <a:t>: </a:t>
            </a:r>
            <a:r>
              <a:rPr lang="en-US" err="1"/>
              <a:t>Załóżmy</a:t>
            </a:r>
            <a:r>
              <a:rPr lang="en-US"/>
              <a:t>, </a:t>
            </a:r>
            <a:r>
              <a:rPr lang="en-US" err="1"/>
              <a:t>że</a:t>
            </a:r>
            <a:r>
              <a:rPr lang="en-US"/>
              <a:t> w </a:t>
            </a:r>
            <a:r>
              <a:rPr lang="en-US" err="1"/>
              <a:t>obiegu</a:t>
            </a:r>
            <a:r>
              <a:rPr lang="en-US"/>
              <a:t> </a:t>
            </a:r>
            <a:r>
              <a:rPr lang="en-US" err="1"/>
              <a:t>występują</a:t>
            </a:r>
            <a:r>
              <a:rPr lang="en-US"/>
              <a:t> </a:t>
            </a:r>
            <a:r>
              <a:rPr lang="en-US" err="1"/>
              <a:t>srebrne</a:t>
            </a:r>
            <a:r>
              <a:rPr lang="en-US"/>
              <a:t> </a:t>
            </a:r>
            <a:r>
              <a:rPr lang="en-US" err="1"/>
              <a:t>monety</a:t>
            </a:r>
            <a:r>
              <a:rPr lang="en-US"/>
              <a:t> o </a:t>
            </a:r>
            <a:r>
              <a:rPr lang="en-US" err="1"/>
              <a:t>wartości</a:t>
            </a:r>
            <a:r>
              <a:rPr lang="en-US"/>
              <a:t> 100 </a:t>
            </a:r>
            <a:r>
              <a:rPr lang="en-US" err="1"/>
              <a:t>jednostek</a:t>
            </a:r>
            <a:r>
              <a:rPr lang="en-US"/>
              <a:t> </a:t>
            </a:r>
            <a:r>
              <a:rPr lang="en-US" err="1"/>
              <a:t>każda</a:t>
            </a:r>
            <a:r>
              <a:rPr lang="en-US"/>
              <a:t>, </a:t>
            </a:r>
            <a:r>
              <a:rPr lang="en-US" err="1"/>
              <a:t>których</a:t>
            </a:r>
            <a:r>
              <a:rPr lang="en-US"/>
              <a:t> </a:t>
            </a:r>
            <a:r>
              <a:rPr lang="en-US" err="1"/>
              <a:t>łącznie</a:t>
            </a:r>
            <a:r>
              <a:rPr lang="en-US"/>
              <a:t> jest 500 </a:t>
            </a:r>
            <a:r>
              <a:rPr lang="en-US" err="1"/>
              <a:t>milionów</a:t>
            </a:r>
            <a:r>
              <a:rPr lang="en-US"/>
              <a:t> </a:t>
            </a:r>
            <a:r>
              <a:rPr lang="en-US" err="1"/>
              <a:t>sztuk</a:t>
            </a:r>
            <a:r>
              <a:rPr lang="en-US"/>
              <a:t>. Bank </a:t>
            </a:r>
            <a:r>
              <a:rPr lang="en-US" err="1"/>
              <a:t>centralny</a:t>
            </a:r>
            <a:r>
              <a:rPr lang="en-US"/>
              <a:t> z </a:t>
            </a:r>
            <a:r>
              <a:rPr lang="en-US" err="1"/>
              <a:t>braku</a:t>
            </a:r>
            <a:r>
              <a:rPr lang="en-US"/>
              <a:t> </a:t>
            </a:r>
            <a:r>
              <a:rPr lang="en-US" err="1"/>
              <a:t>srebra</a:t>
            </a:r>
            <a:r>
              <a:rPr lang="en-US"/>
              <a:t> </a:t>
            </a:r>
            <a:r>
              <a:rPr lang="en-US" err="1"/>
              <a:t>wypuszcza</a:t>
            </a:r>
            <a:r>
              <a:rPr lang="en-US"/>
              <a:t> </a:t>
            </a:r>
            <a:r>
              <a:rPr lang="en-US" err="1"/>
              <a:t>jednak</a:t>
            </a:r>
            <a:r>
              <a:rPr lang="en-US"/>
              <a:t> </a:t>
            </a:r>
            <a:r>
              <a:rPr lang="en-US" err="1"/>
              <a:t>kilka</a:t>
            </a:r>
            <a:r>
              <a:rPr lang="en-US"/>
              <a:t> </a:t>
            </a:r>
            <a:r>
              <a:rPr lang="en-US" err="1"/>
              <a:t>serii</a:t>
            </a:r>
            <a:r>
              <a:rPr lang="en-US"/>
              <a:t> </a:t>
            </a:r>
            <a:r>
              <a:rPr lang="en-US" err="1"/>
              <a:t>papierowych</a:t>
            </a:r>
            <a:r>
              <a:rPr lang="en-US"/>
              <a:t> </a:t>
            </a:r>
            <a:r>
              <a:rPr lang="en-US" err="1"/>
              <a:t>banknotów</a:t>
            </a:r>
            <a:r>
              <a:rPr lang="en-US"/>
              <a:t> 100-jednostkowych, w </a:t>
            </a:r>
            <a:r>
              <a:rPr lang="en-US" err="1"/>
              <a:t>ilości</a:t>
            </a:r>
            <a:r>
              <a:rPr lang="en-US"/>
              <a:t> 500 </a:t>
            </a:r>
            <a:r>
              <a:rPr lang="en-US" err="1"/>
              <a:t>milionów</a:t>
            </a:r>
            <a:r>
              <a:rPr lang="en-US"/>
              <a:t>, a </a:t>
            </a:r>
            <a:r>
              <a:rPr lang="en-US" err="1"/>
              <a:t>parlament</a:t>
            </a:r>
            <a:r>
              <a:rPr lang="en-US"/>
              <a:t> </a:t>
            </a:r>
            <a:r>
              <a:rPr lang="en-US" err="1"/>
              <a:t>uchwala</a:t>
            </a:r>
            <a:r>
              <a:rPr lang="en-US"/>
              <a:t> </a:t>
            </a:r>
            <a:r>
              <a:rPr lang="en-US" err="1"/>
              <a:t>odpowiednie</a:t>
            </a:r>
            <a:r>
              <a:rPr lang="en-US"/>
              <a:t> </a:t>
            </a:r>
            <a:r>
              <a:rPr lang="en-US" err="1"/>
              <a:t>prawo</a:t>
            </a:r>
            <a:r>
              <a:rPr lang="en-US"/>
              <a:t> </a:t>
            </a:r>
            <a:r>
              <a:rPr lang="en-US" err="1"/>
              <a:t>przyznające</a:t>
            </a:r>
            <a:r>
              <a:rPr lang="en-US"/>
              <a:t> </a:t>
            </a:r>
            <a:r>
              <a:rPr lang="en-US" err="1"/>
              <a:t>im</a:t>
            </a:r>
            <a:r>
              <a:rPr lang="en-US"/>
              <a:t> </a:t>
            </a:r>
            <a:r>
              <a:rPr lang="en-US" err="1"/>
              <a:t>równą</a:t>
            </a:r>
            <a:r>
              <a:rPr lang="en-US"/>
              <a:t> </a:t>
            </a:r>
            <a:r>
              <a:rPr lang="en-US" err="1"/>
              <a:t>wartość</a:t>
            </a:r>
            <a:r>
              <a:rPr lang="en-US"/>
              <a:t>.</a:t>
            </a:r>
          </a:p>
          <a:p>
            <a:r>
              <a:rPr lang="en-US" err="1"/>
              <a:t>Można</a:t>
            </a:r>
            <a:r>
              <a:rPr lang="en-US"/>
              <a:t> by </a:t>
            </a:r>
            <a:r>
              <a:rPr lang="en-US" err="1"/>
              <a:t>oczekiwać</a:t>
            </a:r>
            <a:r>
              <a:rPr lang="en-US"/>
              <a:t>, </a:t>
            </a:r>
            <a:r>
              <a:rPr lang="en-US" err="1"/>
              <a:t>że</a:t>
            </a:r>
            <a:r>
              <a:rPr lang="en-US"/>
              <a:t> </a:t>
            </a:r>
            <a:r>
              <a:rPr lang="en-US" err="1"/>
              <a:t>po</a:t>
            </a:r>
            <a:r>
              <a:rPr lang="en-US"/>
              <a:t> </a:t>
            </a:r>
            <a:r>
              <a:rPr lang="en-US" err="1"/>
              <a:t>pewnym</a:t>
            </a:r>
            <a:r>
              <a:rPr lang="en-US"/>
              <a:t> </a:t>
            </a:r>
            <a:r>
              <a:rPr lang="en-US" err="1"/>
              <a:t>czasie</a:t>
            </a:r>
            <a:r>
              <a:rPr lang="en-US"/>
              <a:t> w </a:t>
            </a:r>
            <a:r>
              <a:rPr lang="en-US" err="1"/>
              <a:t>obiegu</a:t>
            </a:r>
            <a:r>
              <a:rPr lang="en-US"/>
              <a:t> </a:t>
            </a:r>
            <a:r>
              <a:rPr lang="en-US" err="1"/>
              <a:t>będzie</a:t>
            </a:r>
            <a:r>
              <a:rPr lang="en-US"/>
              <a:t> 50% 100-jednostkowych </a:t>
            </a:r>
            <a:r>
              <a:rPr lang="en-US" err="1"/>
              <a:t>monet</a:t>
            </a:r>
            <a:r>
              <a:rPr lang="en-US"/>
              <a:t> </a:t>
            </a:r>
            <a:r>
              <a:rPr lang="en-US" err="1"/>
              <a:t>oraz</a:t>
            </a:r>
            <a:r>
              <a:rPr lang="en-US"/>
              <a:t> 50% </a:t>
            </a:r>
            <a:r>
              <a:rPr lang="en-US" err="1"/>
              <a:t>banknotów</a:t>
            </a:r>
            <a:r>
              <a:rPr lang="en-US"/>
              <a:t>. </a:t>
            </a:r>
            <a:r>
              <a:rPr lang="en-US" err="1"/>
              <a:t>Ponieważ</a:t>
            </a:r>
            <a:r>
              <a:rPr lang="en-US"/>
              <a:t> </a:t>
            </a:r>
            <a:r>
              <a:rPr lang="en-US" err="1"/>
              <a:t>jednak</a:t>
            </a:r>
            <a:r>
              <a:rPr lang="en-US"/>
              <a:t> </a:t>
            </a:r>
            <a:r>
              <a:rPr lang="en-US" err="1"/>
              <a:t>ludzie</a:t>
            </a:r>
            <a:r>
              <a:rPr lang="en-US"/>
              <a:t> </a:t>
            </a:r>
            <a:r>
              <a:rPr lang="en-US" err="1"/>
              <a:t>uważają</a:t>
            </a:r>
            <a:r>
              <a:rPr lang="en-US"/>
              <a:t>, </a:t>
            </a:r>
            <a:r>
              <a:rPr lang="en-US" err="1"/>
              <a:t>że</a:t>
            </a:r>
            <a:r>
              <a:rPr lang="en-US"/>
              <a:t> </a:t>
            </a:r>
            <a:r>
              <a:rPr lang="en-US" err="1"/>
              <a:t>srebrne</a:t>
            </a:r>
            <a:r>
              <a:rPr lang="en-US"/>
              <a:t> </a:t>
            </a:r>
            <a:r>
              <a:rPr lang="en-US" err="1"/>
              <a:t>monety</a:t>
            </a:r>
            <a:r>
              <a:rPr lang="en-US"/>
              <a:t> 100-jednostkowe </a:t>
            </a:r>
            <a:r>
              <a:rPr lang="en-US" err="1"/>
              <a:t>są</a:t>
            </a:r>
            <a:r>
              <a:rPr lang="en-US"/>
              <a:t> </a:t>
            </a:r>
            <a:r>
              <a:rPr lang="en-US" err="1"/>
              <a:t>bardziej</a:t>
            </a:r>
            <a:r>
              <a:rPr lang="en-US"/>
              <a:t> </a:t>
            </a:r>
            <a:r>
              <a:rPr lang="en-US" err="1"/>
              <a:t>wartościowe</a:t>
            </a:r>
            <a:r>
              <a:rPr lang="en-US"/>
              <a:t> </a:t>
            </a:r>
            <a:r>
              <a:rPr lang="en-US" err="1"/>
              <a:t>od</a:t>
            </a:r>
            <a:r>
              <a:rPr lang="en-US"/>
              <a:t> </a:t>
            </a:r>
            <a:r>
              <a:rPr lang="en-US" err="1"/>
              <a:t>papierowych</a:t>
            </a:r>
            <a:r>
              <a:rPr lang="en-US"/>
              <a:t> </a:t>
            </a:r>
            <a:r>
              <a:rPr lang="en-US" err="1"/>
              <a:t>banknotów</a:t>
            </a:r>
            <a:r>
              <a:rPr lang="en-US"/>
              <a:t> 100-jednostkowych, </a:t>
            </a:r>
            <a:r>
              <a:rPr lang="en-US" err="1"/>
              <a:t>mając</a:t>
            </a:r>
            <a:r>
              <a:rPr lang="en-US"/>
              <a:t> do </a:t>
            </a:r>
            <a:r>
              <a:rPr lang="en-US" err="1"/>
              <a:t>dyspozycji</a:t>
            </a:r>
            <a:r>
              <a:rPr lang="en-US"/>
              <a:t> </a:t>
            </a:r>
            <a:r>
              <a:rPr lang="en-US" err="1"/>
              <a:t>zarówno</a:t>
            </a:r>
            <a:r>
              <a:rPr lang="en-US"/>
              <a:t> </a:t>
            </a:r>
            <a:r>
              <a:rPr lang="en-US" err="1"/>
              <a:t>banknoty</a:t>
            </a:r>
            <a:r>
              <a:rPr lang="en-US"/>
              <a:t> </a:t>
            </a:r>
            <a:r>
              <a:rPr lang="en-US" err="1"/>
              <a:t>jak</a:t>
            </a:r>
            <a:r>
              <a:rPr lang="en-US"/>
              <a:t> </a:t>
            </a:r>
            <a:r>
              <a:rPr lang="en-US" err="1"/>
              <a:t>i</a:t>
            </a:r>
            <a:r>
              <a:rPr lang="en-US"/>
              <a:t> </a:t>
            </a:r>
            <a:r>
              <a:rPr lang="en-US" err="1"/>
              <a:t>monety</a:t>
            </a:r>
            <a:r>
              <a:rPr lang="en-US"/>
              <a:t>, </a:t>
            </a:r>
            <a:r>
              <a:rPr lang="en-US" err="1"/>
              <a:t>będą</a:t>
            </a:r>
            <a:r>
              <a:rPr lang="en-US"/>
              <a:t> </a:t>
            </a:r>
            <a:r>
              <a:rPr lang="en-US" err="1"/>
              <a:t>preferowali</a:t>
            </a:r>
            <a:r>
              <a:rPr lang="en-US"/>
              <a:t> </a:t>
            </a:r>
            <a:r>
              <a:rPr lang="en-US" err="1"/>
              <a:t>wydanie</a:t>
            </a:r>
            <a:r>
              <a:rPr lang="en-US"/>
              <a:t> </a:t>
            </a:r>
            <a:r>
              <a:rPr lang="en-US" err="1"/>
              <a:t>banknotów</a:t>
            </a:r>
            <a:r>
              <a:rPr lang="en-US"/>
              <a:t>, a </a:t>
            </a:r>
            <a:r>
              <a:rPr lang="en-US" err="1"/>
              <a:t>oszczędzanie</a:t>
            </a:r>
            <a:r>
              <a:rPr lang="en-US"/>
              <a:t> w </a:t>
            </a:r>
            <a:r>
              <a:rPr lang="en-US" err="1"/>
              <a:t>srebrnych</a:t>
            </a:r>
            <a:r>
              <a:rPr lang="en-US"/>
              <a:t> </a:t>
            </a:r>
            <a:r>
              <a:rPr lang="en-US" err="1"/>
              <a:t>monetach</a:t>
            </a:r>
            <a:r>
              <a:rPr lang="en-US"/>
              <a:t>.</a:t>
            </a:r>
          </a:p>
          <a:p>
            <a:r>
              <a:rPr lang="en-US" err="1"/>
              <a:t>Jeśli</a:t>
            </a:r>
            <a:r>
              <a:rPr lang="en-US"/>
              <a:t> </a:t>
            </a:r>
            <a:r>
              <a:rPr lang="en-US" err="1"/>
              <a:t>preferencje</a:t>
            </a:r>
            <a:r>
              <a:rPr lang="en-US"/>
              <a:t> </a:t>
            </a:r>
            <a:r>
              <a:rPr lang="en-US" err="1"/>
              <a:t>te</a:t>
            </a:r>
            <a:r>
              <a:rPr lang="en-US"/>
              <a:t> </a:t>
            </a:r>
            <a:r>
              <a:rPr lang="en-US" err="1"/>
              <a:t>będą</a:t>
            </a:r>
            <a:r>
              <a:rPr lang="en-US"/>
              <a:t> </a:t>
            </a:r>
            <a:r>
              <a:rPr lang="en-US" err="1"/>
              <a:t>wystarczająco</a:t>
            </a:r>
            <a:r>
              <a:rPr lang="en-US"/>
              <a:t> </a:t>
            </a:r>
            <a:r>
              <a:rPr lang="en-US" err="1"/>
              <a:t>silne</a:t>
            </a:r>
            <a:r>
              <a:rPr lang="en-US"/>
              <a:t>, </a:t>
            </a:r>
            <a:r>
              <a:rPr lang="en-US" err="1"/>
              <a:t>wkrótce</a:t>
            </a:r>
            <a:r>
              <a:rPr lang="en-US"/>
              <a:t> </a:t>
            </a:r>
            <a:r>
              <a:rPr lang="en-US" err="1"/>
              <a:t>być</a:t>
            </a:r>
            <a:r>
              <a:rPr lang="en-US"/>
              <a:t> </a:t>
            </a:r>
            <a:r>
              <a:rPr lang="en-US" err="1"/>
              <a:t>może</a:t>
            </a:r>
            <a:r>
              <a:rPr lang="en-US"/>
              <a:t> 90% 100-jednostkowych w </a:t>
            </a:r>
            <a:r>
              <a:rPr lang="en-US" err="1"/>
              <a:t>obiegu</a:t>
            </a:r>
            <a:r>
              <a:rPr lang="en-US"/>
              <a:t> </a:t>
            </a:r>
            <a:r>
              <a:rPr lang="en-US" err="1"/>
              <a:t>będą</a:t>
            </a:r>
            <a:r>
              <a:rPr lang="en-US"/>
              <a:t> </a:t>
            </a:r>
            <a:r>
              <a:rPr lang="en-US" err="1"/>
              <a:t>stanowiły</a:t>
            </a:r>
            <a:r>
              <a:rPr lang="en-US"/>
              <a:t> </a:t>
            </a:r>
            <a:r>
              <a:rPr lang="en-US" err="1"/>
              <a:t>papierowe</a:t>
            </a:r>
            <a:r>
              <a:rPr lang="en-US"/>
              <a:t> </a:t>
            </a:r>
            <a:r>
              <a:rPr lang="en-US" err="1"/>
              <a:t>banknoty</a:t>
            </a:r>
            <a:r>
              <a:rPr lang="en-US"/>
              <a:t> (</a:t>
            </a:r>
            <a:r>
              <a:rPr lang="en-US" err="1"/>
              <a:t>których</a:t>
            </a:r>
            <a:r>
              <a:rPr lang="en-US"/>
              <a:t> </a:t>
            </a:r>
            <a:r>
              <a:rPr lang="en-US" err="1"/>
              <a:t>wszyscy</a:t>
            </a:r>
            <a:r>
              <a:rPr lang="en-US"/>
              <a:t> </a:t>
            </a:r>
            <a:r>
              <a:rPr lang="en-US" err="1"/>
              <a:t>wolą</a:t>
            </a:r>
            <a:r>
              <a:rPr lang="en-US"/>
              <a:t> </a:t>
            </a:r>
            <a:r>
              <a:rPr lang="en-US" err="1"/>
              <a:t>się</a:t>
            </a:r>
            <a:r>
              <a:rPr lang="en-US"/>
              <a:t> </a:t>
            </a:r>
            <a:r>
              <a:rPr lang="en-US" err="1"/>
              <a:t>pozbyć</a:t>
            </a:r>
            <a:r>
              <a:rPr lang="en-US"/>
              <a:t>, ale </a:t>
            </a:r>
            <a:r>
              <a:rPr lang="en-US" err="1"/>
              <a:t>prawnie</a:t>
            </a:r>
            <a:r>
              <a:rPr lang="en-US"/>
              <a:t> </a:t>
            </a:r>
            <a:r>
              <a:rPr lang="en-US" err="1"/>
              <a:t>muszą</a:t>
            </a:r>
            <a:r>
              <a:rPr lang="en-US"/>
              <a:t> </a:t>
            </a:r>
            <a:r>
              <a:rPr lang="en-US" err="1"/>
              <a:t>je</a:t>
            </a:r>
            <a:r>
              <a:rPr lang="en-US"/>
              <a:t> </a:t>
            </a:r>
            <a:r>
              <a:rPr lang="en-US" err="1"/>
              <a:t>akceptować</a:t>
            </a:r>
            <a:r>
              <a:rPr lang="en-US"/>
              <a:t>), </a:t>
            </a:r>
            <a:r>
              <a:rPr lang="en-US" err="1"/>
              <a:t>czyli</a:t>
            </a:r>
            <a:r>
              <a:rPr lang="en-US"/>
              <a:t> „</a:t>
            </a:r>
            <a:r>
              <a:rPr lang="en-US" err="1"/>
              <a:t>gorszy</a:t>
            </a:r>
            <a:r>
              <a:rPr lang="en-US"/>
              <a:t> </a:t>
            </a:r>
            <a:r>
              <a:rPr lang="en-US" err="1"/>
              <a:t>pieniądz</a:t>
            </a:r>
            <a:r>
              <a:rPr lang="en-US"/>
              <a:t> </a:t>
            </a:r>
            <a:r>
              <a:rPr lang="en-US" err="1"/>
              <a:t>wyprze</a:t>
            </a:r>
            <a:r>
              <a:rPr lang="en-US"/>
              <a:t> </a:t>
            </a:r>
            <a:r>
              <a:rPr lang="en-US" err="1"/>
              <a:t>lepszy</a:t>
            </a:r>
            <a:r>
              <a:rPr lang="en-US"/>
              <a:t>” z </a:t>
            </a:r>
            <a:r>
              <a:rPr lang="en-US" err="1"/>
              <a:t>obiegu</a:t>
            </a:r>
            <a:r>
              <a:rPr lang="en-US"/>
              <a:t>, a 90% 100-jednostkowych w </a:t>
            </a:r>
            <a:r>
              <a:rPr lang="en-US" err="1"/>
              <a:t>oszczędnościach</a:t>
            </a:r>
            <a:r>
              <a:rPr lang="en-US"/>
              <a:t> </a:t>
            </a:r>
            <a:r>
              <a:rPr lang="en-US" err="1"/>
              <a:t>będą</a:t>
            </a:r>
            <a:r>
              <a:rPr lang="en-US"/>
              <a:t> </a:t>
            </a:r>
            <a:r>
              <a:rPr lang="en-US" err="1"/>
              <a:t>stanowiły</a:t>
            </a:r>
            <a:r>
              <a:rPr lang="en-US"/>
              <a:t> </a:t>
            </a:r>
            <a:r>
              <a:rPr lang="en-US" err="1"/>
              <a:t>srebrne</a:t>
            </a:r>
            <a:r>
              <a:rPr lang="en-US"/>
              <a:t> </a:t>
            </a:r>
            <a:r>
              <a:rPr lang="en-US" err="1"/>
              <a:t>monety</a:t>
            </a:r>
            <a:r>
              <a:rPr lang="en-US"/>
              <a:t> (</a:t>
            </a:r>
            <a:r>
              <a:rPr lang="en-US" err="1"/>
              <a:t>które</a:t>
            </a:r>
            <a:r>
              <a:rPr lang="en-US"/>
              <a:t> </a:t>
            </a:r>
            <a:r>
              <a:rPr lang="en-US" err="1"/>
              <a:t>wszyscy</a:t>
            </a:r>
            <a:r>
              <a:rPr lang="en-US"/>
              <a:t> </a:t>
            </a:r>
            <a:r>
              <a:rPr lang="en-US" err="1"/>
              <a:t>preferują</a:t>
            </a:r>
            <a:r>
              <a:rPr lang="en-US"/>
              <a:t>), </a:t>
            </a:r>
            <a:r>
              <a:rPr lang="en-US" err="1"/>
              <a:t>czyli</a:t>
            </a:r>
            <a:r>
              <a:rPr lang="en-US"/>
              <a:t> „</a:t>
            </a:r>
            <a:r>
              <a:rPr lang="en-US" err="1"/>
              <a:t>lepszy</a:t>
            </a:r>
            <a:r>
              <a:rPr lang="en-US"/>
              <a:t> </a:t>
            </a:r>
            <a:r>
              <a:rPr lang="en-US" err="1"/>
              <a:t>pieniądz</a:t>
            </a:r>
            <a:r>
              <a:rPr lang="en-US"/>
              <a:t> </a:t>
            </a:r>
            <a:r>
              <a:rPr lang="en-US" err="1"/>
              <a:t>wyprze</a:t>
            </a:r>
            <a:r>
              <a:rPr lang="en-US"/>
              <a:t> </a:t>
            </a:r>
            <a:r>
              <a:rPr lang="en-US" err="1"/>
              <a:t>gorszy</a:t>
            </a:r>
            <a:r>
              <a:rPr lang="en-US"/>
              <a:t>” w </a:t>
            </a:r>
            <a:r>
              <a:rPr lang="en-US" err="1"/>
              <a:t>oszczędnościach</a:t>
            </a:r>
            <a:r>
              <a:rPr lang="en-US"/>
              <a:t>.</a:t>
            </a:r>
          </a:p>
          <a:p>
            <a:r>
              <a:rPr lang="en-US" err="1"/>
              <a:t>Mechanizm</a:t>
            </a:r>
            <a:r>
              <a:rPr lang="en-US"/>
              <a:t> ten </a:t>
            </a:r>
            <a:r>
              <a:rPr lang="en-US" err="1"/>
              <a:t>nie</a:t>
            </a:r>
            <a:r>
              <a:rPr lang="en-US"/>
              <a:t> </a:t>
            </a:r>
            <a:r>
              <a:rPr lang="en-US" err="1"/>
              <a:t>będzie</a:t>
            </a:r>
            <a:r>
              <a:rPr lang="en-US"/>
              <a:t> </a:t>
            </a:r>
            <a:r>
              <a:rPr lang="en-US" err="1"/>
              <a:t>miał</a:t>
            </a:r>
            <a:r>
              <a:rPr lang="en-US"/>
              <a:t> </a:t>
            </a:r>
            <a:r>
              <a:rPr lang="en-US" err="1"/>
              <a:t>miejsca</a:t>
            </a:r>
            <a:r>
              <a:rPr lang="en-US"/>
              <a:t> </a:t>
            </a:r>
            <a:r>
              <a:rPr lang="en-US" err="1"/>
              <a:t>jeśli</a:t>
            </a:r>
            <a:r>
              <a:rPr lang="en-US"/>
              <a:t> </a:t>
            </a:r>
            <a:r>
              <a:rPr lang="en-US" err="1"/>
              <a:t>nie</a:t>
            </a:r>
            <a:r>
              <a:rPr lang="en-US"/>
              <a:t> </a:t>
            </a:r>
            <a:r>
              <a:rPr lang="en-US" err="1"/>
              <a:t>będzie</a:t>
            </a:r>
            <a:r>
              <a:rPr lang="en-US"/>
              <a:t> </a:t>
            </a:r>
            <a:r>
              <a:rPr lang="en-US" err="1"/>
              <a:t>prawnego</a:t>
            </a:r>
            <a:r>
              <a:rPr lang="en-US"/>
              <a:t> </a:t>
            </a:r>
            <a:r>
              <a:rPr lang="en-US" err="1"/>
              <a:t>przymusu</a:t>
            </a:r>
            <a:r>
              <a:rPr lang="en-US"/>
              <a:t> </a:t>
            </a:r>
            <a:r>
              <a:rPr lang="en-US" err="1"/>
              <a:t>akceptacji</a:t>
            </a:r>
            <a:r>
              <a:rPr lang="en-US"/>
              <a:t> </a:t>
            </a:r>
            <a:r>
              <a:rPr lang="en-US" err="1"/>
              <a:t>pewnego</a:t>
            </a:r>
            <a:r>
              <a:rPr lang="en-US"/>
              <a:t> </a:t>
            </a:r>
            <a:r>
              <a:rPr lang="en-US" err="1"/>
              <a:t>rodzaju</a:t>
            </a:r>
            <a:r>
              <a:rPr lang="en-US"/>
              <a:t> </a:t>
            </a:r>
            <a:r>
              <a:rPr lang="en-US" err="1"/>
              <a:t>pieniądza</a:t>
            </a:r>
            <a:r>
              <a:rPr lang="en-US"/>
              <a:t>, </a:t>
            </a:r>
            <a:r>
              <a:rPr lang="en-US" err="1"/>
              <a:t>czyli</a:t>
            </a:r>
            <a:r>
              <a:rPr lang="en-US"/>
              <a:t> w </a:t>
            </a:r>
            <a:r>
              <a:rPr lang="en-US" err="1"/>
              <a:t>sytuacji</a:t>
            </a:r>
            <a:r>
              <a:rPr lang="en-US"/>
              <a:t> </a:t>
            </a:r>
            <a:r>
              <a:rPr lang="en-US" err="1"/>
              <a:t>braku</a:t>
            </a:r>
            <a:r>
              <a:rPr lang="en-US"/>
              <a:t> </a:t>
            </a:r>
            <a:r>
              <a:rPr lang="en-US" err="1"/>
              <a:t>banku</a:t>
            </a:r>
            <a:r>
              <a:rPr lang="en-US"/>
              <a:t> </a:t>
            </a:r>
            <a:r>
              <a:rPr lang="en-US" err="1"/>
              <a:t>centralnego</a:t>
            </a:r>
            <a:r>
              <a:rPr lang="en-US"/>
              <a:t>.</a:t>
            </a:r>
          </a:p>
        </p:txBody>
      </p:sp>
      <p:sp>
        <p:nvSpPr>
          <p:cNvPr id="4" name="Slide Number Placeholder 3"/>
          <p:cNvSpPr>
            <a:spLocks noGrp="1"/>
          </p:cNvSpPr>
          <p:nvPr>
            <p:ph type="sldNum" sz="quarter" idx="10"/>
          </p:nvPr>
        </p:nvSpPr>
        <p:spPr/>
        <p:txBody>
          <a:bodyPr/>
          <a:lstStyle/>
          <a:p>
            <a:fld id="{6BB98AFB-CB0D-4DFE-87B9-B4B0D0DE73CD}" type="slidenum">
              <a:rPr lang="pl-PL" smtClean="0"/>
              <a:t>8</a:t>
            </a:fld>
            <a:endParaRPr lang="pl-PL"/>
          </a:p>
        </p:txBody>
      </p:sp>
    </p:spTree>
    <p:extLst>
      <p:ext uri="{BB962C8B-B14F-4D97-AF65-F5344CB8AC3E}">
        <p14:creationId xmlns:p14="http://schemas.microsoft.com/office/powerpoint/2010/main" val="28159529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US" err="1"/>
              <a:t>Współczesne</a:t>
            </a:r>
            <a:r>
              <a:rPr lang="en-US"/>
              <a:t> trendy </a:t>
            </a:r>
            <a:r>
              <a:rPr lang="en-US" err="1"/>
              <a:t>jasno</a:t>
            </a:r>
            <a:r>
              <a:rPr lang="en-US"/>
              <a:t> wskazują kierunek ewolucji pieniądza, jego dematerializacja postępuje. Proces ten rozpoczął się już w drugiej połowie XX w., kiedy rozwój technologii teleinformatycznych umożliwił przechowywanie wartości materialnych w postaci zapisu </a:t>
            </a:r>
            <a:r>
              <a:rPr lang="en-US" err="1"/>
              <a:t>na</a:t>
            </a:r>
            <a:r>
              <a:rPr lang="en-US"/>
              <a:t> </a:t>
            </a:r>
            <a:r>
              <a:rPr lang="en-US" err="1"/>
              <a:t>dysku</a:t>
            </a:r>
            <a:r>
              <a:rPr lang="en-US"/>
              <a:t> </a:t>
            </a:r>
            <a:r>
              <a:rPr lang="en-US" err="1"/>
              <a:t>komputera</a:t>
            </a:r>
            <a:r>
              <a:rPr lang="en-US"/>
              <a:t>. </a:t>
            </a:r>
            <a:r>
              <a:rPr lang="en-US" err="1"/>
              <a:t>Zwolennicy</a:t>
            </a:r>
            <a:r>
              <a:rPr lang="en-US"/>
              <a:t> </a:t>
            </a:r>
            <a:r>
              <a:rPr lang="en-US" err="1"/>
              <a:t>całkowitego</a:t>
            </a:r>
            <a:r>
              <a:rPr lang="en-US"/>
              <a:t> usunięcia fizycznej postaci pieniądza wskazują na wiele pozytywnych aspektów takiej zmiany. Najistotniejszym argumentem jest pełna kontrola aparatu władzy nad przepływami środków pieniężnych, co zdecydowanie ułatwi walkę z korupcją. Przeciwnicy tego rozwiązania są zdania, że jest to zbyt opresyjna forma kontroli, która całkowicie ogranicza ich prywatność. Kolejną zaletą jest uniknięcie ponoszenia kosztów związanych z obsługą, rozliczaniem i </a:t>
            </a:r>
            <a:r>
              <a:rPr lang="en-US" err="1"/>
              <a:t>kontrolą</a:t>
            </a:r>
            <a:r>
              <a:rPr lang="en-US"/>
              <a:t> </a:t>
            </a:r>
            <a:r>
              <a:rPr lang="en-US" err="1"/>
              <a:t>fizycznego</a:t>
            </a:r>
            <a:r>
              <a:rPr lang="en-US"/>
              <a:t> </a:t>
            </a:r>
            <a:r>
              <a:rPr lang="en-US" err="1"/>
              <a:t>pieniądza</a:t>
            </a:r>
            <a:r>
              <a:rPr lang="en-US"/>
              <a:t>. </a:t>
            </a:r>
            <a:r>
              <a:rPr lang="en-US" err="1"/>
              <a:t>Ostatnim</a:t>
            </a:r>
            <a:r>
              <a:rPr lang="en-US"/>
              <a:t> </a:t>
            </a:r>
            <a:r>
              <a:rPr lang="en-US" err="1"/>
              <a:t>lecz</a:t>
            </a:r>
            <a:r>
              <a:rPr lang="en-US"/>
              <a:t> nie mniej ważnym aspektem jest wygoda jaką niesie za sobą dematerializacja pieniądza. Wówczas przekazanie środków pieniężnych odbywa się natychmiastowo, z dowolnie wybranego miejsca, bez konieczności spotkania obu stron wymiany.</a:t>
            </a:r>
            <a:endParaRPr lang="pl-PL"/>
          </a:p>
          <a:p>
            <a:r>
              <a:rPr lang="en-US" err="1"/>
              <a:t>Ciekawym</a:t>
            </a:r>
            <a:r>
              <a:rPr lang="en-US"/>
              <a:t> </a:t>
            </a:r>
            <a:r>
              <a:rPr lang="en-US" err="1"/>
              <a:t>zjawiskiem</a:t>
            </a:r>
            <a:r>
              <a:rPr lang="en-US"/>
              <a:t> jest </a:t>
            </a:r>
            <a:r>
              <a:rPr lang="en-US" err="1"/>
              <a:t>coraz</a:t>
            </a:r>
            <a:r>
              <a:rPr lang="en-US"/>
              <a:t> </a:t>
            </a:r>
            <a:r>
              <a:rPr lang="en-US" err="1"/>
              <a:t>chętniej</a:t>
            </a:r>
            <a:r>
              <a:rPr lang="en-US"/>
              <a:t> </a:t>
            </a:r>
            <a:r>
              <a:rPr lang="en-US" err="1"/>
              <a:t>używany</a:t>
            </a:r>
            <a:r>
              <a:rPr lang="en-US"/>
              <a:t> </a:t>
            </a:r>
            <a:r>
              <a:rPr lang="en-US" err="1"/>
              <a:t>pieniądz</a:t>
            </a:r>
            <a:r>
              <a:rPr lang="en-US"/>
              <a:t> </a:t>
            </a:r>
            <a:r>
              <a:rPr lang="en-US" err="1"/>
              <a:t>wirtualny</a:t>
            </a:r>
            <a:r>
              <a:rPr lang="en-US"/>
              <a:t>, </a:t>
            </a:r>
            <a:r>
              <a:rPr lang="en-US" err="1"/>
              <a:t>czyli</a:t>
            </a:r>
            <a:r>
              <a:rPr lang="en-US"/>
              <a:t> </a:t>
            </a:r>
            <a:r>
              <a:rPr lang="en-US" err="1"/>
              <a:t>tzw</a:t>
            </a:r>
            <a:r>
              <a:rPr lang="en-US"/>
              <a:t>. </a:t>
            </a:r>
            <a:r>
              <a:rPr lang="en-US" err="1"/>
              <a:t>Kryptowaluta</a:t>
            </a:r>
            <a:r>
              <a:rPr lang="en-US"/>
              <a:t>. </a:t>
            </a:r>
            <a:r>
              <a:rPr lang="en-US" err="1"/>
              <a:t>Powstaje</a:t>
            </a:r>
            <a:r>
              <a:rPr lang="en-US"/>
              <a:t> on w </a:t>
            </a:r>
            <a:r>
              <a:rPr lang="en-US" err="1"/>
              <a:t>sieci</a:t>
            </a:r>
            <a:r>
              <a:rPr lang="en-US"/>
              <a:t> </a:t>
            </a:r>
            <a:r>
              <a:rPr lang="en-US" err="1"/>
              <a:t>przy</a:t>
            </a:r>
            <a:r>
              <a:rPr lang="en-US"/>
              <a:t> </a:t>
            </a:r>
            <a:r>
              <a:rPr lang="en-US" err="1"/>
              <a:t>pomocy</a:t>
            </a:r>
            <a:r>
              <a:rPr lang="en-US"/>
              <a:t> </a:t>
            </a:r>
            <a:r>
              <a:rPr lang="en-US" err="1"/>
              <a:t>koparek</a:t>
            </a:r>
            <a:r>
              <a:rPr lang="en-US"/>
              <a:t> </a:t>
            </a:r>
            <a:r>
              <a:rPr lang="en-US" err="1"/>
              <a:t>kryptowaluty</a:t>
            </a:r>
            <a:r>
              <a:rPr lang="en-US"/>
              <a:t>, </a:t>
            </a:r>
            <a:r>
              <a:rPr lang="en-US" err="1"/>
              <a:t>który</a:t>
            </a:r>
            <a:r>
              <a:rPr lang="en-US"/>
              <a:t> do </a:t>
            </a:r>
            <a:r>
              <a:rPr lang="en-US" err="1"/>
              <a:t>zabezpieczenia</a:t>
            </a:r>
            <a:r>
              <a:rPr lang="en-US"/>
              <a:t> </a:t>
            </a:r>
            <a:r>
              <a:rPr lang="en-US" err="1"/>
              <a:t>transakcji</a:t>
            </a:r>
            <a:r>
              <a:rPr lang="en-US"/>
              <a:t> </a:t>
            </a:r>
            <a:r>
              <a:rPr lang="en-US" err="1"/>
              <a:t>stosuje</a:t>
            </a:r>
            <a:r>
              <a:rPr lang="en-US"/>
              <a:t> </a:t>
            </a:r>
            <a:r>
              <a:rPr lang="en-US" err="1"/>
              <a:t>kryptografię</a:t>
            </a:r>
            <a:r>
              <a:rPr lang="en-US"/>
              <a:t>. </a:t>
            </a:r>
            <a:r>
              <a:rPr lang="en-US" err="1"/>
              <a:t>Oparty</a:t>
            </a:r>
            <a:r>
              <a:rPr lang="en-US"/>
              <a:t> jest </a:t>
            </a:r>
            <a:r>
              <a:rPr lang="en-US" err="1"/>
              <a:t>na</a:t>
            </a:r>
            <a:r>
              <a:rPr lang="en-US"/>
              <a:t> </a:t>
            </a:r>
            <a:r>
              <a:rPr lang="en-US" err="1"/>
              <a:t>bazie</a:t>
            </a:r>
            <a:r>
              <a:rPr lang="en-US"/>
              <a:t> </a:t>
            </a:r>
            <a:r>
              <a:rPr lang="en-US" err="1"/>
              <a:t>tzw</a:t>
            </a:r>
            <a:r>
              <a:rPr lang="en-US"/>
              <a:t>. </a:t>
            </a:r>
            <a:r>
              <a:rPr lang="en-US" err="1"/>
              <a:t>dowodu</a:t>
            </a:r>
            <a:r>
              <a:rPr lang="en-US"/>
              <a:t> </a:t>
            </a:r>
            <a:r>
              <a:rPr lang="en-US" err="1"/>
              <a:t>wykonywanych</a:t>
            </a:r>
            <a:r>
              <a:rPr lang="en-US"/>
              <a:t> </a:t>
            </a:r>
            <a:r>
              <a:rPr lang="en-US" err="1"/>
              <a:t>zadań</a:t>
            </a:r>
            <a:r>
              <a:rPr lang="en-US"/>
              <a:t>.</a:t>
            </a:r>
            <a:endParaRPr lang="pl-PL"/>
          </a:p>
          <a:p>
            <a:r>
              <a:rPr lang="en-US" err="1"/>
              <a:t>Kryptowaluta</a:t>
            </a:r>
            <a:r>
              <a:rPr lang="en-US"/>
              <a:t> </a:t>
            </a:r>
            <a:r>
              <a:rPr lang="en-US" err="1"/>
              <a:t>jako</a:t>
            </a:r>
            <a:r>
              <a:rPr lang="en-US"/>
              <a:t> </a:t>
            </a:r>
            <a:r>
              <a:rPr lang="en-US" err="1"/>
              <a:t>środek</a:t>
            </a:r>
            <a:r>
              <a:rPr lang="en-US"/>
              <a:t> </a:t>
            </a:r>
            <a:r>
              <a:rPr lang="en-US" err="1"/>
              <a:t>płatniczy</a:t>
            </a:r>
            <a:r>
              <a:rPr lang="en-US"/>
              <a:t> </a:t>
            </a:r>
            <a:r>
              <a:rPr lang="en-US" err="1"/>
              <a:t>różni</a:t>
            </a:r>
            <a:r>
              <a:rPr lang="en-US"/>
              <a:t> </a:t>
            </a:r>
            <a:r>
              <a:rPr lang="en-US" err="1"/>
              <a:t>się</a:t>
            </a:r>
            <a:r>
              <a:rPr lang="en-US"/>
              <a:t> </a:t>
            </a:r>
            <a:r>
              <a:rPr lang="en-US" err="1"/>
              <a:t>od</a:t>
            </a:r>
            <a:r>
              <a:rPr lang="en-US"/>
              <a:t> </a:t>
            </a:r>
            <a:r>
              <a:rPr lang="en-US" err="1"/>
              <a:t>tych</a:t>
            </a:r>
            <a:r>
              <a:rPr lang="en-US"/>
              <a:t> „</a:t>
            </a:r>
            <a:r>
              <a:rPr lang="en-US" err="1"/>
              <a:t>tradycyjnych</a:t>
            </a:r>
            <a:r>
              <a:rPr lang="en-US"/>
              <a:t>” </a:t>
            </a:r>
            <a:r>
              <a:rPr lang="en-US" err="1"/>
              <a:t>przede</a:t>
            </a:r>
            <a:r>
              <a:rPr lang="en-US"/>
              <a:t> </a:t>
            </a:r>
            <a:r>
              <a:rPr lang="en-US" err="1"/>
              <a:t>wszystkim</a:t>
            </a:r>
            <a:r>
              <a:rPr lang="en-US"/>
              <a:t> </a:t>
            </a:r>
            <a:r>
              <a:rPr lang="en-US" err="1"/>
              <a:t>brakiem</a:t>
            </a:r>
            <a:r>
              <a:rPr lang="en-US"/>
              <a:t> </a:t>
            </a:r>
            <a:r>
              <a:rPr lang="en-US" err="1"/>
              <a:t>centralnego</a:t>
            </a:r>
            <a:r>
              <a:rPr lang="en-US"/>
              <a:t> </a:t>
            </a:r>
            <a:r>
              <a:rPr lang="en-US" err="1"/>
              <a:t>emitenta</a:t>
            </a:r>
            <a:r>
              <a:rPr lang="en-US"/>
              <a:t> </a:t>
            </a:r>
            <a:r>
              <a:rPr lang="en-US" err="1"/>
              <a:t>oraz</a:t>
            </a:r>
            <a:r>
              <a:rPr lang="en-US"/>
              <a:t> </a:t>
            </a:r>
            <a:r>
              <a:rPr lang="en-US" err="1"/>
              <a:t>tym</a:t>
            </a:r>
            <a:r>
              <a:rPr lang="en-US"/>
              <a:t>, </a:t>
            </a:r>
            <a:r>
              <a:rPr lang="en-US" err="1"/>
              <a:t>że</a:t>
            </a:r>
            <a:r>
              <a:rPr lang="en-US"/>
              <a:t> </a:t>
            </a:r>
            <a:r>
              <a:rPr lang="en-US" err="1"/>
              <a:t>wszystkie</a:t>
            </a:r>
            <a:r>
              <a:rPr lang="en-US"/>
              <a:t> </a:t>
            </a:r>
            <a:r>
              <a:rPr lang="en-US" err="1"/>
              <a:t>wykonane</a:t>
            </a:r>
            <a:r>
              <a:rPr lang="en-US"/>
              <a:t> </a:t>
            </a:r>
            <a:r>
              <a:rPr lang="en-US" err="1"/>
              <a:t>transakcje</a:t>
            </a:r>
            <a:r>
              <a:rPr lang="en-US"/>
              <a:t> </a:t>
            </a:r>
            <a:r>
              <a:rPr lang="en-US" err="1"/>
              <a:t>są</a:t>
            </a:r>
            <a:r>
              <a:rPr lang="en-US"/>
              <a:t> </a:t>
            </a:r>
            <a:r>
              <a:rPr lang="en-US" err="1"/>
              <a:t>anonimowe</a:t>
            </a:r>
            <a:r>
              <a:rPr lang="en-US"/>
              <a:t>, a </a:t>
            </a:r>
            <a:r>
              <a:rPr lang="en-US" err="1"/>
              <a:t>nikt</a:t>
            </a:r>
            <a:r>
              <a:rPr lang="en-US"/>
              <a:t> </a:t>
            </a:r>
            <a:r>
              <a:rPr lang="en-US" err="1"/>
              <a:t>oprócz</a:t>
            </a:r>
            <a:r>
              <a:rPr lang="en-US"/>
              <a:t> </a:t>
            </a:r>
            <a:r>
              <a:rPr lang="en-US" err="1"/>
              <a:t>właściciela</a:t>
            </a:r>
            <a:r>
              <a:rPr lang="en-US"/>
              <a:t> </a:t>
            </a:r>
            <a:r>
              <a:rPr lang="en-US" err="1"/>
              <a:t>nie</a:t>
            </a:r>
            <a:r>
              <a:rPr lang="en-US"/>
              <a:t> ma do </a:t>
            </a:r>
            <a:r>
              <a:rPr lang="en-US" err="1"/>
              <a:t>nich</a:t>
            </a:r>
            <a:r>
              <a:rPr lang="en-US"/>
              <a:t> </a:t>
            </a:r>
            <a:r>
              <a:rPr lang="en-US" err="1"/>
              <a:t>dostępu</a:t>
            </a:r>
            <a:r>
              <a:rPr lang="en-US"/>
              <a:t>. </a:t>
            </a:r>
            <a:r>
              <a:rPr lang="en-US" err="1"/>
              <a:t>Charakterystyczny</a:t>
            </a:r>
            <a:r>
              <a:rPr lang="en-US"/>
              <a:t> jest </a:t>
            </a:r>
            <a:r>
              <a:rPr lang="en-US" err="1"/>
              <a:t>również</a:t>
            </a:r>
            <a:r>
              <a:rPr lang="en-US"/>
              <a:t> </a:t>
            </a:r>
            <a:r>
              <a:rPr lang="en-US" err="1"/>
              <a:t>brak</a:t>
            </a:r>
            <a:r>
              <a:rPr lang="en-US"/>
              <a:t> </a:t>
            </a:r>
            <a:r>
              <a:rPr lang="en-US" err="1"/>
              <a:t>centralnej</a:t>
            </a:r>
            <a:r>
              <a:rPr lang="en-US"/>
              <a:t> </a:t>
            </a:r>
            <a:r>
              <a:rPr lang="en-US" err="1"/>
              <a:t>administracji</a:t>
            </a:r>
          </a:p>
          <a:p>
            <a:r>
              <a:rPr lang="en-US" err="1"/>
              <a:t>Najbardziej</a:t>
            </a:r>
            <a:r>
              <a:rPr lang="en-US"/>
              <a:t> </a:t>
            </a:r>
            <a:r>
              <a:rPr lang="en-US" err="1"/>
              <a:t>rozpoznawalnym</a:t>
            </a:r>
            <a:r>
              <a:rPr lang="en-US"/>
              <a:t> </a:t>
            </a:r>
            <a:r>
              <a:rPr lang="en-US" err="1"/>
              <a:t>przedstawicielem</a:t>
            </a:r>
            <a:r>
              <a:rPr lang="en-US"/>
              <a:t> </a:t>
            </a:r>
            <a:r>
              <a:rPr lang="en-US" err="1"/>
              <a:t>kryptowalut</a:t>
            </a:r>
            <a:r>
              <a:rPr lang="en-US"/>
              <a:t> jest Bitcoin. </a:t>
            </a:r>
            <a:r>
              <a:rPr lang="en-US" err="1"/>
              <a:t>Charakteryzuje</a:t>
            </a:r>
            <a:r>
              <a:rPr lang="en-US"/>
              <a:t> </a:t>
            </a:r>
            <a:r>
              <a:rPr lang="en-US" err="1"/>
              <a:t>się</a:t>
            </a:r>
            <a:r>
              <a:rPr lang="en-US"/>
              <a:t> on </a:t>
            </a:r>
            <a:r>
              <a:rPr lang="en-US" err="1"/>
              <a:t>całkowitym</a:t>
            </a:r>
            <a:r>
              <a:rPr lang="en-US"/>
              <a:t> brakiem fizycznej postaci, przechowywany jest w formie pliku portfela wirtualnego lub za pośrednictwem zewnętrzych serwisów prowadzonych przez osoby trzecie. Nie podlega on żadnej kontroli, a posiadacz bitcoinów może je przelać za pośrednictwem internetu dowolnemu posiadaczowi adresu bitcoin, nie pozostawiając żadnych śladów i robiąc to zupełnie anonimowo. Warto zwrócić uwagę, że ten kierunek rozwoju obecnych walut jest mało prawdopodobny właśnie z uwagi na anonimowość stron wymiany, ponieważ mógłbym prowadzić do ułatwienia transakcji na czarnym rynku.</a:t>
            </a:r>
            <a:endParaRPr lang="pl-PL"/>
          </a:p>
          <a:p>
            <a:endParaRPr lang="en-US">
              <a:latin typeface="Calibri"/>
              <a:cs typeface="Calibri"/>
            </a:endParaRPr>
          </a:p>
        </p:txBody>
      </p:sp>
      <p:sp>
        <p:nvSpPr>
          <p:cNvPr id="4" name="Symbol zastępczy numeru slajdu 3"/>
          <p:cNvSpPr>
            <a:spLocks noGrp="1"/>
          </p:cNvSpPr>
          <p:nvPr>
            <p:ph type="sldNum" sz="quarter" idx="10"/>
          </p:nvPr>
        </p:nvSpPr>
        <p:spPr/>
        <p:txBody>
          <a:bodyPr/>
          <a:lstStyle/>
          <a:p>
            <a:fld id="{6BB98AFB-CB0D-4DFE-87B9-B4B0D0DE73CD}" type="slidenum">
              <a:rPr lang="pl-PL" smtClean="0"/>
              <a:t>9</a:t>
            </a:fld>
            <a:endParaRPr lang="pl-PL"/>
          </a:p>
        </p:txBody>
      </p:sp>
    </p:spTree>
    <p:extLst>
      <p:ext uri="{BB962C8B-B14F-4D97-AF65-F5344CB8AC3E}">
        <p14:creationId xmlns:p14="http://schemas.microsoft.com/office/powerpoint/2010/main" val="11524522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1065214" y="533400"/>
            <a:ext cx="5029200" cy="2514601"/>
          </a:xfrm>
        </p:spPr>
        <p:txBody>
          <a:bodyPr>
            <a:normAutofit/>
          </a:bodyPr>
          <a:lstStyle>
            <a:lvl1pPr latinLnBrk="0">
              <a:defRPr lang="pl-PL" sz="5400"/>
            </a:lvl1pPr>
          </a:lstStyle>
          <a:p>
            <a:r>
              <a:rPr lang="pl-PL"/>
              <a:t>Kliknij, aby edytować styl</a:t>
            </a:r>
          </a:p>
        </p:txBody>
      </p:sp>
      <p:sp>
        <p:nvSpPr>
          <p:cNvPr id="3" name="Podtytuł 2"/>
          <p:cNvSpPr>
            <a:spLocks noGrp="1"/>
          </p:cNvSpPr>
          <p:nvPr>
            <p:ph type="subTitle" idx="1"/>
          </p:nvPr>
        </p:nvSpPr>
        <p:spPr>
          <a:xfrm>
            <a:off x="1065212" y="3403600"/>
            <a:ext cx="5029201" cy="1397000"/>
          </a:xfrm>
        </p:spPr>
        <p:txBody>
          <a:bodyPr>
            <a:normAutofit/>
          </a:bodyPr>
          <a:lstStyle>
            <a:lvl1pPr marL="0" indent="0" algn="l" latinLnBrk="0">
              <a:spcBef>
                <a:spcPts val="600"/>
              </a:spcBef>
              <a:buNone/>
              <a:defRPr lang="pl-PL" sz="2400">
                <a:solidFill>
                  <a:schemeClr val="tx1">
                    <a:lumMod val="65000"/>
                    <a:lumOff val="35000"/>
                  </a:schemeClr>
                </a:solidFill>
              </a:defRPr>
            </a:lvl1pPr>
            <a:lvl2pPr marL="457200" indent="0" algn="ctr" latinLnBrk="0">
              <a:buNone/>
              <a:defRPr lang="pl-PL">
                <a:solidFill>
                  <a:schemeClr val="tx1">
                    <a:tint val="75000"/>
                  </a:schemeClr>
                </a:solidFill>
              </a:defRPr>
            </a:lvl2pPr>
            <a:lvl3pPr marL="914400" indent="0" algn="ctr" latinLnBrk="0">
              <a:buNone/>
              <a:defRPr lang="pl-PL">
                <a:solidFill>
                  <a:schemeClr val="tx1">
                    <a:tint val="75000"/>
                  </a:schemeClr>
                </a:solidFill>
              </a:defRPr>
            </a:lvl3pPr>
            <a:lvl4pPr marL="1371600" indent="0" algn="ctr" latinLnBrk="0">
              <a:buNone/>
              <a:defRPr lang="pl-PL">
                <a:solidFill>
                  <a:schemeClr val="tx1">
                    <a:tint val="75000"/>
                  </a:schemeClr>
                </a:solidFill>
              </a:defRPr>
            </a:lvl4pPr>
            <a:lvl5pPr marL="1828800" indent="0" algn="ctr" latinLnBrk="0">
              <a:buNone/>
              <a:defRPr lang="pl-PL">
                <a:solidFill>
                  <a:schemeClr val="tx1">
                    <a:tint val="75000"/>
                  </a:schemeClr>
                </a:solidFill>
              </a:defRPr>
            </a:lvl5pPr>
            <a:lvl6pPr marL="2286000" indent="0" algn="ctr" latinLnBrk="0">
              <a:buNone/>
              <a:defRPr lang="pl-PL">
                <a:solidFill>
                  <a:schemeClr val="tx1">
                    <a:tint val="75000"/>
                  </a:schemeClr>
                </a:solidFill>
              </a:defRPr>
            </a:lvl6pPr>
            <a:lvl7pPr marL="2743200" indent="0" algn="ctr" latinLnBrk="0">
              <a:buNone/>
              <a:defRPr lang="pl-PL">
                <a:solidFill>
                  <a:schemeClr val="tx1">
                    <a:tint val="75000"/>
                  </a:schemeClr>
                </a:solidFill>
              </a:defRPr>
            </a:lvl7pPr>
            <a:lvl8pPr marL="3200400" indent="0" algn="ctr" latinLnBrk="0">
              <a:buNone/>
              <a:defRPr lang="pl-PL">
                <a:solidFill>
                  <a:schemeClr val="tx1">
                    <a:tint val="75000"/>
                  </a:schemeClr>
                </a:solidFill>
              </a:defRPr>
            </a:lvl8pPr>
            <a:lvl9pPr marL="3657600" indent="0" algn="ctr" latinLnBrk="0">
              <a:buNone/>
              <a:defRPr lang="pl-PL">
                <a:solidFill>
                  <a:schemeClr val="tx1">
                    <a:tint val="75000"/>
                  </a:schemeClr>
                </a:solidFill>
              </a:defRPr>
            </a:lvl9pPr>
          </a:lstStyle>
          <a:p>
            <a:r>
              <a:rPr lang="pl-PL"/>
              <a:t>Kliknij, aby edytować styl wzorca podtytułu</a:t>
            </a:r>
          </a:p>
        </p:txBody>
      </p:sp>
      <p:sp>
        <p:nvSpPr>
          <p:cNvPr id="4" name="Data — symbol zastępczy 3"/>
          <p:cNvSpPr>
            <a:spLocks noGrp="1"/>
          </p:cNvSpPr>
          <p:nvPr>
            <p:ph type="dt" sz="half" idx="10"/>
          </p:nvPr>
        </p:nvSpPr>
        <p:spPr/>
        <p:txBody>
          <a:bodyPr/>
          <a:lstStyle/>
          <a:p>
            <a:fld id="{3E0FA9E5-6744-4841-888F-9E7CC0C2B7EC}" type="datetimeFigureOut">
              <a:rPr lang="pl-PL"/>
              <a:t>2018-04-14</a:t>
            </a:fld>
            <a:endParaRPr lang="pl-PL"/>
          </a:p>
        </p:txBody>
      </p:sp>
      <p:sp>
        <p:nvSpPr>
          <p:cNvPr id="5" name="Stopka — symbol zastępczy 4"/>
          <p:cNvSpPr>
            <a:spLocks noGrp="1"/>
          </p:cNvSpPr>
          <p:nvPr>
            <p:ph type="ftr" sz="quarter" idx="11"/>
          </p:nvPr>
        </p:nvSpPr>
        <p:spPr/>
        <p:txBody>
          <a:bodyPr/>
          <a:lstStyle/>
          <a:p>
            <a:endParaRPr lang="pl-PL"/>
          </a:p>
        </p:txBody>
      </p:sp>
      <p:sp>
        <p:nvSpPr>
          <p:cNvPr id="6" name="Numer slajdu — symbol zastępczy 5"/>
          <p:cNvSpPr>
            <a:spLocks noGrp="1"/>
          </p:cNvSpPr>
          <p:nvPr>
            <p:ph type="sldNum" sz="quarter" idx="12"/>
          </p:nvPr>
        </p:nvSpPr>
        <p:spPr/>
        <p:txBody>
          <a:bodyPr/>
          <a:lstStyle/>
          <a:p>
            <a:fld id="{AAEAE4A8-A6E5-453E-B946-FB774B73F48C}" type="slidenum">
              <a:rPr lang="pl-PL" smtClean="0"/>
              <a:t>‹#›</a:t>
            </a:fld>
            <a:endParaRPr lang="pl-PL"/>
          </a:p>
        </p:txBody>
      </p:sp>
    </p:spTree>
    <p:extLst>
      <p:ext uri="{BB962C8B-B14F-4D97-AF65-F5344CB8AC3E}">
        <p14:creationId xmlns:p14="http://schemas.microsoft.com/office/powerpoint/2010/main" val="664752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Tekst pionowy — symbol zastępczy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Data — symbol zastępczy 3"/>
          <p:cNvSpPr>
            <a:spLocks noGrp="1"/>
          </p:cNvSpPr>
          <p:nvPr>
            <p:ph type="dt" sz="half" idx="10"/>
          </p:nvPr>
        </p:nvSpPr>
        <p:spPr/>
        <p:txBody>
          <a:bodyPr/>
          <a:lstStyle/>
          <a:p>
            <a:fld id="{3E0FA9E5-6744-4841-888F-9E7CC0C2B7EC}" type="datetimeFigureOut">
              <a:rPr lang="pl-PL"/>
              <a:t>2018-04-14</a:t>
            </a:fld>
            <a:endParaRPr lang="pl-PL"/>
          </a:p>
        </p:txBody>
      </p:sp>
      <p:sp>
        <p:nvSpPr>
          <p:cNvPr id="5" name="Stopka — symbol zastępczy 4"/>
          <p:cNvSpPr>
            <a:spLocks noGrp="1"/>
          </p:cNvSpPr>
          <p:nvPr>
            <p:ph type="ftr" sz="quarter" idx="11"/>
          </p:nvPr>
        </p:nvSpPr>
        <p:spPr/>
        <p:txBody>
          <a:bodyPr/>
          <a:lstStyle/>
          <a:p>
            <a:endParaRPr lang="pl-PL"/>
          </a:p>
        </p:txBody>
      </p:sp>
      <p:sp>
        <p:nvSpPr>
          <p:cNvPr id="6" name="Numer slajdu — symbol zastępczy 5"/>
          <p:cNvSpPr>
            <a:spLocks noGrp="1"/>
          </p:cNvSpPr>
          <p:nvPr>
            <p:ph type="sldNum" sz="quarter" idx="12"/>
          </p:nvPr>
        </p:nvSpPr>
        <p:spPr/>
        <p:txBody>
          <a:bodyPr/>
          <a:lstStyle/>
          <a:p>
            <a:fld id="{AAEAE4A8-A6E5-453E-B946-FB774B73F48C}" type="slidenum">
              <a:rPr lang="pl-PL" smtClean="0"/>
              <a:t>‹#›</a:t>
            </a:fld>
            <a:endParaRPr lang="pl-PL"/>
          </a:p>
        </p:txBody>
      </p:sp>
    </p:spTree>
    <p:extLst>
      <p:ext uri="{BB962C8B-B14F-4D97-AF65-F5344CB8AC3E}">
        <p14:creationId xmlns:p14="http://schemas.microsoft.com/office/powerpoint/2010/main" val="2668093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61412" y="533400"/>
            <a:ext cx="2362201" cy="5486400"/>
          </a:xfrm>
        </p:spPr>
        <p:txBody>
          <a:bodyPr vert="eaVert"/>
          <a:lstStyle/>
          <a:p>
            <a:r>
              <a:rPr lang="pl-PL"/>
              <a:t>Kliknij, aby edytować styl</a:t>
            </a:r>
          </a:p>
        </p:txBody>
      </p:sp>
      <p:sp>
        <p:nvSpPr>
          <p:cNvPr id="3" name="Tekst pionowy — symbol zastępczy 2"/>
          <p:cNvSpPr>
            <a:spLocks noGrp="1"/>
          </p:cNvSpPr>
          <p:nvPr>
            <p:ph type="body" orient="vert" idx="1"/>
          </p:nvPr>
        </p:nvSpPr>
        <p:spPr>
          <a:xfrm>
            <a:off x="1065213" y="533400"/>
            <a:ext cx="7467599" cy="54864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Data — symbol zastępczy 3"/>
          <p:cNvSpPr>
            <a:spLocks noGrp="1"/>
          </p:cNvSpPr>
          <p:nvPr>
            <p:ph type="dt" sz="half" idx="10"/>
          </p:nvPr>
        </p:nvSpPr>
        <p:spPr/>
        <p:txBody>
          <a:bodyPr/>
          <a:lstStyle/>
          <a:p>
            <a:fld id="{3E0FA9E5-6744-4841-888F-9E7CC0C2B7EC}" type="datetimeFigureOut">
              <a:rPr lang="pl-PL"/>
              <a:t>2018-04-14</a:t>
            </a:fld>
            <a:endParaRPr lang="pl-PL"/>
          </a:p>
        </p:txBody>
      </p:sp>
      <p:sp>
        <p:nvSpPr>
          <p:cNvPr id="5" name="Stopka — symbol zastępczy 4"/>
          <p:cNvSpPr>
            <a:spLocks noGrp="1"/>
          </p:cNvSpPr>
          <p:nvPr>
            <p:ph type="ftr" sz="quarter" idx="11"/>
          </p:nvPr>
        </p:nvSpPr>
        <p:spPr/>
        <p:txBody>
          <a:bodyPr/>
          <a:lstStyle/>
          <a:p>
            <a:endParaRPr lang="pl-PL"/>
          </a:p>
        </p:txBody>
      </p:sp>
      <p:sp>
        <p:nvSpPr>
          <p:cNvPr id="6" name="Numer slajdu — symbol zastępczy 5"/>
          <p:cNvSpPr>
            <a:spLocks noGrp="1"/>
          </p:cNvSpPr>
          <p:nvPr>
            <p:ph type="sldNum" sz="quarter" idx="12"/>
          </p:nvPr>
        </p:nvSpPr>
        <p:spPr/>
        <p:txBody>
          <a:bodyPr/>
          <a:lstStyle/>
          <a:p>
            <a:fld id="{AAEAE4A8-A6E5-453E-B946-FB774B73F48C}" type="slidenum">
              <a:rPr lang="pl-PL" smtClean="0"/>
              <a:t>‹#›</a:t>
            </a:fld>
            <a:endParaRPr lang="pl-PL"/>
          </a:p>
        </p:txBody>
      </p:sp>
    </p:spTree>
    <p:extLst>
      <p:ext uri="{BB962C8B-B14F-4D97-AF65-F5344CB8AC3E}">
        <p14:creationId xmlns:p14="http://schemas.microsoft.com/office/powerpoint/2010/main" val="188244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Zawartość — symbol zastępczy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Data — symbol zastępczy 3"/>
          <p:cNvSpPr>
            <a:spLocks noGrp="1"/>
          </p:cNvSpPr>
          <p:nvPr>
            <p:ph type="dt" sz="half" idx="10"/>
          </p:nvPr>
        </p:nvSpPr>
        <p:spPr/>
        <p:txBody>
          <a:bodyPr/>
          <a:lstStyle/>
          <a:p>
            <a:fld id="{3E0FA9E5-6744-4841-888F-9E7CC0C2B7EC}" type="datetimeFigureOut">
              <a:rPr lang="pl-PL"/>
              <a:t>2018-04-14</a:t>
            </a:fld>
            <a:endParaRPr lang="pl-PL"/>
          </a:p>
        </p:txBody>
      </p:sp>
      <p:sp>
        <p:nvSpPr>
          <p:cNvPr id="5" name="Stopka — symbol zastępczy 4"/>
          <p:cNvSpPr>
            <a:spLocks noGrp="1"/>
          </p:cNvSpPr>
          <p:nvPr>
            <p:ph type="ftr" sz="quarter" idx="11"/>
          </p:nvPr>
        </p:nvSpPr>
        <p:spPr/>
        <p:txBody>
          <a:bodyPr/>
          <a:lstStyle/>
          <a:p>
            <a:endParaRPr lang="pl-PL"/>
          </a:p>
        </p:txBody>
      </p:sp>
      <p:sp>
        <p:nvSpPr>
          <p:cNvPr id="6" name="Numer slajdu — symbol zastępczy 5"/>
          <p:cNvSpPr>
            <a:spLocks noGrp="1"/>
          </p:cNvSpPr>
          <p:nvPr>
            <p:ph type="sldNum" sz="quarter" idx="12"/>
          </p:nvPr>
        </p:nvSpPr>
        <p:spPr/>
        <p:txBody>
          <a:bodyPr/>
          <a:lstStyle/>
          <a:p>
            <a:fld id="{AAEAE4A8-A6E5-453E-B946-FB774B73F48C}" type="slidenum">
              <a:rPr lang="pl-PL" smtClean="0"/>
              <a:t>‹#›</a:t>
            </a:fld>
            <a:endParaRPr lang="pl-PL"/>
          </a:p>
        </p:txBody>
      </p:sp>
    </p:spTree>
    <p:extLst>
      <p:ext uri="{BB962C8B-B14F-4D97-AF65-F5344CB8AC3E}">
        <p14:creationId xmlns:p14="http://schemas.microsoft.com/office/powerpoint/2010/main" val="2429153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1065214" y="533400"/>
            <a:ext cx="8686800" cy="2286000"/>
          </a:xfrm>
        </p:spPr>
        <p:txBody>
          <a:bodyPr anchor="b">
            <a:normAutofit/>
          </a:bodyPr>
          <a:lstStyle>
            <a:lvl1pPr algn="l" latinLnBrk="0">
              <a:defRPr lang="pl-PL" sz="5400" b="1" cap="none" baseline="0"/>
            </a:lvl1pPr>
          </a:lstStyle>
          <a:p>
            <a:r>
              <a:rPr lang="pl-PL"/>
              <a:t>Kliknij, aby edytować styl</a:t>
            </a:r>
          </a:p>
        </p:txBody>
      </p:sp>
      <p:sp>
        <p:nvSpPr>
          <p:cNvPr id="3" name="Tekst — symbol zastępczy 2"/>
          <p:cNvSpPr>
            <a:spLocks noGrp="1"/>
          </p:cNvSpPr>
          <p:nvPr>
            <p:ph type="body" idx="1"/>
          </p:nvPr>
        </p:nvSpPr>
        <p:spPr>
          <a:xfrm>
            <a:off x="1065214" y="3124200"/>
            <a:ext cx="8686800" cy="1371600"/>
          </a:xfrm>
        </p:spPr>
        <p:txBody>
          <a:bodyPr anchor="t">
            <a:normAutofit/>
          </a:bodyPr>
          <a:lstStyle>
            <a:lvl1pPr marL="0" indent="0" latinLnBrk="0">
              <a:spcBef>
                <a:spcPts val="600"/>
              </a:spcBef>
              <a:buNone/>
              <a:defRPr lang="pl-PL" sz="2400">
                <a:solidFill>
                  <a:schemeClr val="tx1">
                    <a:lumMod val="65000"/>
                    <a:lumOff val="35000"/>
                  </a:schemeClr>
                </a:solidFill>
              </a:defRPr>
            </a:lvl1pPr>
            <a:lvl2pPr marL="457200" indent="0" latinLnBrk="0">
              <a:buNone/>
              <a:defRPr lang="pl-PL" sz="1800">
                <a:solidFill>
                  <a:schemeClr val="tx1">
                    <a:tint val="75000"/>
                  </a:schemeClr>
                </a:solidFill>
              </a:defRPr>
            </a:lvl2pPr>
            <a:lvl3pPr marL="914400" indent="0" latinLnBrk="0">
              <a:buNone/>
              <a:defRPr lang="pl-PL" sz="1600">
                <a:solidFill>
                  <a:schemeClr val="tx1">
                    <a:tint val="75000"/>
                  </a:schemeClr>
                </a:solidFill>
              </a:defRPr>
            </a:lvl3pPr>
            <a:lvl4pPr marL="1371600" indent="0" latinLnBrk="0">
              <a:buNone/>
              <a:defRPr lang="pl-PL" sz="1400">
                <a:solidFill>
                  <a:schemeClr val="tx1">
                    <a:tint val="75000"/>
                  </a:schemeClr>
                </a:solidFill>
              </a:defRPr>
            </a:lvl4pPr>
            <a:lvl5pPr marL="1828800" indent="0" latinLnBrk="0">
              <a:buNone/>
              <a:defRPr lang="pl-PL" sz="1400">
                <a:solidFill>
                  <a:schemeClr val="tx1">
                    <a:tint val="75000"/>
                  </a:schemeClr>
                </a:solidFill>
              </a:defRPr>
            </a:lvl5pPr>
            <a:lvl6pPr marL="2286000" indent="0" latinLnBrk="0">
              <a:buNone/>
              <a:defRPr lang="pl-PL" sz="1400">
                <a:solidFill>
                  <a:schemeClr val="tx1">
                    <a:tint val="75000"/>
                  </a:schemeClr>
                </a:solidFill>
              </a:defRPr>
            </a:lvl6pPr>
            <a:lvl7pPr marL="2743200" indent="0" latinLnBrk="0">
              <a:buNone/>
              <a:defRPr lang="pl-PL" sz="1400">
                <a:solidFill>
                  <a:schemeClr val="tx1">
                    <a:tint val="75000"/>
                  </a:schemeClr>
                </a:solidFill>
              </a:defRPr>
            </a:lvl7pPr>
            <a:lvl8pPr marL="3200400" indent="0" latinLnBrk="0">
              <a:buNone/>
              <a:defRPr lang="pl-PL" sz="1400">
                <a:solidFill>
                  <a:schemeClr val="tx1">
                    <a:tint val="75000"/>
                  </a:schemeClr>
                </a:solidFill>
              </a:defRPr>
            </a:lvl8pPr>
            <a:lvl9pPr marL="3657600" indent="0" latinLnBrk="0">
              <a:buNone/>
              <a:defRPr lang="pl-PL" sz="1400">
                <a:solidFill>
                  <a:schemeClr val="tx1">
                    <a:tint val="75000"/>
                  </a:schemeClr>
                </a:solidFill>
              </a:defRPr>
            </a:lvl9pPr>
          </a:lstStyle>
          <a:p>
            <a:pPr lvl="0"/>
            <a:r>
              <a:rPr lang="pl-PL"/>
              <a:t>Kliknij, aby edytować style wzorca tekstu</a:t>
            </a:r>
          </a:p>
        </p:txBody>
      </p:sp>
      <p:sp>
        <p:nvSpPr>
          <p:cNvPr id="4" name="Data — symbol zastępczy 3"/>
          <p:cNvSpPr>
            <a:spLocks noGrp="1"/>
          </p:cNvSpPr>
          <p:nvPr>
            <p:ph type="dt" sz="half" idx="10"/>
          </p:nvPr>
        </p:nvSpPr>
        <p:spPr/>
        <p:txBody>
          <a:bodyPr/>
          <a:lstStyle/>
          <a:p>
            <a:fld id="{3E0FA9E5-6744-4841-888F-9E7CC0C2B7EC}" type="datetimeFigureOut">
              <a:rPr lang="pl-PL"/>
              <a:t>2018-04-14</a:t>
            </a:fld>
            <a:endParaRPr lang="pl-PL"/>
          </a:p>
        </p:txBody>
      </p:sp>
      <p:sp>
        <p:nvSpPr>
          <p:cNvPr id="5" name="Stopka — symbol zastępczy 4"/>
          <p:cNvSpPr>
            <a:spLocks noGrp="1"/>
          </p:cNvSpPr>
          <p:nvPr>
            <p:ph type="ftr" sz="quarter" idx="11"/>
          </p:nvPr>
        </p:nvSpPr>
        <p:spPr/>
        <p:txBody>
          <a:bodyPr/>
          <a:lstStyle/>
          <a:p>
            <a:endParaRPr lang="pl-PL"/>
          </a:p>
        </p:txBody>
      </p:sp>
      <p:sp>
        <p:nvSpPr>
          <p:cNvPr id="6" name="Numer slajdu — symbol zastępczy 5"/>
          <p:cNvSpPr>
            <a:spLocks noGrp="1"/>
          </p:cNvSpPr>
          <p:nvPr>
            <p:ph type="sldNum" sz="quarter" idx="12"/>
          </p:nvPr>
        </p:nvSpPr>
        <p:spPr/>
        <p:txBody>
          <a:bodyPr/>
          <a:lstStyle/>
          <a:p>
            <a:fld id="{AAEAE4A8-A6E5-453E-B946-FB774B73F48C}" type="slidenum">
              <a:rPr lang="pl-PL" smtClean="0"/>
              <a:t>‹#›</a:t>
            </a:fld>
            <a:endParaRPr lang="pl-PL"/>
          </a:p>
        </p:txBody>
      </p:sp>
    </p:spTree>
    <p:extLst>
      <p:ext uri="{BB962C8B-B14F-4D97-AF65-F5344CB8AC3E}">
        <p14:creationId xmlns:p14="http://schemas.microsoft.com/office/powerpoint/2010/main" val="3701331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Zawartość — symbol zastępczy 2"/>
          <p:cNvSpPr>
            <a:spLocks noGrp="1"/>
          </p:cNvSpPr>
          <p:nvPr>
            <p:ph sz="half" idx="1"/>
          </p:nvPr>
        </p:nvSpPr>
        <p:spPr>
          <a:xfrm>
            <a:off x="1065212" y="1828800"/>
            <a:ext cx="4251960" cy="4191000"/>
          </a:xfrm>
        </p:spPr>
        <p:txBody>
          <a:bodyPr>
            <a:normAutofit/>
          </a:bodyPr>
          <a:lstStyle>
            <a:lvl1pPr latinLnBrk="0">
              <a:defRPr lang="pl-PL" sz="2000"/>
            </a:lvl1pPr>
            <a:lvl2pPr latinLnBrk="0">
              <a:defRPr lang="pl-PL" sz="1800"/>
            </a:lvl2pPr>
            <a:lvl3pPr latinLnBrk="0">
              <a:defRPr lang="pl-PL" sz="1600"/>
            </a:lvl3pPr>
            <a:lvl4pPr latinLnBrk="0">
              <a:defRPr lang="pl-PL" sz="1400"/>
            </a:lvl4pPr>
            <a:lvl5pPr latinLnBrk="0">
              <a:defRPr lang="pl-PL" sz="1400"/>
            </a:lvl5pPr>
            <a:lvl6pPr latinLnBrk="0">
              <a:defRPr lang="pl-PL" sz="1400"/>
            </a:lvl6pPr>
            <a:lvl7pPr latinLnBrk="0">
              <a:defRPr lang="pl-PL" sz="1400"/>
            </a:lvl7pPr>
            <a:lvl8pPr latinLnBrk="0">
              <a:defRPr lang="pl-PL" sz="1400"/>
            </a:lvl8pPr>
            <a:lvl9pPr latinLnBrk="0">
              <a:defRPr lang="pl-PL" sz="14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Zawartość — symbol zastępczy 3"/>
          <p:cNvSpPr>
            <a:spLocks noGrp="1"/>
          </p:cNvSpPr>
          <p:nvPr>
            <p:ph sz="half" idx="2"/>
          </p:nvPr>
        </p:nvSpPr>
        <p:spPr>
          <a:xfrm>
            <a:off x="5464598" y="1828800"/>
            <a:ext cx="4251960" cy="4191000"/>
          </a:xfrm>
        </p:spPr>
        <p:txBody>
          <a:bodyPr>
            <a:normAutofit/>
          </a:bodyPr>
          <a:lstStyle>
            <a:lvl1pPr latinLnBrk="0">
              <a:defRPr lang="pl-PL" sz="2000"/>
            </a:lvl1pPr>
            <a:lvl2pPr latinLnBrk="0">
              <a:defRPr lang="pl-PL" sz="1800"/>
            </a:lvl2pPr>
            <a:lvl3pPr latinLnBrk="0">
              <a:defRPr lang="pl-PL" sz="1600"/>
            </a:lvl3pPr>
            <a:lvl4pPr latinLnBrk="0">
              <a:defRPr lang="pl-PL" sz="1400"/>
            </a:lvl4pPr>
            <a:lvl5pPr latinLnBrk="0">
              <a:defRPr lang="pl-PL" sz="1400"/>
            </a:lvl5pPr>
            <a:lvl6pPr latinLnBrk="0">
              <a:defRPr lang="pl-PL" sz="1400"/>
            </a:lvl6pPr>
            <a:lvl7pPr latinLnBrk="0">
              <a:defRPr lang="pl-PL" sz="1400"/>
            </a:lvl7pPr>
            <a:lvl8pPr latinLnBrk="0">
              <a:defRPr lang="pl-PL" sz="1400"/>
            </a:lvl8pPr>
            <a:lvl9pPr latinLnBrk="0">
              <a:defRPr lang="pl-PL" sz="14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Data — symbol zastępczy 4"/>
          <p:cNvSpPr>
            <a:spLocks noGrp="1"/>
          </p:cNvSpPr>
          <p:nvPr>
            <p:ph type="dt" sz="half" idx="10"/>
          </p:nvPr>
        </p:nvSpPr>
        <p:spPr/>
        <p:txBody>
          <a:bodyPr/>
          <a:lstStyle/>
          <a:p>
            <a:fld id="{3E0FA9E5-6744-4841-888F-9E7CC0C2B7EC}" type="datetimeFigureOut">
              <a:rPr lang="pl-PL"/>
              <a:t>2018-04-14</a:t>
            </a:fld>
            <a:endParaRPr lang="pl-PL"/>
          </a:p>
        </p:txBody>
      </p:sp>
      <p:sp>
        <p:nvSpPr>
          <p:cNvPr id="6" name="Stopka — symbol zastępczy 5"/>
          <p:cNvSpPr>
            <a:spLocks noGrp="1"/>
          </p:cNvSpPr>
          <p:nvPr>
            <p:ph type="ftr" sz="quarter" idx="11"/>
          </p:nvPr>
        </p:nvSpPr>
        <p:spPr/>
        <p:txBody>
          <a:bodyPr/>
          <a:lstStyle/>
          <a:p>
            <a:endParaRPr lang="pl-PL"/>
          </a:p>
        </p:txBody>
      </p:sp>
      <p:sp>
        <p:nvSpPr>
          <p:cNvPr id="7" name="Numer slajdu — symbol zastępczy 6"/>
          <p:cNvSpPr>
            <a:spLocks noGrp="1"/>
          </p:cNvSpPr>
          <p:nvPr>
            <p:ph type="sldNum" sz="quarter" idx="12"/>
          </p:nvPr>
        </p:nvSpPr>
        <p:spPr/>
        <p:txBody>
          <a:bodyPr/>
          <a:lstStyle/>
          <a:p>
            <a:fld id="{AAEAE4A8-A6E5-453E-B946-FB774B73F48C}" type="slidenum">
              <a:rPr lang="pl-PL" smtClean="0"/>
              <a:t>‹#›</a:t>
            </a:fld>
            <a:endParaRPr lang="pl-PL"/>
          </a:p>
        </p:txBody>
      </p:sp>
    </p:spTree>
    <p:extLst>
      <p:ext uri="{BB962C8B-B14F-4D97-AF65-F5344CB8AC3E}">
        <p14:creationId xmlns:p14="http://schemas.microsoft.com/office/powerpoint/2010/main" val="3413709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latinLnBrk="0">
              <a:defRPr lang="pl-PL"/>
            </a:lvl1pPr>
          </a:lstStyle>
          <a:p>
            <a:r>
              <a:rPr lang="pl-PL"/>
              <a:t>Kliknij, aby edytować styl</a:t>
            </a:r>
          </a:p>
        </p:txBody>
      </p:sp>
      <p:sp>
        <p:nvSpPr>
          <p:cNvPr id="3" name="Tekst — symbol zastępczy 2"/>
          <p:cNvSpPr>
            <a:spLocks noGrp="1"/>
          </p:cNvSpPr>
          <p:nvPr>
            <p:ph type="body" idx="1"/>
          </p:nvPr>
        </p:nvSpPr>
        <p:spPr>
          <a:xfrm>
            <a:off x="1065213" y="1828799"/>
            <a:ext cx="4251960" cy="685801"/>
          </a:xfrm>
        </p:spPr>
        <p:txBody>
          <a:bodyPr anchor="ctr">
            <a:normAutofit/>
          </a:bodyPr>
          <a:lstStyle>
            <a:lvl1pPr marL="0" indent="0" latinLnBrk="0">
              <a:spcBef>
                <a:spcPts val="0"/>
              </a:spcBef>
              <a:buNone/>
              <a:defRPr lang="pl-PL" sz="2000" b="0"/>
            </a:lvl1pPr>
            <a:lvl2pPr marL="457200" indent="0" latinLnBrk="0">
              <a:buNone/>
              <a:defRPr lang="pl-PL" sz="2000" b="1"/>
            </a:lvl2pPr>
            <a:lvl3pPr marL="914400" indent="0" latinLnBrk="0">
              <a:buNone/>
              <a:defRPr lang="pl-PL" sz="1800" b="1"/>
            </a:lvl3pPr>
            <a:lvl4pPr marL="1371600" indent="0" latinLnBrk="0">
              <a:buNone/>
              <a:defRPr lang="pl-PL" sz="1600" b="1"/>
            </a:lvl4pPr>
            <a:lvl5pPr marL="1828800" indent="0" latinLnBrk="0">
              <a:buNone/>
              <a:defRPr lang="pl-PL" sz="1600" b="1"/>
            </a:lvl5pPr>
            <a:lvl6pPr marL="2286000" indent="0" latinLnBrk="0">
              <a:buNone/>
              <a:defRPr lang="pl-PL" sz="1600" b="1"/>
            </a:lvl6pPr>
            <a:lvl7pPr marL="2743200" indent="0" latinLnBrk="0">
              <a:buNone/>
              <a:defRPr lang="pl-PL" sz="1600" b="1"/>
            </a:lvl7pPr>
            <a:lvl8pPr marL="3200400" indent="0" latinLnBrk="0">
              <a:buNone/>
              <a:defRPr lang="pl-PL" sz="1600" b="1"/>
            </a:lvl8pPr>
            <a:lvl9pPr marL="3657600" indent="0" latinLnBrk="0">
              <a:buNone/>
              <a:defRPr lang="pl-PL" sz="1600" b="1"/>
            </a:lvl9pPr>
          </a:lstStyle>
          <a:p>
            <a:pPr lvl="0"/>
            <a:r>
              <a:rPr lang="pl-PL"/>
              <a:t>Kliknij, aby edytować style wzorca tekstu</a:t>
            </a:r>
          </a:p>
        </p:txBody>
      </p:sp>
      <p:sp>
        <p:nvSpPr>
          <p:cNvPr id="4" name="Zawartość — symbol zastępczy 3"/>
          <p:cNvSpPr>
            <a:spLocks noGrp="1"/>
          </p:cNvSpPr>
          <p:nvPr>
            <p:ph sz="half" idx="2"/>
          </p:nvPr>
        </p:nvSpPr>
        <p:spPr>
          <a:xfrm>
            <a:off x="1065213" y="2590800"/>
            <a:ext cx="4251960" cy="3429000"/>
          </a:xfrm>
        </p:spPr>
        <p:txBody>
          <a:bodyPr>
            <a:normAutofit/>
          </a:bodyPr>
          <a:lstStyle>
            <a:lvl1pPr latinLnBrk="0">
              <a:defRPr lang="pl-PL" sz="2000"/>
            </a:lvl1pPr>
            <a:lvl2pPr latinLnBrk="0">
              <a:defRPr lang="pl-PL" sz="1800"/>
            </a:lvl2pPr>
            <a:lvl3pPr latinLnBrk="0">
              <a:defRPr lang="pl-PL" sz="1600"/>
            </a:lvl3pPr>
            <a:lvl4pPr latinLnBrk="0">
              <a:defRPr lang="pl-PL" sz="1400"/>
            </a:lvl4pPr>
            <a:lvl5pPr latinLnBrk="0">
              <a:defRPr lang="pl-PL" sz="1400"/>
            </a:lvl5pPr>
            <a:lvl6pPr latinLnBrk="0">
              <a:defRPr lang="pl-PL" sz="1400"/>
            </a:lvl6pPr>
            <a:lvl7pPr latinLnBrk="0">
              <a:defRPr lang="pl-PL" sz="1400"/>
            </a:lvl7pPr>
            <a:lvl8pPr latinLnBrk="0">
              <a:defRPr lang="pl-PL" sz="1400"/>
            </a:lvl8pPr>
            <a:lvl9pPr latinLnBrk="0">
              <a:defRPr lang="pl-PL" sz="14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Tekst — symbol zastępczy 4"/>
          <p:cNvSpPr>
            <a:spLocks noGrp="1"/>
          </p:cNvSpPr>
          <p:nvPr>
            <p:ph type="body" sz="quarter" idx="3"/>
          </p:nvPr>
        </p:nvSpPr>
        <p:spPr>
          <a:xfrm>
            <a:off x="5500053" y="1828799"/>
            <a:ext cx="4251960" cy="685801"/>
          </a:xfrm>
        </p:spPr>
        <p:txBody>
          <a:bodyPr anchor="ctr">
            <a:normAutofit/>
          </a:bodyPr>
          <a:lstStyle>
            <a:lvl1pPr marL="0" indent="0" latinLnBrk="0">
              <a:spcBef>
                <a:spcPts val="0"/>
              </a:spcBef>
              <a:buNone/>
              <a:defRPr lang="pl-PL" sz="2000" b="0"/>
            </a:lvl1pPr>
            <a:lvl2pPr marL="457200" indent="0" latinLnBrk="0">
              <a:buNone/>
              <a:defRPr lang="pl-PL" sz="2000" b="1"/>
            </a:lvl2pPr>
            <a:lvl3pPr marL="914400" indent="0" latinLnBrk="0">
              <a:buNone/>
              <a:defRPr lang="pl-PL" sz="1800" b="1"/>
            </a:lvl3pPr>
            <a:lvl4pPr marL="1371600" indent="0" latinLnBrk="0">
              <a:buNone/>
              <a:defRPr lang="pl-PL" sz="1600" b="1"/>
            </a:lvl4pPr>
            <a:lvl5pPr marL="1828800" indent="0" latinLnBrk="0">
              <a:buNone/>
              <a:defRPr lang="pl-PL" sz="1600" b="1"/>
            </a:lvl5pPr>
            <a:lvl6pPr marL="2286000" indent="0" latinLnBrk="0">
              <a:buNone/>
              <a:defRPr lang="pl-PL" sz="1600" b="1"/>
            </a:lvl6pPr>
            <a:lvl7pPr marL="2743200" indent="0" latinLnBrk="0">
              <a:buNone/>
              <a:defRPr lang="pl-PL" sz="1600" b="1"/>
            </a:lvl7pPr>
            <a:lvl8pPr marL="3200400" indent="0" latinLnBrk="0">
              <a:buNone/>
              <a:defRPr lang="pl-PL" sz="1600" b="1"/>
            </a:lvl8pPr>
            <a:lvl9pPr marL="3657600" indent="0" latinLnBrk="0">
              <a:buNone/>
              <a:defRPr lang="pl-PL" sz="1600" b="1"/>
            </a:lvl9pPr>
          </a:lstStyle>
          <a:p>
            <a:pPr lvl="0"/>
            <a:r>
              <a:rPr lang="pl-PL"/>
              <a:t>Kliknij, aby edytować style wzorca tekstu</a:t>
            </a:r>
          </a:p>
        </p:txBody>
      </p:sp>
      <p:sp>
        <p:nvSpPr>
          <p:cNvPr id="6" name="Zawartość — symbol zastępczy 5"/>
          <p:cNvSpPr>
            <a:spLocks noGrp="1"/>
          </p:cNvSpPr>
          <p:nvPr>
            <p:ph sz="quarter" idx="4"/>
          </p:nvPr>
        </p:nvSpPr>
        <p:spPr>
          <a:xfrm>
            <a:off x="5500053" y="2590800"/>
            <a:ext cx="4251960" cy="3429000"/>
          </a:xfrm>
        </p:spPr>
        <p:txBody>
          <a:bodyPr>
            <a:normAutofit/>
          </a:bodyPr>
          <a:lstStyle>
            <a:lvl1pPr latinLnBrk="0">
              <a:defRPr lang="pl-PL" sz="2000"/>
            </a:lvl1pPr>
            <a:lvl2pPr latinLnBrk="0">
              <a:defRPr lang="pl-PL" sz="1800"/>
            </a:lvl2pPr>
            <a:lvl3pPr latinLnBrk="0">
              <a:defRPr lang="pl-PL" sz="1600"/>
            </a:lvl3pPr>
            <a:lvl4pPr latinLnBrk="0">
              <a:defRPr lang="pl-PL" sz="1400"/>
            </a:lvl4pPr>
            <a:lvl5pPr latinLnBrk="0">
              <a:defRPr lang="pl-PL" sz="1400"/>
            </a:lvl5pPr>
            <a:lvl6pPr latinLnBrk="0">
              <a:defRPr lang="pl-PL" sz="1400"/>
            </a:lvl6pPr>
            <a:lvl7pPr latinLnBrk="0">
              <a:defRPr lang="pl-PL" sz="1400"/>
            </a:lvl7pPr>
            <a:lvl8pPr latinLnBrk="0">
              <a:defRPr lang="pl-PL" sz="1400"/>
            </a:lvl8pPr>
            <a:lvl9pPr latinLnBrk="0">
              <a:defRPr lang="pl-PL" sz="14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Data — symbol zastępczy 6"/>
          <p:cNvSpPr>
            <a:spLocks noGrp="1"/>
          </p:cNvSpPr>
          <p:nvPr>
            <p:ph type="dt" sz="half" idx="10"/>
          </p:nvPr>
        </p:nvSpPr>
        <p:spPr/>
        <p:txBody>
          <a:bodyPr/>
          <a:lstStyle/>
          <a:p>
            <a:fld id="{3E0FA9E5-6744-4841-888F-9E7CC0C2B7EC}" type="datetimeFigureOut">
              <a:rPr lang="pl-PL"/>
              <a:t>2018-04-14</a:t>
            </a:fld>
            <a:endParaRPr lang="pl-PL"/>
          </a:p>
        </p:txBody>
      </p:sp>
      <p:sp>
        <p:nvSpPr>
          <p:cNvPr id="8" name="Stopka — symbol zastępczy 7"/>
          <p:cNvSpPr>
            <a:spLocks noGrp="1"/>
          </p:cNvSpPr>
          <p:nvPr>
            <p:ph type="ftr" sz="quarter" idx="11"/>
          </p:nvPr>
        </p:nvSpPr>
        <p:spPr/>
        <p:txBody>
          <a:bodyPr/>
          <a:lstStyle/>
          <a:p>
            <a:endParaRPr lang="pl-PL"/>
          </a:p>
        </p:txBody>
      </p:sp>
      <p:sp>
        <p:nvSpPr>
          <p:cNvPr id="9" name="Numer slajdu — symbol zastępczy 8"/>
          <p:cNvSpPr>
            <a:spLocks noGrp="1"/>
          </p:cNvSpPr>
          <p:nvPr>
            <p:ph type="sldNum" sz="quarter" idx="12"/>
          </p:nvPr>
        </p:nvSpPr>
        <p:spPr/>
        <p:txBody>
          <a:bodyPr/>
          <a:lstStyle/>
          <a:p>
            <a:fld id="{AAEAE4A8-A6E5-453E-B946-FB774B73F48C}" type="slidenum">
              <a:rPr lang="pl-PL" smtClean="0"/>
              <a:t>‹#›</a:t>
            </a:fld>
            <a:endParaRPr lang="pl-PL"/>
          </a:p>
        </p:txBody>
      </p:sp>
    </p:spTree>
    <p:extLst>
      <p:ext uri="{BB962C8B-B14F-4D97-AF65-F5344CB8AC3E}">
        <p14:creationId xmlns:p14="http://schemas.microsoft.com/office/powerpoint/2010/main" val="2000784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Data — symbol zastępczy 2"/>
          <p:cNvSpPr>
            <a:spLocks noGrp="1"/>
          </p:cNvSpPr>
          <p:nvPr>
            <p:ph type="dt" sz="half" idx="10"/>
          </p:nvPr>
        </p:nvSpPr>
        <p:spPr/>
        <p:txBody>
          <a:bodyPr/>
          <a:lstStyle/>
          <a:p>
            <a:fld id="{3E0FA9E5-6744-4841-888F-9E7CC0C2B7EC}" type="datetimeFigureOut">
              <a:rPr lang="pl-PL"/>
              <a:t>2018-04-14</a:t>
            </a:fld>
            <a:endParaRPr lang="pl-PL"/>
          </a:p>
        </p:txBody>
      </p:sp>
      <p:sp>
        <p:nvSpPr>
          <p:cNvPr id="4" name="Stopka — symbol zastępczy 3"/>
          <p:cNvSpPr>
            <a:spLocks noGrp="1"/>
          </p:cNvSpPr>
          <p:nvPr>
            <p:ph type="ftr" sz="quarter" idx="11"/>
          </p:nvPr>
        </p:nvSpPr>
        <p:spPr/>
        <p:txBody>
          <a:bodyPr/>
          <a:lstStyle/>
          <a:p>
            <a:endParaRPr lang="pl-PL"/>
          </a:p>
        </p:txBody>
      </p:sp>
      <p:sp>
        <p:nvSpPr>
          <p:cNvPr id="5" name="Numer slajdu — symbol zastępczy 4"/>
          <p:cNvSpPr>
            <a:spLocks noGrp="1"/>
          </p:cNvSpPr>
          <p:nvPr>
            <p:ph type="sldNum" sz="quarter" idx="12"/>
          </p:nvPr>
        </p:nvSpPr>
        <p:spPr/>
        <p:txBody>
          <a:bodyPr/>
          <a:lstStyle/>
          <a:p>
            <a:fld id="{AAEAE4A8-A6E5-453E-B946-FB774B73F48C}" type="slidenum">
              <a:rPr lang="pl-PL" smtClean="0"/>
              <a:t>‹#›</a:t>
            </a:fld>
            <a:endParaRPr lang="pl-PL"/>
          </a:p>
        </p:txBody>
      </p:sp>
    </p:spTree>
    <p:extLst>
      <p:ext uri="{BB962C8B-B14F-4D97-AF65-F5344CB8AC3E}">
        <p14:creationId xmlns:p14="http://schemas.microsoft.com/office/powerpoint/2010/main" val="907158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a — symbol zastępczy 1"/>
          <p:cNvSpPr>
            <a:spLocks noGrp="1"/>
          </p:cNvSpPr>
          <p:nvPr>
            <p:ph type="dt" sz="half" idx="10"/>
          </p:nvPr>
        </p:nvSpPr>
        <p:spPr/>
        <p:txBody>
          <a:bodyPr/>
          <a:lstStyle/>
          <a:p>
            <a:fld id="{3E0FA9E5-6744-4841-888F-9E7CC0C2B7EC}" type="datetimeFigureOut">
              <a:rPr lang="pl-PL"/>
              <a:t>2018-04-14</a:t>
            </a:fld>
            <a:endParaRPr lang="pl-PL"/>
          </a:p>
        </p:txBody>
      </p:sp>
      <p:sp>
        <p:nvSpPr>
          <p:cNvPr id="3" name="Stopka — symbol zastępczy 2"/>
          <p:cNvSpPr>
            <a:spLocks noGrp="1"/>
          </p:cNvSpPr>
          <p:nvPr>
            <p:ph type="ftr" sz="quarter" idx="11"/>
          </p:nvPr>
        </p:nvSpPr>
        <p:spPr/>
        <p:txBody>
          <a:bodyPr/>
          <a:lstStyle/>
          <a:p>
            <a:endParaRPr lang="pl-PL"/>
          </a:p>
        </p:txBody>
      </p:sp>
      <p:sp>
        <p:nvSpPr>
          <p:cNvPr id="4" name="Numer slajdu — symbol zastępczy 3"/>
          <p:cNvSpPr>
            <a:spLocks noGrp="1"/>
          </p:cNvSpPr>
          <p:nvPr>
            <p:ph type="sldNum" sz="quarter" idx="12"/>
          </p:nvPr>
        </p:nvSpPr>
        <p:spPr/>
        <p:txBody>
          <a:bodyPr/>
          <a:lstStyle/>
          <a:p>
            <a:fld id="{AAEAE4A8-A6E5-453E-B946-FB774B73F48C}" type="slidenum">
              <a:rPr lang="pl-PL" smtClean="0"/>
              <a:t>‹#›</a:t>
            </a:fld>
            <a:endParaRPr lang="pl-PL"/>
          </a:p>
        </p:txBody>
      </p:sp>
    </p:spTree>
    <p:extLst>
      <p:ext uri="{BB962C8B-B14F-4D97-AF65-F5344CB8AC3E}">
        <p14:creationId xmlns:p14="http://schemas.microsoft.com/office/powerpoint/2010/main" val="2441531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1065213" y="533400"/>
            <a:ext cx="4114800" cy="1524000"/>
          </a:xfrm>
        </p:spPr>
        <p:txBody>
          <a:bodyPr anchor="b">
            <a:normAutofit/>
          </a:bodyPr>
          <a:lstStyle>
            <a:lvl1pPr algn="l" latinLnBrk="0">
              <a:defRPr lang="pl-PL" sz="3600" b="1"/>
            </a:lvl1pPr>
          </a:lstStyle>
          <a:p>
            <a:r>
              <a:rPr lang="pl-PL"/>
              <a:t>Kliknij, aby edytować styl</a:t>
            </a:r>
          </a:p>
        </p:txBody>
      </p:sp>
      <p:sp>
        <p:nvSpPr>
          <p:cNvPr id="3" name="Zawartość — symbol zastępczy 2"/>
          <p:cNvSpPr>
            <a:spLocks noGrp="1"/>
          </p:cNvSpPr>
          <p:nvPr>
            <p:ph idx="1"/>
          </p:nvPr>
        </p:nvSpPr>
        <p:spPr>
          <a:xfrm>
            <a:off x="5865813" y="533400"/>
            <a:ext cx="5867400" cy="5486400"/>
          </a:xfrm>
        </p:spPr>
        <p:txBody>
          <a:bodyPr>
            <a:normAutofit/>
          </a:bodyPr>
          <a:lstStyle>
            <a:lvl1pPr latinLnBrk="0">
              <a:defRPr lang="pl-PL" sz="2000"/>
            </a:lvl1pPr>
            <a:lvl2pPr latinLnBrk="0">
              <a:defRPr lang="pl-PL" sz="1800"/>
            </a:lvl2pPr>
            <a:lvl3pPr latinLnBrk="0">
              <a:defRPr lang="pl-PL" sz="1600"/>
            </a:lvl3pPr>
            <a:lvl4pPr latinLnBrk="0">
              <a:defRPr lang="pl-PL" sz="1400"/>
            </a:lvl4pPr>
            <a:lvl5pPr latinLnBrk="0">
              <a:defRPr lang="pl-PL" sz="1400"/>
            </a:lvl5pPr>
            <a:lvl6pPr latinLnBrk="0">
              <a:defRPr lang="pl-PL" sz="1400"/>
            </a:lvl6pPr>
            <a:lvl7pPr latinLnBrk="0">
              <a:defRPr lang="pl-PL" sz="1400"/>
            </a:lvl7pPr>
            <a:lvl8pPr latinLnBrk="0">
              <a:defRPr lang="pl-PL" sz="1400"/>
            </a:lvl8pPr>
            <a:lvl9pPr latinLnBrk="0">
              <a:defRPr lang="pl-PL" sz="14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Tekst — symbol zastępczy 3"/>
          <p:cNvSpPr>
            <a:spLocks noGrp="1"/>
          </p:cNvSpPr>
          <p:nvPr>
            <p:ph type="body" sz="half" idx="2"/>
          </p:nvPr>
        </p:nvSpPr>
        <p:spPr>
          <a:xfrm>
            <a:off x="1065213" y="2209800"/>
            <a:ext cx="4114800" cy="3810000"/>
          </a:xfrm>
        </p:spPr>
        <p:txBody>
          <a:bodyPr>
            <a:normAutofit/>
          </a:bodyPr>
          <a:lstStyle>
            <a:lvl1pPr marL="0" indent="0" latinLnBrk="0">
              <a:lnSpc>
                <a:spcPct val="110000"/>
              </a:lnSpc>
              <a:spcBef>
                <a:spcPts val="600"/>
              </a:spcBef>
              <a:buNone/>
              <a:defRPr lang="pl-PL" sz="1800">
                <a:solidFill>
                  <a:schemeClr val="tx1">
                    <a:lumMod val="65000"/>
                    <a:lumOff val="35000"/>
                  </a:schemeClr>
                </a:solidFill>
              </a:defRPr>
            </a:lvl1pPr>
            <a:lvl2pPr marL="457200" indent="0" latinLnBrk="0">
              <a:buNone/>
              <a:defRPr lang="pl-PL" sz="1200"/>
            </a:lvl2pPr>
            <a:lvl3pPr marL="914400" indent="0" latinLnBrk="0">
              <a:buNone/>
              <a:defRPr lang="pl-PL" sz="1000"/>
            </a:lvl3pPr>
            <a:lvl4pPr marL="1371600" indent="0" latinLnBrk="0">
              <a:buNone/>
              <a:defRPr lang="pl-PL" sz="900"/>
            </a:lvl4pPr>
            <a:lvl5pPr marL="1828800" indent="0" latinLnBrk="0">
              <a:buNone/>
              <a:defRPr lang="pl-PL" sz="900"/>
            </a:lvl5pPr>
            <a:lvl6pPr marL="2286000" indent="0" latinLnBrk="0">
              <a:buNone/>
              <a:defRPr lang="pl-PL" sz="900"/>
            </a:lvl6pPr>
            <a:lvl7pPr marL="2743200" indent="0" latinLnBrk="0">
              <a:buNone/>
              <a:defRPr lang="pl-PL" sz="900"/>
            </a:lvl7pPr>
            <a:lvl8pPr marL="3200400" indent="0" latinLnBrk="0">
              <a:buNone/>
              <a:defRPr lang="pl-PL" sz="900"/>
            </a:lvl8pPr>
            <a:lvl9pPr marL="3657600" indent="0" latinLnBrk="0">
              <a:buNone/>
              <a:defRPr lang="pl-PL" sz="900"/>
            </a:lvl9pPr>
          </a:lstStyle>
          <a:p>
            <a:pPr lvl="0"/>
            <a:r>
              <a:rPr lang="pl-PL"/>
              <a:t>Kliknij, aby edytować style wzorca tekstu</a:t>
            </a:r>
          </a:p>
        </p:txBody>
      </p:sp>
      <p:sp>
        <p:nvSpPr>
          <p:cNvPr id="5" name="Data — symbol zastępczy 4"/>
          <p:cNvSpPr>
            <a:spLocks noGrp="1"/>
          </p:cNvSpPr>
          <p:nvPr>
            <p:ph type="dt" sz="half" idx="10"/>
          </p:nvPr>
        </p:nvSpPr>
        <p:spPr/>
        <p:txBody>
          <a:bodyPr/>
          <a:lstStyle/>
          <a:p>
            <a:fld id="{3E0FA9E5-6744-4841-888F-9E7CC0C2B7EC}" type="datetimeFigureOut">
              <a:rPr lang="pl-PL"/>
              <a:t>2018-04-14</a:t>
            </a:fld>
            <a:endParaRPr lang="pl-PL"/>
          </a:p>
        </p:txBody>
      </p:sp>
      <p:sp>
        <p:nvSpPr>
          <p:cNvPr id="6" name="Stopka — symbol zastępczy 5"/>
          <p:cNvSpPr>
            <a:spLocks noGrp="1"/>
          </p:cNvSpPr>
          <p:nvPr>
            <p:ph type="ftr" sz="quarter" idx="11"/>
          </p:nvPr>
        </p:nvSpPr>
        <p:spPr/>
        <p:txBody>
          <a:bodyPr/>
          <a:lstStyle/>
          <a:p>
            <a:endParaRPr lang="pl-PL"/>
          </a:p>
        </p:txBody>
      </p:sp>
      <p:sp>
        <p:nvSpPr>
          <p:cNvPr id="7" name="Numer slajdu — symbol zastępczy 6"/>
          <p:cNvSpPr>
            <a:spLocks noGrp="1"/>
          </p:cNvSpPr>
          <p:nvPr>
            <p:ph type="sldNum" sz="quarter" idx="12"/>
          </p:nvPr>
        </p:nvSpPr>
        <p:spPr/>
        <p:txBody>
          <a:bodyPr/>
          <a:lstStyle/>
          <a:p>
            <a:fld id="{AAEAE4A8-A6E5-453E-B946-FB774B73F48C}" type="slidenum">
              <a:rPr lang="pl-PL" smtClean="0"/>
              <a:t>‹#›</a:t>
            </a:fld>
            <a:endParaRPr lang="pl-PL"/>
          </a:p>
        </p:txBody>
      </p:sp>
    </p:spTree>
    <p:extLst>
      <p:ext uri="{BB962C8B-B14F-4D97-AF65-F5344CB8AC3E}">
        <p14:creationId xmlns:p14="http://schemas.microsoft.com/office/powerpoint/2010/main" val="2101711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1065213" y="533400"/>
            <a:ext cx="4114800" cy="1524000"/>
          </a:xfrm>
        </p:spPr>
        <p:txBody>
          <a:bodyPr anchor="b">
            <a:noAutofit/>
          </a:bodyPr>
          <a:lstStyle>
            <a:lvl1pPr algn="l" latinLnBrk="0">
              <a:defRPr lang="pl-PL" sz="3600" b="1"/>
            </a:lvl1pPr>
          </a:lstStyle>
          <a:p>
            <a:r>
              <a:rPr lang="pl-PL"/>
              <a:t>Kliknij, aby edytować styl</a:t>
            </a:r>
          </a:p>
        </p:txBody>
      </p:sp>
      <p:sp>
        <p:nvSpPr>
          <p:cNvPr id="3" name="Obraz — symbol zastępczy 2"/>
          <p:cNvSpPr>
            <a:spLocks noGrp="1"/>
          </p:cNvSpPr>
          <p:nvPr>
            <p:ph type="pic" idx="1"/>
          </p:nvPr>
        </p:nvSpPr>
        <p:spPr>
          <a:xfrm>
            <a:off x="5865812" y="533400"/>
            <a:ext cx="5780173" cy="5791200"/>
          </a:xfrm>
          <a:ln w="50800">
            <a:solidFill>
              <a:schemeClr val="tx1">
                <a:lumMod val="65000"/>
                <a:lumOff val="35000"/>
              </a:schemeClr>
            </a:solidFill>
            <a:miter lim="800000"/>
          </a:ln>
        </p:spPr>
        <p:txBody>
          <a:bodyPr>
            <a:normAutofit/>
          </a:bodyPr>
          <a:lstStyle>
            <a:lvl1pPr marL="0" indent="0" algn="ctr" latinLnBrk="0">
              <a:buNone/>
              <a:defRPr lang="pl-PL" sz="2400"/>
            </a:lvl1pPr>
            <a:lvl2pPr marL="457200" indent="0" latinLnBrk="0">
              <a:buNone/>
              <a:defRPr lang="pl-PL" sz="2800"/>
            </a:lvl2pPr>
            <a:lvl3pPr marL="914400" indent="0" latinLnBrk="0">
              <a:buNone/>
              <a:defRPr lang="pl-PL" sz="2400"/>
            </a:lvl3pPr>
            <a:lvl4pPr marL="1371600" indent="0" latinLnBrk="0">
              <a:buNone/>
              <a:defRPr lang="pl-PL" sz="2000"/>
            </a:lvl4pPr>
            <a:lvl5pPr marL="1828800" indent="0" latinLnBrk="0">
              <a:buNone/>
              <a:defRPr lang="pl-PL" sz="2000"/>
            </a:lvl5pPr>
            <a:lvl6pPr marL="2286000" indent="0" latinLnBrk="0">
              <a:buNone/>
              <a:defRPr lang="pl-PL" sz="2000"/>
            </a:lvl6pPr>
            <a:lvl7pPr marL="2743200" indent="0" latinLnBrk="0">
              <a:buNone/>
              <a:defRPr lang="pl-PL" sz="2000"/>
            </a:lvl7pPr>
            <a:lvl8pPr marL="3200400" indent="0" latinLnBrk="0">
              <a:buNone/>
              <a:defRPr lang="pl-PL" sz="2000"/>
            </a:lvl8pPr>
            <a:lvl9pPr marL="3657600" indent="0" latinLnBrk="0">
              <a:buNone/>
              <a:defRPr lang="pl-PL" sz="2000"/>
            </a:lvl9pPr>
          </a:lstStyle>
          <a:p>
            <a:endParaRPr lang="pl-PL"/>
          </a:p>
        </p:txBody>
      </p:sp>
      <p:sp>
        <p:nvSpPr>
          <p:cNvPr id="4" name="Tekst — symbol zastępczy 3"/>
          <p:cNvSpPr>
            <a:spLocks noGrp="1"/>
          </p:cNvSpPr>
          <p:nvPr>
            <p:ph type="body" sz="half" idx="2"/>
          </p:nvPr>
        </p:nvSpPr>
        <p:spPr>
          <a:xfrm>
            <a:off x="1065213" y="2209800"/>
            <a:ext cx="4114800" cy="3810000"/>
          </a:xfrm>
        </p:spPr>
        <p:txBody>
          <a:bodyPr>
            <a:normAutofit/>
          </a:bodyPr>
          <a:lstStyle>
            <a:lvl1pPr marL="0" indent="0" latinLnBrk="0">
              <a:lnSpc>
                <a:spcPct val="110000"/>
              </a:lnSpc>
              <a:spcBef>
                <a:spcPts val="600"/>
              </a:spcBef>
              <a:buNone/>
              <a:defRPr lang="pl-PL" sz="1800"/>
            </a:lvl1pPr>
            <a:lvl2pPr marL="457200" indent="0" latinLnBrk="0">
              <a:buNone/>
              <a:defRPr lang="pl-PL" sz="1200"/>
            </a:lvl2pPr>
            <a:lvl3pPr marL="914400" indent="0" latinLnBrk="0">
              <a:buNone/>
              <a:defRPr lang="pl-PL" sz="1000"/>
            </a:lvl3pPr>
            <a:lvl4pPr marL="1371600" indent="0" latinLnBrk="0">
              <a:buNone/>
              <a:defRPr lang="pl-PL" sz="900"/>
            </a:lvl4pPr>
            <a:lvl5pPr marL="1828800" indent="0" latinLnBrk="0">
              <a:buNone/>
              <a:defRPr lang="pl-PL" sz="900"/>
            </a:lvl5pPr>
            <a:lvl6pPr marL="2286000" indent="0" latinLnBrk="0">
              <a:buNone/>
              <a:defRPr lang="pl-PL" sz="900"/>
            </a:lvl6pPr>
            <a:lvl7pPr marL="2743200" indent="0" latinLnBrk="0">
              <a:buNone/>
              <a:defRPr lang="pl-PL" sz="900"/>
            </a:lvl7pPr>
            <a:lvl8pPr marL="3200400" indent="0" latinLnBrk="0">
              <a:buNone/>
              <a:defRPr lang="pl-PL" sz="900"/>
            </a:lvl8pPr>
            <a:lvl9pPr marL="3657600" indent="0" latinLnBrk="0">
              <a:buNone/>
              <a:defRPr lang="pl-PL" sz="900"/>
            </a:lvl9pPr>
          </a:lstStyle>
          <a:p>
            <a:pPr lvl="0"/>
            <a:r>
              <a:rPr lang="pl-PL"/>
              <a:t>Kliknij, aby edytować style wzorca tekstu</a:t>
            </a:r>
          </a:p>
        </p:txBody>
      </p:sp>
    </p:spTree>
    <p:extLst>
      <p:ext uri="{BB962C8B-B14F-4D97-AF65-F5344CB8AC3E}">
        <p14:creationId xmlns:p14="http://schemas.microsoft.com/office/powerpoint/2010/main" val="1419608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ytuł — symbol zastępczy 1"/>
          <p:cNvSpPr>
            <a:spLocks noGrp="1"/>
          </p:cNvSpPr>
          <p:nvPr>
            <p:ph type="title"/>
          </p:nvPr>
        </p:nvSpPr>
        <p:spPr>
          <a:xfrm>
            <a:off x="1065212" y="533400"/>
            <a:ext cx="8686801" cy="1066800"/>
          </a:xfrm>
          <a:prstGeom prst="rect">
            <a:avLst/>
          </a:prstGeom>
        </p:spPr>
        <p:txBody>
          <a:bodyPr vert="horz" lIns="91440" tIns="45720" rIns="91440" bIns="45720" rtlCol="0" anchor="b">
            <a:normAutofit/>
          </a:bodyPr>
          <a:lstStyle/>
          <a:p>
            <a:r>
              <a:rPr lang="pl-PL"/>
              <a:t>Kliknij, aby edytować styl</a:t>
            </a:r>
          </a:p>
        </p:txBody>
      </p:sp>
      <p:sp>
        <p:nvSpPr>
          <p:cNvPr id="3" name="Tekst — symbol zastępczy 2"/>
          <p:cNvSpPr>
            <a:spLocks noGrp="1"/>
          </p:cNvSpPr>
          <p:nvPr>
            <p:ph type="body" idx="1"/>
          </p:nvPr>
        </p:nvSpPr>
        <p:spPr>
          <a:xfrm>
            <a:off x="1065212" y="1828800"/>
            <a:ext cx="8686801" cy="41910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Data — symbol zastępczy 3"/>
          <p:cNvSpPr>
            <a:spLocks noGrp="1"/>
          </p:cNvSpPr>
          <p:nvPr>
            <p:ph type="dt" sz="half" idx="2"/>
          </p:nvPr>
        </p:nvSpPr>
        <p:spPr>
          <a:xfrm>
            <a:off x="6932612" y="6155267"/>
            <a:ext cx="1371600" cy="273049"/>
          </a:xfrm>
          <a:prstGeom prst="rect">
            <a:avLst/>
          </a:prstGeom>
        </p:spPr>
        <p:txBody>
          <a:bodyPr vert="horz" lIns="91440" tIns="45720" rIns="91440" bIns="45720" rtlCol="0" anchor="ctr"/>
          <a:lstStyle>
            <a:lvl1pPr algn="r" latinLnBrk="0">
              <a:defRPr lang="pl-PL" sz="1000">
                <a:solidFill>
                  <a:schemeClr val="tx1">
                    <a:lumMod val="65000"/>
                    <a:lumOff val="35000"/>
                  </a:schemeClr>
                </a:solidFill>
              </a:defRPr>
            </a:lvl1pPr>
          </a:lstStyle>
          <a:p>
            <a:fld id="{3E0FA9E5-6744-4841-888F-9E7CC0C2B7EC}" type="datetimeFigureOut">
              <a:rPr lang="pl-PL"/>
              <a:pPr/>
              <a:t>2018-04-14</a:t>
            </a:fld>
            <a:endParaRPr lang="pl-PL"/>
          </a:p>
        </p:txBody>
      </p:sp>
      <p:sp>
        <p:nvSpPr>
          <p:cNvPr id="5" name="Stopka — symbol zastępczy 4"/>
          <p:cNvSpPr>
            <a:spLocks noGrp="1"/>
          </p:cNvSpPr>
          <p:nvPr>
            <p:ph type="ftr" sz="quarter" idx="3"/>
          </p:nvPr>
        </p:nvSpPr>
        <p:spPr>
          <a:xfrm>
            <a:off x="1065213" y="6155267"/>
            <a:ext cx="5653087" cy="273049"/>
          </a:xfrm>
          <a:prstGeom prst="rect">
            <a:avLst/>
          </a:prstGeom>
        </p:spPr>
        <p:txBody>
          <a:bodyPr vert="horz" lIns="91440" tIns="45720" rIns="91440" bIns="45720" rtlCol="0" anchor="ctr"/>
          <a:lstStyle>
            <a:lvl1pPr algn="l" latinLnBrk="0">
              <a:defRPr lang="pl-PL" sz="1000">
                <a:solidFill>
                  <a:schemeClr val="tx1">
                    <a:lumMod val="65000"/>
                    <a:lumOff val="35000"/>
                  </a:schemeClr>
                </a:solidFill>
              </a:defRPr>
            </a:lvl1pPr>
          </a:lstStyle>
          <a:p>
            <a:endParaRPr lang="pl-PL"/>
          </a:p>
        </p:txBody>
      </p:sp>
      <p:sp>
        <p:nvSpPr>
          <p:cNvPr id="6" name="Numer slajdu — symbol zastępczy 5"/>
          <p:cNvSpPr>
            <a:spLocks noGrp="1"/>
          </p:cNvSpPr>
          <p:nvPr>
            <p:ph type="sldNum" sz="quarter" idx="4"/>
          </p:nvPr>
        </p:nvSpPr>
        <p:spPr>
          <a:xfrm>
            <a:off x="8532812" y="6155267"/>
            <a:ext cx="1219201" cy="273049"/>
          </a:xfrm>
          <a:prstGeom prst="rect">
            <a:avLst/>
          </a:prstGeom>
        </p:spPr>
        <p:txBody>
          <a:bodyPr vert="horz" lIns="91440" tIns="45720" rIns="91440" bIns="45720" rtlCol="0" anchor="ctr"/>
          <a:lstStyle>
            <a:lvl1pPr algn="r" latinLnBrk="0">
              <a:defRPr lang="pl-PL" sz="1000">
                <a:solidFill>
                  <a:schemeClr val="tx1">
                    <a:lumMod val="65000"/>
                    <a:lumOff val="35000"/>
                  </a:schemeClr>
                </a:solidFill>
              </a:defRPr>
            </a:lvl1pPr>
          </a:lstStyle>
          <a:p>
            <a:fld id="{AAEAE4A8-A6E5-453E-B946-FB774B73F48C}" type="slidenum">
              <a:rPr lang="pl-PL" smtClean="0"/>
              <a:pPr/>
              <a:t>‹#›</a:t>
            </a:fld>
            <a:endParaRPr lang="pl-PL"/>
          </a:p>
        </p:txBody>
      </p:sp>
    </p:spTree>
    <p:extLst>
      <p:ext uri="{BB962C8B-B14F-4D97-AF65-F5344CB8AC3E}">
        <p14:creationId xmlns:p14="http://schemas.microsoft.com/office/powerpoint/2010/main" val="1597054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0000"/>
        </a:lnSpc>
        <a:spcBef>
          <a:spcPct val="0"/>
        </a:spcBef>
        <a:buNone/>
        <a:defRPr lang="pl-PL" sz="3600" b="1" kern="1200">
          <a:solidFill>
            <a:schemeClr val="accent1"/>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lang="pl-PL"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lang="pl-PL"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lang="pl-PL"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lang="pl-PL"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lang="pl-PL"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lang="pl-PL"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lang="pl-PL"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lang="pl-PL"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lang="pl-PL" sz="1400" kern="1200">
          <a:solidFill>
            <a:schemeClr val="tx1">
              <a:lumMod val="65000"/>
              <a:lumOff val="35000"/>
            </a:schemeClr>
          </a:solidFill>
          <a:latin typeface="+mn-lt"/>
          <a:ea typeface="+mn-ea"/>
          <a:cs typeface="+mn-cs"/>
        </a:defRPr>
      </a:lvl9pPr>
    </p:bodyStyle>
    <p:otherStyle>
      <a:defPPr>
        <a:defRPr lang="pl-PL"/>
      </a:defPPr>
      <a:lvl1pPr marL="0" algn="l" defTabSz="914400" rtl="0" eaLnBrk="1" latinLnBrk="0" hangingPunct="1">
        <a:defRPr lang="pl-PL" sz="1800" kern="1200">
          <a:solidFill>
            <a:schemeClr val="tx1"/>
          </a:solidFill>
          <a:latin typeface="+mn-lt"/>
          <a:ea typeface="+mn-ea"/>
          <a:cs typeface="+mn-cs"/>
        </a:defRPr>
      </a:lvl1pPr>
      <a:lvl2pPr marL="457200" algn="l" defTabSz="914400" rtl="0" eaLnBrk="1" latinLnBrk="0" hangingPunct="1">
        <a:defRPr lang="pl-PL" sz="1800" kern="1200">
          <a:solidFill>
            <a:schemeClr val="tx1"/>
          </a:solidFill>
          <a:latin typeface="+mn-lt"/>
          <a:ea typeface="+mn-ea"/>
          <a:cs typeface="+mn-cs"/>
        </a:defRPr>
      </a:lvl2pPr>
      <a:lvl3pPr marL="914400" algn="l" defTabSz="914400" rtl="0" eaLnBrk="1" latinLnBrk="0" hangingPunct="1">
        <a:defRPr lang="pl-PL" sz="1800" kern="1200">
          <a:solidFill>
            <a:schemeClr val="tx1"/>
          </a:solidFill>
          <a:latin typeface="+mn-lt"/>
          <a:ea typeface="+mn-ea"/>
          <a:cs typeface="+mn-cs"/>
        </a:defRPr>
      </a:lvl3pPr>
      <a:lvl4pPr marL="1371600" algn="l" defTabSz="914400" rtl="0" eaLnBrk="1" latinLnBrk="0" hangingPunct="1">
        <a:defRPr lang="pl-PL" sz="1800" kern="1200">
          <a:solidFill>
            <a:schemeClr val="tx1"/>
          </a:solidFill>
          <a:latin typeface="+mn-lt"/>
          <a:ea typeface="+mn-ea"/>
          <a:cs typeface="+mn-cs"/>
        </a:defRPr>
      </a:lvl4pPr>
      <a:lvl5pPr marL="1828800" algn="l" defTabSz="914400" rtl="0" eaLnBrk="1" latinLnBrk="0" hangingPunct="1">
        <a:defRPr lang="pl-PL" sz="1800" kern="1200">
          <a:solidFill>
            <a:schemeClr val="tx1"/>
          </a:solidFill>
          <a:latin typeface="+mn-lt"/>
          <a:ea typeface="+mn-ea"/>
          <a:cs typeface="+mn-cs"/>
        </a:defRPr>
      </a:lvl5pPr>
      <a:lvl6pPr marL="2286000" algn="l" defTabSz="914400" rtl="0" eaLnBrk="1" latinLnBrk="0" hangingPunct="1">
        <a:defRPr lang="pl-PL" sz="1800" kern="1200">
          <a:solidFill>
            <a:schemeClr val="tx1"/>
          </a:solidFill>
          <a:latin typeface="+mn-lt"/>
          <a:ea typeface="+mn-ea"/>
          <a:cs typeface="+mn-cs"/>
        </a:defRPr>
      </a:lvl6pPr>
      <a:lvl7pPr marL="2743200" algn="l" defTabSz="914400" rtl="0" eaLnBrk="1" latinLnBrk="0" hangingPunct="1">
        <a:defRPr lang="pl-PL" sz="1800" kern="1200">
          <a:solidFill>
            <a:schemeClr val="tx1"/>
          </a:solidFill>
          <a:latin typeface="+mn-lt"/>
          <a:ea typeface="+mn-ea"/>
          <a:cs typeface="+mn-cs"/>
        </a:defRPr>
      </a:lvl7pPr>
      <a:lvl8pPr marL="3200400" algn="l" defTabSz="914400" rtl="0" eaLnBrk="1" latinLnBrk="0" hangingPunct="1">
        <a:defRPr lang="pl-PL" sz="1800" kern="1200">
          <a:solidFill>
            <a:schemeClr val="tx1"/>
          </a:solidFill>
          <a:latin typeface="+mn-lt"/>
          <a:ea typeface="+mn-ea"/>
          <a:cs typeface="+mn-cs"/>
        </a:defRPr>
      </a:lvl8pPr>
      <a:lvl9pPr marL="3657600" algn="l" defTabSz="914400" rtl="0" eaLnBrk="1" latinLnBrk="0" hangingPunct="1">
        <a:defRPr lang="pl-PL"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sz="9600"/>
              <a:t>Pieniądz</a:t>
            </a:r>
          </a:p>
        </p:txBody>
      </p:sp>
      <p:sp>
        <p:nvSpPr>
          <p:cNvPr id="3" name="Podtytuł 2"/>
          <p:cNvSpPr>
            <a:spLocks noGrp="1"/>
          </p:cNvSpPr>
          <p:nvPr>
            <p:ph type="subTitle" idx="1"/>
          </p:nvPr>
        </p:nvSpPr>
        <p:spPr/>
        <p:txBody>
          <a:bodyPr vert="horz" lIns="91440" tIns="45720" rIns="91440" bIns="45720" rtlCol="0" anchor="t">
            <a:normAutofit/>
          </a:bodyPr>
          <a:lstStyle/>
          <a:p>
            <a:r>
              <a:rPr lang="pl-PL"/>
              <a:t>Podstawy ekonomii - ćwiczenia</a:t>
            </a:r>
          </a:p>
          <a:p>
            <a:r>
              <a:rPr lang="pl-PL"/>
              <a:t>Agata Lis, Krzysztof Piątek</a:t>
            </a:r>
          </a:p>
        </p:txBody>
      </p:sp>
    </p:spTree>
    <p:extLst>
      <p:ext uri="{BB962C8B-B14F-4D97-AF65-F5344CB8AC3E}">
        <p14:creationId xmlns:p14="http://schemas.microsoft.com/office/powerpoint/2010/main" val="1493259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Bibliografia</a:t>
            </a:r>
          </a:p>
        </p:txBody>
      </p:sp>
      <p:sp>
        <p:nvSpPr>
          <p:cNvPr id="3" name="Tekst — symbol zastępczy 2"/>
          <p:cNvSpPr>
            <a:spLocks noGrp="1"/>
          </p:cNvSpPr>
          <p:nvPr>
            <p:ph type="body" idx="1"/>
          </p:nvPr>
        </p:nvSpPr>
        <p:spPr>
          <a:xfrm>
            <a:off x="1065214" y="3124200"/>
            <a:ext cx="8686800" cy="3125637"/>
          </a:xfrm>
        </p:spPr>
        <p:txBody>
          <a:bodyPr/>
          <a:lstStyle/>
          <a:p>
            <a:pPr marL="342900" indent="-342900">
              <a:buChar char="•"/>
            </a:pPr>
            <a:r>
              <a:rPr lang="pl-PL" i="1"/>
              <a:t>Podstawy ekonomii</a:t>
            </a:r>
            <a:r>
              <a:rPr lang="pl-PL"/>
              <a:t> pod redakcją R. Milewskiego, Warszawa 2018</a:t>
            </a:r>
          </a:p>
          <a:p>
            <a:pPr marL="342900" indent="-342900">
              <a:buChar char="•"/>
            </a:pPr>
            <a:r>
              <a:rPr lang="pl-PL"/>
              <a:t>Strona internetowa Narodowego Banku Polskiego (www.nbportal.pl)</a:t>
            </a:r>
          </a:p>
          <a:p>
            <a:pPr marL="342900" indent="-342900">
              <a:buChar char="•"/>
            </a:pPr>
            <a:r>
              <a:rPr lang="pl-PL"/>
              <a:t>Skrypt </a:t>
            </a:r>
            <a:r>
              <a:rPr lang="pl-PL" i="1"/>
              <a:t>Polityka pieniężna</a:t>
            </a:r>
            <a:r>
              <a:rPr lang="pl-PL"/>
              <a:t>, prof. dr hab. Marian Górski, Uniwersytet Warszawski</a:t>
            </a:r>
          </a:p>
        </p:txBody>
      </p:sp>
    </p:spTree>
    <p:extLst>
      <p:ext uri="{BB962C8B-B14F-4D97-AF65-F5344CB8AC3E}">
        <p14:creationId xmlns:p14="http://schemas.microsoft.com/office/powerpoint/2010/main" val="1682745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Co to jest pieniądz?</a:t>
            </a:r>
          </a:p>
        </p:txBody>
      </p:sp>
      <p:sp>
        <p:nvSpPr>
          <p:cNvPr id="3" name="Tekst — symbol zastępczy 2"/>
          <p:cNvSpPr>
            <a:spLocks noGrp="1"/>
          </p:cNvSpPr>
          <p:nvPr>
            <p:ph type="body" idx="1"/>
          </p:nvPr>
        </p:nvSpPr>
        <p:spPr>
          <a:xfrm>
            <a:off x="1065214" y="3124200"/>
            <a:ext cx="8686800" cy="2766203"/>
          </a:xfrm>
        </p:spPr>
        <p:txBody>
          <a:bodyPr>
            <a:normAutofit/>
          </a:bodyPr>
          <a:lstStyle/>
          <a:p>
            <a:pPr marL="342900" indent="-342900">
              <a:buChar char="•"/>
            </a:pPr>
            <a:r>
              <a:rPr lang="pl-PL" sz="2800"/>
              <a:t>jest wiele definicji pieniądza</a:t>
            </a:r>
          </a:p>
          <a:p>
            <a:pPr marL="342900" indent="-342900">
              <a:buChar char="•"/>
            </a:pPr>
            <a:r>
              <a:rPr lang="pl-PL" sz="2800"/>
              <a:t>brak jest legalnej definicji pieniądza</a:t>
            </a:r>
          </a:p>
          <a:p>
            <a:pPr marL="342900" indent="-342900">
              <a:buChar char="•"/>
            </a:pPr>
            <a:r>
              <a:rPr lang="pl-PL" sz="2800"/>
              <a:t>najbardziej ogólnie można stwierdzić, że pieniądz to </a:t>
            </a:r>
            <a:r>
              <a:rPr lang="pl-PL" sz="2800" b="1" i="1"/>
              <a:t>powszechnie akceptowany </a:t>
            </a:r>
            <a:r>
              <a:rPr lang="pl-PL" sz="2800" b="1" i="1" u="sng"/>
              <a:t>towar</a:t>
            </a:r>
            <a:r>
              <a:rPr lang="pl-PL" sz="2800" b="1" i="1"/>
              <a:t>, za pomocą którego dokonuje się płatności za dostarczone dobra lub wywiązuje się z zobowiązań</a:t>
            </a:r>
          </a:p>
        </p:txBody>
      </p:sp>
    </p:spTree>
    <p:extLst>
      <p:ext uri="{BB962C8B-B14F-4D97-AF65-F5344CB8AC3E}">
        <p14:creationId xmlns:p14="http://schemas.microsoft.com/office/powerpoint/2010/main" val="413117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Historia pieniądza</a:t>
            </a:r>
          </a:p>
        </p:txBody>
      </p:sp>
      <p:sp>
        <p:nvSpPr>
          <p:cNvPr id="3" name="Tekst — symbol zastępczy 2"/>
          <p:cNvSpPr>
            <a:spLocks noGrp="1"/>
          </p:cNvSpPr>
          <p:nvPr>
            <p:ph type="body" idx="1"/>
          </p:nvPr>
        </p:nvSpPr>
        <p:spPr>
          <a:xfrm>
            <a:off x="1065214" y="3124200"/>
            <a:ext cx="8686800" cy="3053750"/>
          </a:xfrm>
        </p:spPr>
        <p:txBody>
          <a:bodyPr vert="horz" lIns="91440" tIns="45720" rIns="91440" bIns="45720" rtlCol="0" anchor="t">
            <a:noAutofit/>
          </a:bodyPr>
          <a:lstStyle/>
          <a:p>
            <a:pPr marL="457200" indent="-457200">
              <a:buAutoNum type="arabicPeriod"/>
            </a:pPr>
            <a:r>
              <a:rPr lang="pl-PL" sz="2800" b="1"/>
              <a:t>Pieniądz towarowy (pełnowartościowy)</a:t>
            </a:r>
          </a:p>
          <a:p>
            <a:pPr marL="914400" lvl="1" indent="-457200">
              <a:buChar char="•"/>
            </a:pPr>
            <a:r>
              <a:rPr lang="pl-PL" sz="2800">
                <a:solidFill>
                  <a:srgbClr val="595959"/>
                </a:solidFill>
              </a:rPr>
              <a:t>pieniądz naturalny / pierwotny</a:t>
            </a:r>
          </a:p>
          <a:p>
            <a:pPr marL="914400" lvl="1" indent="-457200">
              <a:buChar char="•"/>
            </a:pPr>
            <a:r>
              <a:rPr lang="pl-PL" sz="2800">
                <a:solidFill>
                  <a:srgbClr val="595959"/>
                </a:solidFill>
              </a:rPr>
              <a:t>pieniądz kredytowy / kruszcowy</a:t>
            </a:r>
            <a:endParaRPr lang="pl-PL" sz="2800"/>
          </a:p>
          <a:p>
            <a:pPr marL="457200" indent="-457200">
              <a:buAutoNum type="arabicPeriod"/>
            </a:pPr>
            <a:r>
              <a:rPr lang="pl-PL" sz="2800" b="1"/>
              <a:t>Pieniądz nie towarowy (niepełnowartościowy)</a:t>
            </a:r>
          </a:p>
          <a:p>
            <a:pPr marL="914400" lvl="1" indent="-457200">
              <a:buChar char="•"/>
            </a:pPr>
            <a:r>
              <a:rPr lang="pl-PL" sz="2800">
                <a:solidFill>
                  <a:srgbClr val="595959"/>
                </a:solidFill>
              </a:rPr>
              <a:t>pieniądz dekretowy / papierowy lub </a:t>
            </a:r>
            <a:r>
              <a:rPr lang="pl-PL" sz="2800" err="1">
                <a:solidFill>
                  <a:srgbClr val="595959"/>
                </a:solidFill>
              </a:rPr>
              <a:t>fiducjarny</a:t>
            </a:r>
            <a:endParaRPr lang="pl-PL" sz="2800">
              <a:solidFill>
                <a:srgbClr val="595959"/>
              </a:solidFill>
            </a:endParaRPr>
          </a:p>
          <a:p>
            <a:pPr marL="914400" lvl="1" indent="-457200">
              <a:buChar char="•"/>
            </a:pPr>
            <a:r>
              <a:rPr lang="pl-PL" sz="2800">
                <a:solidFill>
                  <a:srgbClr val="595959"/>
                </a:solidFill>
              </a:rPr>
              <a:t>pieniądz bezgotówkowy / wkładowy lub bankowy, </a:t>
            </a:r>
            <a:r>
              <a:rPr lang="pl-PL" sz="2800" err="1">
                <a:solidFill>
                  <a:srgbClr val="595959"/>
                </a:solidFill>
              </a:rPr>
              <a:t>żyrowy</a:t>
            </a:r>
            <a:r>
              <a:rPr lang="pl-PL" sz="2800">
                <a:solidFill>
                  <a:srgbClr val="595959"/>
                </a:solidFill>
              </a:rPr>
              <a:t>, depozytowy</a:t>
            </a:r>
          </a:p>
        </p:txBody>
      </p:sp>
    </p:spTree>
    <p:extLst>
      <p:ext uri="{BB962C8B-B14F-4D97-AF65-F5344CB8AC3E}">
        <p14:creationId xmlns:p14="http://schemas.microsoft.com/office/powerpoint/2010/main" val="3389173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Funkcje pieniądza</a:t>
            </a:r>
          </a:p>
        </p:txBody>
      </p:sp>
      <p:sp>
        <p:nvSpPr>
          <p:cNvPr id="3" name="Tekst — symbol zastępczy 2"/>
          <p:cNvSpPr>
            <a:spLocks noGrp="1"/>
          </p:cNvSpPr>
          <p:nvPr>
            <p:ph type="body" idx="1"/>
          </p:nvPr>
        </p:nvSpPr>
        <p:spPr>
          <a:xfrm>
            <a:off x="1065214" y="3124200"/>
            <a:ext cx="8686800" cy="3341298"/>
          </a:xfrm>
        </p:spPr>
        <p:txBody>
          <a:bodyPr/>
          <a:lstStyle/>
          <a:p>
            <a:pPr marL="342900" indent="-342900">
              <a:buChar char="•"/>
            </a:pPr>
            <a:r>
              <a:rPr lang="pl-PL" sz="2800"/>
              <a:t>środek wymiany</a:t>
            </a:r>
          </a:p>
          <a:p>
            <a:pPr marL="342900" indent="-342900">
              <a:buChar char="•"/>
            </a:pPr>
            <a:r>
              <a:rPr lang="pl-PL" sz="2800"/>
              <a:t>miernik wartości</a:t>
            </a:r>
          </a:p>
          <a:p>
            <a:pPr marL="342900" indent="-342900">
              <a:buChar char="•"/>
            </a:pPr>
            <a:r>
              <a:rPr lang="pl-PL" sz="2800"/>
              <a:t>środek przechowywania wartości (</a:t>
            </a:r>
            <a:r>
              <a:rPr lang="pl-PL" sz="2800" i="1"/>
              <a:t>tezauryzacji</a:t>
            </a:r>
            <a:r>
              <a:rPr lang="pl-PL" sz="2800"/>
              <a:t>)</a:t>
            </a:r>
          </a:p>
          <a:p>
            <a:pPr marL="342900" indent="-342900">
              <a:buChar char="•"/>
            </a:pPr>
            <a:r>
              <a:rPr lang="pl-PL" sz="2800"/>
              <a:t>środek płatniczy</a:t>
            </a:r>
          </a:p>
          <a:p>
            <a:pPr marL="342900" indent="-342900">
              <a:buChar char="•"/>
            </a:pPr>
            <a:r>
              <a:rPr lang="pl-PL" sz="2800"/>
              <a:t>międzynarodowy środek płatniczy</a:t>
            </a:r>
          </a:p>
        </p:txBody>
      </p:sp>
    </p:spTree>
    <p:extLst>
      <p:ext uri="{BB962C8B-B14F-4D97-AF65-F5344CB8AC3E}">
        <p14:creationId xmlns:p14="http://schemas.microsoft.com/office/powerpoint/2010/main" val="2743245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Cechy pieniądza</a:t>
            </a:r>
          </a:p>
        </p:txBody>
      </p:sp>
      <p:sp>
        <p:nvSpPr>
          <p:cNvPr id="3" name="Tekst — symbol zastępczy 2"/>
          <p:cNvSpPr>
            <a:spLocks noGrp="1"/>
          </p:cNvSpPr>
          <p:nvPr>
            <p:ph type="body" idx="1"/>
          </p:nvPr>
        </p:nvSpPr>
        <p:spPr>
          <a:xfrm>
            <a:off x="1065214" y="3124200"/>
            <a:ext cx="8686800" cy="3312543"/>
          </a:xfrm>
        </p:spPr>
        <p:txBody>
          <a:bodyPr>
            <a:normAutofit/>
          </a:bodyPr>
          <a:lstStyle/>
          <a:p>
            <a:pPr marL="342900" indent="-342900">
              <a:buChar char="•"/>
            </a:pPr>
            <a:r>
              <a:rPr lang="pl-PL" sz="2800"/>
              <a:t>powszechnie akceptowany i rozpoznawalny</a:t>
            </a:r>
          </a:p>
          <a:p>
            <a:pPr marL="342900" indent="-342900">
              <a:buChar char="•"/>
            </a:pPr>
            <a:r>
              <a:rPr lang="pl-PL" sz="2800"/>
              <a:t>przenośny i poręczny</a:t>
            </a:r>
          </a:p>
          <a:p>
            <a:pPr marL="342900" indent="-342900">
              <a:buChar char="•"/>
            </a:pPr>
            <a:r>
              <a:rPr lang="pl-PL" sz="2800"/>
              <a:t>łatwo podzielny na mniejsze jednostki</a:t>
            </a:r>
          </a:p>
          <a:p>
            <a:pPr marL="342900" indent="-342900">
              <a:buChar char="•"/>
            </a:pPr>
            <a:r>
              <a:rPr lang="pl-PL" sz="2800"/>
              <a:t>trudny do podrobienia</a:t>
            </a:r>
          </a:p>
          <a:p>
            <a:pPr marL="342900" indent="-342900">
              <a:buChar char="•"/>
            </a:pPr>
            <a:r>
              <a:rPr lang="pl-PL" sz="2800"/>
              <a:t>wytrzymały</a:t>
            </a:r>
          </a:p>
        </p:txBody>
      </p:sp>
    </p:spTree>
    <p:extLst>
      <p:ext uri="{BB962C8B-B14F-4D97-AF65-F5344CB8AC3E}">
        <p14:creationId xmlns:p14="http://schemas.microsoft.com/office/powerpoint/2010/main" val="197565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Miary pieniądza</a:t>
            </a:r>
            <a:br>
              <a:rPr lang="pl-PL"/>
            </a:br>
            <a:r>
              <a:rPr lang="pl-PL" sz="4400"/>
              <a:t>(agregaty pieniężne / monetarne)</a:t>
            </a:r>
          </a:p>
        </p:txBody>
      </p:sp>
      <p:sp>
        <p:nvSpPr>
          <p:cNvPr id="3" name="Tekst — symbol zastępczy 2"/>
          <p:cNvSpPr>
            <a:spLocks noGrp="1"/>
          </p:cNvSpPr>
          <p:nvPr>
            <p:ph type="body" idx="1"/>
          </p:nvPr>
        </p:nvSpPr>
        <p:spPr>
          <a:xfrm>
            <a:off x="1065214" y="3124200"/>
            <a:ext cx="8686800" cy="3370052"/>
          </a:xfrm>
        </p:spPr>
        <p:txBody>
          <a:bodyPr/>
          <a:lstStyle/>
          <a:p>
            <a:pPr marL="457200" indent="-457200">
              <a:buChar char="•"/>
            </a:pPr>
            <a:r>
              <a:rPr lang="pl-PL" b="1"/>
              <a:t>M0 = R + C</a:t>
            </a:r>
            <a:br>
              <a:rPr lang="pl-PL" b="1">
                <a:solidFill>
                  <a:schemeClr val="tx1"/>
                </a:solidFill>
                <a:ea typeface="+mn-lt"/>
                <a:cs typeface="+mn-lt"/>
              </a:rPr>
            </a:br>
            <a:r>
              <a:rPr lang="pl-PL">
                <a:solidFill>
                  <a:srgbClr val="595959"/>
                </a:solidFill>
              </a:rPr>
              <a:t>M0 – baza monetarna</a:t>
            </a:r>
            <a:br>
              <a:rPr lang="pl-PL">
                <a:solidFill>
                  <a:schemeClr val="tx1"/>
                </a:solidFill>
                <a:ea typeface="+mn-lt"/>
                <a:cs typeface="+mn-lt"/>
              </a:rPr>
            </a:br>
            <a:r>
              <a:rPr lang="pl-PL" sz="1800"/>
              <a:t>gdzie:</a:t>
            </a:r>
            <a:br>
              <a:rPr lang="pl-PL" sz="1800">
                <a:solidFill>
                  <a:schemeClr val="tx1"/>
                </a:solidFill>
                <a:ea typeface="+mn-lt"/>
                <a:cs typeface="+mn-lt"/>
              </a:rPr>
            </a:br>
            <a:r>
              <a:rPr lang="pl-PL" sz="1800"/>
              <a:t>R - pieniądz bezgotówkowy banków komercyjnych w banki centralnym</a:t>
            </a:r>
            <a:br>
              <a:rPr lang="pl-PL" sz="1800">
                <a:solidFill>
                  <a:schemeClr val="tx1"/>
                </a:solidFill>
                <a:ea typeface="+mn-lt"/>
                <a:cs typeface="+mn-lt"/>
              </a:rPr>
            </a:br>
            <a:r>
              <a:rPr lang="pl-PL" sz="1800"/>
              <a:t>C - pieniądz gotówkowy (w obiegu poza sektorem bankowym)</a:t>
            </a:r>
          </a:p>
          <a:p>
            <a:pPr marL="457200" indent="-457200">
              <a:buChar char="•"/>
            </a:pPr>
            <a:r>
              <a:rPr lang="pl-PL" b="1"/>
              <a:t>M1 = C + D</a:t>
            </a:r>
            <a:br>
              <a:rPr lang="pl-PL" b="1">
                <a:solidFill>
                  <a:srgbClr val="595959"/>
                </a:solidFill>
                <a:ea typeface="+mn-lt"/>
                <a:cs typeface="+mn-lt"/>
              </a:rPr>
            </a:br>
            <a:r>
              <a:rPr lang="pl-PL" sz="1800" b="1"/>
              <a:t>gdzie:</a:t>
            </a:r>
            <a:br>
              <a:rPr lang="pl-PL" sz="1800" b="1">
                <a:solidFill>
                  <a:srgbClr val="595959"/>
                </a:solidFill>
                <a:ea typeface="+mn-lt"/>
                <a:cs typeface="+mn-lt"/>
              </a:rPr>
            </a:br>
            <a:r>
              <a:rPr lang="pl-PL" sz="1800" b="1"/>
              <a:t>C</a:t>
            </a:r>
            <a:r>
              <a:rPr lang="pl-PL" sz="1800"/>
              <a:t> - pieniądz gotówkowy (w obiegu poza sektorem bankowym)</a:t>
            </a:r>
            <a:br>
              <a:rPr lang="pl-PL" sz="1800">
                <a:solidFill>
                  <a:srgbClr val="595959"/>
                </a:solidFill>
                <a:ea typeface="+mn-lt"/>
                <a:cs typeface="+mn-lt"/>
              </a:rPr>
            </a:br>
            <a:r>
              <a:rPr lang="pl-PL" sz="1800"/>
              <a:t>D - wkłady w bankach i podobnych instytucjach płatne na żądanie (depozyty bieżące)</a:t>
            </a:r>
          </a:p>
        </p:txBody>
      </p:sp>
    </p:spTree>
    <p:extLst>
      <p:ext uri="{BB962C8B-B14F-4D97-AF65-F5344CB8AC3E}">
        <p14:creationId xmlns:p14="http://schemas.microsoft.com/office/powerpoint/2010/main" val="1142300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5214" y="533400"/>
            <a:ext cx="8686800" cy="2286000"/>
          </a:xfrm>
        </p:spPr>
        <p:txBody>
          <a:bodyPr/>
          <a:lstStyle/>
          <a:p>
            <a:r>
              <a:rPr lang="pl-PL"/>
              <a:t>Miary pieniądza</a:t>
            </a:r>
            <a:br>
              <a:rPr lang="pl-PL"/>
            </a:br>
            <a:r>
              <a:rPr lang="pl-PL" sz="4400"/>
              <a:t>(agregaty pieniężne / monetarne)</a:t>
            </a:r>
            <a:br>
              <a:rPr lang="pl-PL" sz="4400"/>
            </a:br>
            <a:r>
              <a:rPr lang="pl-PL" sz="4400"/>
              <a:t>c.d.</a:t>
            </a:r>
          </a:p>
        </p:txBody>
      </p:sp>
      <p:sp>
        <p:nvSpPr>
          <p:cNvPr id="3" name="Tekst — symbol zastępczy 2"/>
          <p:cNvSpPr>
            <a:spLocks noGrp="1"/>
          </p:cNvSpPr>
          <p:nvPr>
            <p:ph type="body" idx="1"/>
          </p:nvPr>
        </p:nvSpPr>
        <p:spPr>
          <a:xfrm>
            <a:off x="1065214" y="3124200"/>
            <a:ext cx="8686800" cy="3370052"/>
          </a:xfrm>
        </p:spPr>
        <p:txBody>
          <a:bodyPr/>
          <a:lstStyle/>
          <a:p>
            <a:pPr marL="457200" indent="-457200">
              <a:buChar char="•"/>
            </a:pPr>
            <a:r>
              <a:rPr lang="pl-PL" b="1"/>
              <a:t>M2</a:t>
            </a:r>
            <a:br>
              <a:rPr lang="pl-PL" b="1">
                <a:solidFill>
                  <a:srgbClr val="595959"/>
                </a:solidFill>
                <a:ea typeface="+mn-lt"/>
                <a:cs typeface="+mn-lt"/>
              </a:rPr>
            </a:br>
            <a:r>
              <a:rPr lang="pl-PL"/>
              <a:t>obejmuje M1 + depozyty terminowe (do 2 lat) + depozyty z terminem wypowiedzenia do 3 miesięcy włącznie</a:t>
            </a:r>
          </a:p>
          <a:p>
            <a:pPr marL="457200" indent="-457200">
              <a:buChar char="•"/>
            </a:pPr>
            <a:r>
              <a:rPr lang="pl-PL" b="1"/>
              <a:t>M3</a:t>
            </a:r>
            <a:br>
              <a:rPr lang="pl-PL" b="1"/>
            </a:br>
            <a:r>
              <a:rPr lang="pl-PL"/>
              <a:t>obejmuje M2 + operacje z przyrzeczeniem odkupu + dłużne papiery wartościowe z terminem do 2 lat</a:t>
            </a:r>
            <a:endParaRPr lang="pl-PL" b="1"/>
          </a:p>
        </p:txBody>
      </p:sp>
    </p:spTree>
    <p:extLst>
      <p:ext uri="{BB962C8B-B14F-4D97-AF65-F5344CB8AC3E}">
        <p14:creationId xmlns:p14="http://schemas.microsoft.com/office/powerpoint/2010/main" val="4215799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Prawo Kopernika-Greshama </a:t>
            </a:r>
          </a:p>
        </p:txBody>
      </p:sp>
      <p:sp>
        <p:nvSpPr>
          <p:cNvPr id="3" name="Tekst — symbol zastępczy 2"/>
          <p:cNvSpPr>
            <a:spLocks noGrp="1"/>
          </p:cNvSpPr>
          <p:nvPr>
            <p:ph type="body" idx="1"/>
          </p:nvPr>
        </p:nvSpPr>
        <p:spPr>
          <a:xfrm>
            <a:off x="1065214" y="3124200"/>
            <a:ext cx="8686800" cy="3269411"/>
          </a:xfrm>
        </p:spPr>
        <p:txBody>
          <a:bodyPr>
            <a:normAutofit/>
          </a:bodyPr>
          <a:lstStyle/>
          <a:p>
            <a:pPr algn="ctr"/>
            <a:r>
              <a:rPr lang="pl-PL" sz="2800" i="1"/>
              <a:t>"gorszy pieniądz wypiera lepszy</a:t>
            </a:r>
            <a:r>
              <a:rPr lang="pl-PL" sz="2800" i="1">
                <a:solidFill>
                  <a:srgbClr val="595959"/>
                </a:solidFill>
              </a:rPr>
              <a:t>"</a:t>
            </a:r>
            <a:endParaRPr lang="pl-PL"/>
          </a:p>
          <a:p>
            <a:endParaRPr lang="pl-PL" sz="2800" i="1">
              <a:solidFill>
                <a:srgbClr val="595959"/>
              </a:solidFill>
            </a:endParaRPr>
          </a:p>
          <a:p>
            <a:pPr algn="just"/>
            <a:r>
              <a:rPr lang="pl-PL" sz="2800">
                <a:solidFill>
                  <a:srgbClr val="595959"/>
                </a:solidFill>
              </a:rPr>
              <a:t>W sytuacji, gdy na rynku funkcjonują dwa równowartościowe rodzaje pieniądza, ale jeden z nich jest postrzegany jako lepszy, to w obiegu będzie używany rodzaj uznawany za gorszy. Lepszy pieniądz będzie za to chętniej gromadzony.</a:t>
            </a:r>
            <a:endParaRPr lang="pl-PL" sz="2800">
              <a:solidFill>
                <a:schemeClr val="tx1"/>
              </a:solidFill>
              <a:ea typeface="+mn-lt"/>
              <a:cs typeface="+mn-lt"/>
            </a:endParaRPr>
          </a:p>
          <a:p>
            <a:endParaRPr lang="pl-PL" sz="2800" i="1">
              <a:solidFill>
                <a:srgbClr val="595959"/>
              </a:solidFill>
            </a:endParaRPr>
          </a:p>
        </p:txBody>
      </p:sp>
    </p:spTree>
    <p:extLst>
      <p:ext uri="{BB962C8B-B14F-4D97-AF65-F5344CB8AC3E}">
        <p14:creationId xmlns:p14="http://schemas.microsoft.com/office/powerpoint/2010/main" val="2898592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Przyszłość pieniądza</a:t>
            </a:r>
          </a:p>
        </p:txBody>
      </p:sp>
      <p:sp>
        <p:nvSpPr>
          <p:cNvPr id="3" name="Tekst — symbol zastępczy 2"/>
          <p:cNvSpPr>
            <a:spLocks noGrp="1"/>
          </p:cNvSpPr>
          <p:nvPr>
            <p:ph type="body" idx="1"/>
          </p:nvPr>
        </p:nvSpPr>
        <p:spPr/>
        <p:txBody>
          <a:bodyPr/>
          <a:lstStyle/>
          <a:p>
            <a:pPr marL="457200" indent="-457200">
              <a:buAutoNum type="arabicPeriod"/>
            </a:pPr>
            <a:r>
              <a:rPr lang="pl-PL"/>
              <a:t>Dematerializacja pieniądza</a:t>
            </a:r>
          </a:p>
          <a:p>
            <a:pPr marL="457200" indent="-457200">
              <a:buClr>
                <a:srgbClr val="595959"/>
              </a:buClr>
              <a:buAutoNum type="arabicPeriod"/>
            </a:pPr>
            <a:r>
              <a:rPr lang="pl-PL"/>
              <a:t>Pieniądz wirtualny – </a:t>
            </a:r>
            <a:r>
              <a:rPr lang="pl-PL" err="1"/>
              <a:t>kryptowaluta</a:t>
            </a:r>
            <a:r>
              <a:rPr lang="pl-PL"/>
              <a:t> (np. </a:t>
            </a:r>
            <a:r>
              <a:rPr lang="pl-PL" err="1"/>
              <a:t>Bitcoin</a:t>
            </a:r>
            <a:r>
              <a:rPr lang="pl-PL"/>
              <a:t>)</a:t>
            </a:r>
          </a:p>
        </p:txBody>
      </p:sp>
    </p:spTree>
    <p:extLst>
      <p:ext uri="{BB962C8B-B14F-4D97-AF65-F5344CB8AC3E}">
        <p14:creationId xmlns:p14="http://schemas.microsoft.com/office/powerpoint/2010/main" val="4274705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rezentacja biznesowa o wysokim kontraście 16:9">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9150CD3-A6AC-414D-9560-715EC9E31BA5}">
  <ds:schemaRefs>
    <ds:schemaRef ds:uri="http://schemas.microsoft.com/sharepoint/v3/contenttype/forms"/>
  </ds:schemaRefs>
</ds:datastoreItem>
</file>

<file path=customXml/itemProps2.xml><?xml version="1.0" encoding="utf-8"?>
<ds:datastoreItem xmlns:ds="http://schemas.openxmlformats.org/officeDocument/2006/customXml" ds:itemID="{F2B73376-B181-4668-84FF-A62668D48FE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E963E73-FDB1-44AE-BA76-746BBD659F2B}">
  <ds:schemaRefs>
    <ds:schemaRef ds:uri="http://purl.org/dc/elements/1.1/"/>
    <ds:schemaRef ds:uri="http://purl.org/dc/terms/"/>
    <ds:schemaRef ds:uri="http://schemas.microsoft.com/internal/obd"/>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Niestandardowy</PresentationFormat>
  <Slides>10</Slides>
  <Notes>10</Notes>
  <HiddenSlides>0</HiddenSlides>
  <ScaleCrop>false</ScaleCrop>
  <HeadingPairs>
    <vt:vector size="4" baseType="variant">
      <vt:variant>
        <vt:lpstr>Motyw</vt:lpstr>
      </vt:variant>
      <vt:variant>
        <vt:i4>1</vt:i4>
      </vt:variant>
      <vt:variant>
        <vt:lpstr>Tytuły slajdów</vt:lpstr>
      </vt:variant>
      <vt:variant>
        <vt:i4>10</vt:i4>
      </vt:variant>
    </vt:vector>
  </HeadingPairs>
  <TitlesOfParts>
    <vt:vector size="11" baseType="lpstr">
      <vt:lpstr>Prezentacja biznesowa o wysokim kontraście 16:9</vt:lpstr>
      <vt:lpstr>Pieniądz</vt:lpstr>
      <vt:lpstr>Co to jest pieniądz?</vt:lpstr>
      <vt:lpstr>Historia pieniądza</vt:lpstr>
      <vt:lpstr>Funkcje pieniądza</vt:lpstr>
      <vt:lpstr>Cechy pieniądza</vt:lpstr>
      <vt:lpstr>Miary pieniądza (agregaty pieniężne / monetarne)</vt:lpstr>
      <vt:lpstr>Miary pieniądza (agregaty pieniężne / monetarne) c.d.</vt:lpstr>
      <vt:lpstr>Prawo Kopernika-Greshama </vt:lpstr>
      <vt:lpstr>Przyszłość pieniądza</vt:lpstr>
      <vt:lpstr>Bibliografia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Pieniądz</dc:title>
  <cp:revision>5</cp:revision>
  <dcterms:modified xsi:type="dcterms:W3CDTF">2018-04-14T19:50:48Z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sMyDocuments">
    <vt:bool>true</vt:bool>
  </property>
</Properties>
</file>