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302" r:id="rId8"/>
    <p:sldId id="262" r:id="rId9"/>
    <p:sldId id="263" r:id="rId10"/>
    <p:sldId id="264" r:id="rId11"/>
    <p:sldId id="265" r:id="rId12"/>
    <p:sldId id="266" r:id="rId13"/>
    <p:sldId id="267" r:id="rId14"/>
    <p:sldId id="269" r:id="rId15"/>
    <p:sldId id="271" r:id="rId16"/>
    <p:sldId id="272" r:id="rId17"/>
    <p:sldId id="273" r:id="rId18"/>
    <p:sldId id="274" r:id="rId19"/>
    <p:sldId id="275" r:id="rId20"/>
    <p:sldId id="276" r:id="rId21"/>
    <p:sldId id="270"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2CD9E-EECF-4027-8D8A-69A064B9AEF8}" type="doc">
      <dgm:prSet loTypeId="urn:microsoft.com/office/officeart/2005/8/layout/pyramid2" loCatId="list" qsTypeId="urn:microsoft.com/office/officeart/2005/8/quickstyle/simple1" qsCatId="simple" csTypeId="urn:microsoft.com/office/officeart/2005/8/colors/accent1_2" csCatId="accent1" phldr="1"/>
      <dgm:spPr/>
    </dgm:pt>
    <dgm:pt modelId="{888450BF-EE57-4EAF-B445-ABED6F3AE93A}">
      <dgm:prSet phldrT="[Tekst]"/>
      <dgm:spPr/>
      <dgm:t>
        <a:bodyPr/>
        <a:lstStyle/>
        <a:p>
          <a:r>
            <a:rPr lang="pl-PL" dirty="0" smtClean="0"/>
            <a:t>LOGIKA FORMALNA</a:t>
          </a:r>
          <a:endParaRPr lang="pl-PL" dirty="0"/>
        </a:p>
      </dgm:t>
    </dgm:pt>
    <dgm:pt modelId="{530CDBE0-D269-4914-8616-8D38CD3E8673}" type="parTrans" cxnId="{8D53CB51-26D4-4EFC-B8F7-6A2D04BFE167}">
      <dgm:prSet/>
      <dgm:spPr/>
      <dgm:t>
        <a:bodyPr/>
        <a:lstStyle/>
        <a:p>
          <a:endParaRPr lang="pl-PL"/>
        </a:p>
      </dgm:t>
    </dgm:pt>
    <dgm:pt modelId="{5ACDBDDA-95BE-4D64-8D85-D4F619A5CE34}" type="sibTrans" cxnId="{8D53CB51-26D4-4EFC-B8F7-6A2D04BFE167}">
      <dgm:prSet/>
      <dgm:spPr/>
      <dgm:t>
        <a:bodyPr/>
        <a:lstStyle/>
        <a:p>
          <a:endParaRPr lang="pl-PL"/>
        </a:p>
      </dgm:t>
    </dgm:pt>
    <dgm:pt modelId="{700E29FB-E472-4A12-9F79-6BECB9AF9616}">
      <dgm:prSet phldrT="[Tekst]"/>
      <dgm:spPr/>
      <dgm:t>
        <a:bodyPr/>
        <a:lstStyle/>
        <a:p>
          <a:r>
            <a:rPr lang="pl-PL" dirty="0" smtClean="0"/>
            <a:t>SEMIOTYKA</a:t>
          </a:r>
          <a:endParaRPr lang="pl-PL" dirty="0"/>
        </a:p>
      </dgm:t>
    </dgm:pt>
    <dgm:pt modelId="{4515F224-401A-486A-848E-D2E9F6EA3AC9}" type="parTrans" cxnId="{85F4F09D-41FE-4337-AD1D-E40861EA84C6}">
      <dgm:prSet/>
      <dgm:spPr/>
      <dgm:t>
        <a:bodyPr/>
        <a:lstStyle/>
        <a:p>
          <a:endParaRPr lang="pl-PL"/>
        </a:p>
      </dgm:t>
    </dgm:pt>
    <dgm:pt modelId="{3795B321-54E4-4829-A620-A583B641F53D}" type="sibTrans" cxnId="{85F4F09D-41FE-4337-AD1D-E40861EA84C6}">
      <dgm:prSet/>
      <dgm:spPr/>
      <dgm:t>
        <a:bodyPr/>
        <a:lstStyle/>
        <a:p>
          <a:endParaRPr lang="pl-PL"/>
        </a:p>
      </dgm:t>
    </dgm:pt>
    <dgm:pt modelId="{2997564F-B970-476A-BE5F-1186E96B4B8C}">
      <dgm:prSet phldrT="[Tekst]"/>
      <dgm:spPr/>
      <dgm:t>
        <a:bodyPr/>
        <a:lstStyle/>
        <a:p>
          <a:r>
            <a:rPr lang="pl-PL" dirty="0" smtClean="0"/>
            <a:t>OGÓLNA METODOLOGIA NAUK</a:t>
          </a:r>
          <a:endParaRPr lang="pl-PL" dirty="0"/>
        </a:p>
      </dgm:t>
    </dgm:pt>
    <dgm:pt modelId="{F2A264B2-E5D5-4F4A-BB9B-9F56F946CC2F}" type="parTrans" cxnId="{4D779CB6-934E-46BA-917F-B3DD41881E05}">
      <dgm:prSet/>
      <dgm:spPr/>
      <dgm:t>
        <a:bodyPr/>
        <a:lstStyle/>
        <a:p>
          <a:endParaRPr lang="pl-PL"/>
        </a:p>
      </dgm:t>
    </dgm:pt>
    <dgm:pt modelId="{79936E2F-E722-4C6A-8C8F-9DB00AC999DE}" type="sibTrans" cxnId="{4D779CB6-934E-46BA-917F-B3DD41881E05}">
      <dgm:prSet/>
      <dgm:spPr/>
      <dgm:t>
        <a:bodyPr/>
        <a:lstStyle/>
        <a:p>
          <a:endParaRPr lang="pl-PL"/>
        </a:p>
      </dgm:t>
    </dgm:pt>
    <dgm:pt modelId="{C6D45C29-0C77-4C77-B3DD-3F31E18D2CDD}">
      <dgm:prSet/>
      <dgm:spPr/>
      <dgm:t>
        <a:bodyPr/>
        <a:lstStyle/>
        <a:p>
          <a:r>
            <a:rPr lang="pl-PL" dirty="0" smtClean="0"/>
            <a:t>LOGIKA NIEFORMALNA</a:t>
          </a:r>
          <a:endParaRPr lang="pl-PL" dirty="0"/>
        </a:p>
      </dgm:t>
    </dgm:pt>
    <dgm:pt modelId="{BF814027-6F00-4EDC-B143-FE536415B638}" type="parTrans" cxnId="{E226F848-3E9D-46F8-84A9-C1D307077A23}">
      <dgm:prSet/>
      <dgm:spPr/>
      <dgm:t>
        <a:bodyPr/>
        <a:lstStyle/>
        <a:p>
          <a:endParaRPr lang="pl-PL"/>
        </a:p>
      </dgm:t>
    </dgm:pt>
    <dgm:pt modelId="{6C50979D-EF4E-47D9-A863-D98EE99E3592}" type="sibTrans" cxnId="{E226F848-3E9D-46F8-84A9-C1D307077A23}">
      <dgm:prSet/>
      <dgm:spPr/>
      <dgm:t>
        <a:bodyPr/>
        <a:lstStyle/>
        <a:p>
          <a:endParaRPr lang="pl-PL"/>
        </a:p>
      </dgm:t>
    </dgm:pt>
    <dgm:pt modelId="{3CB1AFD6-AF2B-42D9-B41C-82DA9D73EC77}" type="pres">
      <dgm:prSet presAssocID="{98A2CD9E-EECF-4027-8D8A-69A064B9AEF8}" presName="compositeShape" presStyleCnt="0">
        <dgm:presLayoutVars>
          <dgm:dir/>
          <dgm:resizeHandles/>
        </dgm:presLayoutVars>
      </dgm:prSet>
      <dgm:spPr/>
    </dgm:pt>
    <dgm:pt modelId="{A19AA3EB-B783-4CCF-AFA2-33E347E42289}" type="pres">
      <dgm:prSet presAssocID="{98A2CD9E-EECF-4027-8D8A-69A064B9AEF8}" presName="pyramid" presStyleLbl="node1" presStyleIdx="0" presStyleCnt="1"/>
      <dgm:spPr/>
    </dgm:pt>
    <dgm:pt modelId="{841969A6-D99C-4F4E-B24A-5D108F13AB75}" type="pres">
      <dgm:prSet presAssocID="{98A2CD9E-EECF-4027-8D8A-69A064B9AEF8}" presName="theList" presStyleCnt="0"/>
      <dgm:spPr/>
    </dgm:pt>
    <dgm:pt modelId="{75D939DC-ABF2-45C0-B8AD-BBA6DAD10B96}" type="pres">
      <dgm:prSet presAssocID="{888450BF-EE57-4EAF-B445-ABED6F3AE93A}" presName="aNode" presStyleLbl="fgAcc1" presStyleIdx="0" presStyleCnt="4">
        <dgm:presLayoutVars>
          <dgm:bulletEnabled val="1"/>
        </dgm:presLayoutVars>
      </dgm:prSet>
      <dgm:spPr/>
      <dgm:t>
        <a:bodyPr/>
        <a:lstStyle/>
        <a:p>
          <a:endParaRPr lang="pl-PL"/>
        </a:p>
      </dgm:t>
    </dgm:pt>
    <dgm:pt modelId="{C05E0BC8-1BA0-4EFE-9AA2-F5157E2218CD}" type="pres">
      <dgm:prSet presAssocID="{888450BF-EE57-4EAF-B445-ABED6F3AE93A}" presName="aSpace" presStyleCnt="0"/>
      <dgm:spPr/>
    </dgm:pt>
    <dgm:pt modelId="{5FDF27D1-5035-43D8-BA4E-C051129167ED}" type="pres">
      <dgm:prSet presAssocID="{C6D45C29-0C77-4C77-B3DD-3F31E18D2CDD}" presName="aNode" presStyleLbl="fgAcc1" presStyleIdx="1" presStyleCnt="4">
        <dgm:presLayoutVars>
          <dgm:bulletEnabled val="1"/>
        </dgm:presLayoutVars>
      </dgm:prSet>
      <dgm:spPr/>
      <dgm:t>
        <a:bodyPr/>
        <a:lstStyle/>
        <a:p>
          <a:endParaRPr lang="pl-PL"/>
        </a:p>
      </dgm:t>
    </dgm:pt>
    <dgm:pt modelId="{088FEAA6-CA19-42C6-98F3-125AD867AEA8}" type="pres">
      <dgm:prSet presAssocID="{C6D45C29-0C77-4C77-B3DD-3F31E18D2CDD}" presName="aSpace" presStyleCnt="0"/>
      <dgm:spPr/>
    </dgm:pt>
    <dgm:pt modelId="{68EE2250-58DF-4981-B002-A70A984441D2}" type="pres">
      <dgm:prSet presAssocID="{700E29FB-E472-4A12-9F79-6BECB9AF9616}" presName="aNode" presStyleLbl="fgAcc1" presStyleIdx="2" presStyleCnt="4">
        <dgm:presLayoutVars>
          <dgm:bulletEnabled val="1"/>
        </dgm:presLayoutVars>
      </dgm:prSet>
      <dgm:spPr/>
      <dgm:t>
        <a:bodyPr/>
        <a:lstStyle/>
        <a:p>
          <a:endParaRPr lang="pl-PL"/>
        </a:p>
      </dgm:t>
    </dgm:pt>
    <dgm:pt modelId="{7848FC9C-C320-45AD-98FF-D8CD27E60009}" type="pres">
      <dgm:prSet presAssocID="{700E29FB-E472-4A12-9F79-6BECB9AF9616}" presName="aSpace" presStyleCnt="0"/>
      <dgm:spPr/>
    </dgm:pt>
    <dgm:pt modelId="{89DA84C5-F2F7-42EF-BAD2-B7EEC589B8D5}" type="pres">
      <dgm:prSet presAssocID="{2997564F-B970-476A-BE5F-1186E96B4B8C}" presName="aNode" presStyleLbl="fgAcc1" presStyleIdx="3" presStyleCnt="4">
        <dgm:presLayoutVars>
          <dgm:bulletEnabled val="1"/>
        </dgm:presLayoutVars>
      </dgm:prSet>
      <dgm:spPr/>
      <dgm:t>
        <a:bodyPr/>
        <a:lstStyle/>
        <a:p>
          <a:endParaRPr lang="pl-PL"/>
        </a:p>
      </dgm:t>
    </dgm:pt>
    <dgm:pt modelId="{4137BA30-45E9-43E6-9C94-5AC37E7A4649}" type="pres">
      <dgm:prSet presAssocID="{2997564F-B970-476A-BE5F-1186E96B4B8C}" presName="aSpace" presStyleCnt="0"/>
      <dgm:spPr/>
    </dgm:pt>
  </dgm:ptLst>
  <dgm:cxnLst>
    <dgm:cxn modelId="{C0FD25E5-BD0F-45EA-8224-E399D209F43B}" type="presOf" srcId="{98A2CD9E-EECF-4027-8D8A-69A064B9AEF8}" destId="{3CB1AFD6-AF2B-42D9-B41C-82DA9D73EC77}" srcOrd="0" destOrd="0" presId="urn:microsoft.com/office/officeart/2005/8/layout/pyramid2"/>
    <dgm:cxn modelId="{4D779CB6-934E-46BA-917F-B3DD41881E05}" srcId="{98A2CD9E-EECF-4027-8D8A-69A064B9AEF8}" destId="{2997564F-B970-476A-BE5F-1186E96B4B8C}" srcOrd="3" destOrd="0" parTransId="{F2A264B2-E5D5-4F4A-BB9B-9F56F946CC2F}" sibTransId="{79936E2F-E722-4C6A-8C8F-9DB00AC999DE}"/>
    <dgm:cxn modelId="{BEF715FD-669D-4006-AB06-E452E0482AB7}" type="presOf" srcId="{C6D45C29-0C77-4C77-B3DD-3F31E18D2CDD}" destId="{5FDF27D1-5035-43D8-BA4E-C051129167ED}" srcOrd="0" destOrd="0" presId="urn:microsoft.com/office/officeart/2005/8/layout/pyramid2"/>
    <dgm:cxn modelId="{85F4F09D-41FE-4337-AD1D-E40861EA84C6}" srcId="{98A2CD9E-EECF-4027-8D8A-69A064B9AEF8}" destId="{700E29FB-E472-4A12-9F79-6BECB9AF9616}" srcOrd="2" destOrd="0" parTransId="{4515F224-401A-486A-848E-D2E9F6EA3AC9}" sibTransId="{3795B321-54E4-4829-A620-A583B641F53D}"/>
    <dgm:cxn modelId="{88009021-4F1E-4D74-A911-5DBCA3A3AA6D}" type="presOf" srcId="{700E29FB-E472-4A12-9F79-6BECB9AF9616}" destId="{68EE2250-58DF-4981-B002-A70A984441D2}" srcOrd="0" destOrd="0" presId="urn:microsoft.com/office/officeart/2005/8/layout/pyramid2"/>
    <dgm:cxn modelId="{FCC787EB-3FA1-4287-84D1-05AA69E9453C}" type="presOf" srcId="{2997564F-B970-476A-BE5F-1186E96B4B8C}" destId="{89DA84C5-F2F7-42EF-BAD2-B7EEC589B8D5}" srcOrd="0" destOrd="0" presId="urn:microsoft.com/office/officeart/2005/8/layout/pyramid2"/>
    <dgm:cxn modelId="{E226F848-3E9D-46F8-84A9-C1D307077A23}" srcId="{98A2CD9E-EECF-4027-8D8A-69A064B9AEF8}" destId="{C6D45C29-0C77-4C77-B3DD-3F31E18D2CDD}" srcOrd="1" destOrd="0" parTransId="{BF814027-6F00-4EDC-B143-FE536415B638}" sibTransId="{6C50979D-EF4E-47D9-A863-D98EE99E3592}"/>
    <dgm:cxn modelId="{A8FF6B3D-3648-413C-938F-13BB7BEEDEBB}" type="presOf" srcId="{888450BF-EE57-4EAF-B445-ABED6F3AE93A}" destId="{75D939DC-ABF2-45C0-B8AD-BBA6DAD10B96}" srcOrd="0" destOrd="0" presId="urn:microsoft.com/office/officeart/2005/8/layout/pyramid2"/>
    <dgm:cxn modelId="{8D53CB51-26D4-4EFC-B8F7-6A2D04BFE167}" srcId="{98A2CD9E-EECF-4027-8D8A-69A064B9AEF8}" destId="{888450BF-EE57-4EAF-B445-ABED6F3AE93A}" srcOrd="0" destOrd="0" parTransId="{530CDBE0-D269-4914-8616-8D38CD3E8673}" sibTransId="{5ACDBDDA-95BE-4D64-8D85-D4F619A5CE34}"/>
    <dgm:cxn modelId="{E1566768-9534-4BC6-82A8-8BD977ACDE0C}" type="presParOf" srcId="{3CB1AFD6-AF2B-42D9-B41C-82DA9D73EC77}" destId="{A19AA3EB-B783-4CCF-AFA2-33E347E42289}" srcOrd="0" destOrd="0" presId="urn:microsoft.com/office/officeart/2005/8/layout/pyramid2"/>
    <dgm:cxn modelId="{0829425C-4141-474E-91DC-F6E465F8866B}" type="presParOf" srcId="{3CB1AFD6-AF2B-42D9-B41C-82DA9D73EC77}" destId="{841969A6-D99C-4F4E-B24A-5D108F13AB75}" srcOrd="1" destOrd="0" presId="urn:microsoft.com/office/officeart/2005/8/layout/pyramid2"/>
    <dgm:cxn modelId="{6383D60F-B0F1-4844-97C8-C005AE5D591E}" type="presParOf" srcId="{841969A6-D99C-4F4E-B24A-5D108F13AB75}" destId="{75D939DC-ABF2-45C0-B8AD-BBA6DAD10B96}" srcOrd="0" destOrd="0" presId="urn:microsoft.com/office/officeart/2005/8/layout/pyramid2"/>
    <dgm:cxn modelId="{E92CF9FB-BC6F-42B0-85DC-26917400C405}" type="presParOf" srcId="{841969A6-D99C-4F4E-B24A-5D108F13AB75}" destId="{C05E0BC8-1BA0-4EFE-9AA2-F5157E2218CD}" srcOrd="1" destOrd="0" presId="urn:microsoft.com/office/officeart/2005/8/layout/pyramid2"/>
    <dgm:cxn modelId="{38AFC267-5069-48DE-84EF-FE22447F3EDD}" type="presParOf" srcId="{841969A6-D99C-4F4E-B24A-5D108F13AB75}" destId="{5FDF27D1-5035-43D8-BA4E-C051129167ED}" srcOrd="2" destOrd="0" presId="urn:microsoft.com/office/officeart/2005/8/layout/pyramid2"/>
    <dgm:cxn modelId="{A175EFF7-F2A6-4FBD-BA22-0E7580BA6097}" type="presParOf" srcId="{841969A6-D99C-4F4E-B24A-5D108F13AB75}" destId="{088FEAA6-CA19-42C6-98F3-125AD867AEA8}" srcOrd="3" destOrd="0" presId="urn:microsoft.com/office/officeart/2005/8/layout/pyramid2"/>
    <dgm:cxn modelId="{321875A6-F225-4EB4-8F1F-9ABE704DFFF6}" type="presParOf" srcId="{841969A6-D99C-4F4E-B24A-5D108F13AB75}" destId="{68EE2250-58DF-4981-B002-A70A984441D2}" srcOrd="4" destOrd="0" presId="urn:microsoft.com/office/officeart/2005/8/layout/pyramid2"/>
    <dgm:cxn modelId="{8036A9FF-EE7E-4FD7-81DC-9608318525B8}" type="presParOf" srcId="{841969A6-D99C-4F4E-B24A-5D108F13AB75}" destId="{7848FC9C-C320-45AD-98FF-D8CD27E60009}" srcOrd="5" destOrd="0" presId="urn:microsoft.com/office/officeart/2005/8/layout/pyramid2"/>
    <dgm:cxn modelId="{FE01351A-5744-48B1-96E0-090024327562}" type="presParOf" srcId="{841969A6-D99C-4F4E-B24A-5D108F13AB75}" destId="{89DA84C5-F2F7-42EF-BAD2-B7EEC589B8D5}" srcOrd="6" destOrd="0" presId="urn:microsoft.com/office/officeart/2005/8/layout/pyramid2"/>
    <dgm:cxn modelId="{46AD668C-0B4C-4965-86DE-2650A0F12D00}" type="presParOf" srcId="{841969A6-D99C-4F4E-B24A-5D108F13AB75}" destId="{4137BA30-45E9-43E6-9C94-5AC37E7A464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AA3EB-B783-4CCF-AFA2-33E347E42289}">
      <dsp:nvSpPr>
        <dsp:cNvPr id="0" name=""/>
        <dsp:cNvSpPr/>
      </dsp:nvSpPr>
      <dsp:spPr>
        <a:xfrm>
          <a:off x="711199" y="0"/>
          <a:ext cx="4064000" cy="406400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D939DC-ABF2-45C0-B8AD-BBA6DAD10B96}">
      <dsp:nvSpPr>
        <dsp:cNvPr id="0" name=""/>
        <dsp:cNvSpPr/>
      </dsp:nvSpPr>
      <dsp:spPr>
        <a:xfrm>
          <a:off x="2743199" y="406796"/>
          <a:ext cx="2641600" cy="72231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smtClean="0"/>
            <a:t>LOGIKA FORMALNA</a:t>
          </a:r>
          <a:endParaRPr lang="pl-PL" sz="1900" kern="1200" dirty="0"/>
        </a:p>
      </dsp:txBody>
      <dsp:txXfrm>
        <a:off x="2778459" y="442056"/>
        <a:ext cx="2571080" cy="651792"/>
      </dsp:txXfrm>
    </dsp:sp>
    <dsp:sp modelId="{5FDF27D1-5035-43D8-BA4E-C051129167ED}">
      <dsp:nvSpPr>
        <dsp:cNvPr id="0" name=""/>
        <dsp:cNvSpPr/>
      </dsp:nvSpPr>
      <dsp:spPr>
        <a:xfrm>
          <a:off x="2743199" y="1219398"/>
          <a:ext cx="2641600" cy="72231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smtClean="0"/>
            <a:t>LOGIKA NIEFORMALNA</a:t>
          </a:r>
          <a:endParaRPr lang="pl-PL" sz="1900" kern="1200" dirty="0"/>
        </a:p>
      </dsp:txBody>
      <dsp:txXfrm>
        <a:off x="2778459" y="1254658"/>
        <a:ext cx="2571080" cy="651792"/>
      </dsp:txXfrm>
    </dsp:sp>
    <dsp:sp modelId="{68EE2250-58DF-4981-B002-A70A984441D2}">
      <dsp:nvSpPr>
        <dsp:cNvPr id="0" name=""/>
        <dsp:cNvSpPr/>
      </dsp:nvSpPr>
      <dsp:spPr>
        <a:xfrm>
          <a:off x="2743199" y="2032000"/>
          <a:ext cx="2641600" cy="72231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smtClean="0"/>
            <a:t>SEMIOTYKA</a:t>
          </a:r>
          <a:endParaRPr lang="pl-PL" sz="1900" kern="1200" dirty="0"/>
        </a:p>
      </dsp:txBody>
      <dsp:txXfrm>
        <a:off x="2778459" y="2067260"/>
        <a:ext cx="2571080" cy="651792"/>
      </dsp:txXfrm>
    </dsp:sp>
    <dsp:sp modelId="{89DA84C5-F2F7-42EF-BAD2-B7EEC589B8D5}">
      <dsp:nvSpPr>
        <dsp:cNvPr id="0" name=""/>
        <dsp:cNvSpPr/>
      </dsp:nvSpPr>
      <dsp:spPr>
        <a:xfrm>
          <a:off x="2743199" y="2844601"/>
          <a:ext cx="2641600" cy="722312"/>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smtClean="0"/>
            <a:t>OGÓLNA METODOLOGIA NAUK</a:t>
          </a:r>
          <a:endParaRPr lang="pl-PL" sz="1900" kern="1200" dirty="0"/>
        </a:p>
      </dsp:txBody>
      <dsp:txXfrm>
        <a:off x="2778459" y="2879861"/>
        <a:ext cx="2571080" cy="6517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C7E3BD5-5ACB-4937-877F-5FB97F359CCA}" type="datetimeFigureOut">
              <a:rPr lang="pl-PL" smtClean="0"/>
              <a:t>2017-02-25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FC71E2-3FBA-44DB-BD13-3199E40B22AE}" type="slidenum">
              <a:rPr lang="pl-PL" smtClean="0"/>
              <a:t>‹#›</a:t>
            </a:fld>
            <a:endParaRPr lang="pl-PL"/>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BC7E3BD5-5ACB-4937-877F-5FB97F359CCA}" type="datetimeFigureOut">
              <a:rPr lang="pl-PL" smtClean="0"/>
              <a:t>2017-02-25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FC71E2-3FBA-44DB-BD13-3199E40B22AE}"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pl-PL" smtClean="0"/>
              <a:t>Kliknij, aby edytować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C7E3BD5-5ACB-4937-877F-5FB97F359CCA}" type="datetimeFigureOut">
              <a:rPr lang="pl-PL" smtClean="0"/>
              <a:t>2017-02-25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FC71E2-3FBA-44DB-BD13-3199E40B22AE}"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C7E3BD5-5ACB-4937-877F-5FB97F359CCA}" type="datetimeFigureOut">
              <a:rPr lang="pl-PL" smtClean="0"/>
              <a:t>2017-02-25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FC71E2-3FBA-44DB-BD13-3199E40B22AE}"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pl-PL" smtClean="0"/>
              <a:t>Kliknij, aby edytować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C7E3BD5-5ACB-4937-877F-5FB97F359CCA}" type="datetimeFigureOut">
              <a:rPr lang="pl-PL" smtClean="0"/>
              <a:t>2017-02-25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4BFC71E2-3FBA-44DB-BD13-3199E40B22AE}"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C7E3BD5-5ACB-4937-877F-5FB97F359CCA}" type="datetimeFigureOut">
              <a:rPr lang="pl-PL" smtClean="0"/>
              <a:t>2017-02-25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BFC71E2-3FBA-44DB-BD13-3199E40B22AE}" type="slidenum">
              <a:rPr lang="pl-PL" smtClean="0"/>
              <a:t>‹#›</a:t>
            </a:fld>
            <a:endParaRPr lang="pl-PL"/>
          </a:p>
        </p:txBody>
      </p:sp>
      <p:sp>
        <p:nvSpPr>
          <p:cNvPr id="8" name="Title 7"/>
          <p:cNvSpPr>
            <a:spLocks noGrp="1"/>
          </p:cNvSpPr>
          <p:nvPr>
            <p:ph type="title"/>
          </p:nvPr>
        </p:nvSpPr>
        <p:spPr/>
        <p:txBody>
          <a:bodyPr/>
          <a:lstStyle/>
          <a:p>
            <a:r>
              <a:rPr lang="pl-PL" smtClean="0"/>
              <a:t>Kliknij, aby edytować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pl-PL" smtClean="0"/>
              <a:t>Kliknij, aby edytować style wzorca tekstu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C7E3BD5-5ACB-4937-877F-5FB97F359CCA}" type="datetimeFigureOut">
              <a:rPr lang="pl-PL" smtClean="0"/>
              <a:t>2017-02-25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4BFC71E2-3FBA-44DB-BD13-3199E40B22AE}" type="slidenum">
              <a:rPr lang="pl-PL" smtClean="0"/>
              <a:t>‹#›</a:t>
            </a:fld>
            <a:endParaRPr lang="pl-PL"/>
          </a:p>
        </p:txBody>
      </p:sp>
      <p:sp>
        <p:nvSpPr>
          <p:cNvPr id="10" name="Title 9"/>
          <p:cNvSpPr>
            <a:spLocks noGrp="1"/>
          </p:cNvSpPr>
          <p:nvPr>
            <p:ph type="title"/>
          </p:nvPr>
        </p:nvSpPr>
        <p:spPr/>
        <p:txBody>
          <a:body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C7E3BD5-5ACB-4937-877F-5FB97F359CCA}" type="datetimeFigureOut">
              <a:rPr lang="pl-PL" smtClean="0"/>
              <a:t>2017-02-25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4BFC71E2-3FBA-44DB-BD13-3199E40B22AE}"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E3BD5-5ACB-4937-877F-5FB97F359CCA}" type="datetimeFigureOut">
              <a:rPr lang="pl-PL" smtClean="0"/>
              <a:t>2017-02-25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4BFC71E2-3FBA-44DB-BD13-3199E40B22AE}"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pl-PL" smtClean="0"/>
              <a:t>Kliknij, aby edytować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C7E3BD5-5ACB-4937-877F-5FB97F359CCA}" type="datetimeFigureOut">
              <a:rPr lang="pl-PL" smtClean="0"/>
              <a:t>2017-02-25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BFC71E2-3FBA-44DB-BD13-3199E40B22AE}" type="slidenum">
              <a:rPr lang="pl-PL" smtClean="0"/>
              <a:t>‹#›</a:t>
            </a:fld>
            <a:endParaRPr lang="pl-PL"/>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C7E3BD5-5ACB-4937-877F-5FB97F359CCA}" type="datetimeFigureOut">
              <a:rPr lang="pl-PL" smtClean="0"/>
              <a:t>2017-02-25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4BFC71E2-3FBA-44DB-BD13-3199E40B22AE}" type="slidenum">
              <a:rPr lang="pl-PL" smtClean="0"/>
              <a:t>‹#›</a:t>
            </a:fld>
            <a:endParaRPr lang="pl-PL"/>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pl-PL" smtClean="0"/>
              <a:t>Kliknij, aby edytować styl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pl-PL" smtClean="0"/>
              <a:t>Kliknij, aby edytować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C7E3BD5-5ACB-4937-877F-5FB97F359CCA}" type="datetimeFigureOut">
              <a:rPr lang="pl-PL" smtClean="0"/>
              <a:t>2017-02-25</a:t>
            </a:fld>
            <a:endParaRPr lang="pl-PL"/>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pl-PL"/>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BFC71E2-3FBA-44DB-BD13-3199E40B22AE}"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467544" y="4653136"/>
            <a:ext cx="5637010" cy="882119"/>
          </a:xfrm>
        </p:spPr>
        <p:txBody>
          <a:bodyPr/>
          <a:lstStyle/>
          <a:p>
            <a:r>
              <a:rPr lang="pl-PL" dirty="0"/>
              <a:t>m</a:t>
            </a:r>
            <a:r>
              <a:rPr lang="pl-PL" dirty="0" smtClean="0"/>
              <a:t>gr Małgorzata Szymańska</a:t>
            </a:r>
            <a:endParaRPr lang="pl-PL" dirty="0"/>
          </a:p>
        </p:txBody>
      </p:sp>
      <p:sp>
        <p:nvSpPr>
          <p:cNvPr id="2" name="Tytuł 1"/>
          <p:cNvSpPr>
            <a:spLocks noGrp="1"/>
          </p:cNvSpPr>
          <p:nvPr>
            <p:ph type="ctrTitle"/>
          </p:nvPr>
        </p:nvSpPr>
        <p:spPr>
          <a:xfrm>
            <a:off x="323528" y="2492896"/>
            <a:ext cx="8568952" cy="1872209"/>
          </a:xfrm>
        </p:spPr>
        <p:txBody>
          <a:bodyPr/>
          <a:lstStyle/>
          <a:p>
            <a:pPr marL="182880" indent="0">
              <a:buNone/>
            </a:pPr>
            <a:r>
              <a:rPr lang="pl-PL" dirty="0" smtClean="0"/>
              <a:t>Podstawy logiki praktycznej</a:t>
            </a:r>
            <a:endParaRPr lang="pl-PL" dirty="0"/>
          </a:p>
        </p:txBody>
      </p:sp>
    </p:spTree>
    <p:extLst>
      <p:ext uri="{BB962C8B-B14F-4D97-AF65-F5344CB8AC3E}">
        <p14:creationId xmlns:p14="http://schemas.microsoft.com/office/powerpoint/2010/main" val="1098646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LOGIKA FORMALNA</a:t>
            </a:r>
            <a:endParaRPr lang="pl-PL" dirty="0"/>
          </a:p>
        </p:txBody>
      </p:sp>
      <p:sp>
        <p:nvSpPr>
          <p:cNvPr id="3" name="Symbol zastępczy zawartości 2"/>
          <p:cNvSpPr>
            <a:spLocks noGrp="1"/>
          </p:cNvSpPr>
          <p:nvPr>
            <p:ph sz="quarter" idx="13"/>
          </p:nvPr>
        </p:nvSpPr>
        <p:spPr>
          <a:xfrm>
            <a:off x="1143000" y="731520"/>
            <a:ext cx="7461448" cy="3474720"/>
          </a:xfrm>
        </p:spPr>
        <p:txBody>
          <a:bodyPr>
            <a:normAutofit lnSpcReduction="10000"/>
          </a:bodyPr>
          <a:lstStyle/>
          <a:p>
            <a:pPr algn="just"/>
            <a:r>
              <a:rPr lang="pl-PL" dirty="0" smtClean="0"/>
              <a:t>Logika w węższym tego słowa znaczeniu, jest nauką o związkach zachodzących między prawdziwością, a fałszywością jakichś zdań ze względu na ich budowę (formę, strukturę), w szczególności o związkach wynikania</a:t>
            </a:r>
          </a:p>
          <a:p>
            <a:pPr algn="just"/>
            <a:endParaRPr lang="pl-PL" dirty="0"/>
          </a:p>
          <a:p>
            <a:pPr algn="just"/>
            <a:r>
              <a:rPr lang="pl-PL" dirty="0" smtClean="0"/>
              <a:t>Każdy człowiek jest śmiertelny 		każde A jest B</a:t>
            </a:r>
          </a:p>
          <a:p>
            <a:pPr algn="just"/>
            <a:r>
              <a:rPr lang="pl-PL" dirty="0" smtClean="0"/>
              <a:t>Sokrates jest człowiekiem 			S jest A</a:t>
            </a:r>
          </a:p>
          <a:p>
            <a:pPr algn="just"/>
            <a:r>
              <a:rPr lang="pl-PL" dirty="0" smtClean="0"/>
              <a:t>Sokrates jest śmiertelny			S jest B</a:t>
            </a:r>
            <a:endParaRPr lang="pl-PL" dirty="0"/>
          </a:p>
        </p:txBody>
      </p:sp>
    </p:spTree>
    <p:extLst>
      <p:ext uri="{BB962C8B-B14F-4D97-AF65-F5344CB8AC3E}">
        <p14:creationId xmlns:p14="http://schemas.microsoft.com/office/powerpoint/2010/main" val="3134585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LOGIKA NIEFORMALNA</a:t>
            </a:r>
            <a:endParaRPr lang="pl-PL" dirty="0"/>
          </a:p>
        </p:txBody>
      </p:sp>
      <p:sp>
        <p:nvSpPr>
          <p:cNvPr id="3" name="Symbol zastępczy zawartości 2"/>
          <p:cNvSpPr>
            <a:spLocks noGrp="1"/>
          </p:cNvSpPr>
          <p:nvPr>
            <p:ph sz="quarter" idx="13"/>
          </p:nvPr>
        </p:nvSpPr>
        <p:spPr>
          <a:xfrm>
            <a:off x="251520" y="188640"/>
            <a:ext cx="8424936" cy="4017600"/>
          </a:xfrm>
        </p:spPr>
        <p:txBody>
          <a:bodyPr/>
          <a:lstStyle/>
          <a:p>
            <a:pPr algn="just"/>
            <a:r>
              <a:rPr lang="pl-PL" dirty="0" smtClean="0"/>
              <a:t>Teoria argumentacji.</a:t>
            </a:r>
          </a:p>
          <a:p>
            <a:pPr marL="45720" indent="0" algn="just">
              <a:buNone/>
            </a:pPr>
            <a:r>
              <a:rPr lang="pl-PL" dirty="0" smtClean="0"/>
              <a:t>O ile logika formalna ma na celu w głównej mierze </a:t>
            </a:r>
            <a:r>
              <a:rPr lang="pl-PL" b="1" dirty="0" smtClean="0"/>
              <a:t>dowodzenie</a:t>
            </a:r>
            <a:r>
              <a:rPr lang="pl-PL" dirty="0" smtClean="0"/>
              <a:t>, to logika nieformalna opiera się na </a:t>
            </a:r>
            <a:r>
              <a:rPr lang="pl-PL" b="1" dirty="0" smtClean="0"/>
              <a:t>argumentowaniu</a:t>
            </a:r>
            <a:r>
              <a:rPr lang="pl-PL" dirty="0" smtClean="0"/>
              <a:t>.</a:t>
            </a:r>
          </a:p>
          <a:p>
            <a:pPr marL="45720" indent="0" algn="just">
              <a:buNone/>
            </a:pPr>
            <a:r>
              <a:rPr lang="pl-PL" dirty="0" smtClean="0"/>
              <a:t>Argumentowanie to czynność zmierzająca do wywołania u kogoś określonych przeświadczeń, ocen czy dążeń. Przy argumentowaniu można posługiwać się zarówno</a:t>
            </a:r>
            <a:r>
              <a:rPr lang="pl-PL" b="1" dirty="0" smtClean="0"/>
              <a:t> argumentami logicznymi (dowodami), </a:t>
            </a:r>
            <a:r>
              <a:rPr lang="pl-PL" dirty="0" smtClean="0"/>
              <a:t>jak i takimi, które z punktu widzenia logiki są bezwartościowe lecz mają silny </a:t>
            </a:r>
            <a:r>
              <a:rPr lang="pl-PL" b="1" dirty="0" smtClean="0"/>
              <a:t>ładunek perswazyjny.</a:t>
            </a:r>
          </a:p>
          <a:p>
            <a:pPr marL="45720" indent="0" algn="just">
              <a:buNone/>
            </a:pPr>
            <a:r>
              <a:rPr lang="pl-PL" dirty="0" smtClean="0"/>
              <a:t>Logika nieformalna obejmuje również tzw. </a:t>
            </a:r>
            <a:r>
              <a:rPr lang="pl-PL" b="1" dirty="0" smtClean="0"/>
              <a:t>erystykę,</a:t>
            </a:r>
            <a:r>
              <a:rPr lang="pl-PL" dirty="0" smtClean="0"/>
              <a:t> a więc sztukę prowadzenia sporów.</a:t>
            </a:r>
            <a:endParaRPr lang="pl-PL" dirty="0"/>
          </a:p>
        </p:txBody>
      </p:sp>
    </p:spTree>
    <p:extLst>
      <p:ext uri="{BB962C8B-B14F-4D97-AF65-F5344CB8AC3E}">
        <p14:creationId xmlns:p14="http://schemas.microsoft.com/office/powerpoint/2010/main" val="3584345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OGÓLNA METODOLOGIA NAUK</a:t>
            </a:r>
            <a:endParaRPr lang="pl-PL" dirty="0"/>
          </a:p>
        </p:txBody>
      </p:sp>
      <p:sp>
        <p:nvSpPr>
          <p:cNvPr id="3" name="Symbol zastępczy zawartości 2"/>
          <p:cNvSpPr>
            <a:spLocks noGrp="1"/>
          </p:cNvSpPr>
          <p:nvPr>
            <p:ph sz="quarter" idx="13"/>
          </p:nvPr>
        </p:nvSpPr>
        <p:spPr>
          <a:xfrm>
            <a:off x="467544" y="548680"/>
            <a:ext cx="7992888" cy="3657560"/>
          </a:xfrm>
        </p:spPr>
        <p:txBody>
          <a:bodyPr/>
          <a:lstStyle/>
          <a:p>
            <a:pPr marL="45720" indent="0" algn="just">
              <a:buNone/>
            </a:pPr>
            <a:r>
              <a:rPr lang="pl-PL" dirty="0" smtClean="0"/>
              <a:t>Zajmuje się metodami (sposobami) postępowania stosowanymi w procesie poznawania świata, a przede wszystkim sposobami uzasadniania, czyli wykazywania prawdziwości wypowiadanych twierdzeń. </a:t>
            </a:r>
          </a:p>
          <a:p>
            <a:pPr marL="45720" indent="0" algn="just">
              <a:buNone/>
            </a:pPr>
            <a:r>
              <a:rPr lang="pl-PL" dirty="0" smtClean="0"/>
              <a:t>Opisuje wykonywanie określonych czynności, takich jak: wnioskowanie, dowodzenie, sprawdzanie, stawianie hipotez, a jednocześnie uczy jak te czynności wykonywać.</a:t>
            </a:r>
            <a:endParaRPr lang="pl-PL" dirty="0"/>
          </a:p>
        </p:txBody>
      </p:sp>
    </p:spTree>
    <p:extLst>
      <p:ext uri="{BB962C8B-B14F-4D97-AF65-F5344CB8AC3E}">
        <p14:creationId xmlns:p14="http://schemas.microsoft.com/office/powerpoint/2010/main" val="31100199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51720" y="4941168"/>
            <a:ext cx="6512511" cy="1143000"/>
          </a:xfrm>
        </p:spPr>
        <p:txBody>
          <a:bodyPr/>
          <a:lstStyle/>
          <a:p>
            <a:r>
              <a:rPr lang="pl-PL" dirty="0" smtClean="0"/>
              <a:t>SEMIOTYKA</a:t>
            </a:r>
            <a:endParaRPr lang="pl-PL" dirty="0"/>
          </a:p>
        </p:txBody>
      </p:sp>
      <p:sp>
        <p:nvSpPr>
          <p:cNvPr id="3" name="Symbol zastępczy zawartości 2"/>
          <p:cNvSpPr>
            <a:spLocks noGrp="1"/>
          </p:cNvSpPr>
          <p:nvPr>
            <p:ph sz="quarter" idx="13"/>
          </p:nvPr>
        </p:nvSpPr>
        <p:spPr>
          <a:xfrm>
            <a:off x="395536" y="260648"/>
            <a:ext cx="8208912" cy="4392488"/>
          </a:xfrm>
        </p:spPr>
        <p:txBody>
          <a:bodyPr>
            <a:normAutofit lnSpcReduction="10000"/>
          </a:bodyPr>
          <a:lstStyle/>
          <a:p>
            <a:pPr marL="45720" indent="0" algn="just">
              <a:buNone/>
            </a:pPr>
            <a:r>
              <a:rPr lang="pl-PL" dirty="0" smtClean="0"/>
              <a:t>Ogólna nauka o znakach, w szczególności o znakach językowych, która obejmuje 3 działy:</a:t>
            </a:r>
          </a:p>
          <a:p>
            <a:pPr marL="502920" indent="-457200" algn="just">
              <a:buAutoNum type="arabicPeriod"/>
            </a:pPr>
            <a:r>
              <a:rPr lang="pl-PL" dirty="0" smtClean="0"/>
              <a:t>Semantykę – ogólna nauka o stosunku zachodzącym między znakami językowymi, a tym do czego te znak się odnoszą (relacja: znak – rzeczywistość pozajęzykowa), znaczenie.</a:t>
            </a:r>
          </a:p>
          <a:p>
            <a:pPr marL="502920" indent="-457200" algn="just">
              <a:buAutoNum type="arabicPeriod"/>
            </a:pPr>
            <a:r>
              <a:rPr lang="pl-PL" dirty="0" smtClean="0"/>
              <a:t>Syntaktykę – ogólna nauka o rodzajach znaków językowych i regułach poprawnego wiązania tych znaków w wyrażenie złożone, korzysta z osiągnięć lingwistyki.</a:t>
            </a:r>
          </a:p>
          <a:p>
            <a:pPr marL="502920" indent="-457200" algn="just">
              <a:buAutoNum type="arabicPeriod"/>
            </a:pPr>
            <a:r>
              <a:rPr lang="pl-PL" dirty="0" smtClean="0"/>
              <a:t>Pragmatyka – nauka zajmująca się zagadnieniami dotyczącymi stosunków między znakami językowymi, a wypowiadającym je lub odbierającym wypowiedzi człowiekiem.</a:t>
            </a:r>
          </a:p>
          <a:p>
            <a:pPr marL="45720" indent="0" algn="just">
              <a:buNone/>
            </a:pPr>
            <a:endParaRPr lang="pl-PL" dirty="0"/>
          </a:p>
        </p:txBody>
      </p:sp>
    </p:spTree>
    <p:extLst>
      <p:ext uri="{BB962C8B-B14F-4D97-AF65-F5344CB8AC3E}">
        <p14:creationId xmlns:p14="http://schemas.microsoft.com/office/powerpoint/2010/main" val="2203935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51520" y="404664"/>
            <a:ext cx="8280920" cy="5904656"/>
          </a:xfrm>
        </p:spPr>
        <p:txBody>
          <a:bodyPr/>
          <a:lstStyle/>
          <a:p>
            <a:pPr algn="ctr"/>
            <a:r>
              <a:rPr lang="pl-PL" b="1" dirty="0" smtClean="0"/>
              <a:t>II Ogólne wiadomości o języku</a:t>
            </a:r>
          </a:p>
          <a:p>
            <a:pPr algn="ctr"/>
            <a:endParaRPr lang="pl-PL" b="1" dirty="0"/>
          </a:p>
          <a:p>
            <a:pPr marL="45720" indent="0" algn="ctr">
              <a:buNone/>
            </a:pPr>
            <a:r>
              <a:rPr lang="pl-PL" b="1" dirty="0" smtClean="0"/>
              <a:t>Pojęcie znaku</a:t>
            </a:r>
          </a:p>
          <a:p>
            <a:pPr marL="45720" indent="0" algn="just">
              <a:buNone/>
            </a:pPr>
            <a:r>
              <a:rPr lang="pl-PL" dirty="0" smtClean="0"/>
              <a:t>Znakiem jest dostrzegalny układ rzeczy lub zjawisko spowodowane przez kogoś ze względu na to, iż jakieś wyraźnie ustanowione czy zwyczajowo ukształtowane reguły nakazują wiązać z tym układem rzeczy bądź zjawiskiem myśli określonego rodzaju.</a:t>
            </a:r>
          </a:p>
          <a:p>
            <a:pPr marL="45720" indent="0">
              <a:buNone/>
            </a:pPr>
            <a:r>
              <a:rPr lang="pl-PL" dirty="0" smtClean="0"/>
              <a:t>Na pojęcie znaku składają się:</a:t>
            </a:r>
          </a:p>
          <a:p>
            <a:pPr>
              <a:buFontTx/>
              <a:buChar char="-"/>
            </a:pPr>
            <a:r>
              <a:rPr lang="pl-PL" dirty="0" smtClean="0"/>
              <a:t>Substrat materialny (element oznaczający) – np. napis na kartce, flaga z tkaniny, dźwięk syreny powodujący drgania powietrza…)</a:t>
            </a:r>
          </a:p>
          <a:p>
            <a:pPr>
              <a:buFontTx/>
              <a:buChar char="-"/>
            </a:pPr>
            <a:r>
              <a:rPr lang="pl-PL" dirty="0" smtClean="0"/>
              <a:t>Element oznaczony (desygnat)</a:t>
            </a:r>
          </a:p>
          <a:p>
            <a:pPr>
              <a:buFontTx/>
              <a:buChar char="-"/>
            </a:pPr>
            <a:r>
              <a:rPr lang="pl-PL" dirty="0" smtClean="0"/>
              <a:t>Reguły znaczeniowe ukształtowane zwyczajowo lub ustanowione – funkcja </a:t>
            </a:r>
            <a:r>
              <a:rPr lang="pl-PL" dirty="0" err="1" smtClean="0"/>
              <a:t>znakotwórcza</a:t>
            </a:r>
            <a:endParaRPr lang="pl-PL" dirty="0" smtClean="0"/>
          </a:p>
        </p:txBody>
      </p:sp>
    </p:spTree>
    <p:extLst>
      <p:ext uri="{BB962C8B-B14F-4D97-AF65-F5344CB8AC3E}">
        <p14:creationId xmlns:p14="http://schemas.microsoft.com/office/powerpoint/2010/main" val="3635708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3923928" y="908720"/>
            <a:ext cx="5383910" cy="1200329"/>
          </a:xfrm>
          <a:prstGeom prst="rect">
            <a:avLst/>
          </a:prstGeom>
          <a:noFill/>
        </p:spPr>
        <p:txBody>
          <a:bodyPr wrap="none" rtlCol="0">
            <a:spAutoFit/>
          </a:bodyPr>
          <a:lstStyle/>
          <a:p>
            <a:r>
              <a:rPr lang="pl-PL" dirty="0" smtClean="0"/>
              <a:t>Znak drogowy, którego reguły znaczeniowe ustala </a:t>
            </a:r>
          </a:p>
          <a:p>
            <a:r>
              <a:rPr lang="pl-PL" dirty="0" smtClean="0"/>
              <a:t>Rozporządzenie w sprawie znaków i sygnałów</a:t>
            </a:r>
          </a:p>
          <a:p>
            <a:r>
              <a:rPr lang="pl-PL" dirty="0"/>
              <a:t>d</a:t>
            </a:r>
            <a:r>
              <a:rPr lang="pl-PL" dirty="0" smtClean="0"/>
              <a:t>rogowych</a:t>
            </a:r>
          </a:p>
          <a:p>
            <a:endParaRPr lang="pl-PL" dirty="0"/>
          </a:p>
        </p:txBody>
      </p:sp>
      <p:sp>
        <p:nvSpPr>
          <p:cNvPr id="5" name="pole tekstowe 4"/>
          <p:cNvSpPr txBox="1"/>
          <p:nvPr/>
        </p:nvSpPr>
        <p:spPr>
          <a:xfrm>
            <a:off x="899592" y="3501008"/>
            <a:ext cx="8146782" cy="1015663"/>
          </a:xfrm>
          <a:prstGeom prst="rect">
            <a:avLst/>
          </a:prstGeom>
          <a:noFill/>
        </p:spPr>
        <p:txBody>
          <a:bodyPr wrap="none" rtlCol="0">
            <a:spAutoFit/>
          </a:bodyPr>
          <a:lstStyle/>
          <a:p>
            <a:r>
              <a:rPr lang="pl-PL" sz="2000" dirty="0" smtClean="0"/>
              <a:t>Substratem materialnym może być zachowanie np. kiwnięcie głową,</a:t>
            </a:r>
          </a:p>
          <a:p>
            <a:r>
              <a:rPr lang="pl-PL" sz="2000" dirty="0"/>
              <a:t>b</a:t>
            </a:r>
            <a:r>
              <a:rPr lang="pl-PL" sz="2000" dirty="0" smtClean="0"/>
              <a:t>ądź bierność – np. przyjęcie oferty między przedsiębiorstwami stale</a:t>
            </a:r>
          </a:p>
          <a:p>
            <a:r>
              <a:rPr lang="pl-PL" sz="2000" dirty="0"/>
              <a:t>z</a:t>
            </a:r>
            <a:r>
              <a:rPr lang="pl-PL" sz="2000" dirty="0" smtClean="0"/>
              <a:t>e sobą współpracującymi</a:t>
            </a:r>
            <a:endParaRPr lang="pl-PL" sz="2000" dirty="0"/>
          </a:p>
        </p:txBody>
      </p:sp>
    </p:spTree>
    <p:extLst>
      <p:ext uri="{BB962C8B-B14F-4D97-AF65-F5344CB8AC3E}">
        <p14:creationId xmlns:p14="http://schemas.microsoft.com/office/powerpoint/2010/main" val="509819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755576" y="548680"/>
            <a:ext cx="7704856" cy="5760640"/>
          </a:xfrm>
        </p:spPr>
        <p:txBody>
          <a:bodyPr>
            <a:normAutofit lnSpcReduction="10000"/>
          </a:bodyPr>
          <a:lstStyle/>
          <a:p>
            <a:r>
              <a:rPr lang="pl-PL" b="1" dirty="0" smtClean="0"/>
              <a:t>Znaki słowne </a:t>
            </a:r>
            <a:r>
              <a:rPr lang="pl-PL" dirty="0" smtClean="0"/>
              <a:t>– najważniejszy rodzaj znaków w postaci mówionej lub pisanej.</a:t>
            </a:r>
          </a:p>
          <a:p>
            <a:pPr algn="just"/>
            <a:r>
              <a:rPr lang="pl-PL" b="1" dirty="0" smtClean="0"/>
              <a:t>Język</a:t>
            </a:r>
            <a:r>
              <a:rPr lang="pl-PL" dirty="0" smtClean="0"/>
              <a:t> – system obejmujący wyznaczony przez pewne reguły zbiór znaków słownych, z którymi odpowiednie reguły nakazują wiązać myśli określonego typu, a inne reguły określają dopuszczalny sposób wiązania tych znaków w wyrażenia złożone.</a:t>
            </a:r>
          </a:p>
          <a:p>
            <a:r>
              <a:rPr lang="pl-PL" dirty="0" smtClean="0"/>
              <a:t>Z punktu widzenia semiotyki język składa się z 3 wymiarów:</a:t>
            </a:r>
          </a:p>
          <a:p>
            <a:pPr marL="502920" indent="-457200">
              <a:buAutoNum type="arabicPeriod"/>
            </a:pPr>
            <a:r>
              <a:rPr lang="pl-PL" dirty="0" err="1" smtClean="0"/>
              <a:t>Synaktycznego</a:t>
            </a:r>
            <a:r>
              <a:rPr lang="pl-PL" dirty="0" smtClean="0"/>
              <a:t> – wyraża formalny lub strukturalny wymiar języka (reguły poprawnościowe budowy zdań, zastępowania wyrażeń, przekształcania zdań);</a:t>
            </a:r>
          </a:p>
          <a:p>
            <a:pPr marL="502920" indent="-457200">
              <a:buAutoNum type="arabicPeriod"/>
            </a:pPr>
            <a:r>
              <a:rPr lang="pl-PL" dirty="0" smtClean="0"/>
              <a:t>Semantycznego (znaczeniowego) – dotyczy problemów przypisania poszczególnym znakom lub zdaniom określonego sensu (myśli określonego rodzaju) lub obiektów należących rzeczywistości pozajęzykowej (osób, rzeczy, zachowań, cech)</a:t>
            </a:r>
            <a:endParaRPr lang="pl-PL" dirty="0"/>
          </a:p>
        </p:txBody>
      </p:sp>
    </p:spTree>
    <p:extLst>
      <p:ext uri="{BB962C8B-B14F-4D97-AF65-F5344CB8AC3E}">
        <p14:creationId xmlns:p14="http://schemas.microsoft.com/office/powerpoint/2010/main" val="4155568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476672"/>
            <a:ext cx="8208912" cy="6120680"/>
          </a:xfrm>
        </p:spPr>
        <p:txBody>
          <a:bodyPr/>
          <a:lstStyle/>
          <a:p>
            <a:pPr marL="45720" indent="0" algn="just">
              <a:buNone/>
            </a:pPr>
            <a:r>
              <a:rPr lang="pl-PL" dirty="0" smtClean="0"/>
              <a:t>3. Pragmatyczny – związany ze społecznymi, w tym instytucjonalnymi i kontekstowymi uwarunkowaniami użycia języka</a:t>
            </a:r>
            <a:r>
              <a:rPr lang="pl-PL" dirty="0" smtClean="0"/>
              <a:t>.</a:t>
            </a:r>
            <a:endParaRPr lang="pl-PL" dirty="0"/>
          </a:p>
          <a:p>
            <a:pPr marL="45720" indent="0" algn="just">
              <a:buNone/>
            </a:pPr>
            <a:r>
              <a:rPr lang="pl-PL" dirty="0" smtClean="0"/>
              <a:t>Wyróżniamy:</a:t>
            </a:r>
          </a:p>
          <a:p>
            <a:pPr algn="just">
              <a:buFontTx/>
              <a:buChar char="-"/>
            </a:pPr>
            <a:r>
              <a:rPr lang="pl-PL" dirty="0" smtClean="0"/>
              <a:t>Język naturalny (tworzący się w sposób historyczny i kulturowy, służący społecznej komunikacji);</a:t>
            </a:r>
          </a:p>
          <a:p>
            <a:pPr algn="just">
              <a:buFontTx/>
              <a:buChar char="-"/>
            </a:pPr>
            <a:r>
              <a:rPr lang="pl-PL" dirty="0" smtClean="0"/>
              <a:t>Język sztuczny – skonstruowany dla jakichś celów np. migowy, </a:t>
            </a:r>
            <a:r>
              <a:rPr lang="pl-PL" dirty="0" err="1" smtClean="0"/>
              <a:t>html</a:t>
            </a:r>
            <a:r>
              <a:rPr lang="pl-PL" dirty="0" smtClean="0"/>
              <a:t>, język algebry..</a:t>
            </a:r>
          </a:p>
          <a:p>
            <a:pPr marL="45720" indent="0" algn="just">
              <a:buNone/>
            </a:pPr>
            <a:r>
              <a:rPr lang="pl-PL" dirty="0" err="1" smtClean="0"/>
              <a:t>Współecześnie</a:t>
            </a:r>
            <a:r>
              <a:rPr lang="pl-PL" dirty="0" smtClean="0"/>
              <a:t> języki narodowe mają zazwyczaj charakter języków mieszanych.</a:t>
            </a:r>
          </a:p>
          <a:p>
            <a:pPr marL="45720" indent="0">
              <a:buNone/>
            </a:pPr>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123168"/>
            <a:ext cx="4740374" cy="273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933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51520" y="188640"/>
            <a:ext cx="8496944" cy="6120680"/>
          </a:xfrm>
        </p:spPr>
        <p:txBody>
          <a:bodyPr/>
          <a:lstStyle/>
          <a:p>
            <a:pPr algn="just"/>
            <a:r>
              <a:rPr lang="pl-PL" dirty="0" smtClean="0"/>
              <a:t>Języki różnią się między sobą </a:t>
            </a:r>
            <a:r>
              <a:rPr lang="pl-PL" b="1" dirty="0" smtClean="0"/>
              <a:t>słownictwem oraz składnią.</a:t>
            </a:r>
          </a:p>
          <a:p>
            <a:pPr algn="just"/>
            <a:r>
              <a:rPr lang="pl-PL" b="1" dirty="0" smtClean="0"/>
              <a:t>Słownictwo </a:t>
            </a:r>
            <a:r>
              <a:rPr lang="pl-PL" dirty="0" smtClean="0"/>
              <a:t>to zasób słów mających ustalone znaczenia w danym języku.</a:t>
            </a:r>
          </a:p>
          <a:p>
            <a:pPr algn="just"/>
            <a:r>
              <a:rPr lang="pl-PL" dirty="0" smtClean="0"/>
              <a:t>Każdy z nas zna jedynie część słów w danym języku, nawet ojczystym. Zbiór tych słów oznacza tzw. słownik, który może stanowić słownik czynny, kiedy umiejętnie posługujemy się danym słowem lub też słownik bierny – kiedy dane słowo rozumiemy, jednak się nim nie posługujemy. </a:t>
            </a:r>
          </a:p>
          <a:p>
            <a:pPr algn="just"/>
            <a:r>
              <a:rPr lang="pl-PL" dirty="0" smtClean="0"/>
              <a:t>Wskazać należy również na </a:t>
            </a:r>
            <a:r>
              <a:rPr lang="pl-PL" b="1" dirty="0" smtClean="0"/>
              <a:t>idiomy –</a:t>
            </a:r>
            <a:r>
              <a:rPr lang="pl-PL" dirty="0" smtClean="0"/>
              <a:t> są to wyrażenia, które mają swoiste znaczenie, odmienne od tych, które wyznaczałoby zwykłe znaczenie wyrazów składowych np. mieć coś na końcu języka.</a:t>
            </a:r>
          </a:p>
          <a:p>
            <a:pPr algn="just"/>
            <a:r>
              <a:rPr lang="pl-PL" b="1" dirty="0" smtClean="0"/>
              <a:t>Składnia – </a:t>
            </a:r>
            <a:r>
              <a:rPr lang="pl-PL" dirty="0" smtClean="0"/>
              <a:t>to ustalone reguły dotyczące sposobu wiązania wyrazów w wyrażenia złożone (syntaktyka). </a:t>
            </a:r>
            <a:endParaRPr lang="pl-PL" b="1" dirty="0"/>
          </a:p>
        </p:txBody>
      </p:sp>
    </p:spTree>
    <p:extLst>
      <p:ext uri="{BB962C8B-B14F-4D97-AF65-F5344CB8AC3E}">
        <p14:creationId xmlns:p14="http://schemas.microsoft.com/office/powerpoint/2010/main" val="1264705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476672"/>
            <a:ext cx="8280920" cy="5904656"/>
          </a:xfrm>
        </p:spPr>
        <p:txBody>
          <a:bodyPr>
            <a:normAutofit/>
          </a:bodyPr>
          <a:lstStyle/>
          <a:p>
            <a:pPr algn="just"/>
            <a:r>
              <a:rPr lang="pl-PL" sz="2400" dirty="0" smtClean="0"/>
              <a:t>Język przedmiotowy (I go </a:t>
            </a:r>
            <a:r>
              <a:rPr lang="pl-PL" sz="2400" dirty="0" err="1" smtClean="0"/>
              <a:t>stpnia</a:t>
            </a:r>
            <a:r>
              <a:rPr lang="pl-PL" sz="2400" dirty="0" smtClean="0"/>
              <a:t>) – to wypowiedzi, które głoszą coś o jakichś rzeczach np. Jaś śpi na wykładzie.</a:t>
            </a:r>
          </a:p>
          <a:p>
            <a:pPr algn="just"/>
            <a:r>
              <a:rPr lang="pl-PL" sz="2400" dirty="0" err="1" smtClean="0"/>
              <a:t>Metajązyk</a:t>
            </a:r>
            <a:r>
              <a:rPr lang="pl-PL" sz="2400" dirty="0" smtClean="0"/>
              <a:t> (N go stopnia) – wypowiedzi, które mówią coś o wypowiedziach pierwszego stopnia – np. Staś powiedział, że Jaś śpi na wykładzie. </a:t>
            </a:r>
          </a:p>
          <a:p>
            <a:pPr algn="just"/>
            <a:r>
              <a:rPr lang="pl-PL" sz="2400" dirty="0" smtClean="0"/>
              <a:t>Język prawny – język tekstów aktów prawnych, zarówno aktów normatywnych np. ustaw, rozporządzeń, jak i aktów indywidualnych np. decyzji administracyjnych, jak i aktów prawa prywatnego, tj. umów.</a:t>
            </a:r>
          </a:p>
          <a:p>
            <a:pPr algn="just"/>
            <a:r>
              <a:rPr lang="pl-PL" sz="2400" dirty="0" smtClean="0"/>
              <a:t>Język prawniczy – formułuje on różnego rodzaju wypowiedzi o normach prawnych, łączony jest z prawniczą praktyką językową (zawodową, naukową, dydaktyczną). Określany bywa jako socjolekt charakterystyczny dla grupy zawodowej prawników. </a:t>
            </a:r>
            <a:endParaRPr lang="pl-PL" sz="2400" dirty="0"/>
          </a:p>
        </p:txBody>
      </p:sp>
    </p:spTree>
    <p:extLst>
      <p:ext uri="{BB962C8B-B14F-4D97-AF65-F5344CB8AC3E}">
        <p14:creationId xmlns:p14="http://schemas.microsoft.com/office/powerpoint/2010/main" val="14617621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143000" y="731520"/>
            <a:ext cx="7245424" cy="5577800"/>
          </a:xfrm>
        </p:spPr>
        <p:txBody>
          <a:bodyPr>
            <a:normAutofit/>
          </a:bodyPr>
          <a:lstStyle/>
          <a:p>
            <a:pPr marL="45720" indent="0">
              <a:buNone/>
            </a:pPr>
            <a:r>
              <a:rPr lang="pl-PL" sz="2500" b="1" dirty="0" smtClean="0"/>
              <a:t>Literatura:</a:t>
            </a:r>
            <a:endParaRPr lang="pl-PL" sz="2500" b="1" dirty="0"/>
          </a:p>
          <a:p>
            <a:pPr marL="45720" indent="0">
              <a:buNone/>
            </a:pPr>
            <a:r>
              <a:rPr lang="pl-PL" dirty="0" smtClean="0"/>
              <a:t>Z</a:t>
            </a:r>
            <a:r>
              <a:rPr lang="pl-PL" dirty="0"/>
              <a:t>. Ziembiński, Logika praktyczna, Warszawa 2001</a:t>
            </a:r>
            <a:r>
              <a:rPr lang="pl-PL" dirty="0" smtClean="0"/>
              <a:t>.</a:t>
            </a:r>
          </a:p>
          <a:p>
            <a:pPr marL="45720" indent="0">
              <a:buNone/>
            </a:pPr>
            <a:endParaRPr lang="pl-PL" dirty="0"/>
          </a:p>
          <a:p>
            <a:pPr marL="45720" indent="0">
              <a:buNone/>
            </a:pPr>
            <a:r>
              <a:rPr lang="pl-PL" dirty="0" smtClean="0"/>
              <a:t>S</a:t>
            </a:r>
            <a:r>
              <a:rPr lang="pl-PL" dirty="0"/>
              <a:t>. Lewandowski, H. </a:t>
            </a:r>
            <a:r>
              <a:rPr lang="pl-PL" dirty="0" err="1"/>
              <a:t>Machińska</a:t>
            </a:r>
            <a:r>
              <a:rPr lang="pl-PL" dirty="0"/>
              <a:t>, A. Malinowski, J. </a:t>
            </a:r>
            <a:r>
              <a:rPr lang="pl-PL" dirty="0" err="1"/>
              <a:t>Petzel</a:t>
            </a:r>
            <a:r>
              <a:rPr lang="pl-PL" dirty="0"/>
              <a:t>, Logika dla prawników, Warszawa 2003</a:t>
            </a:r>
            <a:r>
              <a:rPr lang="pl-PL" dirty="0" smtClean="0"/>
              <a:t>.</a:t>
            </a:r>
          </a:p>
          <a:p>
            <a:pPr marL="45720" indent="0">
              <a:buNone/>
            </a:pPr>
            <a:endParaRPr lang="pl-PL" dirty="0"/>
          </a:p>
          <a:p>
            <a:pPr marL="45720" indent="0">
              <a:buNone/>
            </a:pPr>
            <a:r>
              <a:rPr lang="pl-PL" dirty="0" smtClean="0"/>
              <a:t>W</a:t>
            </a:r>
            <a:r>
              <a:rPr lang="pl-PL" dirty="0"/>
              <a:t>. </a:t>
            </a:r>
            <a:r>
              <a:rPr lang="pl-PL" dirty="0" err="1"/>
              <a:t>Gromski</a:t>
            </a:r>
            <a:r>
              <a:rPr lang="pl-PL" dirty="0"/>
              <a:t>, P. Jabłoński, J. Kaczor, M. Paździora, M. Pichlak, Logika praktyczna z elementami argumentacji prawniczej, Wydawnictwo </a:t>
            </a:r>
            <a:r>
              <a:rPr lang="pl-PL" dirty="0" err="1"/>
              <a:t>Od.Nowa</a:t>
            </a:r>
            <a:r>
              <a:rPr lang="pl-PL" dirty="0"/>
              <a:t>, 2015. </a:t>
            </a:r>
            <a:endParaRPr lang="pl-PL" dirty="0" smtClean="0"/>
          </a:p>
          <a:p>
            <a:pPr marL="45720" indent="0">
              <a:buNone/>
            </a:pPr>
            <a:endParaRPr lang="pl-PL" dirty="0"/>
          </a:p>
          <a:p>
            <a:pPr marL="45720" indent="0">
              <a:buNone/>
            </a:pPr>
            <a:r>
              <a:rPr lang="pl-PL" dirty="0" smtClean="0"/>
              <a:t>A. Schopenhauer, Erystyka, czyli o sztuce prowadzenia sporów (wydanie dowolne).</a:t>
            </a:r>
            <a:endParaRPr lang="pl-PL" dirty="0"/>
          </a:p>
        </p:txBody>
      </p:sp>
    </p:spTree>
    <p:extLst>
      <p:ext uri="{BB962C8B-B14F-4D97-AF65-F5344CB8AC3E}">
        <p14:creationId xmlns:p14="http://schemas.microsoft.com/office/powerpoint/2010/main" val="693330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Język prawny a język naturalny</a:t>
            </a:r>
            <a:endParaRPr lang="pl-PL" dirty="0"/>
          </a:p>
        </p:txBody>
      </p:sp>
      <p:sp>
        <p:nvSpPr>
          <p:cNvPr id="3" name="Symbol zastępczy zawartości 2"/>
          <p:cNvSpPr>
            <a:spLocks noGrp="1"/>
          </p:cNvSpPr>
          <p:nvPr>
            <p:ph sz="quarter" idx="13"/>
          </p:nvPr>
        </p:nvSpPr>
        <p:spPr>
          <a:xfrm>
            <a:off x="539552" y="260648"/>
            <a:ext cx="7920880" cy="4176464"/>
          </a:xfrm>
        </p:spPr>
        <p:txBody>
          <a:bodyPr/>
          <a:lstStyle/>
          <a:p>
            <a:r>
              <a:rPr lang="pl-PL" dirty="0" smtClean="0"/>
              <a:t>Język prawny jest rejestrem języka naturalnego, tj. korzysta z jego zasobów;</a:t>
            </a:r>
          </a:p>
          <a:p>
            <a:r>
              <a:rPr lang="pl-PL" dirty="0" smtClean="0"/>
              <a:t>Nie ma specyficznych cech </a:t>
            </a:r>
            <a:r>
              <a:rPr lang="pl-PL" dirty="0" err="1" smtClean="0"/>
              <a:t>synaktycznych</a:t>
            </a:r>
            <a:r>
              <a:rPr lang="pl-PL" dirty="0" smtClean="0"/>
              <a:t>, a więc podlega regułom języka naturalnego;</a:t>
            </a:r>
          </a:p>
          <a:p>
            <a:r>
              <a:rPr lang="pl-PL" dirty="0" smtClean="0"/>
              <a:t>Na poziomie semantycznym dostrzec można pewne cechy szczególne języka prawnego np. występują w nim terminy niewystępujące w języku naturalnym np. delikt, prekluzja;</a:t>
            </a:r>
          </a:p>
          <a:p>
            <a:r>
              <a:rPr lang="pl-PL" dirty="0" smtClean="0"/>
              <a:t>Na poziomie pragmatycznym specyfika języka prawnego jest najmocniej widoczna, gdyż pełni on głównie funkcje sugestywną i </a:t>
            </a:r>
            <a:r>
              <a:rPr lang="pl-PL" dirty="0" err="1" smtClean="0"/>
              <a:t>performatywną</a:t>
            </a:r>
            <a:r>
              <a:rPr lang="pl-PL" dirty="0" smtClean="0"/>
              <a:t>.</a:t>
            </a:r>
            <a:endParaRPr lang="pl-PL" dirty="0"/>
          </a:p>
        </p:txBody>
      </p:sp>
    </p:spTree>
    <p:extLst>
      <p:ext uri="{BB962C8B-B14F-4D97-AF65-F5344CB8AC3E}">
        <p14:creationId xmlns:p14="http://schemas.microsoft.com/office/powerpoint/2010/main" val="2679639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Semiotyczne funkcje wypowiedzi</a:t>
            </a:r>
            <a:endParaRPr lang="pl-PL" dirty="0"/>
          </a:p>
        </p:txBody>
      </p:sp>
      <p:sp>
        <p:nvSpPr>
          <p:cNvPr id="3" name="Symbol zastępczy zawartości 2"/>
          <p:cNvSpPr>
            <a:spLocks noGrp="1"/>
          </p:cNvSpPr>
          <p:nvPr>
            <p:ph sz="quarter" idx="13"/>
          </p:nvPr>
        </p:nvSpPr>
        <p:spPr>
          <a:xfrm>
            <a:off x="467544" y="188640"/>
            <a:ext cx="8064896" cy="4248472"/>
          </a:xfrm>
        </p:spPr>
        <p:txBody>
          <a:bodyPr>
            <a:normAutofit fontScale="92500" lnSpcReduction="20000"/>
          </a:bodyPr>
          <a:lstStyle/>
          <a:p>
            <a:pPr algn="just"/>
            <a:r>
              <a:rPr lang="pl-PL" b="1" dirty="0"/>
              <a:t>Opisowa</a:t>
            </a:r>
            <a:r>
              <a:rPr lang="pl-PL" dirty="0"/>
              <a:t> – nazywana również poznawczą. Język służy w tym przypadku do „raportowania” o rzeczywistości o charakterze pozajęzykowym, referowaniu już uprzednio pozyskanej wiedzy. Typową formą językową służącą wyrażaniu tej funkcji języka jest zdanie w sensie logicznym, któremu przypisujemy wartość w sensie logicznym (prawa/fałsz)np. „Chrzest Polski miał miejsce w 1003 roku”.</a:t>
            </a:r>
          </a:p>
          <a:p>
            <a:pPr algn="just"/>
            <a:r>
              <a:rPr lang="pl-PL" b="1" dirty="0"/>
              <a:t>Ekspresywna</a:t>
            </a:r>
            <a:r>
              <a:rPr lang="pl-PL" dirty="0"/>
              <a:t> – Jej rola  w prawie jest ograniczona, za to szeroko występuje w sztuce i towarzyszy przeżyciom będącym jej efektem. Poprzez określoną wypowiedź podmiot wyraża swój stosunek do określonego stanu rzeczy. Np. „Ale niesamowity krajobraz!”. Teksty prawne nie używają wyrażeń, o których moglibyśmy powiedzieć, że są one bezpośrednio ekspresyjne, choć zdarza się, iż prawodawca pośrednio wyraża swoje negatywne podejście do jakiegoś stanu rzeczy np. „szczególne okrucieństwo”, „szczególne potępienie”.</a:t>
            </a:r>
          </a:p>
          <a:p>
            <a:endParaRPr lang="pl-PL" dirty="0"/>
          </a:p>
        </p:txBody>
      </p:sp>
    </p:spTree>
    <p:extLst>
      <p:ext uri="{BB962C8B-B14F-4D97-AF65-F5344CB8AC3E}">
        <p14:creationId xmlns:p14="http://schemas.microsoft.com/office/powerpoint/2010/main" val="21630040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23528" y="260648"/>
            <a:ext cx="8352928" cy="6192688"/>
          </a:xfrm>
        </p:spPr>
        <p:txBody>
          <a:bodyPr>
            <a:normAutofit fontScale="92500" lnSpcReduction="20000"/>
          </a:bodyPr>
          <a:lstStyle/>
          <a:p>
            <a:pPr algn="just"/>
            <a:r>
              <a:rPr lang="pl-PL" dirty="0"/>
              <a:t>Sugestywna – spełniają tę funkcję wypowiedzi, które wpływają na zachowania ludzkie poprzez odpowiedni użycie języka. Wypowiedzi te mają kształtować ludzkie zachowania w określonym kierunku, ale ich nie kreują, co jest typową cechą dla funkcji </a:t>
            </a:r>
            <a:r>
              <a:rPr lang="pl-PL" dirty="0" err="1"/>
              <a:t>performatywnej</a:t>
            </a:r>
            <a:r>
              <a:rPr lang="pl-PL" dirty="0"/>
              <a:t> (patrz niżej). Funkcja sugestywna polega na tym, że poprzez odpowiednie użycie wyrażeń języka np. zakazu lub nakazu, można podjąć wysiłek na rzecz zmiany zachowania innej osoby, jednak zmiana tego zachowania jest uwarunkowana czynnikami, na które użytkownik języka (wydający rozkaz lub nakaz) nie ma wpływu. </a:t>
            </a:r>
          </a:p>
          <a:p>
            <a:pPr marL="45720" indent="0" algn="just">
              <a:buNone/>
            </a:pPr>
            <a:r>
              <a:rPr lang="pl-PL" b="1" dirty="0" smtClean="0"/>
              <a:t>Funkcje </a:t>
            </a:r>
            <a:r>
              <a:rPr lang="pl-PL" b="1" dirty="0"/>
              <a:t>sugestywną spełniają: </a:t>
            </a:r>
          </a:p>
          <a:p>
            <a:pPr marL="45720" indent="0" algn="just">
              <a:buNone/>
            </a:pPr>
            <a:r>
              <a:rPr lang="pl-PL" b="1" dirty="0"/>
              <a:t>dyrektywy</a:t>
            </a:r>
            <a:r>
              <a:rPr lang="pl-PL" dirty="0"/>
              <a:t> np. „prosi się żeby”, „zaleca się żeby”, „jest nakazane żeby”. Są to wypowiedzi skierowane do określonego podmiotu. Szczególnego rodzaju dyrektywą jest dyrektywa celowościowa.</a:t>
            </a:r>
          </a:p>
          <a:p>
            <a:pPr marL="45720" indent="0" algn="just">
              <a:buNone/>
            </a:pPr>
            <a:r>
              <a:rPr lang="pl-PL" b="1" dirty="0" err="1"/>
              <a:t>Optatywy</a:t>
            </a:r>
            <a:r>
              <a:rPr lang="pl-PL" dirty="0"/>
              <a:t> – wyrażające pragnienie, aby zaistniał określony stan rzeczy, są mniej stanowcze niż dyrektywy i nie są skierowane do określonego podmiotu (np. „oby jutro była piękna pogoda”)</a:t>
            </a:r>
          </a:p>
          <a:p>
            <a:pPr algn="just"/>
            <a:endParaRPr lang="pl-PL" dirty="0"/>
          </a:p>
          <a:p>
            <a:pPr algn="just"/>
            <a:r>
              <a:rPr lang="pl-PL" dirty="0" err="1"/>
              <a:t>Performatywna</a:t>
            </a:r>
            <a:r>
              <a:rPr lang="pl-PL" dirty="0"/>
              <a:t> – czyli funkcja kreująca, kształtująca. Polega na tym, że przez pewne wypowiedzi zmienia się pozajęzykowa rzeczywistość np. status osoby lub stan rzeczy. Np. wypowiedzenie przysięgi nadaje status studenta, przysięga małżeństwa powoduje zawarcie małżeństwa. </a:t>
            </a:r>
          </a:p>
          <a:p>
            <a:endParaRPr lang="pl-PL" dirty="0"/>
          </a:p>
        </p:txBody>
      </p:sp>
    </p:spTree>
    <p:extLst>
      <p:ext uri="{BB962C8B-B14F-4D97-AF65-F5344CB8AC3E}">
        <p14:creationId xmlns:p14="http://schemas.microsoft.com/office/powerpoint/2010/main" val="1115795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95736" y="5373216"/>
            <a:ext cx="6512511" cy="1143000"/>
          </a:xfrm>
        </p:spPr>
        <p:txBody>
          <a:bodyPr/>
          <a:lstStyle/>
          <a:p>
            <a:r>
              <a:rPr lang="pl-PL" dirty="0" smtClean="0"/>
              <a:t>Kategorie syntaktyczne</a:t>
            </a:r>
            <a:endParaRPr lang="pl-PL" dirty="0"/>
          </a:p>
        </p:txBody>
      </p:sp>
      <p:sp>
        <p:nvSpPr>
          <p:cNvPr id="3" name="Symbol zastępczy zawartości 2"/>
          <p:cNvSpPr>
            <a:spLocks noGrp="1"/>
          </p:cNvSpPr>
          <p:nvPr>
            <p:ph sz="quarter" idx="13"/>
          </p:nvPr>
        </p:nvSpPr>
        <p:spPr>
          <a:xfrm>
            <a:off x="395536" y="188640"/>
            <a:ext cx="8568952" cy="5184576"/>
          </a:xfrm>
        </p:spPr>
        <p:txBody>
          <a:bodyPr>
            <a:normAutofit/>
          </a:bodyPr>
          <a:lstStyle/>
          <a:p>
            <a:r>
              <a:rPr lang="pl-PL" b="1" dirty="0" smtClean="0"/>
              <a:t>Kategorie syntaktyczne </a:t>
            </a:r>
            <a:r>
              <a:rPr lang="pl-PL" dirty="0" smtClean="0"/>
              <a:t>to kategorie wyrażeń wyróżnianych ze względu na ich rolę w budowaniu wyrażeń złożonych.</a:t>
            </a:r>
          </a:p>
          <a:p>
            <a:r>
              <a:rPr lang="pl-PL" dirty="0" smtClean="0"/>
              <a:t>Wyraz lub wyrażenie należy do tej samej kategorii syntaktycznej co inny wyraz lub wyrażenie, jeżeli w poprawnie zbudowanym wyrażeniu złożonym jedne z nich można zastępować innymi, a składność tego wyrażenie będzie zachowana. Wyróżniamy więc </a:t>
            </a:r>
            <a:r>
              <a:rPr lang="pl-PL" dirty="0" smtClean="0"/>
              <a:t>kategorie syntaktyczne </a:t>
            </a:r>
            <a:r>
              <a:rPr lang="pl-PL" dirty="0" smtClean="0"/>
              <a:t>w postaci:</a:t>
            </a:r>
          </a:p>
          <a:p>
            <a:r>
              <a:rPr lang="pl-PL" dirty="0" smtClean="0"/>
              <a:t>Zdań (w sensie logicznym, które głosi że tak a tak jest bądź nie jest np. Maria pisze);</a:t>
            </a:r>
          </a:p>
          <a:p>
            <a:r>
              <a:rPr lang="pl-PL" dirty="0" smtClean="0"/>
              <a:t>Nazw (wyraz lub wyrażenie, które nadaje się na podmiot lub na orzecznik orzeczenia imiennego w zdaniu np. kot, sędzia, ciekawa książka.</a:t>
            </a:r>
          </a:p>
        </p:txBody>
      </p:sp>
    </p:spTree>
    <p:extLst>
      <p:ext uri="{BB962C8B-B14F-4D97-AF65-F5344CB8AC3E}">
        <p14:creationId xmlns:p14="http://schemas.microsoft.com/office/powerpoint/2010/main" val="4274124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Symbol zastępczy zawartości 2"/>
              <p:cNvSpPr>
                <a:spLocks noGrp="1"/>
              </p:cNvSpPr>
              <p:nvPr>
                <p:ph sz="quarter" idx="13"/>
              </p:nvPr>
            </p:nvSpPr>
            <p:spPr>
              <a:xfrm>
                <a:off x="755576" y="188640"/>
                <a:ext cx="7920880" cy="6480720"/>
              </a:xfrm>
            </p:spPr>
            <p:txBody>
              <a:bodyPr/>
              <a:lstStyle/>
              <a:p>
                <a:r>
                  <a:rPr lang="pl-PL" b="1" dirty="0" smtClean="0"/>
                  <a:t>Funktory</a:t>
                </a:r>
                <a:r>
                  <a:rPr lang="pl-PL" dirty="0" smtClean="0"/>
                  <a:t> to pochodne kategorie syntaktyczne, zwroty i wyrażenia, które nie są zdaniami ani nazwami, lecz służą do wiązania jakichś wyrażeń w wyrażenia bardziej złożone:</a:t>
                </a:r>
              </a:p>
              <a:p>
                <a:r>
                  <a:rPr lang="pl-PL" dirty="0" smtClean="0"/>
                  <a:t>Zdaniotwórcze (z)</a:t>
                </a:r>
              </a:p>
              <a:p>
                <a:r>
                  <a:rPr lang="pl-PL" dirty="0" smtClean="0"/>
                  <a:t>Nazwotwórcze (n)</a:t>
                </a:r>
              </a:p>
              <a:p>
                <a:r>
                  <a:rPr lang="pl-PL" b="1" dirty="0" smtClean="0"/>
                  <a:t>Argumenty</a:t>
                </a:r>
                <a:r>
                  <a:rPr lang="pl-PL" dirty="0" smtClean="0"/>
                  <a:t> – to wyrazy lub wyrażenia, które są przez jakiś funktor wiązane w całość. Argumenty mogą być nazwowe lub zdaniowe.</a:t>
                </a:r>
              </a:p>
              <a:p>
                <a:pPr algn="just"/>
                <a:r>
                  <a:rPr lang="pl-PL" b="1" dirty="0" smtClean="0"/>
                  <a:t>Nad kreską zapisuje się za pomocą odpowiedniej litery co tworzy się za pomocą danego funktora, a pod kreską, tyle razy pisze </a:t>
                </a:r>
                <a:r>
                  <a:rPr lang="pl-PL" b="1" dirty="0" smtClean="0"/>
                  <a:t>się </a:t>
                </a:r>
                <a:r>
                  <a:rPr lang="pl-PL" b="1" dirty="0" smtClean="0"/>
                  <a:t>odpowiednią literę, ile i jakiego rodzaju argumentów wymaga dany funktor np.</a:t>
                </a:r>
              </a:p>
              <a:p>
                <a:pPr marL="45720" indent="0" algn="ctr">
                  <a:buNone/>
                </a:pPr>
                <a:r>
                  <a:rPr lang="pl-PL" dirty="0" smtClean="0"/>
                  <a:t>„Róża niszczy metal </a:t>
                </a:r>
                <a14:m>
                  <m:oMath xmlns:m="http://schemas.openxmlformats.org/officeDocument/2006/math">
                    <m:f>
                      <m:fPr>
                        <m:ctrlPr>
                          <a:rPr lang="pl-PL" sz="3200" i="1" smtClean="0">
                            <a:latin typeface="Cambria Math"/>
                          </a:rPr>
                        </m:ctrlPr>
                      </m:fPr>
                      <m:num>
                        <m:r>
                          <a:rPr lang="pl-PL" sz="3200" b="0" i="1" smtClean="0">
                            <a:latin typeface="Cambria Math"/>
                          </a:rPr>
                          <m:t>𝑧</m:t>
                        </m:r>
                      </m:num>
                      <m:den>
                        <m:r>
                          <a:rPr lang="pl-PL" sz="3200" b="0" i="1" smtClean="0">
                            <a:latin typeface="Cambria Math"/>
                          </a:rPr>
                          <m:t> </m:t>
                        </m:r>
                        <m:r>
                          <a:rPr lang="pl-PL" sz="3200" b="0" i="1" smtClean="0">
                            <a:latin typeface="Cambria Math"/>
                          </a:rPr>
                          <m:t>𝑛𝑛</m:t>
                        </m:r>
                      </m:den>
                    </m:f>
                  </m:oMath>
                </a14:m>
                <a:endParaRPr lang="pl-PL" sz="3200" dirty="0"/>
              </a:p>
            </p:txBody>
          </p:sp>
        </mc:Choice>
        <mc:Fallback>
          <p:sp>
            <p:nvSpPr>
              <p:cNvPr id="3" name="Symbol zastępczy zawartości 2"/>
              <p:cNvSpPr>
                <a:spLocks noGrp="1" noRot="1" noChangeAspect="1" noMove="1" noResize="1" noEditPoints="1" noAdjustHandles="1" noChangeArrowheads="1" noChangeShapeType="1" noTextEdit="1"/>
              </p:cNvSpPr>
              <p:nvPr>
                <p:ph sz="quarter" idx="13"/>
              </p:nvPr>
            </p:nvSpPr>
            <p:spPr>
              <a:xfrm>
                <a:off x="755576" y="188640"/>
                <a:ext cx="7920880" cy="6480720"/>
              </a:xfrm>
              <a:blipFill rotWithShape="1">
                <a:blip r:embed="rId2"/>
                <a:stretch>
                  <a:fillRect l="-924" t="-1976" r="-1001"/>
                </a:stretch>
              </a:blipFill>
            </p:spPr>
            <p:txBody>
              <a:bodyPr/>
              <a:lstStyle/>
              <a:p>
                <a:r>
                  <a:rPr lang="pl-PL">
                    <a:noFill/>
                  </a:rPr>
                  <a:t> </a:t>
                </a:r>
              </a:p>
            </p:txBody>
          </p:sp>
        </mc:Fallback>
      </mc:AlternateContent>
      <p:cxnSp>
        <p:nvCxnSpPr>
          <p:cNvPr id="12" name="Łącznik prosty ze strzałką 11"/>
          <p:cNvCxnSpPr/>
          <p:nvPr/>
        </p:nvCxnSpPr>
        <p:spPr>
          <a:xfrm>
            <a:off x="4716016" y="522920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3806817" y="5603893"/>
            <a:ext cx="1856583" cy="646331"/>
          </a:xfrm>
          <a:prstGeom prst="rect">
            <a:avLst/>
          </a:prstGeom>
          <a:noFill/>
        </p:spPr>
        <p:txBody>
          <a:bodyPr wrap="square" rtlCol="0">
            <a:spAutoFit/>
          </a:bodyPr>
          <a:lstStyle/>
          <a:p>
            <a:r>
              <a:rPr lang="pl-PL" dirty="0" smtClean="0"/>
              <a:t>Funktor zdaniotwórczy</a:t>
            </a:r>
            <a:endParaRPr lang="pl-PL" dirty="0"/>
          </a:p>
        </p:txBody>
      </p:sp>
      <p:cxnSp>
        <p:nvCxnSpPr>
          <p:cNvPr id="15" name="Łącznik prosty ze strzałką 14"/>
          <p:cNvCxnSpPr/>
          <p:nvPr/>
        </p:nvCxnSpPr>
        <p:spPr>
          <a:xfrm>
            <a:off x="5663400" y="5085184"/>
            <a:ext cx="0" cy="1165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085184"/>
            <a:ext cx="1587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2339752" y="6597352"/>
            <a:ext cx="2196435" cy="369332"/>
          </a:xfrm>
          <a:prstGeom prst="rect">
            <a:avLst/>
          </a:prstGeom>
          <a:noFill/>
        </p:spPr>
        <p:txBody>
          <a:bodyPr wrap="none" rtlCol="0">
            <a:spAutoFit/>
          </a:bodyPr>
          <a:lstStyle/>
          <a:p>
            <a:r>
              <a:rPr lang="pl-PL" dirty="0" smtClean="0"/>
              <a:t>Argument nazwowy</a:t>
            </a:r>
            <a:endParaRPr lang="pl-PL" dirty="0"/>
          </a:p>
        </p:txBody>
      </p:sp>
      <p:sp>
        <p:nvSpPr>
          <p:cNvPr id="17" name="pole tekstowe 16"/>
          <p:cNvSpPr txBox="1"/>
          <p:nvPr/>
        </p:nvSpPr>
        <p:spPr>
          <a:xfrm>
            <a:off x="5364088" y="6597352"/>
            <a:ext cx="2196435" cy="369332"/>
          </a:xfrm>
          <a:prstGeom prst="rect">
            <a:avLst/>
          </a:prstGeom>
          <a:noFill/>
        </p:spPr>
        <p:txBody>
          <a:bodyPr wrap="none" rtlCol="0">
            <a:spAutoFit/>
          </a:bodyPr>
          <a:lstStyle/>
          <a:p>
            <a:r>
              <a:rPr lang="pl-PL" dirty="0" smtClean="0"/>
              <a:t>Argument nazwowy</a:t>
            </a:r>
            <a:endParaRPr lang="pl-PL" dirty="0"/>
          </a:p>
        </p:txBody>
      </p:sp>
    </p:spTree>
    <p:extLst>
      <p:ext uri="{BB962C8B-B14F-4D97-AF65-F5344CB8AC3E}">
        <p14:creationId xmlns:p14="http://schemas.microsoft.com/office/powerpoint/2010/main" val="4055751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ymbol zastępczy zawartości 2"/>
              <p:cNvSpPr>
                <a:spLocks noGrp="1"/>
              </p:cNvSpPr>
              <p:nvPr>
                <p:ph sz="quarter" idx="13"/>
              </p:nvPr>
            </p:nvSpPr>
            <p:spPr>
              <a:xfrm>
                <a:off x="1143000" y="731520"/>
                <a:ext cx="6741368" cy="2337440"/>
              </a:xfrm>
            </p:spPr>
            <p:txBody>
              <a:bodyPr/>
              <a:lstStyle/>
              <a:p>
                <a:r>
                  <a:rPr lang="pl-PL" dirty="0" smtClean="0"/>
                  <a:t>Drewniany stół                     </a:t>
                </a:r>
                <a14:m>
                  <m:oMath xmlns:m="http://schemas.openxmlformats.org/officeDocument/2006/math">
                    <m:f>
                      <m:fPr>
                        <m:ctrlPr>
                          <a:rPr lang="pl-PL" sz="2800" i="1" smtClean="0">
                            <a:latin typeface="Cambria Math"/>
                          </a:rPr>
                        </m:ctrlPr>
                      </m:fPr>
                      <m:num>
                        <m:r>
                          <a:rPr lang="pl-PL" sz="2800" b="0" i="1" smtClean="0">
                            <a:latin typeface="Cambria Math"/>
                          </a:rPr>
                          <m:t>𝑁</m:t>
                        </m:r>
                      </m:num>
                      <m:den>
                        <m:r>
                          <a:rPr lang="pl-PL" sz="2800" b="0" i="1" smtClean="0">
                            <a:latin typeface="Cambria Math"/>
                          </a:rPr>
                          <m:t>𝑁</m:t>
                        </m:r>
                      </m:den>
                    </m:f>
                  </m:oMath>
                </a14:m>
                <a:endParaRPr lang="pl-PL" sz="2800" dirty="0"/>
              </a:p>
            </p:txBody>
          </p:sp>
        </mc:Choice>
        <mc:Fallback xmlns="">
          <p:sp>
            <p:nvSpPr>
              <p:cNvPr id="3" name="Symbol zastępczy zawartości 2"/>
              <p:cNvSpPr>
                <a:spLocks noGrp="1" noRot="1" noChangeAspect="1" noMove="1" noResize="1" noEditPoints="1" noAdjustHandles="1" noChangeArrowheads="1" noChangeShapeType="1" noTextEdit="1"/>
              </p:cNvSpPr>
              <p:nvPr>
                <p:ph sz="quarter" idx="13"/>
              </p:nvPr>
            </p:nvSpPr>
            <p:spPr>
              <a:xfrm>
                <a:off x="1143000" y="731520"/>
                <a:ext cx="6741368" cy="2337440"/>
              </a:xfrm>
              <a:blipFill rotWithShape="1">
                <a:blip r:embed="rId2"/>
                <a:stretch>
                  <a:fillRect l="-1086"/>
                </a:stretch>
              </a:blipFill>
            </p:spPr>
            <p:txBody>
              <a:bodyPr/>
              <a:lstStyle/>
              <a:p>
                <a:r>
                  <a:rPr lang="pl-PL">
                    <a:noFill/>
                  </a:rPr>
                  <a:t> </a:t>
                </a:r>
              </a:p>
            </p:txBody>
          </p:sp>
        </mc:Fallback>
      </mc:AlternateContent>
      <p:cxnSp>
        <p:nvCxnSpPr>
          <p:cNvPr id="5" name="Łącznik prosty ze strzałką 4"/>
          <p:cNvCxnSpPr/>
          <p:nvPr/>
        </p:nvCxnSpPr>
        <p:spPr>
          <a:xfrm>
            <a:off x="1979713" y="145850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376771"/>
            <a:ext cx="15875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e tekstowe 5"/>
          <p:cNvSpPr txBox="1"/>
          <p:nvPr/>
        </p:nvSpPr>
        <p:spPr>
          <a:xfrm>
            <a:off x="1403649" y="2060848"/>
            <a:ext cx="1152128" cy="646331"/>
          </a:xfrm>
          <a:prstGeom prst="rect">
            <a:avLst/>
          </a:prstGeom>
          <a:noFill/>
        </p:spPr>
        <p:txBody>
          <a:bodyPr wrap="square" rtlCol="0">
            <a:spAutoFit/>
          </a:bodyPr>
          <a:lstStyle/>
          <a:p>
            <a:r>
              <a:rPr lang="pl-PL" dirty="0" smtClean="0"/>
              <a:t>Funktor nazwowy</a:t>
            </a:r>
            <a:endParaRPr lang="pl-PL" dirty="0"/>
          </a:p>
        </p:txBody>
      </p:sp>
      <p:sp>
        <p:nvSpPr>
          <p:cNvPr id="7" name="pole tekstowe 6"/>
          <p:cNvSpPr txBox="1"/>
          <p:nvPr/>
        </p:nvSpPr>
        <p:spPr>
          <a:xfrm>
            <a:off x="2657261" y="2066468"/>
            <a:ext cx="1338675" cy="646331"/>
          </a:xfrm>
          <a:prstGeom prst="rect">
            <a:avLst/>
          </a:prstGeom>
          <a:noFill/>
        </p:spPr>
        <p:txBody>
          <a:bodyPr wrap="square" rtlCol="0">
            <a:spAutoFit/>
          </a:bodyPr>
          <a:lstStyle/>
          <a:p>
            <a:r>
              <a:rPr lang="pl-PL" dirty="0" smtClean="0"/>
              <a:t>Argument nazwowy</a:t>
            </a:r>
            <a:endParaRPr lang="pl-PL" dirty="0"/>
          </a:p>
        </p:txBody>
      </p:sp>
      <mc:AlternateContent xmlns:mc="http://schemas.openxmlformats.org/markup-compatibility/2006">
        <mc:Choice xmlns:a14="http://schemas.microsoft.com/office/drawing/2010/main" Requires="a14">
          <p:sp>
            <p:nvSpPr>
              <p:cNvPr id="8" name="pole tekstowe 7"/>
              <p:cNvSpPr txBox="1"/>
              <p:nvPr/>
            </p:nvSpPr>
            <p:spPr>
              <a:xfrm>
                <a:off x="829258" y="3501008"/>
                <a:ext cx="7776864" cy="2086853"/>
              </a:xfrm>
              <a:prstGeom prst="rect">
                <a:avLst/>
              </a:prstGeom>
              <a:noFill/>
            </p:spPr>
            <p:txBody>
              <a:bodyPr wrap="square" rtlCol="0">
                <a:spAutoFit/>
              </a:bodyPr>
              <a:lstStyle/>
              <a:p>
                <a:r>
                  <a:rPr lang="pl-PL" dirty="0" smtClean="0"/>
                  <a:t>Chociaż Jan śpi, to Piotr czuwa.   	</a:t>
                </a:r>
                <a14:m>
                  <m:oMath xmlns:m="http://schemas.openxmlformats.org/officeDocument/2006/math">
                    <m:f>
                      <m:fPr>
                        <m:ctrlPr>
                          <a:rPr lang="pl-PL" sz="2800" i="1" smtClean="0">
                            <a:latin typeface="Cambria Math"/>
                          </a:rPr>
                        </m:ctrlPr>
                      </m:fPr>
                      <m:num>
                        <m:r>
                          <a:rPr lang="pl-PL" sz="2800" b="0" i="1" smtClean="0">
                            <a:latin typeface="Cambria Math"/>
                          </a:rPr>
                          <m:t>𝑍</m:t>
                        </m:r>
                      </m:num>
                      <m:den>
                        <m:r>
                          <a:rPr lang="pl-PL" sz="2800" b="0" i="1" smtClean="0">
                            <a:latin typeface="Cambria Math"/>
                          </a:rPr>
                          <m:t>𝑍𝑍</m:t>
                        </m:r>
                      </m:den>
                    </m:f>
                  </m:oMath>
                </a14:m>
                <a:endParaRPr lang="pl-PL" sz="2800" dirty="0" smtClean="0"/>
              </a:p>
              <a:p>
                <a:endParaRPr lang="pl-PL" dirty="0"/>
              </a:p>
              <a:p>
                <a:r>
                  <a:rPr lang="pl-PL" dirty="0" smtClean="0"/>
                  <a:t>Chociaż… to… - funktor zdaniotwórczy</a:t>
                </a:r>
              </a:p>
              <a:p>
                <a:endParaRPr lang="pl-PL" dirty="0" smtClean="0"/>
              </a:p>
              <a:p>
                <a:r>
                  <a:rPr lang="pl-PL" dirty="0" smtClean="0"/>
                  <a:t>Jan </a:t>
                </a:r>
                <a:r>
                  <a:rPr lang="pl-PL" dirty="0" smtClean="0"/>
                  <a:t>śpi            </a:t>
                </a:r>
              </a:p>
              <a:p>
                <a:r>
                  <a:rPr lang="pl-PL" dirty="0" smtClean="0"/>
                  <a:t>Piotr czuwa         argumenty zdaniowe        </a:t>
                </a:r>
                <a:endParaRPr lang="pl-PL" dirty="0"/>
              </a:p>
            </p:txBody>
          </p:sp>
        </mc:Choice>
        <mc:Fallback>
          <p:sp>
            <p:nvSpPr>
              <p:cNvPr id="8" name="pole tekstowe 7"/>
              <p:cNvSpPr txBox="1">
                <a:spLocks noRot="1" noChangeAspect="1" noMove="1" noResize="1" noEditPoints="1" noAdjustHandles="1" noChangeArrowheads="1" noChangeShapeType="1" noTextEdit="1"/>
              </p:cNvSpPr>
              <p:nvPr/>
            </p:nvSpPr>
            <p:spPr>
              <a:xfrm>
                <a:off x="829258" y="3501008"/>
                <a:ext cx="7776864" cy="2086853"/>
              </a:xfrm>
              <a:prstGeom prst="rect">
                <a:avLst/>
              </a:prstGeom>
              <a:blipFill rotWithShape="1">
                <a:blip r:embed="rId4"/>
                <a:stretch>
                  <a:fillRect l="-627" b="-3207"/>
                </a:stretch>
              </a:blipFill>
            </p:spPr>
            <p:txBody>
              <a:bodyPr/>
              <a:lstStyle/>
              <a:p>
                <a:r>
                  <a:rPr lang="pl-PL">
                    <a:noFill/>
                  </a:rPr>
                  <a:t> </a:t>
                </a:r>
              </a:p>
            </p:txBody>
          </p:sp>
        </mc:Fallback>
      </mc:AlternateContent>
      <p:sp>
        <p:nvSpPr>
          <p:cNvPr id="10" name="Nawias klamrowy zamykający 9"/>
          <p:cNvSpPr/>
          <p:nvPr/>
        </p:nvSpPr>
        <p:spPr>
          <a:xfrm>
            <a:off x="2267744" y="4437112"/>
            <a:ext cx="288033" cy="4320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1673125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51720" y="5301208"/>
            <a:ext cx="6512511" cy="1143000"/>
          </a:xfrm>
        </p:spPr>
        <p:txBody>
          <a:bodyPr/>
          <a:lstStyle/>
          <a:p>
            <a:r>
              <a:rPr lang="pl-PL" dirty="0" smtClean="0"/>
              <a:t>ZADANIA</a:t>
            </a:r>
            <a:endParaRPr lang="pl-PL" dirty="0"/>
          </a:p>
        </p:txBody>
      </p:sp>
      <p:sp>
        <p:nvSpPr>
          <p:cNvPr id="3" name="Symbol zastępczy zawartości 2"/>
          <p:cNvSpPr>
            <a:spLocks noGrp="1"/>
          </p:cNvSpPr>
          <p:nvPr>
            <p:ph sz="quarter" idx="13"/>
          </p:nvPr>
        </p:nvSpPr>
        <p:spPr>
          <a:xfrm>
            <a:off x="683568" y="188640"/>
            <a:ext cx="7704856" cy="4752528"/>
          </a:xfrm>
        </p:spPr>
        <p:txBody>
          <a:bodyPr>
            <a:normAutofit lnSpcReduction="10000"/>
          </a:bodyPr>
          <a:lstStyle/>
          <a:p>
            <a:r>
              <a:rPr lang="pl-PL" dirty="0"/>
              <a:t>1.	Podaj przykład sytuacji, w której </a:t>
            </a:r>
            <a:r>
              <a:rPr lang="pl-PL" dirty="0" smtClean="0"/>
              <a:t>gwizdnięcie </a:t>
            </a:r>
            <a:r>
              <a:rPr lang="pl-PL" dirty="0"/>
              <a:t>służyłby jako znak czegoś</a:t>
            </a:r>
            <a:r>
              <a:rPr lang="pl-PL" dirty="0" smtClean="0"/>
              <a:t>.</a:t>
            </a:r>
          </a:p>
          <a:p>
            <a:r>
              <a:rPr lang="pl-PL" dirty="0"/>
              <a:t>12. Określ kategorię syntaktyczną wyrazów</a:t>
            </a:r>
            <a:r>
              <a:rPr lang="pl-PL" dirty="0" smtClean="0"/>
              <a:t>:</a:t>
            </a:r>
          </a:p>
          <a:p>
            <a:r>
              <a:rPr lang="pl-PL" dirty="0" smtClean="0"/>
              <a:t>Śpi, otwiera, chociaż, </a:t>
            </a:r>
            <a:r>
              <a:rPr lang="pl-PL" dirty="0" smtClean="0"/>
              <a:t>poniżej</a:t>
            </a:r>
          </a:p>
          <a:p>
            <a:r>
              <a:rPr lang="pl-PL" dirty="0" smtClean="0"/>
              <a:t>15</a:t>
            </a:r>
            <a:r>
              <a:rPr lang="pl-PL" dirty="0"/>
              <a:t>. Podaj przykład wypowiedzi, która w danej sytuacji spełnia szczególnie wyraźnie rolę </a:t>
            </a:r>
            <a:r>
              <a:rPr lang="pl-PL" dirty="0" err="1"/>
              <a:t>performatywną</a:t>
            </a:r>
            <a:r>
              <a:rPr lang="pl-PL" dirty="0"/>
              <a:t>. Opisz dokładnie, jakie są warunki ważnego dokonania danego aktu za pomocą tej wypowiedzi. </a:t>
            </a:r>
            <a:endParaRPr lang="pl-PL" dirty="0" smtClean="0"/>
          </a:p>
          <a:p>
            <a:r>
              <a:rPr lang="pl-PL" dirty="0" smtClean="0"/>
              <a:t>16</a:t>
            </a:r>
            <a:r>
              <a:rPr lang="pl-PL" dirty="0"/>
              <a:t>. Podaj przykład umowy, którą zawarłeś nie używając jakichkolwiek znaków słownych. </a:t>
            </a:r>
            <a:endParaRPr lang="pl-PL" dirty="0" smtClean="0"/>
          </a:p>
          <a:p>
            <a:r>
              <a:rPr lang="pl-PL" dirty="0" smtClean="0"/>
              <a:t>17</a:t>
            </a:r>
            <a:r>
              <a:rPr lang="pl-PL" dirty="0"/>
              <a:t>. Jakiego stopnia językowego jest wypowiedź: „Jan sądzi, iż Paul wie o tym, że zwrot «brać sobie do serca» jest idiomem języka polskiego”? </a:t>
            </a:r>
          </a:p>
        </p:txBody>
      </p:sp>
    </p:spTree>
    <p:extLst>
      <p:ext uri="{BB962C8B-B14F-4D97-AF65-F5344CB8AC3E}">
        <p14:creationId xmlns:p14="http://schemas.microsoft.com/office/powerpoint/2010/main" val="1902546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smtClean="0"/>
              <a:t>Nazwy</a:t>
            </a:r>
            <a:r>
              <a:rPr lang="pl-PL" dirty="0"/>
              <a:t/>
            </a:r>
            <a:br>
              <a:rPr lang="pl-PL" dirty="0"/>
            </a:br>
            <a:r>
              <a:rPr lang="pl-PL" dirty="0"/>
              <a:t/>
            </a:r>
            <a:br>
              <a:rPr lang="pl-PL" dirty="0"/>
            </a:br>
            <a:endParaRPr lang="pl-PL" dirty="0"/>
          </a:p>
        </p:txBody>
      </p:sp>
      <p:sp>
        <p:nvSpPr>
          <p:cNvPr id="3" name="Symbol zastępczy zawartości 2"/>
          <p:cNvSpPr>
            <a:spLocks noGrp="1"/>
          </p:cNvSpPr>
          <p:nvPr>
            <p:ph sz="quarter" idx="13"/>
          </p:nvPr>
        </p:nvSpPr>
        <p:spPr>
          <a:xfrm>
            <a:off x="1143000" y="731520"/>
            <a:ext cx="7029400" cy="3474720"/>
          </a:xfrm>
        </p:spPr>
        <p:txBody>
          <a:bodyPr/>
          <a:lstStyle/>
          <a:p>
            <a:pPr marL="45720" indent="0" algn="just">
              <a:buNone/>
            </a:pPr>
            <a:r>
              <a:rPr lang="pl-PL" dirty="0" smtClean="0"/>
              <a:t>Nazwa to wyraz lub wyrażenie rozumiane jednoznacznie, które nadaje się na podmiot lub orzecznik orzeczenia imiennego w zdaniu (np.  Piotr jest lekarzem…).</a:t>
            </a:r>
          </a:p>
          <a:p>
            <a:pPr marL="45720" indent="0" algn="just">
              <a:buNone/>
            </a:pPr>
            <a:r>
              <a:rPr lang="pl-PL" u="sng" dirty="0" smtClean="0"/>
              <a:t>Nazwy służą użytkownikom języka do myślenia o przedmiotach.</a:t>
            </a:r>
          </a:p>
          <a:p>
            <a:pPr marL="45720" indent="0">
              <a:buNone/>
            </a:pPr>
            <a:endParaRPr lang="pl-PL" dirty="0"/>
          </a:p>
        </p:txBody>
      </p:sp>
    </p:spTree>
    <p:extLst>
      <p:ext uri="{BB962C8B-B14F-4D97-AF65-F5344CB8AC3E}">
        <p14:creationId xmlns:p14="http://schemas.microsoft.com/office/powerpoint/2010/main" val="8955722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83568" y="476672"/>
            <a:ext cx="7848872" cy="5760640"/>
          </a:xfrm>
        </p:spPr>
        <p:txBody>
          <a:bodyPr/>
          <a:lstStyle/>
          <a:p>
            <a:pPr algn="just"/>
            <a:r>
              <a:rPr lang="pl-PL" dirty="0" smtClean="0"/>
              <a:t>Ze względu na liczbę wyrazów wchodzących w skład nazwy, wyróżniamy:</a:t>
            </a:r>
          </a:p>
          <a:p>
            <a:pPr algn="just">
              <a:buFontTx/>
              <a:buChar char="-"/>
            </a:pPr>
            <a:r>
              <a:rPr lang="pl-PL" b="1" dirty="0" smtClean="0"/>
              <a:t>Nazwy proste, </a:t>
            </a:r>
            <a:r>
              <a:rPr lang="pl-PL" dirty="0" smtClean="0"/>
              <a:t>które składają się z jednego wyrazu np. kot, profesor, prezydent, student;</a:t>
            </a:r>
          </a:p>
          <a:p>
            <a:pPr algn="just">
              <a:buFontTx/>
              <a:buChar char="-"/>
            </a:pPr>
            <a:r>
              <a:rPr lang="pl-PL" b="1" dirty="0" smtClean="0"/>
              <a:t>Nazwy złożone, </a:t>
            </a:r>
            <a:r>
              <a:rPr lang="pl-PL" dirty="0" smtClean="0"/>
              <a:t>które składają się z więcej niż jednego wyrazu np. kot Jacka, profesor filozofii, prezydent Wrocławia, student III roku prawa posiadający numer indeksu 55522.</a:t>
            </a:r>
          </a:p>
          <a:p>
            <a:pPr algn="just">
              <a:buFontTx/>
              <a:buChar char="-"/>
            </a:pPr>
            <a:r>
              <a:rPr lang="pl-PL" b="1" dirty="0" smtClean="0"/>
              <a:t>Nazwa to nie to samo co rzeczownik!! ( w sensie gramatycznym).</a:t>
            </a:r>
            <a:endParaRPr lang="pl-PL" b="1" dirty="0"/>
          </a:p>
        </p:txBody>
      </p:sp>
    </p:spTree>
    <p:extLst>
      <p:ext uri="{BB962C8B-B14F-4D97-AF65-F5344CB8AC3E}">
        <p14:creationId xmlns:p14="http://schemas.microsoft.com/office/powerpoint/2010/main" val="44061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83568" y="548680"/>
            <a:ext cx="8136904" cy="6120680"/>
          </a:xfrm>
        </p:spPr>
        <p:txBody>
          <a:bodyPr/>
          <a:lstStyle/>
          <a:p>
            <a:pPr algn="just"/>
            <a:r>
              <a:rPr lang="pl-PL" b="1" dirty="0" smtClean="0"/>
              <a:t>Nazwy konkretne </a:t>
            </a:r>
            <a:r>
              <a:rPr lang="pl-PL" dirty="0" smtClean="0"/>
              <a:t>to takie nazwy, które są znakami rzeczy np. „tablica”, „szklanka”, osób np. „student”, „brat”, ewentualnie czegoś, co sobie wyobrażamy jako rzecz lub osobę np. „elf”, „kwiat paproci</a:t>
            </a:r>
            <a:r>
              <a:rPr lang="pl-PL" dirty="0" smtClean="0"/>
              <a:t>”.</a:t>
            </a:r>
          </a:p>
          <a:p>
            <a:pPr algn="just"/>
            <a:endParaRPr lang="pl-PL" dirty="0" smtClean="0"/>
          </a:p>
          <a:p>
            <a:pPr algn="just"/>
            <a:r>
              <a:rPr lang="pl-PL" b="1" dirty="0" smtClean="0"/>
              <a:t>Nazwy abstrakcyjne </a:t>
            </a:r>
            <a:r>
              <a:rPr lang="pl-PL" dirty="0" smtClean="0"/>
              <a:t>to takie, które nie są znakami rzeczy ani osób, ani czegoś co sobie jako osobę lub rzecz wyobrażamy, ale wskazują na pewną cechę wspólną wielu przedmiotów np. „miękkość”, na pewne stany rzeczy lub zdarzenia np. „kradzież”, „cisza”, albo na pewien stosunek między przedmiotami np. „wyższość”, „hierarchia”.</a:t>
            </a:r>
          </a:p>
          <a:p>
            <a:pPr algn="just"/>
            <a:r>
              <a:rPr lang="pl-PL" dirty="0" smtClean="0"/>
              <a:t>Czerwony przedmiot – nazwa konkretna</a:t>
            </a:r>
          </a:p>
          <a:p>
            <a:pPr algn="just"/>
            <a:r>
              <a:rPr lang="pl-PL" dirty="0" smtClean="0"/>
              <a:t>Czerwień – nazwa abstrakcyjna</a:t>
            </a:r>
            <a:endParaRPr lang="pl-PL" dirty="0"/>
          </a:p>
        </p:txBody>
      </p:sp>
    </p:spTree>
    <p:extLst>
      <p:ext uri="{BB962C8B-B14F-4D97-AF65-F5344CB8AC3E}">
        <p14:creationId xmlns:p14="http://schemas.microsoft.com/office/powerpoint/2010/main" val="2412800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07504" y="0"/>
            <a:ext cx="8712968" cy="6597352"/>
          </a:xfrm>
        </p:spPr>
        <p:txBody>
          <a:bodyPr>
            <a:normAutofit fontScale="55000" lnSpcReduction="20000"/>
          </a:bodyPr>
          <a:lstStyle/>
          <a:p>
            <a:pPr marL="45720" indent="0" algn="ctr">
              <a:buNone/>
            </a:pPr>
            <a:r>
              <a:rPr lang="pl-PL" sz="3400" b="1" dirty="0" smtClean="0"/>
              <a:t>Plan zajęć:</a:t>
            </a:r>
          </a:p>
          <a:p>
            <a:pPr marL="45720" indent="0" algn="just">
              <a:buNone/>
            </a:pPr>
            <a:endParaRPr lang="pl-PL" sz="3300" dirty="0"/>
          </a:p>
          <a:p>
            <a:pPr marL="45720" indent="0" algn="just">
              <a:buNone/>
            </a:pPr>
            <a:r>
              <a:rPr lang="pl-PL" sz="3300" b="1" dirty="0"/>
              <a:t>Zajęcia </a:t>
            </a:r>
            <a:r>
              <a:rPr lang="pl-PL" sz="3300" b="1" dirty="0" smtClean="0"/>
              <a:t>1</a:t>
            </a:r>
            <a:endParaRPr lang="pl-PL" sz="3300" b="1" dirty="0"/>
          </a:p>
          <a:p>
            <a:pPr marL="45720" indent="0" algn="just">
              <a:buNone/>
            </a:pPr>
            <a:r>
              <a:rPr lang="pl-PL" sz="3300" b="1" dirty="0" smtClean="0"/>
              <a:t>Pojęcie </a:t>
            </a:r>
            <a:r>
              <a:rPr lang="pl-PL" sz="3300" b="1" dirty="0"/>
              <a:t>logiki. </a:t>
            </a:r>
            <a:endParaRPr lang="pl-PL" sz="3300" b="1" dirty="0" smtClean="0"/>
          </a:p>
          <a:p>
            <a:pPr marL="45720" indent="0" algn="just">
              <a:buNone/>
            </a:pPr>
            <a:r>
              <a:rPr lang="pl-PL" sz="3300" b="1" dirty="0" smtClean="0"/>
              <a:t>Ogólne </a:t>
            </a:r>
            <a:r>
              <a:rPr lang="pl-PL" sz="3300" b="1" dirty="0"/>
              <a:t>wiadomości o </a:t>
            </a:r>
            <a:r>
              <a:rPr lang="pl-PL" sz="3300" b="1" dirty="0" smtClean="0"/>
              <a:t>języku</a:t>
            </a:r>
          </a:p>
          <a:p>
            <a:pPr marL="45720" indent="0" algn="just">
              <a:buNone/>
            </a:pPr>
            <a:r>
              <a:rPr lang="pl-PL" sz="3300" dirty="0" smtClean="0"/>
              <a:t>Pojęcie </a:t>
            </a:r>
            <a:r>
              <a:rPr lang="pl-PL" sz="3300" dirty="0"/>
              <a:t>znaku. Znaki słowne. Koncepcje języka. Kategorie syntaktyczne. Role semiotyczne wypowiedzi. Język prawny i języki prawnicze</a:t>
            </a:r>
            <a:r>
              <a:rPr lang="pl-PL" sz="3300" dirty="0" smtClean="0"/>
              <a:t>.</a:t>
            </a:r>
            <a:endParaRPr lang="pl-PL" sz="3300" dirty="0"/>
          </a:p>
          <a:p>
            <a:pPr marL="45720" indent="0" algn="just">
              <a:buNone/>
            </a:pPr>
            <a:r>
              <a:rPr lang="pl-PL" sz="3300" b="1" dirty="0" smtClean="0"/>
              <a:t>Nazwy</a:t>
            </a:r>
            <a:endParaRPr lang="pl-PL" sz="3300" b="1" dirty="0"/>
          </a:p>
          <a:p>
            <a:pPr marL="45720" indent="0" algn="just">
              <a:buNone/>
            </a:pPr>
            <a:r>
              <a:rPr lang="pl-PL" sz="3300" dirty="0"/>
              <a:t>Pojmowanie nazwy, desygnat, zakres, treść nazwy. Rodzaje nazw. </a:t>
            </a:r>
            <a:endParaRPr lang="pl-PL" sz="3300" dirty="0" smtClean="0"/>
          </a:p>
          <a:p>
            <a:pPr marL="45720" indent="0" algn="just">
              <a:buNone/>
            </a:pPr>
            <a:r>
              <a:rPr lang="pl-PL" sz="3300" b="1" dirty="0" smtClean="0"/>
              <a:t>Zajęcia 2-3</a:t>
            </a:r>
          </a:p>
          <a:p>
            <a:pPr marL="45720" indent="0" algn="just">
              <a:buNone/>
            </a:pPr>
            <a:r>
              <a:rPr lang="pl-PL" sz="3300" b="1" dirty="0"/>
              <a:t>Stosunki między zakresami nazw</a:t>
            </a:r>
            <a:r>
              <a:rPr lang="pl-PL" sz="3300" b="1" dirty="0" smtClean="0"/>
              <a:t>.</a:t>
            </a:r>
            <a:endParaRPr lang="pl-PL" sz="3300" b="1" dirty="0"/>
          </a:p>
          <a:p>
            <a:pPr marL="45720" indent="0" algn="just">
              <a:buNone/>
            </a:pPr>
            <a:r>
              <a:rPr lang="pl-PL" sz="3300" b="1" dirty="0" smtClean="0"/>
              <a:t>Zdanie</a:t>
            </a:r>
            <a:endParaRPr lang="pl-PL" sz="3300" b="1" dirty="0"/>
          </a:p>
          <a:p>
            <a:pPr marL="45720" indent="0" algn="just">
              <a:buNone/>
            </a:pPr>
            <a:r>
              <a:rPr lang="pl-PL" sz="3300" dirty="0" smtClean="0"/>
              <a:t>Zdanie </a:t>
            </a:r>
            <a:r>
              <a:rPr lang="pl-PL" sz="3300" dirty="0"/>
              <a:t>w sensie gramatycznym a zdanie w sensie logicznym. Wyrażenia </a:t>
            </a:r>
            <a:r>
              <a:rPr lang="pl-PL" sz="3300" dirty="0" err="1"/>
              <a:t>zdaniopodobne</a:t>
            </a:r>
            <a:r>
              <a:rPr lang="pl-PL" sz="3300" dirty="0"/>
              <a:t>. Funkcje zdaniowe. Rodzaje zdań. Związki między zdaniami</a:t>
            </a:r>
            <a:r>
              <a:rPr lang="pl-PL" sz="3300" dirty="0" smtClean="0"/>
              <a:t>.</a:t>
            </a:r>
            <a:endParaRPr lang="pl-PL" sz="3300" dirty="0"/>
          </a:p>
          <a:p>
            <a:pPr marL="45720" indent="0" algn="just">
              <a:buNone/>
            </a:pPr>
            <a:r>
              <a:rPr lang="pl-PL" sz="3300" b="1" dirty="0" smtClean="0"/>
              <a:t>Definicje</a:t>
            </a:r>
            <a:endParaRPr lang="pl-PL" sz="3300" b="1" dirty="0"/>
          </a:p>
          <a:p>
            <a:pPr marL="45720" indent="0" algn="just">
              <a:buNone/>
            </a:pPr>
            <a:r>
              <a:rPr lang="pl-PL" sz="3300" dirty="0"/>
              <a:t>Budowa definicji równościowych. Rodzaje definicji ze względu na zadania. Błędy w definiowaniu</a:t>
            </a:r>
            <a:r>
              <a:rPr lang="pl-PL" sz="3300" dirty="0" smtClean="0"/>
              <a:t>.</a:t>
            </a:r>
            <a:endParaRPr lang="pl-PL" sz="3300" dirty="0"/>
          </a:p>
          <a:p>
            <a:pPr marL="45720" indent="0" algn="just">
              <a:buNone/>
            </a:pPr>
            <a:r>
              <a:rPr lang="pl-PL" sz="3300" b="1" dirty="0" smtClean="0"/>
              <a:t>Podział </a:t>
            </a:r>
            <a:r>
              <a:rPr lang="pl-PL" sz="3300" b="1" dirty="0"/>
              <a:t>logiczny</a:t>
            </a:r>
          </a:p>
          <a:p>
            <a:pPr marL="45720" indent="0" algn="just">
              <a:buNone/>
            </a:pPr>
            <a:r>
              <a:rPr lang="pl-PL" sz="3300" dirty="0"/>
              <a:t>Pojęcie podziału logicznego. Warunki poprawności podziału logicznego. Użyteczność podziału logicznego w działaniach administracji. Klasyfikacja. Partycja. Typologia.</a:t>
            </a:r>
          </a:p>
          <a:p>
            <a:pPr marL="45720" indent="0">
              <a:buNone/>
            </a:pPr>
            <a:endParaRPr lang="pl-PL" sz="2300" dirty="0"/>
          </a:p>
          <a:p>
            <a:pPr marL="45720" indent="0">
              <a:buNone/>
            </a:pPr>
            <a:endParaRPr lang="pl-PL" dirty="0" smtClean="0"/>
          </a:p>
          <a:p>
            <a:endParaRPr lang="pl-PL" dirty="0"/>
          </a:p>
        </p:txBody>
      </p:sp>
    </p:spTree>
    <p:extLst>
      <p:ext uri="{BB962C8B-B14F-4D97-AF65-F5344CB8AC3E}">
        <p14:creationId xmlns:p14="http://schemas.microsoft.com/office/powerpoint/2010/main" val="16163259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smtClean="0"/>
              <a:t>Desygnat nazwy</a:t>
            </a:r>
            <a:endParaRPr lang="pl-PL" dirty="0"/>
          </a:p>
        </p:txBody>
      </p:sp>
      <p:sp>
        <p:nvSpPr>
          <p:cNvPr id="3" name="Symbol zastępczy zawartości 2"/>
          <p:cNvSpPr>
            <a:spLocks noGrp="1"/>
          </p:cNvSpPr>
          <p:nvPr>
            <p:ph sz="quarter" idx="13"/>
          </p:nvPr>
        </p:nvSpPr>
        <p:spPr>
          <a:xfrm>
            <a:off x="899592" y="260648"/>
            <a:ext cx="7200800" cy="3744416"/>
          </a:xfrm>
        </p:spPr>
        <p:txBody>
          <a:bodyPr/>
          <a:lstStyle/>
          <a:p>
            <a:pPr marL="45720" indent="0">
              <a:buNone/>
            </a:pPr>
            <a:r>
              <a:rPr lang="pl-PL" dirty="0" smtClean="0"/>
              <a:t>Desygnat nazwy to przedmiot, którego dana nazwa jest znakiem. </a:t>
            </a:r>
          </a:p>
          <a:p>
            <a:pPr marL="45720" indent="0">
              <a:buNone/>
            </a:pPr>
            <a:r>
              <a:rPr lang="pl-PL" sz="2800" b="1" dirty="0" smtClean="0"/>
              <a:t>Desygnat to element pozajęzykowej rzeczywistości, do którego odnosi się nazwa. </a:t>
            </a:r>
          </a:p>
          <a:p>
            <a:pPr marL="45720" indent="0">
              <a:buNone/>
            </a:pPr>
            <a:r>
              <a:rPr lang="pl-PL" dirty="0" smtClean="0"/>
              <a:t>Trudniej jest określić desygnat nazwy abstrakcyjnej – np. przedmiot naszej myśli…</a:t>
            </a:r>
            <a:endParaRPr lang="pl-PL" dirty="0"/>
          </a:p>
        </p:txBody>
      </p:sp>
    </p:spTree>
    <p:extLst>
      <p:ext uri="{BB962C8B-B14F-4D97-AF65-F5344CB8AC3E}">
        <p14:creationId xmlns:p14="http://schemas.microsoft.com/office/powerpoint/2010/main" val="32651865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11560" y="404664"/>
            <a:ext cx="8136904" cy="5976664"/>
          </a:xfrm>
        </p:spPr>
        <p:txBody>
          <a:bodyPr/>
          <a:lstStyle/>
          <a:p>
            <a:pPr algn="just"/>
            <a:r>
              <a:rPr lang="pl-PL" b="1" dirty="0" smtClean="0"/>
              <a:t>Nazwy indywidualne </a:t>
            </a:r>
            <a:r>
              <a:rPr lang="pl-PL" dirty="0" smtClean="0"/>
              <a:t>służą do oznaczania poszczególnych, tych a nie innych przedmiotów, nie przypisując przez to danemu przedmiotowi takich, czy innych właściwości wyróżniających go np. Toruń, Jan Nowak. Nazwy te służą przedmiotowi tak długo, jak długo zachowuje on ciągłość istnienia (chyba, że zmienimy mu nazwę).  </a:t>
            </a:r>
          </a:p>
          <a:p>
            <a:pPr algn="just"/>
            <a:r>
              <a:rPr lang="pl-PL" dirty="0" smtClean="0"/>
              <a:t>Nazwy indywidualne mogą być nadawane przedmiotom wyobrażonym np. </a:t>
            </a:r>
            <a:r>
              <a:rPr lang="pl-PL" dirty="0" err="1" smtClean="0"/>
              <a:t>hobbit</a:t>
            </a:r>
            <a:r>
              <a:rPr lang="pl-PL" dirty="0" smtClean="0"/>
              <a:t> </a:t>
            </a:r>
            <a:r>
              <a:rPr lang="pl-PL" dirty="0" err="1" smtClean="0"/>
              <a:t>Frodo</a:t>
            </a:r>
            <a:r>
              <a:rPr lang="pl-PL" dirty="0" smtClean="0"/>
              <a:t>.</a:t>
            </a:r>
          </a:p>
          <a:p>
            <a:pPr algn="just"/>
            <a:r>
              <a:rPr lang="pl-PL" b="1" dirty="0" smtClean="0"/>
              <a:t>Nazwy generalne</a:t>
            </a:r>
            <a:r>
              <a:rPr lang="pl-PL" dirty="0" smtClean="0"/>
              <a:t>, to nazwy, które przysługują przedmiotom ze względu na jakieś cechy, które tym przedmiotom przypisujemy, np. szklanka, budynek, student prawa.</a:t>
            </a:r>
          </a:p>
          <a:p>
            <a:pPr algn="just"/>
            <a:r>
              <a:rPr lang="pl-PL" dirty="0" smtClean="0"/>
              <a:t>W pewnych przypadkach może istnieć tylko jeden przedmiot mający określone cechy np. prezydent RP, najwyższa góra na świecie, a nawet mogą w ogóle nie istnieć np. </a:t>
            </a:r>
            <a:r>
              <a:rPr lang="pl-PL" dirty="0" err="1" smtClean="0"/>
              <a:t>trol</a:t>
            </a:r>
            <a:r>
              <a:rPr lang="pl-PL" dirty="0" smtClean="0"/>
              <a:t>, fioletowa sosna.</a:t>
            </a:r>
            <a:endParaRPr lang="pl-PL" dirty="0"/>
          </a:p>
        </p:txBody>
      </p:sp>
    </p:spTree>
    <p:extLst>
      <p:ext uri="{BB962C8B-B14F-4D97-AF65-F5344CB8AC3E}">
        <p14:creationId xmlns:p14="http://schemas.microsoft.com/office/powerpoint/2010/main" val="3069472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548680"/>
            <a:ext cx="8352928" cy="6048672"/>
          </a:xfrm>
        </p:spPr>
        <p:txBody>
          <a:bodyPr/>
          <a:lstStyle/>
          <a:p>
            <a:r>
              <a:rPr lang="pl-PL" dirty="0" smtClean="0"/>
              <a:t>Np. Anna – nazwa indywidualna (zazwyczaj używając imienia odnosimy je do konkretnej osoby), ale np. dzisiaj wypadają imieniny Anny – nazwa generalna.</a:t>
            </a:r>
          </a:p>
          <a:p>
            <a:pPr marL="45720" indent="0" algn="ctr">
              <a:buNone/>
            </a:pPr>
            <a:endParaRPr lang="pl-PL" dirty="0" smtClean="0"/>
          </a:p>
          <a:p>
            <a:pPr marL="45720" indent="0" algn="ctr">
              <a:buNone/>
            </a:pPr>
            <a:r>
              <a:rPr lang="pl-PL" sz="2800" b="1" dirty="0" smtClean="0"/>
              <a:t>Treść nazwy</a:t>
            </a:r>
          </a:p>
          <a:p>
            <a:pPr marL="45720" indent="0" algn="just">
              <a:buNone/>
            </a:pPr>
            <a:r>
              <a:rPr lang="pl-PL" dirty="0" smtClean="0"/>
              <a:t>Treścią nazwy generalnej jest taki zespół cech, na podstawie którego osoba używająca danej nazwy we właściwy dla danego języka sposób gotowa jest uznać jakiś dowolny przedmiot za desygnat tej nazwy (jeżeli stwierdza w nim te cechy łącznie) lub odmówić charakteru desygnatu tej nazwy (jeżeli stwierdza brak którejś z cech). </a:t>
            </a:r>
          </a:p>
          <a:p>
            <a:pPr marL="45720" indent="0" algn="just">
              <a:buNone/>
            </a:pPr>
            <a:r>
              <a:rPr lang="pl-PL" dirty="0" smtClean="0"/>
              <a:t>Np. treścią nazwy „kot” jest zespół cech: 1. zwierzę, 2. domowe (nie dzikie) 3. ssak 4. posiadające 4 łapy i ogon</a:t>
            </a:r>
          </a:p>
          <a:p>
            <a:pPr marL="45720" indent="0" algn="just">
              <a:buNone/>
            </a:pPr>
            <a:r>
              <a:rPr lang="pl-PL" dirty="0"/>
              <a:t>zwierzę domowe o miękkiej sierści, długim ogonie, długich wąsach i łapach zakończonych pazurami</a:t>
            </a:r>
          </a:p>
          <a:p>
            <a:pPr marL="45720" indent="0" algn="just">
              <a:buNone/>
            </a:pPr>
            <a:endParaRPr lang="pl-PL" dirty="0"/>
          </a:p>
        </p:txBody>
      </p:sp>
    </p:spTree>
    <p:extLst>
      <p:ext uri="{BB962C8B-B14F-4D97-AF65-F5344CB8AC3E}">
        <p14:creationId xmlns:p14="http://schemas.microsoft.com/office/powerpoint/2010/main" val="991752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467544" y="404664"/>
            <a:ext cx="8352928" cy="6048672"/>
          </a:xfrm>
        </p:spPr>
        <p:txBody>
          <a:bodyPr/>
          <a:lstStyle/>
          <a:p>
            <a:pPr algn="just"/>
            <a:r>
              <a:rPr lang="pl-PL" b="1" dirty="0" smtClean="0"/>
              <a:t>Cechy konstytutywne </a:t>
            </a:r>
            <a:r>
              <a:rPr lang="pl-PL" dirty="0" smtClean="0"/>
              <a:t>przedmiotu to takie cechy, które wystarczają do tego, by odróżnić desygnat danej nazwy od innych przedmiotów</a:t>
            </a:r>
          </a:p>
          <a:p>
            <a:pPr algn="just"/>
            <a:r>
              <a:rPr lang="pl-PL" dirty="0" smtClean="0"/>
              <a:t>Pozostałe cechy przedmiotu, które również mogą być typowe dla desygnatów innej nazwy/nazw to tzw. </a:t>
            </a:r>
            <a:r>
              <a:rPr lang="pl-PL" b="1" dirty="0" smtClean="0"/>
              <a:t>cechy konsekutywne.</a:t>
            </a:r>
          </a:p>
          <a:p>
            <a:pPr algn="just"/>
            <a:r>
              <a:rPr lang="pl-PL" dirty="0" smtClean="0"/>
              <a:t>Kwadrat:  1. figura płaska, 2. czworoboczna, 3. równoboczna, 4. prostokątna, 5. o bokach parami równoległych, 6. o przekątnych równych 7. połowiących się i 8. prostopadłych, 9. o obwodzie przy danej powierzchni stosunkowo najmniejszym, 10. </a:t>
            </a:r>
            <a:r>
              <a:rPr lang="pl-PL" dirty="0" err="1" smtClean="0"/>
              <a:t>wpisywalna</a:t>
            </a:r>
            <a:r>
              <a:rPr lang="pl-PL" dirty="0" smtClean="0"/>
              <a:t> w koło, 11. opisywalna na kole...</a:t>
            </a:r>
          </a:p>
          <a:p>
            <a:pPr algn="just"/>
            <a:r>
              <a:rPr lang="pl-PL" dirty="0" smtClean="0"/>
              <a:t>Cechy </a:t>
            </a:r>
            <a:r>
              <a:rPr lang="pl-PL" dirty="0" err="1" smtClean="0"/>
              <a:t>konsytutywne</a:t>
            </a:r>
            <a:r>
              <a:rPr lang="pl-PL" dirty="0" smtClean="0"/>
              <a:t> 1,2,3,4 albo 1,2,3,6, albo 1,2,9 albo 1,2,6,7,8 (wystarczające do opisu kwadratu)</a:t>
            </a:r>
          </a:p>
          <a:p>
            <a:pPr algn="just"/>
            <a:r>
              <a:rPr lang="pl-PL" dirty="0" smtClean="0"/>
              <a:t>Nie wystarczają jednak cechy: 1,2,4,6,7. </a:t>
            </a:r>
          </a:p>
          <a:p>
            <a:pPr algn="just"/>
            <a:r>
              <a:rPr lang="pl-PL" u="sng" dirty="0" smtClean="0"/>
              <a:t>Zespół cech konstytutywnych można różnie zestawiać, stąd też pewne cechy raz będą konstytutywne a raz konsekutywne. </a:t>
            </a:r>
          </a:p>
        </p:txBody>
      </p:sp>
    </p:spTree>
    <p:extLst>
      <p:ext uri="{BB962C8B-B14F-4D97-AF65-F5344CB8AC3E}">
        <p14:creationId xmlns:p14="http://schemas.microsoft.com/office/powerpoint/2010/main" val="19976051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332656"/>
            <a:ext cx="8208912" cy="6120680"/>
          </a:xfrm>
        </p:spPr>
        <p:txBody>
          <a:bodyPr/>
          <a:lstStyle/>
          <a:p>
            <a:pPr marL="45720" indent="0" algn="just">
              <a:buNone/>
            </a:pPr>
            <a:r>
              <a:rPr lang="pl-PL" dirty="0" smtClean="0"/>
              <a:t>Treść leksykalna (słownikowa) nazwy – to </a:t>
            </a:r>
            <a:r>
              <a:rPr lang="pl-PL" dirty="0" smtClean="0"/>
              <a:t>taki konstytutywny </a:t>
            </a:r>
            <a:r>
              <a:rPr lang="pl-PL" dirty="0" smtClean="0"/>
              <a:t>zespół cech, który najprościej wyjaśnia, co jest desygnatem nazwy a więc jaka jest jej treść. Np. w przypadku kwadratu będą to cechy nr 1,2,9.</a:t>
            </a:r>
          </a:p>
          <a:p>
            <a:pPr marL="45720" indent="0" algn="just">
              <a:buNone/>
            </a:pPr>
            <a:endParaRPr lang="pl-PL" dirty="0"/>
          </a:p>
          <a:p>
            <a:pPr marL="45720" indent="0" algn="just">
              <a:buNone/>
            </a:pPr>
            <a:r>
              <a:rPr lang="pl-PL" dirty="0" smtClean="0"/>
              <a:t>Nazwy wieloznaczne (homonimy) – nazwy generalne, które pełnią rolę nazwy dla różnych desygnatów, z których każdy posiada inną treść (inny zespół cech) np. zamek, golf, piła. </a:t>
            </a: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08486"/>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981101"/>
            <a:ext cx="2587005" cy="145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921144"/>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066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67744" y="5301208"/>
            <a:ext cx="6512511" cy="1143000"/>
          </a:xfrm>
        </p:spPr>
        <p:txBody>
          <a:bodyPr/>
          <a:lstStyle/>
          <a:p>
            <a:r>
              <a:rPr lang="pl-PL" dirty="0" smtClean="0"/>
              <a:t>supozycje</a:t>
            </a:r>
            <a:endParaRPr lang="pl-PL" dirty="0"/>
          </a:p>
        </p:txBody>
      </p:sp>
      <p:sp>
        <p:nvSpPr>
          <p:cNvPr id="3" name="Symbol zastępczy zawartości 2"/>
          <p:cNvSpPr>
            <a:spLocks noGrp="1"/>
          </p:cNvSpPr>
          <p:nvPr>
            <p:ph sz="quarter" idx="13"/>
          </p:nvPr>
        </p:nvSpPr>
        <p:spPr>
          <a:xfrm>
            <a:off x="323528" y="188640"/>
            <a:ext cx="8496944" cy="4968552"/>
          </a:xfrm>
        </p:spPr>
        <p:txBody>
          <a:bodyPr>
            <a:normAutofit/>
          </a:bodyPr>
          <a:lstStyle/>
          <a:p>
            <a:pPr marL="45720" indent="0" algn="just">
              <a:buNone/>
            </a:pPr>
            <a:r>
              <a:rPr lang="pl-PL" dirty="0" smtClean="0"/>
              <a:t>Nazwy generalne występować mogą w trzech rolach znaczeniowych (supozycjach):</a:t>
            </a:r>
          </a:p>
          <a:p>
            <a:pPr marL="502920" indent="-457200" algn="just">
              <a:buAutoNum type="arabicPeriod"/>
            </a:pPr>
            <a:r>
              <a:rPr lang="pl-PL" b="1" dirty="0" smtClean="0"/>
              <a:t>Supozycja prosta </a:t>
            </a:r>
            <a:r>
              <a:rPr lang="pl-PL" dirty="0" smtClean="0"/>
              <a:t>– nazwa używana jest jako znak dla poszczególnego przedmiotu określonego rodzaju, jako znak dla desygnatu tej nazwy np. „Profesor postawił mi ocenę bardzo dobrą” – chodzi nam o konkretnego profesora.</a:t>
            </a:r>
          </a:p>
          <a:p>
            <a:pPr marL="502920" indent="-457200" algn="just">
              <a:buAutoNum type="arabicPeriod"/>
            </a:pPr>
            <a:r>
              <a:rPr lang="pl-PL" b="1" dirty="0" smtClean="0"/>
              <a:t>Supozycja formalna </a:t>
            </a:r>
            <a:r>
              <a:rPr lang="pl-PL" dirty="0" smtClean="0"/>
              <a:t>– nazwa używana jest jako znak dla całego gatunku przedmiotów np. profesorowie to osoby wykształcone. </a:t>
            </a:r>
            <a:r>
              <a:rPr lang="pl-PL" u="sng" dirty="0" smtClean="0"/>
              <a:t>Nazwa użyta  w tej supozycji staje się zawsze nazwą abstrakcyjną. </a:t>
            </a:r>
          </a:p>
          <a:p>
            <a:pPr marL="502920" indent="-457200" algn="just">
              <a:buAutoNum type="arabicPeriod"/>
            </a:pPr>
            <a:r>
              <a:rPr lang="pl-PL" b="1" dirty="0" smtClean="0"/>
              <a:t>Supozycja materialna </a:t>
            </a:r>
            <a:r>
              <a:rPr lang="pl-PL" dirty="0" smtClean="0"/>
              <a:t>– użycie jakiegoś wyrazu jako znaku dla niego samego np. „PROFESOR” składa się z 3 sylab, 8 liter. </a:t>
            </a:r>
            <a:r>
              <a:rPr lang="pl-PL" u="sng" dirty="0" smtClean="0"/>
              <a:t>Używając słowa w tej supozycji stawiamy je w cudzysłowie.</a:t>
            </a:r>
            <a:endParaRPr lang="pl-PL" u="sng" dirty="0"/>
          </a:p>
        </p:txBody>
      </p:sp>
    </p:spTree>
    <p:extLst>
      <p:ext uri="{BB962C8B-B14F-4D97-AF65-F5344CB8AC3E}">
        <p14:creationId xmlns:p14="http://schemas.microsoft.com/office/powerpoint/2010/main" val="31911394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23728" y="5301208"/>
            <a:ext cx="6512511" cy="1143000"/>
          </a:xfrm>
        </p:spPr>
        <p:txBody>
          <a:bodyPr/>
          <a:lstStyle/>
          <a:p>
            <a:pPr marL="0" indent="0">
              <a:buNone/>
            </a:pPr>
            <a:r>
              <a:rPr lang="pl-PL" dirty="0" smtClean="0"/>
              <a:t>Zakres nazwy</a:t>
            </a:r>
            <a:endParaRPr lang="pl-PL" dirty="0"/>
          </a:p>
        </p:txBody>
      </p:sp>
      <p:sp>
        <p:nvSpPr>
          <p:cNvPr id="3" name="Symbol zastępczy zawartości 2"/>
          <p:cNvSpPr>
            <a:spLocks noGrp="1"/>
          </p:cNvSpPr>
          <p:nvPr>
            <p:ph sz="quarter" idx="13"/>
          </p:nvPr>
        </p:nvSpPr>
        <p:spPr>
          <a:xfrm>
            <a:off x="467544" y="260648"/>
            <a:ext cx="8352928" cy="5184576"/>
          </a:xfrm>
        </p:spPr>
        <p:txBody>
          <a:bodyPr>
            <a:normAutofit lnSpcReduction="10000"/>
          </a:bodyPr>
          <a:lstStyle/>
          <a:p>
            <a:pPr marL="45720" indent="0" algn="just">
              <a:buNone/>
            </a:pPr>
            <a:r>
              <a:rPr lang="pl-PL" dirty="0" smtClean="0"/>
              <a:t>Zakres nazwy to klasa wszystkich desygnatów danej nazwy.</a:t>
            </a:r>
          </a:p>
          <a:p>
            <a:pPr marL="45720" indent="0" algn="just">
              <a:buNone/>
            </a:pPr>
            <a:r>
              <a:rPr lang="pl-PL" dirty="0" smtClean="0"/>
              <a:t>Np. zakres nazwy „student” tworzą wszystkie na świecie osoby będące studentami (nie chodzi tu jednak o całość taką jak ogólnoświatowa organizacja studencka – agregat!). </a:t>
            </a:r>
          </a:p>
          <a:p>
            <a:pPr algn="just"/>
            <a:r>
              <a:rPr lang="pl-PL" dirty="0" smtClean="0"/>
              <a:t>zakres </a:t>
            </a:r>
            <a:r>
              <a:rPr lang="pl-PL" dirty="0" smtClean="0"/>
              <a:t>nazwy określany jest w odniesieniu do konkretnego okresu czasu np. władcy Polski w okresie renesansu. Zwykle jednak odnosi się zakres nazwy do chwili, w której używa się nazwy. </a:t>
            </a:r>
          </a:p>
          <a:p>
            <a:pPr algn="just"/>
            <a:r>
              <a:rPr lang="pl-PL" dirty="0" smtClean="0"/>
              <a:t>Zakres nazwy indywidualnej z założenia obejmuje tylko jeden desygnat.</a:t>
            </a:r>
          </a:p>
          <a:p>
            <a:pPr algn="just"/>
            <a:r>
              <a:rPr lang="pl-PL" dirty="0" smtClean="0"/>
              <a:t>Zakres nazwy generalnej wyznacza treść tej nazwy – im więcej cech dodajemy tym bogatszą treść nazwy utrzymujemy, ale o węższym zakresie np. człowiek &gt; prawnik &gt; sędzia (</a:t>
            </a:r>
            <a:r>
              <a:rPr lang="pl-PL" b="1" dirty="0" smtClean="0"/>
              <a:t>determinowanie). </a:t>
            </a:r>
            <a:r>
              <a:rPr lang="pl-PL" dirty="0" smtClean="0"/>
              <a:t>Przy pomijaniu cech jest odwrotnie: sędzia &gt; prawnik &gt; człowiek (</a:t>
            </a:r>
            <a:r>
              <a:rPr lang="pl-PL" b="1" dirty="0" smtClean="0"/>
              <a:t>abstrahowanie</a:t>
            </a:r>
            <a:r>
              <a:rPr lang="pl-PL" dirty="0" smtClean="0"/>
              <a:t>)</a:t>
            </a:r>
            <a:endParaRPr lang="pl-PL" dirty="0"/>
          </a:p>
        </p:txBody>
      </p:sp>
    </p:spTree>
    <p:extLst>
      <p:ext uri="{BB962C8B-B14F-4D97-AF65-F5344CB8AC3E}">
        <p14:creationId xmlns:p14="http://schemas.microsoft.com/office/powerpoint/2010/main" val="278849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23528" y="260648"/>
            <a:ext cx="8568952" cy="6336704"/>
          </a:xfrm>
        </p:spPr>
        <p:txBody>
          <a:bodyPr/>
          <a:lstStyle/>
          <a:p>
            <a:pPr algn="just"/>
            <a:r>
              <a:rPr lang="pl-PL" b="1" dirty="0" smtClean="0"/>
              <a:t>Nazwy ogólne </a:t>
            </a:r>
            <a:r>
              <a:rPr lang="pl-PL" dirty="0" smtClean="0"/>
              <a:t>– mają więcej niż 1 desygnat np. jabłko, minister, wiceprezydent Wrocławia;</a:t>
            </a:r>
          </a:p>
          <a:p>
            <a:pPr algn="just"/>
            <a:r>
              <a:rPr lang="pl-PL" b="1" dirty="0" smtClean="0"/>
              <a:t>Nazwy jednostkowe </a:t>
            </a:r>
            <a:r>
              <a:rPr lang="pl-PL" dirty="0" smtClean="0"/>
              <a:t>– mają tylko jeden desygnat np. najgłębsze jezioro na świecie, trzecia planeta od Słońca, ojciec Adama Mickiewicza;</a:t>
            </a:r>
          </a:p>
          <a:p>
            <a:pPr algn="just"/>
            <a:r>
              <a:rPr lang="pl-PL" b="1" dirty="0" smtClean="0"/>
              <a:t>Nazwy puste </a:t>
            </a:r>
            <a:r>
              <a:rPr lang="pl-PL" dirty="0" smtClean="0"/>
              <a:t>– niczego nie oznaczają, jednak coś znaczą. Jeżeli są to nazwy generalne, mają pewną treść, każą szukać osób lub rzeczy o określonych cechach (nazwy konkretne) – chociaż osób takich lub przedmiotów nie ma lub nie może być np. elf. </a:t>
            </a:r>
          </a:p>
          <a:p>
            <a:pPr algn="just"/>
            <a:endParaRPr lang="pl-PL" dirty="0"/>
          </a:p>
          <a:p>
            <a:pPr algn="just"/>
            <a:r>
              <a:rPr lang="pl-PL" b="1" dirty="0" smtClean="0"/>
              <a:t>Nazw jednostkowych nie należy utożsamiać z nazwami indywidualnymi np. najstarszy żyjący w dniu 15.09.1993 r. człowiek to nazwa jednostkowa lecz generalna (nie określa konkretnej osoby, chociaż istnieje tylko 1 desygnat nazwy).</a:t>
            </a:r>
            <a:endParaRPr lang="pl-PL" b="1" dirty="0"/>
          </a:p>
        </p:txBody>
      </p:sp>
    </p:spTree>
    <p:extLst>
      <p:ext uri="{BB962C8B-B14F-4D97-AF65-F5344CB8AC3E}">
        <p14:creationId xmlns:p14="http://schemas.microsoft.com/office/powerpoint/2010/main" val="81503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07704" y="5301208"/>
            <a:ext cx="6512511" cy="1143000"/>
          </a:xfrm>
        </p:spPr>
        <p:txBody>
          <a:bodyPr/>
          <a:lstStyle/>
          <a:p>
            <a:r>
              <a:rPr lang="pl-PL" dirty="0" smtClean="0"/>
              <a:t>Nazwy zbiorowe</a:t>
            </a:r>
            <a:endParaRPr lang="pl-PL" dirty="0"/>
          </a:p>
        </p:txBody>
      </p:sp>
      <p:sp>
        <p:nvSpPr>
          <p:cNvPr id="3" name="Symbol zastępczy zawartości 2"/>
          <p:cNvSpPr>
            <a:spLocks noGrp="1"/>
          </p:cNvSpPr>
          <p:nvPr>
            <p:ph sz="quarter" idx="13"/>
          </p:nvPr>
        </p:nvSpPr>
        <p:spPr>
          <a:xfrm>
            <a:off x="467544" y="260648"/>
            <a:ext cx="8136904" cy="5040560"/>
          </a:xfrm>
        </p:spPr>
        <p:txBody>
          <a:bodyPr/>
          <a:lstStyle/>
          <a:p>
            <a:pPr marL="45720" indent="0">
              <a:buNone/>
            </a:pPr>
            <a:r>
              <a:rPr lang="pl-PL" b="1" dirty="0" smtClean="0"/>
              <a:t>Nazwy zbiorowe (kolektywne) </a:t>
            </a:r>
            <a:r>
              <a:rPr lang="pl-PL" dirty="0" smtClean="0"/>
              <a:t>to nazwy, których desygnatami nie są poszczególne rzeczy, lecz takie przedmioty, które traktujemy jako agregaty złożone z poszczególnych rzeczy np.</a:t>
            </a:r>
          </a:p>
          <a:p>
            <a:pPr marL="45720" indent="0">
              <a:buNone/>
            </a:pPr>
            <a:r>
              <a:rPr lang="pl-PL" dirty="0" smtClean="0"/>
              <a:t>Przedsiębiorstwo w rozumieniu art. 55 KC; kadra narodowa w piłce nożnej. </a:t>
            </a:r>
          </a:p>
          <a:p>
            <a:pPr marL="45720" indent="0">
              <a:buNone/>
            </a:pPr>
            <a:r>
              <a:rPr lang="pl-PL" dirty="0" smtClean="0"/>
              <a:t>Nie jest desygnatem nazwy zbiorowej „Sejm” desygnat nazwy „poseł”!!</a:t>
            </a:r>
          </a:p>
          <a:p>
            <a:pPr marL="45720" indent="0">
              <a:buNone/>
            </a:pPr>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88" y="2924944"/>
            <a:ext cx="3361556" cy="224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626" y="2924944"/>
            <a:ext cx="3454033" cy="20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951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11760" y="5517232"/>
            <a:ext cx="6512511" cy="1143000"/>
          </a:xfrm>
        </p:spPr>
        <p:txBody>
          <a:bodyPr/>
          <a:lstStyle/>
          <a:p>
            <a:pPr marL="0" indent="0">
              <a:buNone/>
            </a:pPr>
            <a:r>
              <a:rPr lang="pl-PL" dirty="0" smtClean="0"/>
              <a:t>Rodzaje nazw</a:t>
            </a:r>
            <a:endParaRPr lang="pl-PL" dirty="0"/>
          </a:p>
        </p:txBody>
      </p:sp>
      <p:sp>
        <p:nvSpPr>
          <p:cNvPr id="3" name="Symbol zastępczy zawartości 2"/>
          <p:cNvSpPr>
            <a:spLocks noGrp="1"/>
          </p:cNvSpPr>
          <p:nvPr>
            <p:ph sz="quarter" idx="13"/>
          </p:nvPr>
        </p:nvSpPr>
        <p:spPr>
          <a:xfrm>
            <a:off x="395536" y="188640"/>
            <a:ext cx="8496944" cy="5256584"/>
          </a:xfrm>
        </p:spPr>
        <p:txBody>
          <a:bodyPr>
            <a:normAutofit lnSpcReduction="10000"/>
          </a:bodyPr>
          <a:lstStyle/>
          <a:p>
            <a:pPr marL="502920" indent="-457200">
              <a:buAutoNum type="arabicPeriod"/>
            </a:pPr>
            <a:r>
              <a:rPr lang="pl-PL" dirty="0" smtClean="0"/>
              <a:t>wg. liczby wyrazów składowych:</a:t>
            </a:r>
          </a:p>
          <a:p>
            <a:pPr>
              <a:buFontTx/>
              <a:buChar char="-"/>
            </a:pPr>
            <a:r>
              <a:rPr lang="pl-PL" dirty="0" smtClean="0"/>
              <a:t>Proste </a:t>
            </a:r>
          </a:p>
          <a:p>
            <a:pPr>
              <a:buFontTx/>
              <a:buChar char="-"/>
            </a:pPr>
            <a:r>
              <a:rPr lang="pl-PL" dirty="0" smtClean="0"/>
              <a:t>Złożone;</a:t>
            </a:r>
          </a:p>
          <a:p>
            <a:pPr marL="45720" indent="0">
              <a:buNone/>
            </a:pPr>
            <a:r>
              <a:rPr lang="pl-PL" dirty="0" smtClean="0"/>
              <a:t>2. wg. charakteru tego, do czego się odnoszą:</a:t>
            </a:r>
          </a:p>
          <a:p>
            <a:pPr>
              <a:buFontTx/>
              <a:buChar char="-"/>
            </a:pPr>
            <a:r>
              <a:rPr lang="pl-PL" dirty="0" smtClean="0"/>
              <a:t>Konkretne</a:t>
            </a:r>
          </a:p>
          <a:p>
            <a:pPr>
              <a:buFontTx/>
              <a:buChar char="-"/>
            </a:pPr>
            <a:r>
              <a:rPr lang="pl-PL" dirty="0" smtClean="0"/>
              <a:t>Abstrakcyjne;</a:t>
            </a:r>
          </a:p>
          <a:p>
            <a:pPr marL="45720" indent="0">
              <a:buNone/>
            </a:pPr>
            <a:r>
              <a:rPr lang="pl-PL" dirty="0" smtClean="0"/>
              <a:t>3. wg. sposobu wskazywania desygnatów:</a:t>
            </a:r>
          </a:p>
          <a:p>
            <a:pPr marL="45720" indent="0">
              <a:buNone/>
            </a:pPr>
            <a:r>
              <a:rPr lang="pl-PL" dirty="0" smtClean="0"/>
              <a:t>-generalne</a:t>
            </a:r>
          </a:p>
          <a:p>
            <a:pPr marL="45720" indent="0">
              <a:buNone/>
            </a:pPr>
            <a:r>
              <a:rPr lang="pl-PL" dirty="0" smtClean="0"/>
              <a:t>-abstrakcyjne;</a:t>
            </a:r>
          </a:p>
          <a:p>
            <a:pPr marL="45720" indent="0">
              <a:buNone/>
            </a:pPr>
            <a:r>
              <a:rPr lang="pl-PL" dirty="0" smtClean="0"/>
              <a:t>4. według struktury desygnatów:</a:t>
            </a:r>
          </a:p>
          <a:p>
            <a:pPr marL="45720" indent="0">
              <a:buNone/>
            </a:pPr>
            <a:r>
              <a:rPr lang="pl-PL" dirty="0" smtClean="0"/>
              <a:t>-zbiorowe</a:t>
            </a:r>
          </a:p>
          <a:p>
            <a:pPr marL="45720" indent="0">
              <a:buNone/>
            </a:pPr>
            <a:r>
              <a:rPr lang="pl-PL" dirty="0" smtClean="0"/>
              <a:t>-</a:t>
            </a:r>
            <a:r>
              <a:rPr lang="pl-PL" dirty="0" err="1" smtClean="0"/>
              <a:t>niezbiorowe</a:t>
            </a:r>
            <a:r>
              <a:rPr lang="pl-PL" dirty="0" smtClean="0"/>
              <a:t>.</a:t>
            </a:r>
          </a:p>
        </p:txBody>
      </p:sp>
    </p:spTree>
    <p:extLst>
      <p:ext uri="{BB962C8B-B14F-4D97-AF65-F5344CB8AC3E}">
        <p14:creationId xmlns:p14="http://schemas.microsoft.com/office/powerpoint/2010/main" val="1510443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95536" y="476672"/>
            <a:ext cx="8424936" cy="5688632"/>
          </a:xfrm>
        </p:spPr>
        <p:txBody>
          <a:bodyPr>
            <a:normAutofit/>
          </a:bodyPr>
          <a:lstStyle/>
          <a:p>
            <a:pPr marL="45720" indent="0">
              <a:buNone/>
            </a:pPr>
            <a:r>
              <a:rPr lang="pl-PL" dirty="0"/>
              <a:t>Zajęcia </a:t>
            </a:r>
            <a:r>
              <a:rPr lang="pl-PL" dirty="0" smtClean="0"/>
              <a:t>4-5</a:t>
            </a:r>
            <a:endParaRPr lang="pl-PL" dirty="0"/>
          </a:p>
          <a:p>
            <a:pPr marL="45720" indent="0" algn="just">
              <a:buNone/>
            </a:pPr>
            <a:r>
              <a:rPr lang="pl-PL" dirty="0"/>
              <a:t>V Funkcje logiczne</a:t>
            </a:r>
          </a:p>
          <a:p>
            <a:pPr marL="45720" indent="0" algn="just">
              <a:buNone/>
            </a:pPr>
            <a:r>
              <a:rPr lang="pl-PL" dirty="0"/>
              <a:t>Pojęcie funkcji logicznej. Funktory prawdziwościowe. Metody badania funkcji logicznych: zero-jedynkowa oraz metoda dowodu </a:t>
            </a:r>
            <a:r>
              <a:rPr lang="pl-PL" dirty="0" err="1"/>
              <a:t>niewprost</a:t>
            </a:r>
            <a:r>
              <a:rPr lang="pl-PL" dirty="0"/>
              <a:t>.</a:t>
            </a:r>
          </a:p>
          <a:p>
            <a:pPr algn="just"/>
            <a:endParaRPr lang="pl-PL" dirty="0"/>
          </a:p>
          <a:p>
            <a:pPr marL="45720" indent="0" algn="just">
              <a:buNone/>
            </a:pPr>
            <a:r>
              <a:rPr lang="pl-PL" dirty="0"/>
              <a:t>Zajęcia 6 (30.04</a:t>
            </a:r>
            <a:r>
              <a:rPr lang="pl-PL" dirty="0" smtClean="0"/>
              <a:t>)</a:t>
            </a:r>
            <a:endParaRPr lang="pl-PL" dirty="0"/>
          </a:p>
          <a:p>
            <a:pPr marL="45720" indent="0" algn="just">
              <a:buNone/>
            </a:pPr>
            <a:r>
              <a:rPr lang="pl-PL" dirty="0"/>
              <a:t>XI Wnioskowania prawnicze</a:t>
            </a:r>
          </a:p>
          <a:p>
            <a:pPr marL="45720" indent="0" algn="just">
              <a:buNone/>
            </a:pPr>
            <a:r>
              <a:rPr lang="pl-PL" dirty="0"/>
              <a:t>Wnioskowania prawnicze o charakterze logicznym. Wnioskowania prawnicze o charakterze instrumentalnym. Wnioskowania prawnicze oparte na założeniu o spójności aksjologicznej w tym niezbędne wiadomości z zakresu teorii relacji: relacje porządkujące, relacje równościowe.</a:t>
            </a:r>
          </a:p>
          <a:p>
            <a:endParaRPr lang="pl-PL" dirty="0"/>
          </a:p>
        </p:txBody>
      </p:sp>
    </p:spTree>
    <p:extLst>
      <p:ext uri="{BB962C8B-B14F-4D97-AF65-F5344CB8AC3E}">
        <p14:creationId xmlns:p14="http://schemas.microsoft.com/office/powerpoint/2010/main" val="615763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5696" y="5445224"/>
            <a:ext cx="6512511" cy="1143000"/>
          </a:xfrm>
        </p:spPr>
        <p:txBody>
          <a:bodyPr/>
          <a:lstStyle/>
          <a:p>
            <a:pPr marL="0" indent="0">
              <a:buNone/>
            </a:pPr>
            <a:r>
              <a:rPr lang="pl-PL" dirty="0" smtClean="0"/>
              <a:t>zadania</a:t>
            </a:r>
            <a:endParaRPr lang="pl-PL" dirty="0"/>
          </a:p>
        </p:txBody>
      </p:sp>
      <p:sp>
        <p:nvSpPr>
          <p:cNvPr id="3" name="Symbol zastępczy zawartości 2"/>
          <p:cNvSpPr>
            <a:spLocks noGrp="1"/>
          </p:cNvSpPr>
          <p:nvPr>
            <p:ph sz="quarter" idx="13"/>
          </p:nvPr>
        </p:nvSpPr>
        <p:spPr>
          <a:xfrm>
            <a:off x="1143000" y="731520"/>
            <a:ext cx="7533456" cy="4281656"/>
          </a:xfrm>
        </p:spPr>
        <p:txBody>
          <a:bodyPr>
            <a:normAutofit/>
          </a:bodyPr>
          <a:lstStyle/>
          <a:p>
            <a:pPr marL="342900" lvl="0" indent="-342900">
              <a:spcAft>
                <a:spcPts val="0"/>
              </a:spcAft>
              <a:buFont typeface="+mj-lt"/>
              <a:buAutoNum type="arabicPeriod"/>
              <a:tabLst>
                <a:tab pos="457200" algn="l"/>
              </a:tabLst>
            </a:pPr>
            <a:r>
              <a:rPr lang="pl-PL" sz="2000" b="1" dirty="0">
                <a:latin typeface="Times New Roman"/>
                <a:ea typeface="Times New Roman"/>
              </a:rPr>
              <a:t>Podaj przykład nazwy, która jest zarazem:</a:t>
            </a:r>
            <a:endParaRPr lang="pl-PL" sz="2000" dirty="0">
              <a:latin typeface="Times New Roman"/>
              <a:ea typeface="Times New Roman"/>
            </a:endParaRPr>
          </a:p>
          <a:p>
            <a:pPr marL="342900" lvl="0" indent="-342900">
              <a:spcAft>
                <a:spcPts val="0"/>
              </a:spcAft>
              <a:buFont typeface="+mj-lt"/>
              <a:buAutoNum type="alphaLcParenR"/>
              <a:tabLst>
                <a:tab pos="457200" algn="l"/>
              </a:tabLst>
            </a:pPr>
            <a:r>
              <a:rPr lang="pl-PL" sz="2000" dirty="0">
                <a:latin typeface="Times New Roman"/>
                <a:ea typeface="Times New Roman"/>
              </a:rPr>
              <a:t>prosta, generalna i konkretna</a:t>
            </a:r>
          </a:p>
          <a:p>
            <a:pPr marL="342900" lvl="0" indent="-342900">
              <a:spcAft>
                <a:spcPts val="0"/>
              </a:spcAft>
              <a:buFont typeface="+mj-lt"/>
              <a:buAutoNum type="alphaLcParenR"/>
              <a:tabLst>
                <a:tab pos="457200" algn="l"/>
              </a:tabLst>
            </a:pPr>
            <a:r>
              <a:rPr lang="pl-PL" sz="2000" dirty="0">
                <a:latin typeface="Times New Roman"/>
                <a:ea typeface="Times New Roman"/>
              </a:rPr>
              <a:t>abstrakcyjna i złożona</a:t>
            </a:r>
          </a:p>
          <a:p>
            <a:pPr marL="342900" lvl="0" indent="-342900">
              <a:spcAft>
                <a:spcPts val="0"/>
              </a:spcAft>
              <a:buFont typeface="+mj-lt"/>
              <a:buAutoNum type="alphaLcParenR"/>
              <a:tabLst>
                <a:tab pos="457200" algn="l"/>
              </a:tabLst>
            </a:pPr>
            <a:r>
              <a:rPr lang="pl-PL" sz="2000" dirty="0">
                <a:latin typeface="Times New Roman"/>
                <a:ea typeface="Times New Roman"/>
              </a:rPr>
              <a:t>generalna i jednostkowa</a:t>
            </a:r>
          </a:p>
          <a:p>
            <a:pPr marL="342900" lvl="0" indent="-342900">
              <a:spcAft>
                <a:spcPts val="0"/>
              </a:spcAft>
              <a:buFont typeface="+mj-lt"/>
              <a:buAutoNum type="alphaLcParenR"/>
              <a:tabLst>
                <a:tab pos="457200" algn="l"/>
              </a:tabLst>
            </a:pPr>
            <a:r>
              <a:rPr lang="pl-PL" sz="2000" dirty="0">
                <a:latin typeface="Times New Roman"/>
                <a:ea typeface="Times New Roman"/>
              </a:rPr>
              <a:t>zbiorowa, złożona, konkretna, generalna i pusta</a:t>
            </a:r>
          </a:p>
          <a:p>
            <a:pPr marL="342900" lvl="0" indent="-342900">
              <a:spcAft>
                <a:spcPts val="0"/>
              </a:spcAft>
              <a:buFont typeface="+mj-lt"/>
              <a:buAutoNum type="alphaLcParenR"/>
              <a:tabLst>
                <a:tab pos="457200" algn="l"/>
              </a:tabLst>
            </a:pPr>
            <a:r>
              <a:rPr lang="pl-PL" sz="2000" dirty="0">
                <a:latin typeface="Times New Roman"/>
                <a:ea typeface="Times New Roman"/>
              </a:rPr>
              <a:t>ogólna i prosta</a:t>
            </a:r>
          </a:p>
          <a:p>
            <a:pPr marL="342900" lvl="0" indent="-342900">
              <a:spcAft>
                <a:spcPts val="0"/>
              </a:spcAft>
              <a:buFont typeface="+mj-lt"/>
              <a:buAutoNum type="alphaLcParenR"/>
              <a:tabLst>
                <a:tab pos="457200" algn="l"/>
              </a:tabLst>
            </a:pPr>
            <a:r>
              <a:rPr lang="pl-PL" sz="2000" dirty="0">
                <a:latin typeface="Times New Roman"/>
                <a:ea typeface="Times New Roman"/>
              </a:rPr>
              <a:t>indywidualna i złożona</a:t>
            </a:r>
          </a:p>
          <a:p>
            <a:pPr marL="0" lvl="0" indent="0">
              <a:spcAft>
                <a:spcPts val="0"/>
              </a:spcAft>
              <a:buNone/>
              <a:tabLst>
                <a:tab pos="457200" algn="l"/>
              </a:tabLst>
            </a:pPr>
            <a:r>
              <a:rPr lang="pl-PL" sz="2000" b="1" dirty="0" smtClean="0">
                <a:latin typeface="Times New Roman"/>
                <a:ea typeface="Times New Roman"/>
              </a:rPr>
              <a:t>2. Poniższe </a:t>
            </a:r>
            <a:r>
              <a:rPr lang="pl-PL" sz="2000" b="1" dirty="0">
                <a:latin typeface="Times New Roman"/>
                <a:ea typeface="Times New Roman"/>
              </a:rPr>
              <a:t>nazwy podaj w trzech supozycjach.</a:t>
            </a:r>
            <a:endParaRPr lang="pl-PL" sz="2000" dirty="0">
              <a:latin typeface="Times New Roman"/>
              <a:ea typeface="Times New Roman"/>
            </a:endParaRPr>
          </a:p>
          <a:p>
            <a:pPr marL="342900" lvl="0" indent="-342900">
              <a:spcAft>
                <a:spcPts val="0"/>
              </a:spcAft>
              <a:buFont typeface="+mj-lt"/>
              <a:buAutoNum type="alphaLcParenR"/>
              <a:tabLst>
                <a:tab pos="457200" algn="l"/>
              </a:tabLst>
            </a:pPr>
            <a:r>
              <a:rPr lang="pl-PL" sz="2000" dirty="0">
                <a:latin typeface="Times New Roman"/>
                <a:ea typeface="Times New Roman"/>
              </a:rPr>
              <a:t>ustawa</a:t>
            </a:r>
          </a:p>
          <a:p>
            <a:pPr marL="342900" lvl="0" indent="-342900">
              <a:spcAft>
                <a:spcPts val="0"/>
              </a:spcAft>
              <a:buFont typeface="+mj-lt"/>
              <a:buAutoNum type="alphaLcParenR"/>
              <a:tabLst>
                <a:tab pos="457200" algn="l"/>
              </a:tabLst>
            </a:pPr>
            <a:r>
              <a:rPr lang="pl-PL" sz="2000" dirty="0">
                <a:latin typeface="Times New Roman"/>
                <a:ea typeface="Times New Roman"/>
              </a:rPr>
              <a:t>książka</a:t>
            </a:r>
          </a:p>
          <a:p>
            <a:pPr marL="342900" lvl="0" indent="-342900">
              <a:spcAft>
                <a:spcPts val="0"/>
              </a:spcAft>
              <a:buFont typeface="+mj-lt"/>
              <a:buAutoNum type="alphaLcParenR"/>
              <a:tabLst>
                <a:tab pos="457200" algn="l"/>
              </a:tabLst>
            </a:pPr>
            <a:r>
              <a:rPr lang="pl-PL" sz="2000" dirty="0">
                <a:latin typeface="Times New Roman"/>
                <a:ea typeface="Times New Roman"/>
              </a:rPr>
              <a:t>samochód</a:t>
            </a:r>
          </a:p>
          <a:p>
            <a:pPr marL="45720" indent="0">
              <a:buNone/>
            </a:pPr>
            <a:endParaRPr lang="pl-PL" dirty="0"/>
          </a:p>
        </p:txBody>
      </p:sp>
    </p:spTree>
    <p:extLst>
      <p:ext uri="{BB962C8B-B14F-4D97-AF65-F5344CB8AC3E}">
        <p14:creationId xmlns:p14="http://schemas.microsoft.com/office/powerpoint/2010/main" val="2619075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143000" y="731520"/>
            <a:ext cx="6400800" cy="5217760"/>
          </a:xfrm>
        </p:spPr>
        <p:txBody>
          <a:bodyPr>
            <a:normAutofit/>
          </a:bodyPr>
          <a:lstStyle/>
          <a:p>
            <a:pPr marL="0" lvl="0" indent="0" algn="just">
              <a:spcAft>
                <a:spcPts val="0"/>
              </a:spcAft>
              <a:buNone/>
              <a:tabLst>
                <a:tab pos="457200" algn="l"/>
              </a:tabLst>
            </a:pPr>
            <a:r>
              <a:rPr lang="pl-PL" sz="2400" b="1" dirty="0" smtClean="0">
                <a:latin typeface="Times New Roman"/>
                <a:ea typeface="Times New Roman"/>
              </a:rPr>
              <a:t>3. Podaj </a:t>
            </a:r>
            <a:r>
              <a:rPr lang="pl-PL" sz="2400" b="1" dirty="0">
                <a:latin typeface="Times New Roman"/>
                <a:ea typeface="Times New Roman"/>
              </a:rPr>
              <a:t>przykład determinacji treści poniższych nazw, dobierając do każdej po dwie nazwy.</a:t>
            </a:r>
            <a:endParaRPr lang="pl-PL" sz="2800" dirty="0">
              <a:latin typeface="Times New Roman"/>
              <a:ea typeface="Times New Roman"/>
            </a:endParaRPr>
          </a:p>
          <a:p>
            <a:pPr marL="342900" lvl="0" indent="-342900" algn="just">
              <a:spcAft>
                <a:spcPts val="0"/>
              </a:spcAft>
              <a:buFont typeface="+mj-lt"/>
              <a:buAutoNum type="alphaLcParenR"/>
              <a:tabLst>
                <a:tab pos="457200" algn="l"/>
              </a:tabLst>
            </a:pPr>
            <a:r>
              <a:rPr lang="pl-PL" sz="2400" dirty="0">
                <a:latin typeface="Times New Roman"/>
                <a:ea typeface="Times New Roman"/>
              </a:rPr>
              <a:t>rozporządzenie</a:t>
            </a:r>
            <a:endParaRPr lang="pl-PL" sz="2800" dirty="0">
              <a:latin typeface="Times New Roman"/>
              <a:ea typeface="Times New Roman"/>
            </a:endParaRPr>
          </a:p>
          <a:p>
            <a:pPr marL="342900" lvl="0" indent="-342900" algn="just">
              <a:spcAft>
                <a:spcPts val="0"/>
              </a:spcAft>
              <a:buFont typeface="+mj-lt"/>
              <a:buAutoNum type="alphaLcParenR"/>
              <a:tabLst>
                <a:tab pos="457200" algn="l"/>
              </a:tabLst>
            </a:pPr>
            <a:r>
              <a:rPr lang="pl-PL" sz="2400" dirty="0">
                <a:latin typeface="Times New Roman"/>
                <a:ea typeface="Times New Roman"/>
              </a:rPr>
              <a:t>samochód</a:t>
            </a:r>
            <a:endParaRPr lang="pl-PL" sz="2800" dirty="0">
              <a:latin typeface="Times New Roman"/>
              <a:ea typeface="Times New Roman"/>
            </a:endParaRPr>
          </a:p>
          <a:p>
            <a:pPr marL="342900" lvl="0" indent="-342900" algn="just">
              <a:spcAft>
                <a:spcPts val="0"/>
              </a:spcAft>
              <a:buFont typeface="+mj-lt"/>
              <a:buAutoNum type="alphaLcParenR"/>
              <a:tabLst>
                <a:tab pos="457200" algn="l"/>
              </a:tabLst>
            </a:pPr>
            <a:r>
              <a:rPr lang="pl-PL" sz="2400" dirty="0" smtClean="0">
                <a:latin typeface="Times New Roman"/>
                <a:ea typeface="Times New Roman"/>
              </a:rPr>
              <a:t>Zeszyt</a:t>
            </a:r>
            <a:endParaRPr lang="pl-PL" sz="2800" dirty="0" smtClean="0">
              <a:latin typeface="Times New Roman"/>
              <a:ea typeface="Times New Roman"/>
            </a:endParaRPr>
          </a:p>
          <a:p>
            <a:pPr marL="0" lvl="0" indent="0" algn="just">
              <a:spcAft>
                <a:spcPts val="0"/>
              </a:spcAft>
              <a:buNone/>
              <a:tabLst>
                <a:tab pos="457200" algn="l"/>
              </a:tabLst>
            </a:pPr>
            <a:r>
              <a:rPr lang="pl-PL" sz="2400" b="1" dirty="0" smtClean="0">
                <a:latin typeface="Times New Roman"/>
                <a:ea typeface="Times New Roman"/>
              </a:rPr>
              <a:t>4. Podaj </a:t>
            </a:r>
            <a:r>
              <a:rPr lang="pl-PL" sz="2400" b="1" dirty="0">
                <a:latin typeface="Times New Roman"/>
                <a:ea typeface="Times New Roman"/>
              </a:rPr>
              <a:t>przykład abstrahowania treści poniższych nazw, dobierając do każdej po dwie   nazwy.</a:t>
            </a:r>
            <a:endParaRPr lang="pl-PL" sz="2800" dirty="0">
              <a:latin typeface="Times New Roman"/>
              <a:ea typeface="Times New Roman"/>
            </a:endParaRPr>
          </a:p>
          <a:p>
            <a:pPr marL="742950" lvl="1" indent="-285750" algn="just">
              <a:spcAft>
                <a:spcPts val="0"/>
              </a:spcAft>
              <a:buFont typeface="+mj-lt"/>
              <a:buAutoNum type="alphaLcParenR"/>
              <a:tabLst>
                <a:tab pos="457200" algn="l"/>
              </a:tabLst>
            </a:pPr>
            <a:r>
              <a:rPr lang="pl-PL" dirty="0">
                <a:latin typeface="Times New Roman"/>
                <a:ea typeface="Times New Roman"/>
              </a:rPr>
              <a:t>rozporządzenie</a:t>
            </a:r>
            <a:endParaRPr lang="pl-PL" sz="2400" dirty="0">
              <a:latin typeface="Times New Roman"/>
              <a:ea typeface="Times New Roman"/>
            </a:endParaRPr>
          </a:p>
          <a:p>
            <a:pPr marL="742950" lvl="1" indent="-285750" algn="just">
              <a:spcAft>
                <a:spcPts val="0"/>
              </a:spcAft>
              <a:buFont typeface="+mj-lt"/>
              <a:buAutoNum type="alphaLcParenR"/>
              <a:tabLst>
                <a:tab pos="457200" algn="l"/>
              </a:tabLst>
            </a:pPr>
            <a:r>
              <a:rPr lang="pl-PL" dirty="0">
                <a:latin typeface="Times New Roman"/>
                <a:ea typeface="Times New Roman"/>
              </a:rPr>
              <a:t>samochód</a:t>
            </a:r>
            <a:endParaRPr lang="pl-PL" sz="2400" dirty="0">
              <a:latin typeface="Times New Roman"/>
              <a:ea typeface="Times New Roman"/>
            </a:endParaRPr>
          </a:p>
          <a:p>
            <a:pPr marL="742950" lvl="1" indent="-285750" algn="just">
              <a:spcAft>
                <a:spcPts val="0"/>
              </a:spcAft>
              <a:buFont typeface="+mj-lt"/>
              <a:buAutoNum type="alphaLcParenR"/>
              <a:tabLst>
                <a:tab pos="457200" algn="l"/>
              </a:tabLst>
            </a:pPr>
            <a:r>
              <a:rPr lang="pl-PL" dirty="0">
                <a:latin typeface="Times New Roman"/>
                <a:ea typeface="Times New Roman"/>
              </a:rPr>
              <a:t>zeszyt</a:t>
            </a:r>
            <a:endParaRPr lang="pl-PL" sz="2400" dirty="0">
              <a:latin typeface="Times New Roman"/>
              <a:ea typeface="Times New Roman"/>
            </a:endParaRPr>
          </a:p>
          <a:p>
            <a:endParaRPr lang="pl-PL" dirty="0"/>
          </a:p>
        </p:txBody>
      </p:sp>
    </p:spTree>
    <p:extLst>
      <p:ext uri="{BB962C8B-B14F-4D97-AF65-F5344CB8AC3E}">
        <p14:creationId xmlns:p14="http://schemas.microsoft.com/office/powerpoint/2010/main" val="11665227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smtClean="0"/>
              <a:t>Ostrość zakresu nazwy</a:t>
            </a:r>
            <a:endParaRPr lang="pl-PL" dirty="0"/>
          </a:p>
        </p:txBody>
      </p:sp>
      <p:sp>
        <p:nvSpPr>
          <p:cNvPr id="3" name="Symbol zastępczy zawartości 2"/>
          <p:cNvSpPr>
            <a:spLocks noGrp="1"/>
          </p:cNvSpPr>
          <p:nvPr>
            <p:ph sz="quarter" idx="13"/>
          </p:nvPr>
        </p:nvSpPr>
        <p:spPr>
          <a:xfrm>
            <a:off x="1043608" y="188640"/>
            <a:ext cx="7344816" cy="4017600"/>
          </a:xfrm>
        </p:spPr>
        <p:txBody>
          <a:bodyPr>
            <a:normAutofit/>
          </a:bodyPr>
          <a:lstStyle/>
          <a:p>
            <a:pPr marL="45720" indent="0" algn="just">
              <a:buNone/>
            </a:pPr>
            <a:r>
              <a:rPr lang="pl-PL" sz="2500" dirty="0" smtClean="0"/>
              <a:t>Nazwa ma ostry zakres lub jest tzw. </a:t>
            </a:r>
            <a:r>
              <a:rPr lang="pl-PL" sz="2500" b="1" dirty="0" smtClean="0"/>
              <a:t>nazwą ostrą</a:t>
            </a:r>
            <a:r>
              <a:rPr lang="pl-PL" sz="2500" dirty="0" smtClean="0"/>
              <a:t>, gdy o każdym napotkanym przedmiocie możemy bez wątpienia powiedzieć, czy jest jej desygnatem, czy też nie.</a:t>
            </a:r>
          </a:p>
          <a:p>
            <a:pPr marL="45720" indent="0" algn="just">
              <a:buNone/>
            </a:pPr>
            <a:r>
              <a:rPr lang="pl-PL" sz="2500" dirty="0" smtClean="0"/>
              <a:t>Jeżeli pomimo dobrego zapoznania się z cechami przedmiotu nie potrafimy powiedzieć, czy jest on desygnatem danej nazwy, czy też nie, to wtedy mamy do czynienia z </a:t>
            </a:r>
            <a:r>
              <a:rPr lang="pl-PL" sz="2500" b="1" dirty="0" smtClean="0"/>
              <a:t>nazwą nieostrą. </a:t>
            </a:r>
            <a:endParaRPr lang="pl-PL" sz="2500" b="1" dirty="0"/>
          </a:p>
        </p:txBody>
      </p:sp>
    </p:spTree>
    <p:extLst>
      <p:ext uri="{BB962C8B-B14F-4D97-AF65-F5344CB8AC3E}">
        <p14:creationId xmlns:p14="http://schemas.microsoft.com/office/powerpoint/2010/main" val="25458927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755576" y="404664"/>
            <a:ext cx="8064896" cy="5904656"/>
          </a:xfrm>
        </p:spPr>
        <p:txBody>
          <a:bodyPr>
            <a:normAutofit lnSpcReduction="10000"/>
          </a:bodyPr>
          <a:lstStyle/>
          <a:p>
            <a:pPr marL="45720" indent="0" algn="just">
              <a:buNone/>
            </a:pPr>
            <a:r>
              <a:rPr lang="pl-PL" dirty="0" smtClean="0"/>
              <a:t>Nazwy ostre np.: student (osoba wpisana na listę studentów), sędzia (prawnik, który uzyskał nominację sędziowską).</a:t>
            </a:r>
          </a:p>
          <a:p>
            <a:pPr marL="45720" indent="0" algn="just">
              <a:buNone/>
            </a:pPr>
            <a:r>
              <a:rPr lang="pl-PL" dirty="0" smtClean="0"/>
              <a:t>Nazwy nieostre np. kartka papieru, nadzwyczajne wzburzenie, szczególne względy. </a:t>
            </a:r>
          </a:p>
          <a:p>
            <a:pPr marL="45720" indent="0" algn="just">
              <a:buNone/>
            </a:pPr>
            <a:endParaRPr lang="pl-PL" u="sng" dirty="0"/>
          </a:p>
          <a:p>
            <a:pPr marL="45720" indent="0" algn="just">
              <a:buNone/>
            </a:pPr>
            <a:r>
              <a:rPr lang="pl-PL" u="sng" dirty="0" smtClean="0"/>
              <a:t>Nazwy nieostre nie posiadają wyraźnej treści</a:t>
            </a:r>
            <a:r>
              <a:rPr lang="pl-PL" dirty="0" smtClean="0"/>
              <a:t>, a więc użytkownik danego języka, który posiada kompetencję językową nie potrafi podać takiego zespołu cech, który jednoznacznie odróżniłby desygnat danej nazwy od przedmiotów nie będących jej desygnatem. </a:t>
            </a:r>
          </a:p>
          <a:p>
            <a:pPr marL="45720" indent="0" algn="just">
              <a:buNone/>
            </a:pPr>
            <a:endParaRPr lang="pl-PL" dirty="0"/>
          </a:p>
          <a:p>
            <a:pPr marL="45720" indent="0" algn="just">
              <a:buNone/>
            </a:pPr>
            <a:r>
              <a:rPr lang="pl-PL" dirty="0" smtClean="0"/>
              <a:t>Wyróżniamy również </a:t>
            </a:r>
            <a:r>
              <a:rPr lang="pl-PL" u="sng" dirty="0" smtClean="0"/>
              <a:t>nazwy intuicyjne, </a:t>
            </a:r>
            <a:r>
              <a:rPr lang="pl-PL" dirty="0" smtClean="0"/>
              <a:t>to są takie, które gdzie na podstawie ogólnego wyglądu przedmiotu, bez zastanawiania się nad treścią nazwy, umiemy określić, czy jest on desygnatem nazwy, czy też nie, np. koń, dywan, ryba, widelec, włosy. </a:t>
            </a:r>
            <a:endParaRPr lang="pl-PL" dirty="0"/>
          </a:p>
        </p:txBody>
      </p:sp>
    </p:spTree>
    <p:extLst>
      <p:ext uri="{BB962C8B-B14F-4D97-AF65-F5344CB8AC3E}">
        <p14:creationId xmlns:p14="http://schemas.microsoft.com/office/powerpoint/2010/main" val="2332558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404664"/>
            <a:ext cx="8424936" cy="6264696"/>
          </a:xfrm>
        </p:spPr>
        <p:txBody>
          <a:bodyPr>
            <a:normAutofit lnSpcReduction="10000"/>
          </a:bodyPr>
          <a:lstStyle/>
          <a:p>
            <a:pPr marL="45720" indent="0" algn="just">
              <a:lnSpc>
                <a:spcPct val="115000"/>
              </a:lnSpc>
              <a:spcAft>
                <a:spcPts val="0"/>
              </a:spcAft>
              <a:buNone/>
            </a:pPr>
            <a:r>
              <a:rPr lang="pl-PL" sz="2400" b="1" dirty="0" smtClean="0">
                <a:latin typeface="Cambria"/>
                <a:ea typeface="Calibri"/>
                <a:cs typeface="TimesNewRoman"/>
              </a:rPr>
              <a:t>Podaj </a:t>
            </a:r>
            <a:r>
              <a:rPr lang="pl-PL" sz="2400" b="1" dirty="0">
                <a:latin typeface="Cambria"/>
                <a:ea typeface="Calibri"/>
                <a:cs typeface="TimesNewRoman"/>
              </a:rPr>
              <a:t>przykład nazwy generalnej, której Ty byłbyś jedynym desygnatem</a:t>
            </a:r>
            <a:r>
              <a:rPr lang="pl-PL" sz="2400" b="1" dirty="0" smtClean="0">
                <a:latin typeface="Cambria"/>
                <a:ea typeface="Calibri"/>
                <a:cs typeface="TimesNewRoman"/>
              </a:rPr>
              <a:t>.</a:t>
            </a:r>
          </a:p>
          <a:p>
            <a:pPr marL="45720" indent="0" algn="just">
              <a:lnSpc>
                <a:spcPct val="115000"/>
              </a:lnSpc>
              <a:spcAft>
                <a:spcPts val="0"/>
              </a:spcAft>
              <a:buNone/>
            </a:pPr>
            <a:endParaRPr lang="pl-PL" sz="2400" dirty="0">
              <a:latin typeface="Calibri"/>
              <a:ea typeface="Calibri"/>
              <a:cs typeface="Times New Roman"/>
            </a:endParaRPr>
          </a:p>
          <a:p>
            <a:pPr marL="45720" indent="0" algn="just">
              <a:lnSpc>
                <a:spcPct val="115000"/>
              </a:lnSpc>
              <a:spcAft>
                <a:spcPts val="0"/>
              </a:spcAft>
              <a:buNone/>
            </a:pPr>
            <a:r>
              <a:rPr lang="pl-PL" sz="2400" b="1" dirty="0" smtClean="0">
                <a:latin typeface="Cambria"/>
                <a:ea typeface="Calibri"/>
                <a:cs typeface="TimesNewRoman"/>
              </a:rPr>
              <a:t>Podaj </a:t>
            </a:r>
            <a:r>
              <a:rPr lang="pl-PL" sz="2400" b="1" dirty="0">
                <a:latin typeface="Cambria"/>
                <a:ea typeface="Calibri"/>
                <a:cs typeface="TimesNewRoman"/>
              </a:rPr>
              <a:t>przykład zdania, w którym słowo „student” byłoby użyte: </a:t>
            </a:r>
            <a:endParaRPr lang="pl-PL" sz="2400" b="1" dirty="0">
              <a:latin typeface="Calibri"/>
              <a:ea typeface="Calibri"/>
              <a:cs typeface="Times New Roman"/>
            </a:endParaRPr>
          </a:p>
          <a:p>
            <a:pPr algn="just">
              <a:lnSpc>
                <a:spcPct val="115000"/>
              </a:lnSpc>
              <a:spcAft>
                <a:spcPts val="0"/>
              </a:spcAft>
            </a:pPr>
            <a:r>
              <a:rPr lang="pl-PL" sz="2400" b="1" dirty="0">
                <a:latin typeface="Cambria"/>
                <a:ea typeface="Calibri"/>
                <a:cs typeface="TimesNewRoman"/>
              </a:rPr>
              <a:t>a)</a:t>
            </a:r>
            <a:r>
              <a:rPr lang="pl-PL" sz="2400" dirty="0">
                <a:latin typeface="Cambria"/>
                <a:ea typeface="Calibri"/>
                <a:cs typeface="TimesNewRoman"/>
              </a:rPr>
              <a:t> w supozycji prostej </a:t>
            </a:r>
            <a:endParaRPr lang="pl-PL" sz="2400" dirty="0" smtClean="0">
              <a:latin typeface="Cambria"/>
              <a:ea typeface="Calibri"/>
              <a:cs typeface="TimesNewRoman"/>
            </a:endParaRPr>
          </a:p>
          <a:p>
            <a:pPr algn="just">
              <a:lnSpc>
                <a:spcPct val="115000"/>
              </a:lnSpc>
              <a:spcAft>
                <a:spcPts val="0"/>
              </a:spcAft>
            </a:pPr>
            <a:r>
              <a:rPr lang="pl-PL" sz="2400" b="1" dirty="0" smtClean="0">
                <a:latin typeface="Cambria"/>
                <a:ea typeface="Calibri"/>
                <a:cs typeface="TimesNewRoman"/>
              </a:rPr>
              <a:t>b</a:t>
            </a:r>
            <a:r>
              <a:rPr lang="pl-PL" sz="2400" b="1" dirty="0">
                <a:latin typeface="Cambria"/>
                <a:ea typeface="Calibri"/>
                <a:cs typeface="TimesNewRoman"/>
              </a:rPr>
              <a:t>)</a:t>
            </a:r>
            <a:r>
              <a:rPr lang="pl-PL" sz="2400" dirty="0">
                <a:latin typeface="Cambria"/>
                <a:ea typeface="Calibri"/>
                <a:cs typeface="TimesNewRoman"/>
              </a:rPr>
              <a:t> w supozycji </a:t>
            </a:r>
            <a:r>
              <a:rPr lang="pl-PL" sz="2400" dirty="0" smtClean="0">
                <a:latin typeface="Cambria"/>
                <a:ea typeface="Calibri"/>
                <a:cs typeface="TimesNewRoman"/>
              </a:rPr>
              <a:t>formalnej</a:t>
            </a:r>
          </a:p>
          <a:p>
            <a:pPr algn="just">
              <a:lnSpc>
                <a:spcPct val="115000"/>
              </a:lnSpc>
              <a:spcAft>
                <a:spcPts val="0"/>
              </a:spcAft>
            </a:pPr>
            <a:r>
              <a:rPr lang="pl-PL" sz="2400" b="1" dirty="0" smtClean="0">
                <a:latin typeface="Cambria"/>
                <a:ea typeface="Calibri"/>
                <a:cs typeface="TimesNewRoman"/>
              </a:rPr>
              <a:t>c</a:t>
            </a:r>
            <a:r>
              <a:rPr lang="pl-PL" sz="2400" b="1" dirty="0">
                <a:latin typeface="Cambria"/>
                <a:ea typeface="Calibri"/>
                <a:cs typeface="TimesNewRoman"/>
              </a:rPr>
              <a:t>)</a:t>
            </a:r>
            <a:r>
              <a:rPr lang="pl-PL" sz="2400" dirty="0">
                <a:latin typeface="Cambria"/>
                <a:ea typeface="Calibri"/>
                <a:cs typeface="TimesNewRoman"/>
              </a:rPr>
              <a:t> w supozycji materialnej </a:t>
            </a:r>
            <a:endParaRPr lang="pl-PL" sz="2400" dirty="0" smtClean="0">
              <a:latin typeface="Cambria"/>
              <a:ea typeface="Calibri"/>
              <a:cs typeface="TimesNewRoman"/>
            </a:endParaRPr>
          </a:p>
          <a:p>
            <a:pPr algn="just">
              <a:lnSpc>
                <a:spcPct val="115000"/>
              </a:lnSpc>
              <a:spcAft>
                <a:spcPts val="0"/>
              </a:spcAft>
            </a:pPr>
            <a:endParaRPr lang="pl-PL" sz="2400" dirty="0">
              <a:latin typeface="Cambria"/>
              <a:ea typeface="Calibri"/>
              <a:cs typeface="TimesNewRoman"/>
            </a:endParaRPr>
          </a:p>
          <a:p>
            <a:pPr algn="just">
              <a:lnSpc>
                <a:spcPct val="115000"/>
              </a:lnSpc>
              <a:spcAft>
                <a:spcPts val="0"/>
              </a:spcAft>
            </a:pPr>
            <a:r>
              <a:rPr lang="pl-PL" sz="2400" b="1" dirty="0" smtClean="0">
                <a:latin typeface="Cambria"/>
                <a:ea typeface="Calibri"/>
                <a:cs typeface="TimesNewRoman"/>
              </a:rPr>
              <a:t>Podaj </a:t>
            </a:r>
            <a:r>
              <a:rPr lang="pl-PL" sz="2400" b="1" dirty="0">
                <a:latin typeface="Cambria"/>
                <a:ea typeface="Calibri"/>
                <a:cs typeface="TimesNewRoman"/>
              </a:rPr>
              <a:t>przykład nazwy: </a:t>
            </a:r>
            <a:endParaRPr lang="pl-PL" sz="2400" b="1" dirty="0">
              <a:latin typeface="Calibri"/>
              <a:ea typeface="Calibri"/>
              <a:cs typeface="Times New Roman"/>
            </a:endParaRPr>
          </a:p>
          <a:p>
            <a:pPr algn="just">
              <a:lnSpc>
                <a:spcPct val="115000"/>
              </a:lnSpc>
              <a:spcAft>
                <a:spcPts val="0"/>
              </a:spcAft>
            </a:pPr>
            <a:r>
              <a:rPr lang="pl-PL" sz="2400" b="1" dirty="0">
                <a:latin typeface="Cambria"/>
                <a:ea typeface="Calibri"/>
                <a:cs typeface="TimesNewRoman"/>
              </a:rPr>
              <a:t>a)</a:t>
            </a:r>
            <a:r>
              <a:rPr lang="pl-PL" sz="2400" dirty="0">
                <a:latin typeface="Cambria"/>
                <a:ea typeface="Calibri"/>
                <a:cs typeface="TimesNewRoman"/>
              </a:rPr>
              <a:t> zarazem prostej, zbiorowej i ogólnej </a:t>
            </a:r>
          </a:p>
          <a:p>
            <a:pPr algn="just">
              <a:lnSpc>
                <a:spcPct val="115000"/>
              </a:lnSpc>
              <a:spcAft>
                <a:spcPts val="0"/>
              </a:spcAft>
            </a:pPr>
            <a:r>
              <a:rPr lang="pl-PL" sz="2400" b="1" dirty="0" smtClean="0">
                <a:latin typeface="Cambria"/>
                <a:ea typeface="Calibri"/>
                <a:cs typeface="TimesNewRoman"/>
              </a:rPr>
              <a:t>b</a:t>
            </a:r>
            <a:r>
              <a:rPr lang="pl-PL" sz="2400" b="1" dirty="0">
                <a:latin typeface="Cambria"/>
                <a:ea typeface="Calibri"/>
                <a:cs typeface="TimesNewRoman"/>
              </a:rPr>
              <a:t>)</a:t>
            </a:r>
            <a:r>
              <a:rPr lang="pl-PL" sz="2400" dirty="0">
                <a:latin typeface="Cambria"/>
                <a:ea typeface="Calibri"/>
                <a:cs typeface="TimesNewRoman"/>
              </a:rPr>
              <a:t> zarazem złożonej, zbiorowej i jednostkowej </a:t>
            </a:r>
          </a:p>
          <a:p>
            <a:pPr algn="just">
              <a:lnSpc>
                <a:spcPct val="115000"/>
              </a:lnSpc>
              <a:spcAft>
                <a:spcPts val="0"/>
              </a:spcAft>
            </a:pPr>
            <a:r>
              <a:rPr lang="pl-PL" sz="2400" b="1" dirty="0" smtClean="0">
                <a:latin typeface="Cambria"/>
                <a:ea typeface="Calibri"/>
                <a:cs typeface="TimesNewRoman"/>
              </a:rPr>
              <a:t>c</a:t>
            </a:r>
            <a:r>
              <a:rPr lang="pl-PL" sz="2400" b="1" dirty="0">
                <a:latin typeface="Cambria"/>
                <a:ea typeface="Calibri"/>
                <a:cs typeface="TimesNewRoman"/>
              </a:rPr>
              <a:t>)</a:t>
            </a:r>
            <a:r>
              <a:rPr lang="pl-PL" sz="2400" dirty="0">
                <a:latin typeface="Cambria"/>
                <a:ea typeface="Calibri"/>
                <a:cs typeface="TimesNewRoman"/>
              </a:rPr>
              <a:t> zarazem złożonej, zbiorowej i pustej </a:t>
            </a:r>
            <a:endParaRPr lang="pl-PL" sz="2400" dirty="0" smtClean="0">
              <a:latin typeface="Cambria"/>
              <a:ea typeface="Calibri"/>
              <a:cs typeface="TimesNewRoman"/>
            </a:endParaRPr>
          </a:p>
          <a:p>
            <a:pPr algn="just">
              <a:lnSpc>
                <a:spcPct val="115000"/>
              </a:lnSpc>
              <a:spcAft>
                <a:spcPts val="0"/>
              </a:spcAft>
            </a:pPr>
            <a:endParaRPr lang="pl-PL" sz="2400" dirty="0">
              <a:effectLst/>
              <a:latin typeface="Calibri"/>
              <a:ea typeface="Calibri"/>
              <a:cs typeface="Times New Roman"/>
            </a:endParaRPr>
          </a:p>
        </p:txBody>
      </p:sp>
    </p:spTree>
    <p:extLst>
      <p:ext uri="{BB962C8B-B14F-4D97-AF65-F5344CB8AC3E}">
        <p14:creationId xmlns:p14="http://schemas.microsoft.com/office/powerpoint/2010/main" val="995183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467544" y="260648"/>
            <a:ext cx="8676456" cy="6597352"/>
          </a:xfrm>
        </p:spPr>
        <p:txBody>
          <a:bodyPr>
            <a:normAutofit fontScale="77500" lnSpcReduction="20000"/>
          </a:bodyPr>
          <a:lstStyle/>
          <a:p>
            <a:r>
              <a:rPr lang="pl-PL" dirty="0" smtClean="0"/>
              <a:t>Określ jakie to rodzaje nazw:</a:t>
            </a:r>
            <a:endParaRPr lang="pl-PL" dirty="0"/>
          </a:p>
          <a:p>
            <a:r>
              <a:rPr lang="pl-PL" dirty="0"/>
              <a:t>(1) niewidomy student</a:t>
            </a:r>
          </a:p>
          <a:p>
            <a:r>
              <a:rPr lang="pl-PL" dirty="0"/>
              <a:t>(2) Krakowska Akademia</a:t>
            </a:r>
          </a:p>
          <a:p>
            <a:r>
              <a:rPr lang="pl-PL" dirty="0"/>
              <a:t>(3) kurs prawa jazdy</a:t>
            </a:r>
          </a:p>
          <a:p>
            <a:r>
              <a:rPr lang="pl-PL" dirty="0"/>
              <a:t>(4) córka bezdzietnego ojca</a:t>
            </a:r>
          </a:p>
          <a:p>
            <a:r>
              <a:rPr lang="pl-PL" dirty="0"/>
              <a:t>(5) Cracovia</a:t>
            </a:r>
          </a:p>
          <a:p>
            <a:r>
              <a:rPr lang="pl-PL" dirty="0"/>
              <a:t>(6) niebrzydki kapelusz</a:t>
            </a:r>
          </a:p>
          <a:p>
            <a:r>
              <a:rPr lang="pl-PL" dirty="0"/>
              <a:t>(7) </a:t>
            </a:r>
            <a:r>
              <a:rPr lang="pl-PL" dirty="0" err="1"/>
              <a:t>zródełko</a:t>
            </a:r>
            <a:endParaRPr lang="pl-PL" dirty="0"/>
          </a:p>
          <a:p>
            <a:r>
              <a:rPr lang="pl-PL" dirty="0"/>
              <a:t>(8) irracjonalna decyzja</a:t>
            </a:r>
          </a:p>
          <a:p>
            <a:r>
              <a:rPr lang="pl-PL" dirty="0"/>
              <a:t>(9) Igrzyska Olimpijskie w Vancouver</a:t>
            </a:r>
          </a:p>
          <a:p>
            <a:r>
              <a:rPr lang="pl-PL" dirty="0"/>
              <a:t>(10) złoty medal</a:t>
            </a:r>
          </a:p>
          <a:p>
            <a:r>
              <a:rPr lang="pl-PL" dirty="0"/>
              <a:t>(11) rudowłosa brunetka</a:t>
            </a:r>
          </a:p>
          <a:p>
            <a:r>
              <a:rPr lang="pl-PL" dirty="0"/>
              <a:t>(12) piłka </a:t>
            </a:r>
            <a:r>
              <a:rPr lang="pl-PL" dirty="0" err="1"/>
              <a:t>nozna</a:t>
            </a:r>
            <a:endParaRPr lang="pl-PL" dirty="0"/>
          </a:p>
          <a:p>
            <a:r>
              <a:rPr lang="pl-PL" dirty="0"/>
              <a:t>(13) odruch bezwarunkowy</a:t>
            </a:r>
          </a:p>
          <a:p>
            <a:r>
              <a:rPr lang="pl-PL" dirty="0"/>
              <a:t>(14) podanie</a:t>
            </a:r>
          </a:p>
          <a:p>
            <a:r>
              <a:rPr lang="pl-PL" dirty="0"/>
              <a:t>(15) bezwietrzna pogoda</a:t>
            </a:r>
          </a:p>
          <a:p>
            <a:r>
              <a:rPr lang="pl-PL" dirty="0"/>
              <a:t>(16) Metallica</a:t>
            </a:r>
          </a:p>
          <a:p>
            <a:r>
              <a:rPr lang="pl-PL" dirty="0"/>
              <a:t>(17) niebezpieczny przeciwnik</a:t>
            </a:r>
          </a:p>
          <a:p>
            <a:r>
              <a:rPr lang="pl-PL" dirty="0"/>
              <a:t>(18) Sejm RP</a:t>
            </a:r>
          </a:p>
          <a:p>
            <a:r>
              <a:rPr lang="pl-PL" dirty="0"/>
              <a:t>(19) </a:t>
            </a:r>
            <a:r>
              <a:rPr lang="pl-PL" dirty="0" err="1"/>
              <a:t>nieduze</a:t>
            </a:r>
            <a:r>
              <a:rPr lang="pl-PL" dirty="0"/>
              <a:t> miasto</a:t>
            </a:r>
          </a:p>
          <a:p>
            <a:r>
              <a:rPr lang="pl-PL" dirty="0"/>
              <a:t>(20) egzamin z logiki</a:t>
            </a:r>
          </a:p>
          <a:p>
            <a:r>
              <a:rPr lang="pl-PL" dirty="0"/>
              <a:t>(21) obecny król Polski</a:t>
            </a:r>
          </a:p>
        </p:txBody>
      </p:sp>
    </p:spTree>
    <p:extLst>
      <p:ext uri="{BB962C8B-B14F-4D97-AF65-F5344CB8AC3E}">
        <p14:creationId xmlns:p14="http://schemas.microsoft.com/office/powerpoint/2010/main" val="2949771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323528" y="188640"/>
            <a:ext cx="8352928" cy="6336704"/>
          </a:xfrm>
        </p:spPr>
        <p:txBody>
          <a:bodyPr>
            <a:normAutofit lnSpcReduction="10000"/>
          </a:bodyPr>
          <a:lstStyle/>
          <a:p>
            <a:pPr marL="45720" indent="0">
              <a:buNone/>
            </a:pPr>
            <a:r>
              <a:rPr lang="pl-PL" dirty="0"/>
              <a:t>Zajęcia 7-8 (13.05)</a:t>
            </a:r>
          </a:p>
          <a:p>
            <a:endParaRPr lang="pl-PL" dirty="0"/>
          </a:p>
          <a:p>
            <a:pPr marL="45720" indent="0">
              <a:buNone/>
            </a:pPr>
            <a:r>
              <a:rPr lang="pl-PL" dirty="0"/>
              <a:t>VIII Wnioskowania</a:t>
            </a:r>
          </a:p>
          <a:p>
            <a:pPr marL="45720" indent="0">
              <a:buNone/>
            </a:pPr>
            <a:r>
              <a:rPr lang="pl-PL" dirty="0"/>
              <a:t>Wnioskowanie jako rozumowanie. Wnioskowania dedukcyjne. Sylogizm. Wnioskowania redukcyjne. Wnioskowania przez indukcję </a:t>
            </a:r>
            <a:r>
              <a:rPr lang="pl-PL" dirty="0" err="1"/>
              <a:t>enumeracyjną</a:t>
            </a:r>
            <a:r>
              <a:rPr lang="pl-PL" dirty="0"/>
              <a:t> niezupełną. Indukcja eliminacyjna. Wnioskowania przez analogię. Błędy we </a:t>
            </a:r>
            <a:r>
              <a:rPr lang="pl-PL" dirty="0" err="1"/>
              <a:t>wnioskowaniach</a:t>
            </a:r>
            <a:r>
              <a:rPr lang="pl-PL" dirty="0"/>
              <a:t>.</a:t>
            </a:r>
          </a:p>
          <a:p>
            <a:pPr marL="45720" indent="0">
              <a:buNone/>
            </a:pPr>
            <a:endParaRPr lang="pl-PL" dirty="0"/>
          </a:p>
          <a:p>
            <a:pPr marL="45720" indent="0">
              <a:buNone/>
            </a:pPr>
            <a:r>
              <a:rPr lang="pl-PL" dirty="0"/>
              <a:t>Zajęcia 9-10 (3.06)</a:t>
            </a:r>
          </a:p>
          <a:p>
            <a:endParaRPr lang="pl-PL" dirty="0"/>
          </a:p>
          <a:p>
            <a:pPr marL="45720" indent="0">
              <a:buNone/>
            </a:pPr>
            <a:r>
              <a:rPr lang="pl-PL" dirty="0"/>
              <a:t>IX Przekazywanie myśli. Elementy teorii argumentacji</a:t>
            </a:r>
          </a:p>
          <a:p>
            <a:pPr marL="45720" indent="0">
              <a:buNone/>
            </a:pPr>
            <a:r>
              <a:rPr lang="pl-PL" dirty="0" smtClean="0"/>
              <a:t>Pytania </a:t>
            </a:r>
            <a:r>
              <a:rPr lang="pl-PL" dirty="0"/>
              <a:t>i odpowiedzi. Przyczyny nieporozumień. Perswazja. Warunki krytycznej dyskusji. Pojęcie argumentu. Rodzaje argumentów. Sofizmaty.</a:t>
            </a:r>
          </a:p>
          <a:p>
            <a:endParaRPr lang="pl-PL" dirty="0"/>
          </a:p>
          <a:p>
            <a:pPr marL="45720" indent="0">
              <a:buNone/>
            </a:pPr>
            <a:r>
              <a:rPr lang="pl-PL" b="1" dirty="0"/>
              <a:t>Kolokwium</a:t>
            </a:r>
          </a:p>
          <a:p>
            <a:endParaRPr lang="pl-PL" dirty="0"/>
          </a:p>
          <a:p>
            <a:endParaRPr lang="pl-PL" dirty="0"/>
          </a:p>
        </p:txBody>
      </p:sp>
    </p:spTree>
    <p:extLst>
      <p:ext uri="{BB962C8B-B14F-4D97-AF65-F5344CB8AC3E}">
        <p14:creationId xmlns:p14="http://schemas.microsoft.com/office/powerpoint/2010/main" val="3508666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539552" y="476672"/>
            <a:ext cx="7776864" cy="5616624"/>
          </a:xfrm>
        </p:spPr>
        <p:txBody>
          <a:bodyPr>
            <a:normAutofit/>
          </a:bodyPr>
          <a:lstStyle/>
          <a:p>
            <a:pPr marL="45720" indent="0" algn="ctr">
              <a:buNone/>
            </a:pPr>
            <a:r>
              <a:rPr lang="pl-PL" b="1" dirty="0"/>
              <a:t>Warunki zaliczenia ćwiczeń:</a:t>
            </a:r>
          </a:p>
          <a:p>
            <a:pPr algn="just"/>
            <a:endParaRPr lang="pl-PL" dirty="0"/>
          </a:p>
          <a:p>
            <a:pPr algn="just"/>
            <a:r>
              <a:rPr lang="pl-PL" dirty="0" smtClean="0"/>
              <a:t>2 </a:t>
            </a:r>
            <a:r>
              <a:rPr lang="pl-PL" dirty="0"/>
              <a:t>nieobecności bądź 1 na zajęciach podwójnych bez konsekwencji, każdą kolejną należy odrobić na </a:t>
            </a:r>
            <a:r>
              <a:rPr lang="pl-PL" dirty="0" smtClean="0"/>
              <a:t>najbliższych konsultacjach </a:t>
            </a:r>
            <a:endParaRPr lang="pl-PL" dirty="0"/>
          </a:p>
          <a:p>
            <a:pPr algn="just"/>
            <a:r>
              <a:rPr lang="pl-PL" dirty="0" smtClean="0"/>
              <a:t>Aktywność </a:t>
            </a:r>
            <a:r>
              <a:rPr lang="pl-PL" dirty="0"/>
              <a:t>na zajęciach, prawidłowość wykonywanych na zajęciach zadań</a:t>
            </a:r>
          </a:p>
          <a:p>
            <a:pPr algn="just"/>
            <a:r>
              <a:rPr lang="pl-PL" dirty="0" smtClean="0"/>
              <a:t>Ocena </a:t>
            </a:r>
            <a:r>
              <a:rPr lang="pl-PL" dirty="0"/>
              <a:t>z kolokwium, w formie zadań</a:t>
            </a:r>
          </a:p>
          <a:p>
            <a:endParaRPr lang="pl-PL" dirty="0"/>
          </a:p>
        </p:txBody>
      </p:sp>
    </p:spTree>
    <p:extLst>
      <p:ext uri="{BB962C8B-B14F-4D97-AF65-F5344CB8AC3E}">
        <p14:creationId xmlns:p14="http://schemas.microsoft.com/office/powerpoint/2010/main" val="2476236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buNone/>
            </a:pPr>
            <a:r>
              <a:rPr lang="pl-PL" dirty="0" smtClean="0"/>
              <a:t>konsultacje</a:t>
            </a:r>
            <a:endParaRPr lang="pl-PL" dirty="0"/>
          </a:p>
        </p:txBody>
      </p:sp>
      <p:sp>
        <p:nvSpPr>
          <p:cNvPr id="3" name="Symbol zastępczy zawartości 2"/>
          <p:cNvSpPr>
            <a:spLocks noGrp="1"/>
          </p:cNvSpPr>
          <p:nvPr>
            <p:ph sz="quarter" idx="13"/>
          </p:nvPr>
        </p:nvSpPr>
        <p:spPr/>
        <p:txBody>
          <a:bodyPr/>
          <a:lstStyle/>
          <a:p>
            <a:r>
              <a:rPr lang="pl-PL" dirty="0" smtClean="0"/>
              <a:t>11 marca – 14:00-15:00</a:t>
            </a:r>
          </a:p>
          <a:p>
            <a:r>
              <a:rPr lang="pl-PL" dirty="0" smtClean="0"/>
              <a:t>30 kwietnia – 9:45-10:45</a:t>
            </a:r>
          </a:p>
          <a:p>
            <a:r>
              <a:rPr lang="pl-PL" b="1" dirty="0" smtClean="0"/>
              <a:t>20 maja – 13:30-15:30 </a:t>
            </a:r>
          </a:p>
          <a:p>
            <a:r>
              <a:rPr lang="pl-PL" dirty="0" smtClean="0"/>
              <a:t>11 czerwca – 17:00-18:00</a:t>
            </a:r>
            <a:endParaRPr lang="pl-PL" dirty="0"/>
          </a:p>
        </p:txBody>
      </p:sp>
    </p:spTree>
    <p:extLst>
      <p:ext uri="{BB962C8B-B14F-4D97-AF65-F5344CB8AC3E}">
        <p14:creationId xmlns:p14="http://schemas.microsoft.com/office/powerpoint/2010/main" val="100829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251520" y="260648"/>
            <a:ext cx="8496944" cy="6192688"/>
          </a:xfrm>
        </p:spPr>
        <p:txBody>
          <a:bodyPr/>
          <a:lstStyle/>
          <a:p>
            <a:pPr marL="45720" indent="0" algn="ctr">
              <a:buNone/>
            </a:pPr>
            <a:r>
              <a:rPr lang="pl-PL" b="1" dirty="0" smtClean="0"/>
              <a:t>I Pojęcie logiki i praktyczne jej zastosowanie</a:t>
            </a:r>
          </a:p>
          <a:p>
            <a:pPr marL="45720" indent="0" algn="just">
              <a:buNone/>
            </a:pPr>
            <a:endParaRPr lang="pl-PL" dirty="0"/>
          </a:p>
          <a:p>
            <a:pPr marL="45720" indent="0" algn="just">
              <a:buNone/>
            </a:pPr>
            <a:r>
              <a:rPr lang="pl-PL" b="1" dirty="0" smtClean="0"/>
              <a:t>Czym jest logika?</a:t>
            </a:r>
          </a:p>
          <a:p>
            <a:pPr marL="45720" indent="0" algn="just">
              <a:buNone/>
            </a:pPr>
            <a:r>
              <a:rPr lang="pl-PL" dirty="0" smtClean="0"/>
              <a:t>Nauka o poprawnym myśleniu.</a:t>
            </a:r>
          </a:p>
          <a:p>
            <a:pPr marL="45720" indent="0" algn="just">
              <a:buNone/>
            </a:pPr>
            <a:r>
              <a:rPr lang="pl-PL" dirty="0" smtClean="0"/>
              <a:t>Forma poprawnego rozumowania i argumentowania, uzewnętrznionego przekazu, gdy chcemy przekonać do swoich racji.</a:t>
            </a:r>
          </a:p>
          <a:p>
            <a:pPr marL="45720" indent="0" algn="just">
              <a:buNone/>
            </a:pPr>
            <a:endParaRPr lang="pl-PL" dirty="0"/>
          </a:p>
          <a:p>
            <a:pPr marL="45720" indent="0" algn="just">
              <a:buNone/>
            </a:pPr>
            <a:r>
              <a:rPr lang="pl-PL" dirty="0" smtClean="0"/>
              <a:t>Nauka formułująca kryteria poprawności rozumowań, analizująca czynności poznawcze, takie jak: klasyfikowanie, definiowanie, wnioskowanie, stawianie i testowanie hipotez, formułowanie teorii naukowych. </a:t>
            </a:r>
            <a:endParaRPr lang="pl-PL" dirty="0"/>
          </a:p>
        </p:txBody>
      </p:sp>
    </p:spTree>
    <p:extLst>
      <p:ext uri="{BB962C8B-B14F-4D97-AF65-F5344CB8AC3E}">
        <p14:creationId xmlns:p14="http://schemas.microsoft.com/office/powerpoint/2010/main" val="26869373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683568" y="260648"/>
            <a:ext cx="7920880" cy="6264696"/>
          </a:xfrm>
        </p:spPr>
        <p:txBody>
          <a:bodyPr/>
          <a:lstStyle/>
          <a:p>
            <a:r>
              <a:rPr lang="pl-PL" dirty="0" smtClean="0"/>
              <a:t>Etymologia: logika gr. logos – rozum, słowo, myśl</a:t>
            </a:r>
          </a:p>
          <a:p>
            <a:endParaRPr lang="pl-PL" dirty="0"/>
          </a:p>
          <a:p>
            <a:pPr marL="45720" indent="0" algn="ctr">
              <a:buNone/>
            </a:pPr>
            <a:r>
              <a:rPr lang="pl-PL" b="1" dirty="0" smtClean="0"/>
              <a:t>LOGIKA</a:t>
            </a:r>
          </a:p>
          <a:p>
            <a:pPr marL="45720" indent="0">
              <a:buNone/>
            </a:pPr>
            <a:endParaRPr lang="pl-PL" dirty="0"/>
          </a:p>
        </p:txBody>
      </p:sp>
      <p:graphicFrame>
        <p:nvGraphicFramePr>
          <p:cNvPr id="6" name="Diagram 5"/>
          <p:cNvGraphicFramePr/>
          <p:nvPr>
            <p:extLst>
              <p:ext uri="{D42A27DB-BD31-4B8C-83A1-F6EECF244321}">
                <p14:modId xmlns:p14="http://schemas.microsoft.com/office/powerpoint/2010/main" val="1503767232"/>
              </p:ext>
            </p:extLst>
          </p:nvPr>
        </p:nvGraphicFramePr>
        <p:xfrm>
          <a:off x="1547664"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163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erodynamiczny">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czny">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401</TotalTime>
  <Words>3614</Words>
  <Application>Microsoft Office PowerPoint</Application>
  <PresentationFormat>Pokaz na ekranie (4:3)</PresentationFormat>
  <Paragraphs>295</Paragraphs>
  <Slides>45</Slides>
  <Notes>0</Notes>
  <HiddenSlides>0</HiddenSlides>
  <MMClips>0</MMClips>
  <ScaleCrop>false</ScaleCrop>
  <HeadingPairs>
    <vt:vector size="4" baseType="variant">
      <vt:variant>
        <vt:lpstr>Motyw</vt:lpstr>
      </vt:variant>
      <vt:variant>
        <vt:i4>1</vt:i4>
      </vt:variant>
      <vt:variant>
        <vt:lpstr>Tytuły slajdów</vt:lpstr>
      </vt:variant>
      <vt:variant>
        <vt:i4>45</vt:i4>
      </vt:variant>
    </vt:vector>
  </HeadingPairs>
  <TitlesOfParts>
    <vt:vector size="46" baseType="lpstr">
      <vt:lpstr>Aerodynamiczny</vt:lpstr>
      <vt:lpstr>Podstawy logiki praktycznej</vt:lpstr>
      <vt:lpstr>Prezentacja programu PowerPoint</vt:lpstr>
      <vt:lpstr>Prezentacja programu PowerPoint</vt:lpstr>
      <vt:lpstr>Prezentacja programu PowerPoint</vt:lpstr>
      <vt:lpstr>Prezentacja programu PowerPoint</vt:lpstr>
      <vt:lpstr>Prezentacja programu PowerPoint</vt:lpstr>
      <vt:lpstr>konsultacje</vt:lpstr>
      <vt:lpstr>Prezentacja programu PowerPoint</vt:lpstr>
      <vt:lpstr>Prezentacja programu PowerPoint</vt:lpstr>
      <vt:lpstr>LOGIKA FORMALNA</vt:lpstr>
      <vt:lpstr>LOGIKA NIEFORMALNA</vt:lpstr>
      <vt:lpstr>OGÓLNA METODOLOGIA NAUK</vt:lpstr>
      <vt:lpstr>SEMIOTYKA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Język prawny a język naturalny</vt:lpstr>
      <vt:lpstr>Semiotyczne funkcje wypowiedzi</vt:lpstr>
      <vt:lpstr>Prezentacja programu PowerPoint</vt:lpstr>
      <vt:lpstr>Kategorie syntaktyczne</vt:lpstr>
      <vt:lpstr>Prezentacja programu PowerPoint</vt:lpstr>
      <vt:lpstr>Prezentacja programu PowerPoint</vt:lpstr>
      <vt:lpstr>ZADANIA</vt:lpstr>
      <vt:lpstr>Nazwy  </vt:lpstr>
      <vt:lpstr>Prezentacja programu PowerPoint</vt:lpstr>
      <vt:lpstr>Prezentacja programu PowerPoint</vt:lpstr>
      <vt:lpstr>Desygnat nazwy</vt:lpstr>
      <vt:lpstr>Prezentacja programu PowerPoint</vt:lpstr>
      <vt:lpstr>Prezentacja programu PowerPoint</vt:lpstr>
      <vt:lpstr>Prezentacja programu PowerPoint</vt:lpstr>
      <vt:lpstr>Prezentacja programu PowerPoint</vt:lpstr>
      <vt:lpstr>supozycje</vt:lpstr>
      <vt:lpstr>Zakres nazwy</vt:lpstr>
      <vt:lpstr>Prezentacja programu PowerPoint</vt:lpstr>
      <vt:lpstr>Nazwy zbiorowe</vt:lpstr>
      <vt:lpstr>Rodzaje nazw</vt:lpstr>
      <vt:lpstr>zadania</vt:lpstr>
      <vt:lpstr>Prezentacja programu PowerPoint</vt:lpstr>
      <vt:lpstr>Ostrość zakresu nazwy</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logiki praktycznej</dc:title>
  <dc:creator>user</dc:creator>
  <cp:lastModifiedBy>user</cp:lastModifiedBy>
  <cp:revision>58</cp:revision>
  <dcterms:created xsi:type="dcterms:W3CDTF">2017-02-18T14:37:47Z</dcterms:created>
  <dcterms:modified xsi:type="dcterms:W3CDTF">2017-02-25T09:33:44Z</dcterms:modified>
</cp:coreProperties>
</file>