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1" r:id="rId11"/>
    <p:sldId id="266" r:id="rId12"/>
    <p:sldId id="265" r:id="rId13"/>
    <p:sldId id="278" r:id="rId14"/>
    <p:sldId id="267" r:id="rId15"/>
    <p:sldId id="269" r:id="rId16"/>
    <p:sldId id="270" r:id="rId17"/>
    <p:sldId id="268" r:id="rId18"/>
    <p:sldId id="277" r:id="rId19"/>
    <p:sldId id="283" r:id="rId20"/>
    <p:sldId id="279" r:id="rId21"/>
    <p:sldId id="280" r:id="rId22"/>
    <p:sldId id="289" r:id="rId23"/>
    <p:sldId id="281" r:id="rId24"/>
    <p:sldId id="282" r:id="rId25"/>
    <p:sldId id="284" r:id="rId26"/>
    <p:sldId id="285" r:id="rId27"/>
    <p:sldId id="286" r:id="rId28"/>
    <p:sldId id="287" r:id="rId29"/>
    <p:sldId id="288" r:id="rId30"/>
    <p:sldId id="27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96" d="100"/>
          <a:sy n="96" d="100"/>
        </p:scale>
        <p:origin x="10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pl-PL" smtClean="0"/>
              <a:t>Kliknij, aby edytować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pl-PL" smtClean="0"/>
              <a:t>Kliknij, aby edytować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10/29/2017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10/29/2017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pl-PL" smtClean="0"/>
              <a:t>Kliknij, aby edytować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913795" y="2912232"/>
            <a:ext cx="5107208" cy="287896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72200" y="2912232"/>
            <a:ext cx="5095357" cy="287896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pl-PL" smtClean="0"/>
              <a:t>Kliknij, aby edytować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10/29/2017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data.europa.eu/eli/reg/2011/211/2015-07-28"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140" y="1083366"/>
            <a:ext cx="11261034" cy="3301241"/>
          </a:xfrm>
        </p:spPr>
        <p:txBody>
          <a:bodyPr>
            <a:normAutofit/>
          </a:bodyPr>
          <a:lstStyle/>
          <a:p>
            <a:r>
              <a:rPr lang="pl-PL" dirty="0" smtClean="0"/>
              <a:t>Podstawy prawa międzynarodowego i europejskiego</a:t>
            </a:r>
            <a:br>
              <a:rPr lang="pl-PL" dirty="0" smtClean="0"/>
            </a:br>
            <a:r>
              <a:rPr lang="pl-PL" sz="2800" i="1" dirty="0" smtClean="0"/>
              <a:t>Unia europejska jako organizacja międzynarodowa</a:t>
            </a:r>
            <a:br>
              <a:rPr lang="pl-PL" sz="2800" i="1" dirty="0" smtClean="0"/>
            </a:br>
            <a:r>
              <a:rPr lang="pl-PL" sz="2800" i="1" dirty="0" smtClean="0"/>
              <a:t>cele i wartości Unii</a:t>
            </a:r>
            <a:endParaRPr lang="en-GB" sz="5400" dirty="0"/>
          </a:p>
        </p:txBody>
      </p:sp>
      <p:sp>
        <p:nvSpPr>
          <p:cNvPr id="3" name="Podtytuł 2"/>
          <p:cNvSpPr>
            <a:spLocks noGrp="1"/>
          </p:cNvSpPr>
          <p:nvPr>
            <p:ph type="subTitle" idx="1"/>
          </p:nvPr>
        </p:nvSpPr>
        <p:spPr>
          <a:xfrm>
            <a:off x="233608" y="6033052"/>
            <a:ext cx="6236766" cy="646044"/>
          </a:xfrm>
        </p:spPr>
        <p:txBody>
          <a:bodyPr/>
          <a:lstStyle/>
          <a:p>
            <a:pPr algn="l"/>
            <a:r>
              <a:rPr lang="pl-PL" dirty="0" smtClean="0"/>
              <a:t>© Łukasz Stępkowski</a:t>
            </a:r>
            <a:endParaRPr lang="en-GB" dirty="0"/>
          </a:p>
        </p:txBody>
      </p:sp>
    </p:spTree>
    <p:extLst>
      <p:ext uri="{BB962C8B-B14F-4D97-AF65-F5344CB8AC3E}">
        <p14:creationId xmlns:p14="http://schemas.microsoft.com/office/powerpoint/2010/main" val="317072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281610"/>
            <a:ext cx="10353761" cy="553278"/>
          </a:xfrm>
        </p:spPr>
        <p:txBody>
          <a:bodyPr>
            <a:normAutofit fontScale="90000"/>
          </a:bodyPr>
          <a:lstStyle/>
          <a:p>
            <a:r>
              <a:rPr lang="pl-PL" dirty="0" smtClean="0"/>
              <a:t>Unia a argument ‚federacji’</a:t>
            </a:r>
            <a:endParaRPr lang="en-GB" dirty="0"/>
          </a:p>
        </p:txBody>
      </p:sp>
      <p:sp>
        <p:nvSpPr>
          <p:cNvPr id="3" name="Symbol zastępczy zawartości 2"/>
          <p:cNvSpPr>
            <a:spLocks noGrp="1"/>
          </p:cNvSpPr>
          <p:nvPr>
            <p:ph idx="1"/>
          </p:nvPr>
        </p:nvSpPr>
        <p:spPr>
          <a:xfrm>
            <a:off x="188843" y="1022638"/>
            <a:ext cx="11708296" cy="5308588"/>
          </a:xfrm>
        </p:spPr>
        <p:txBody>
          <a:bodyPr/>
          <a:lstStyle/>
          <a:p>
            <a:r>
              <a:rPr lang="pl-PL" dirty="0" smtClean="0"/>
              <a:t>Niekiedy można spotkać się z argumentem, że Unia Europejska jest „państwem”/”para-państwem”/”quasi-federacją”/”strukturą federacyjną” i tym podobnymi</a:t>
            </a:r>
          </a:p>
          <a:p>
            <a:r>
              <a:rPr lang="pl-PL" dirty="0" smtClean="0"/>
              <a:t>W 2006 roku podjęta została próba przyjęcia Konstytucji dla Europy – nowego traktatu, który miał wprowadzić Unię w nowy etap integracji; Konstytucja ta nie została przyjęta w referendach krajowych i nie doszła w efekcie do skutku prawnego; obecnie jej projektowanie zostało zarzucone</a:t>
            </a:r>
          </a:p>
          <a:p>
            <a:r>
              <a:rPr lang="pl-PL" dirty="0" smtClean="0"/>
              <a:t>Żaden przepis Traktatów nie stanowi o tym, że Unia Europejska ma być traktowana jak państwo lub jako Państwo Członkowskie.</a:t>
            </a:r>
          </a:p>
          <a:p>
            <a:r>
              <a:rPr lang="pl-PL" dirty="0" smtClean="0"/>
              <a:t>Deklaracja nr 24 </a:t>
            </a:r>
            <a:r>
              <a:rPr lang="pl-PL" dirty="0"/>
              <a:t>do Traktatów: Konferencja potwierdza, że fakt posiadania przez Unię Europejską osobowości prawnej w żaden sposób nie upoważnia Unii do stanowienia prawa lub działania wykraczającego poza kompetencje przyznane jej przez Państwa Członkowskie w Traktatach. </a:t>
            </a:r>
            <a:endParaRPr lang="en-GB" dirty="0"/>
          </a:p>
        </p:txBody>
      </p:sp>
    </p:spTree>
    <p:extLst>
      <p:ext uri="{BB962C8B-B14F-4D97-AF65-F5344CB8AC3E}">
        <p14:creationId xmlns:p14="http://schemas.microsoft.com/office/powerpoint/2010/main" val="2172473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609601"/>
            <a:ext cx="10353761" cy="704850"/>
          </a:xfrm>
        </p:spPr>
        <p:txBody>
          <a:bodyPr/>
          <a:lstStyle/>
          <a:p>
            <a:r>
              <a:rPr lang="pl-PL" dirty="0" smtClean="0"/>
              <a:t>Wartości Unii</a:t>
            </a:r>
            <a:endParaRPr lang="en-GB" dirty="0"/>
          </a:p>
        </p:txBody>
      </p:sp>
      <p:sp>
        <p:nvSpPr>
          <p:cNvPr id="3" name="Symbol zastępczy zawartości 2"/>
          <p:cNvSpPr>
            <a:spLocks noGrp="1"/>
          </p:cNvSpPr>
          <p:nvPr>
            <p:ph idx="1"/>
          </p:nvPr>
        </p:nvSpPr>
        <p:spPr>
          <a:xfrm>
            <a:off x="104775" y="1410263"/>
            <a:ext cx="11563350" cy="5285811"/>
          </a:xfrm>
        </p:spPr>
        <p:txBody>
          <a:bodyPr/>
          <a:lstStyle/>
          <a:p>
            <a:r>
              <a:rPr lang="pl-PL" dirty="0" smtClean="0"/>
              <a:t>Art. 2 TUE : Unia </a:t>
            </a:r>
            <a:r>
              <a:rPr lang="pl-PL" dirty="0"/>
              <a:t>opiera się na wartościach poszanowania godności osoby ludzkiej, wolności, demokracji, równości, państwa prawnego, jak również poszanowania praw człowieka, w tym praw osób należących do mniejszości. Wartości te są wspólne Państwom Członkowskim w społeczeństwie opartym na pluralizmie, niedyskryminacji, tolerancji, sprawiedliwości, solidarności oraz na równości kobiet i mężczyzn</a:t>
            </a:r>
            <a:r>
              <a:rPr lang="pl-PL" dirty="0" smtClean="0"/>
              <a:t>.</a:t>
            </a:r>
          </a:p>
          <a:p>
            <a:r>
              <a:rPr lang="pl-PL" dirty="0" smtClean="0"/>
              <a:t>Art. 2 TUE ma charakter normy programowej i jego powoływanie w sporze sądowym zazwyczaj jest ignorowane przez TSUE</a:t>
            </a:r>
          </a:p>
          <a:p>
            <a:r>
              <a:rPr lang="pl-PL" dirty="0" smtClean="0"/>
              <a:t>2 TUE nie może być powołany do zobligowania KE do zastosowania środków o których mowa w art. 7 TUE (post. SPI z</a:t>
            </a:r>
            <a:r>
              <a:rPr lang="en-US" dirty="0" smtClean="0"/>
              <a:t> 10</a:t>
            </a:r>
            <a:r>
              <a:rPr lang="pl-PL" dirty="0" smtClean="0"/>
              <a:t>.07.</a:t>
            </a:r>
            <a:r>
              <a:rPr lang="en-US" dirty="0" smtClean="0"/>
              <a:t>2001</a:t>
            </a:r>
            <a:r>
              <a:rPr lang="en-US" dirty="0"/>
              <a:t>, </a:t>
            </a:r>
            <a:r>
              <a:rPr lang="en-US" dirty="0" smtClean="0"/>
              <a:t>T-191/00 </a:t>
            </a:r>
            <a:r>
              <a:rPr lang="en-US" dirty="0"/>
              <a:t>Werner F. </a:t>
            </a:r>
            <a:r>
              <a:rPr lang="en-US" dirty="0" err="1"/>
              <a:t>Edlinger</a:t>
            </a:r>
            <a:r>
              <a:rPr lang="en-US" dirty="0"/>
              <a:t> v Commission of the European Communities, EU:T:2001:183, </a:t>
            </a:r>
            <a:r>
              <a:rPr lang="en-US" dirty="0" smtClean="0"/>
              <a:t>p</a:t>
            </a:r>
            <a:r>
              <a:rPr lang="pl-PL" dirty="0" err="1" smtClean="0"/>
              <a:t>kt</a:t>
            </a:r>
            <a:r>
              <a:rPr lang="en-US" dirty="0" smtClean="0"/>
              <a:t> </a:t>
            </a:r>
            <a:r>
              <a:rPr lang="en-US" dirty="0"/>
              <a:t>4 </a:t>
            </a:r>
            <a:r>
              <a:rPr lang="pl-PL" dirty="0"/>
              <a:t>i</a:t>
            </a:r>
            <a:r>
              <a:rPr lang="en-US" dirty="0" smtClean="0"/>
              <a:t> </a:t>
            </a:r>
            <a:r>
              <a:rPr lang="en-US" dirty="0"/>
              <a:t>25, </a:t>
            </a:r>
            <a:r>
              <a:rPr lang="pl-PL" dirty="0" smtClean="0"/>
              <a:t>z </a:t>
            </a:r>
            <a:r>
              <a:rPr lang="en-US" dirty="0" smtClean="0"/>
              <a:t>2</a:t>
            </a:r>
            <a:r>
              <a:rPr lang="pl-PL" dirty="0" smtClean="0"/>
              <a:t>.04.</a:t>
            </a:r>
            <a:r>
              <a:rPr lang="en-US" dirty="0" smtClean="0"/>
              <a:t>2004</a:t>
            </a:r>
            <a:r>
              <a:rPr lang="en-US" dirty="0"/>
              <a:t>, </a:t>
            </a:r>
            <a:r>
              <a:rPr lang="en-US" dirty="0" smtClean="0"/>
              <a:t>T-337/03 </a:t>
            </a:r>
            <a:r>
              <a:rPr lang="en-US" dirty="0"/>
              <a:t>Luis </a:t>
            </a:r>
            <a:r>
              <a:rPr lang="en-US" dirty="0" err="1"/>
              <a:t>Bertelli</a:t>
            </a:r>
            <a:r>
              <a:rPr lang="en-US" dirty="0"/>
              <a:t> </a:t>
            </a:r>
            <a:r>
              <a:rPr lang="en-US" dirty="0" err="1"/>
              <a:t>Gálvez</a:t>
            </a:r>
            <a:r>
              <a:rPr lang="en-US" dirty="0"/>
              <a:t> v Commission of the European Communities, EU:T:2004:106, </a:t>
            </a:r>
            <a:r>
              <a:rPr lang="en-US" dirty="0" smtClean="0"/>
              <a:t>p</a:t>
            </a:r>
            <a:r>
              <a:rPr lang="pl-PL" dirty="0" err="1" smtClean="0"/>
              <a:t>kt</a:t>
            </a:r>
            <a:r>
              <a:rPr lang="en-US" dirty="0" smtClean="0"/>
              <a:t> 17</a:t>
            </a:r>
            <a:r>
              <a:rPr lang="pl-PL" dirty="0" smtClean="0"/>
              <a:t>)</a:t>
            </a:r>
            <a:endParaRPr lang="en-GB" dirty="0"/>
          </a:p>
        </p:txBody>
      </p:sp>
    </p:spTree>
    <p:extLst>
      <p:ext uri="{BB962C8B-B14F-4D97-AF65-F5344CB8AC3E}">
        <p14:creationId xmlns:p14="http://schemas.microsoft.com/office/powerpoint/2010/main" val="2815868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8619" y="0"/>
            <a:ext cx="10353761" cy="526774"/>
          </a:xfrm>
        </p:spPr>
        <p:txBody>
          <a:bodyPr>
            <a:normAutofit fontScale="90000"/>
          </a:bodyPr>
          <a:lstStyle/>
          <a:p>
            <a:r>
              <a:rPr lang="pl-PL" dirty="0" smtClean="0"/>
              <a:t>Cele Unii</a:t>
            </a:r>
            <a:endParaRPr lang="en-GB" dirty="0"/>
          </a:p>
        </p:txBody>
      </p:sp>
      <p:sp>
        <p:nvSpPr>
          <p:cNvPr id="3" name="Symbol zastępczy zawartości 2"/>
          <p:cNvSpPr>
            <a:spLocks noGrp="1"/>
          </p:cNvSpPr>
          <p:nvPr>
            <p:ph idx="1"/>
          </p:nvPr>
        </p:nvSpPr>
        <p:spPr>
          <a:xfrm>
            <a:off x="0" y="725557"/>
            <a:ext cx="12192000" cy="6062869"/>
          </a:xfrm>
        </p:spPr>
        <p:txBody>
          <a:bodyPr>
            <a:normAutofit fontScale="77500" lnSpcReduction="20000"/>
          </a:bodyPr>
          <a:lstStyle/>
          <a:p>
            <a:r>
              <a:rPr lang="pl-PL" dirty="0" smtClean="0"/>
              <a:t>Art.3 TUE 1</a:t>
            </a:r>
            <a:r>
              <a:rPr lang="pl-PL" dirty="0"/>
              <a:t>.   Celem Unii jest wspieranie pokoju, jej wartości i dobrobytu jej narodów.</a:t>
            </a:r>
          </a:p>
          <a:p>
            <a:r>
              <a:rPr lang="pl-PL" dirty="0"/>
              <a:t>2.   Unia zapewnia swoim obywatelom przestrzeń wolności, bezpieczeństwa i sprawiedliwości bez granic wewnętrznych, w której zagwarantowana jest swoboda przepływu osób, w powiązaniu z właściwymi środkami w odniesieniu do kontroli granic zewnętrznych, azylu, imigracji, jak również zapobiegania i zwalczania przestępczości.</a:t>
            </a:r>
          </a:p>
          <a:p>
            <a:r>
              <a:rPr lang="pl-PL" dirty="0"/>
              <a:t>3.   Unia ustanawia rynek wewnętrzny. Działa na rzecz trwałego rozwoju Europy, którego podstawą jest zrównoważony wzrost gospodarczy oraz stabilność cen, społeczna gospodarka rynkowa o wysokiej konkurencyjności zmierzająca do pełnego zatrudnienia i postępu społecznego oraz wysoki poziom ochrony i poprawy jakości środowiska. Wspiera postęp naukowo-techniczny.</a:t>
            </a:r>
          </a:p>
          <a:p>
            <a:r>
              <a:rPr lang="pl-PL" dirty="0"/>
              <a:t>Zwalcza wykluczenie społeczne i dyskryminację oraz wspiera sprawiedliwość społeczną i ochronę socjalną, równość kobiet i mężczyzn, solidarność między pokoleniami i ochronę praw dziecka.</a:t>
            </a:r>
          </a:p>
          <a:p>
            <a:r>
              <a:rPr lang="pl-PL" dirty="0"/>
              <a:t>Wspiera spójność gospodarczą, społeczną i terytorialną oraz solidarność między Państwami Członkowskimi.</a:t>
            </a:r>
          </a:p>
          <a:p>
            <a:r>
              <a:rPr lang="pl-PL" dirty="0"/>
              <a:t>Szanuje swoją bogatą różnorodność kulturową i językową oraz czuwa nad ochroną i rozwojem dziedzictwa kulturowego Europy.</a:t>
            </a:r>
          </a:p>
          <a:p>
            <a:r>
              <a:rPr lang="pl-PL" dirty="0"/>
              <a:t>4.   Unia ustanawia unię gospodarczą i walutową, której walutą jest euro.</a:t>
            </a:r>
          </a:p>
          <a:p>
            <a:r>
              <a:rPr lang="pl-PL" dirty="0"/>
              <a:t>5.   W stosunkach zewnętrznych Unia umacnia i propaguje swoje wartości i interesy oraz wnosi wkład w ochronę swoich obywateli. Przyczynia się do pokoju, bezpieczeństwa, trwałego rozwoju Ziemi, do solidarności i wzajemnego szacunku między narodami, do swobodnego i uczciwego handlu, do wyeliminowania ubóstwa oraz do ochrony praw człowieka, w szczególności praw dziecka, a także do ścisłego przestrzegania i rozwoju prawa międzynarodowego, w szczególności zasad Karty Narodów Zjednoczonych.</a:t>
            </a:r>
          </a:p>
          <a:p>
            <a:r>
              <a:rPr lang="pl-PL" dirty="0"/>
              <a:t>6.   Unia dąży do osiągnięcia swoich celów właściwymi środkami odpowiednio do kompetencji przyznanych jej w Traktatach.</a:t>
            </a:r>
          </a:p>
          <a:p>
            <a:endParaRPr lang="en-GB" dirty="0"/>
          </a:p>
        </p:txBody>
      </p:sp>
    </p:spTree>
    <p:extLst>
      <p:ext uri="{BB962C8B-B14F-4D97-AF65-F5344CB8AC3E}">
        <p14:creationId xmlns:p14="http://schemas.microsoft.com/office/powerpoint/2010/main" val="2771977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0"/>
            <a:ext cx="10353761" cy="404191"/>
          </a:xfrm>
        </p:spPr>
        <p:txBody>
          <a:bodyPr>
            <a:normAutofit fontScale="90000"/>
          </a:bodyPr>
          <a:lstStyle/>
          <a:p>
            <a:r>
              <a:rPr lang="pl-PL" dirty="0" smtClean="0"/>
              <a:t>CELE UNII</a:t>
            </a:r>
            <a:endParaRPr lang="en-GB" dirty="0"/>
          </a:p>
        </p:txBody>
      </p:sp>
      <p:sp>
        <p:nvSpPr>
          <p:cNvPr id="3" name="Symbol zastępczy zawartości 2"/>
          <p:cNvSpPr>
            <a:spLocks noGrp="1"/>
          </p:cNvSpPr>
          <p:nvPr>
            <p:ph idx="1"/>
          </p:nvPr>
        </p:nvSpPr>
        <p:spPr>
          <a:xfrm>
            <a:off x="0" y="575376"/>
            <a:ext cx="12192000" cy="6282623"/>
          </a:xfrm>
        </p:spPr>
        <p:txBody>
          <a:bodyPr/>
          <a:lstStyle/>
          <a:p>
            <a:r>
              <a:rPr lang="pl-PL" dirty="0" smtClean="0"/>
              <a:t>Art. 3 TUE zasadniczo ma również charakter normy programowej, która jest uszczegółowiana przez inne normy prawa Unii</a:t>
            </a:r>
          </a:p>
          <a:p>
            <a:r>
              <a:rPr lang="pl-PL" i="1" dirty="0"/>
              <a:t>Realizację celów Unii, które zostały przypomniane w art. 3 TUE, zapewniono przez szereg podstawowych postanowień takich jak te przewidujące swobodę przepływu towarów, usług, kapitału i osób, obywatelstwo Unii, przestrzeń wolności, bezpieczeństwa i sprawiedliwości oraz politykę konkurencji. Postanowienia te, wpisując się w ramy systemu, który jest właściwy Unii, są ukształtowane w taki sposób, by przyczyniać się – każde z nich w swojej szczególnej dziedzinie i z właściwymi sobie szczególnymi cechami – do realizacji procesu integracji, który stanowi rację bytu samej </a:t>
            </a:r>
            <a:r>
              <a:rPr lang="pl-PL" i="1" dirty="0" smtClean="0"/>
              <a:t>Unii (Opinia TS nr 2/14, pełny skład, </a:t>
            </a:r>
            <a:r>
              <a:rPr lang="pl-PL" dirty="0" smtClean="0"/>
              <a:t>pkt 172)</a:t>
            </a:r>
          </a:p>
          <a:p>
            <a:r>
              <a:rPr lang="pl-PL" dirty="0" smtClean="0"/>
              <a:t>Art. 3 TUE nie jest w stanie, sam w sobie, stanowić podstawy prawnej dla jakiegoś działania Unii Europejskiej (Geiger/Khan/</a:t>
            </a:r>
            <a:r>
              <a:rPr lang="pl-PL" dirty="0" err="1" smtClean="0"/>
              <a:t>Kotzur</a:t>
            </a:r>
            <a:r>
              <a:rPr lang="pl-PL" dirty="0" smtClean="0"/>
              <a:t>, </a:t>
            </a:r>
            <a:r>
              <a:rPr lang="pl-PL" i="1" dirty="0" smtClean="0"/>
              <a:t>EU </a:t>
            </a:r>
            <a:r>
              <a:rPr lang="pl-PL" i="1" dirty="0" err="1" smtClean="0"/>
              <a:t>Treaties</a:t>
            </a:r>
            <a:r>
              <a:rPr lang="pl-PL" i="1" dirty="0" smtClean="0"/>
              <a:t> – </a:t>
            </a:r>
            <a:r>
              <a:rPr lang="pl-PL" i="1" dirty="0" err="1" smtClean="0"/>
              <a:t>Commentary</a:t>
            </a:r>
            <a:r>
              <a:rPr lang="pl-PL" dirty="0" smtClean="0"/>
              <a:t>, Monachium 2015, s.21, nb. 15)</a:t>
            </a:r>
            <a:endParaRPr lang="en-GB" dirty="0"/>
          </a:p>
        </p:txBody>
      </p:sp>
    </p:spTree>
    <p:extLst>
      <p:ext uri="{BB962C8B-B14F-4D97-AF65-F5344CB8AC3E}">
        <p14:creationId xmlns:p14="http://schemas.microsoft.com/office/powerpoint/2010/main" val="4271097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609600"/>
            <a:ext cx="10353761" cy="593035"/>
          </a:xfrm>
        </p:spPr>
        <p:txBody>
          <a:bodyPr>
            <a:normAutofit fontScale="90000"/>
          </a:bodyPr>
          <a:lstStyle/>
          <a:p>
            <a:r>
              <a:rPr lang="pl-PL" dirty="0" smtClean="0"/>
              <a:t/>
            </a:r>
            <a:br>
              <a:rPr lang="pl-PL" dirty="0" smtClean="0"/>
            </a:br>
            <a:r>
              <a:rPr lang="pl-PL" dirty="0" smtClean="0"/>
              <a:t>podstawa unii</a:t>
            </a:r>
            <a:endParaRPr lang="en-GB" dirty="0"/>
          </a:p>
        </p:txBody>
      </p:sp>
      <p:sp>
        <p:nvSpPr>
          <p:cNvPr id="3" name="Symbol zastępczy zawartości 2"/>
          <p:cNvSpPr>
            <a:spLocks noGrp="1"/>
          </p:cNvSpPr>
          <p:nvPr>
            <p:ph idx="1"/>
          </p:nvPr>
        </p:nvSpPr>
        <p:spPr>
          <a:xfrm>
            <a:off x="268357" y="1441174"/>
            <a:ext cx="11678478" cy="5168348"/>
          </a:xfrm>
        </p:spPr>
        <p:txBody>
          <a:bodyPr>
            <a:normAutofit/>
          </a:bodyPr>
          <a:lstStyle/>
          <a:p>
            <a:r>
              <a:rPr lang="pl-PL" dirty="0" smtClean="0"/>
              <a:t>10 TUE: </a:t>
            </a:r>
          </a:p>
          <a:p>
            <a:r>
              <a:rPr lang="pl-PL" dirty="0" smtClean="0"/>
              <a:t>1</a:t>
            </a:r>
            <a:r>
              <a:rPr lang="pl-PL" dirty="0"/>
              <a:t>.   Podstawą funkcjonowania Unii jest demokracja przedstawicielska.</a:t>
            </a:r>
          </a:p>
          <a:p>
            <a:r>
              <a:rPr lang="pl-PL" dirty="0"/>
              <a:t>2.   Obywatele są bezpośrednio reprezentowani na poziomie Unii w Parlamencie Europejskim.</a:t>
            </a:r>
          </a:p>
          <a:p>
            <a:r>
              <a:rPr lang="pl-PL" dirty="0"/>
              <a:t>Państwa Członkowskie są reprezentowane w Radzie Europejskiej przez swoich szefów państw lub rządów, a w Radzie przez swoje rządy; szefowie państw lub rządów i rządy odpowiadają demokratycznie przed parlamentami narodowymi albo przed swoimi obywatelami.</a:t>
            </a:r>
          </a:p>
          <a:p>
            <a:r>
              <a:rPr lang="pl-PL" dirty="0"/>
              <a:t>3.   Każdy obywatel ma prawo uczestniczyć w życiu demokratycznym Unii. Decyzje są podejmowane w sposób jak najbardziej otwarty i zbliżony do obywatela.</a:t>
            </a:r>
          </a:p>
          <a:p>
            <a:r>
              <a:rPr lang="pl-PL" dirty="0"/>
              <a:t>4.   Partie polityczne na poziomie europejskim przyczyniają się do kształtowania europejskiej świadomości politycznej i wyrażania woli obywateli Unii</a:t>
            </a:r>
            <a:r>
              <a:rPr lang="pl-PL" dirty="0" smtClean="0"/>
              <a:t>.</a:t>
            </a:r>
            <a:endParaRPr lang="pl-PL" dirty="0"/>
          </a:p>
        </p:txBody>
      </p:sp>
    </p:spTree>
    <p:extLst>
      <p:ext uri="{BB962C8B-B14F-4D97-AF65-F5344CB8AC3E}">
        <p14:creationId xmlns:p14="http://schemas.microsoft.com/office/powerpoint/2010/main" val="2595863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0"/>
            <a:ext cx="10353761" cy="1326321"/>
          </a:xfrm>
        </p:spPr>
        <p:txBody>
          <a:bodyPr/>
          <a:lstStyle/>
          <a:p>
            <a:r>
              <a:rPr lang="pl-PL" dirty="0" smtClean="0"/>
              <a:t>ZASADA DEMOKRACJI PRZEDSTAWICIELSKIEJ i art. 11 </a:t>
            </a:r>
            <a:r>
              <a:rPr lang="pl-PL" dirty="0" err="1" smtClean="0"/>
              <a:t>tue</a:t>
            </a:r>
            <a:endParaRPr lang="en-GB" dirty="0"/>
          </a:p>
        </p:txBody>
      </p:sp>
      <p:sp>
        <p:nvSpPr>
          <p:cNvPr id="3" name="Symbol zastępczy zawartości 2"/>
          <p:cNvSpPr>
            <a:spLocks noGrp="1"/>
          </p:cNvSpPr>
          <p:nvPr>
            <p:ph idx="1"/>
          </p:nvPr>
        </p:nvSpPr>
        <p:spPr>
          <a:xfrm>
            <a:off x="79513" y="1326320"/>
            <a:ext cx="11956774" cy="5392531"/>
          </a:xfrm>
        </p:spPr>
        <p:txBody>
          <a:bodyPr/>
          <a:lstStyle/>
          <a:p>
            <a:r>
              <a:rPr lang="pl-PL" dirty="0"/>
              <a:t>1.   Za pomocą odpowiednich środków instytucje umożliwiają obywatelom i stowarzyszeniom przedstawicielskim wypowiadanie się i publiczną wymianę poglądów we wszystkich dziedzinach działania Unii.</a:t>
            </a:r>
          </a:p>
          <a:p>
            <a:r>
              <a:rPr lang="pl-PL" dirty="0"/>
              <a:t>2.   Instytucje utrzymują otwarty, przejrzysty i regularny dialog ze stowarzyszeniami przedstawicielskimi i społeczeństwem obywatelskim.</a:t>
            </a:r>
          </a:p>
          <a:p>
            <a:r>
              <a:rPr lang="pl-PL" dirty="0"/>
              <a:t>3.   Komisja Europejska prowadzi szerokie konsultacje z zainteresowanymi stronami w celu zapewnienia spójności i przejrzystości działań Unii.</a:t>
            </a:r>
          </a:p>
          <a:p>
            <a:r>
              <a:rPr lang="pl-PL" dirty="0"/>
              <a:t>4.   Obywatele Unii w liczbie nie mniejszej niż milion, mający obywatelstwo znacznej liczby Państw Członkowskich, mogą podjąć inicjatywę zwrócenia się do Komisji Europejskiej o przedłożenie, w ramach jej uprawnień, odpowiedniego wniosku w sprawach, w odniesieniu do których, zdaniem obywateli, stosowanie Traktatów wymaga aktu prawnego Unii.</a:t>
            </a:r>
          </a:p>
          <a:p>
            <a:r>
              <a:rPr lang="pl-PL" dirty="0"/>
              <a:t>Procedury i warunki wymagane w celu przedstawienia takiej inicjatywy określane są zgodnie z artykułem 24 akapit pierwszy Traktatu o funkcjonowaniu Unii Europejskiej.</a:t>
            </a:r>
          </a:p>
          <a:p>
            <a:endParaRPr lang="en-GB" dirty="0"/>
          </a:p>
        </p:txBody>
      </p:sp>
    </p:spTree>
    <p:extLst>
      <p:ext uri="{BB962C8B-B14F-4D97-AF65-F5344CB8AC3E}">
        <p14:creationId xmlns:p14="http://schemas.microsoft.com/office/powerpoint/2010/main" val="2848566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0650" y="280517"/>
            <a:ext cx="10883952" cy="672548"/>
          </a:xfrm>
        </p:spPr>
        <p:txBody>
          <a:bodyPr>
            <a:normAutofit fontScale="90000"/>
          </a:bodyPr>
          <a:lstStyle/>
          <a:p>
            <a:r>
              <a:rPr lang="pl-PL" dirty="0" smtClean="0"/>
              <a:t>Inicjatywa obywatelska i inne uprawnienia</a:t>
            </a:r>
            <a:endParaRPr lang="en-GB" dirty="0"/>
          </a:p>
        </p:txBody>
      </p:sp>
      <p:sp>
        <p:nvSpPr>
          <p:cNvPr id="3" name="Symbol zastępczy zawartości 2"/>
          <p:cNvSpPr>
            <a:spLocks noGrp="1"/>
          </p:cNvSpPr>
          <p:nvPr>
            <p:ph idx="1"/>
          </p:nvPr>
        </p:nvSpPr>
        <p:spPr>
          <a:xfrm>
            <a:off x="308113" y="953065"/>
            <a:ext cx="11589026" cy="5735970"/>
          </a:xfrm>
        </p:spPr>
        <p:txBody>
          <a:bodyPr>
            <a:normAutofit fontScale="85000" lnSpcReduction="20000"/>
          </a:bodyPr>
          <a:lstStyle/>
          <a:p>
            <a:r>
              <a:rPr lang="pl-PL" b="1" dirty="0"/>
              <a:t>Rozporządzenie Parlamentu Europejskiego i Rady (UE) nr 211/2011 z dnia 16 lutego 2011 r. w sprawie inicjatywy obywatelskiej </a:t>
            </a:r>
            <a:r>
              <a:rPr lang="pl-PL" b="1" dirty="0" smtClean="0"/>
              <a:t>: </a:t>
            </a:r>
            <a:r>
              <a:rPr lang="pl-PL" dirty="0">
                <a:hlinkClick r:id="rId2" tooltip="Umożliwia dostęp do tego dokumentu za pośrednictwem URI w systemie ELI."/>
              </a:rPr>
              <a:t>http://</a:t>
            </a:r>
            <a:r>
              <a:rPr lang="pl-PL" dirty="0" smtClean="0">
                <a:hlinkClick r:id="rId2" tooltip="Umożliwia dostęp do tego dokumentu za pośrednictwem URI w systemie ELI."/>
              </a:rPr>
              <a:t>data.europa.eu/eli/reg/2011/211/2015-07-28</a:t>
            </a:r>
            <a:endParaRPr lang="pl-PL" dirty="0" smtClean="0"/>
          </a:p>
          <a:p>
            <a:r>
              <a:rPr lang="pl-PL" dirty="0" smtClean="0"/>
              <a:t>Co najmniej 7-osobowy komitet z </a:t>
            </a:r>
            <a:r>
              <a:rPr lang="pl-PL" dirty="0" err="1" smtClean="0"/>
              <a:t>roznych</a:t>
            </a:r>
            <a:r>
              <a:rPr lang="pl-PL" dirty="0" smtClean="0"/>
              <a:t> </a:t>
            </a:r>
            <a:r>
              <a:rPr lang="pl-PL" dirty="0"/>
              <a:t>państw członkowskich, Sygnatariusze inicjatywy obywatelskiej pochodzą z co najmniej jednej czwartej państw członkowskich.  2.  W co najmniej jednej czwartej państw członkowskich liczba sygnatariuszy obejmuje co najmniej minimalną liczbę obywateli określoną – w chwili rejestracji proponowanej inicjatywy obywatelskiej – w załączniku I. Te minimalne liczby odpowiadają liczbie posłów do Parlamentu Europejskiego wybranych w każdym z państw członkowskich, pomnożonej przez 750</a:t>
            </a:r>
            <a:endParaRPr lang="pl-PL" dirty="0" smtClean="0"/>
          </a:p>
          <a:p>
            <a:r>
              <a:rPr lang="pl-PL" dirty="0"/>
              <a:t>Artykuł </a:t>
            </a:r>
            <a:r>
              <a:rPr lang="pl-PL" dirty="0" smtClean="0"/>
              <a:t>24 TFUE</a:t>
            </a:r>
            <a:endParaRPr lang="pl-PL" dirty="0"/>
          </a:p>
          <a:p>
            <a:r>
              <a:rPr lang="pl-PL" dirty="0" smtClean="0"/>
              <a:t>Parlament </a:t>
            </a:r>
            <a:r>
              <a:rPr lang="pl-PL" dirty="0"/>
              <a:t>Europejski i Rada, stanowiąc w drodze rozporządzeń zgodnie ze zwykłą procedurą ustawodawczą, przyjmują przepisy dotyczące procedur i warunków wymaganych do przedstawienia inicjatywy obywatelskiej w rozumieniu artykułu 11 Traktatu o Unii Europejskiej, w tym minimalnej liczby Państw Członkowskich, z których muszą pochodzić obywatele, którzy występują z taką inicjatywą.</a:t>
            </a:r>
          </a:p>
          <a:p>
            <a:r>
              <a:rPr lang="pl-PL" dirty="0"/>
              <a:t>Każdy obywatel Unii ma prawo petycji do Parlamentu Europejskiego, zgodnie z postanowieniami artykułu 227.</a:t>
            </a:r>
          </a:p>
          <a:p>
            <a:r>
              <a:rPr lang="pl-PL" dirty="0"/>
              <a:t>Każdy obywatel Unii może zwracać się do Rzecznika Praw Obywatelskich, ustanowionego zgodnie z postanowieniami artykułu 228.</a:t>
            </a:r>
          </a:p>
          <a:p>
            <a:r>
              <a:rPr lang="pl-PL" dirty="0"/>
              <a:t>Każdy obywatel Unii może zwracać się pisemnie do każdej instytucji lub organu określonego w niniejszym artykule lub w artykule 13 Traktatu o Unii Europejskiej w jednym z języków wskazanych w artykule 55 ustęp 1 tego Traktatu oraz otrzymywać odpowiedź w tym samym języku.</a:t>
            </a:r>
          </a:p>
          <a:p>
            <a:endParaRPr lang="en-GB" dirty="0"/>
          </a:p>
        </p:txBody>
      </p:sp>
    </p:spTree>
    <p:extLst>
      <p:ext uri="{BB962C8B-B14F-4D97-AF65-F5344CB8AC3E}">
        <p14:creationId xmlns:p14="http://schemas.microsoft.com/office/powerpoint/2010/main" val="111403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251791"/>
            <a:ext cx="10353761" cy="930965"/>
          </a:xfrm>
        </p:spPr>
        <p:txBody>
          <a:bodyPr>
            <a:normAutofit fontScale="90000"/>
          </a:bodyPr>
          <a:lstStyle/>
          <a:p>
            <a:r>
              <a:rPr lang="pl-PL" dirty="0" smtClean="0"/>
              <a:t>Zasada demokracji przedstawicielskiej : wymiar prawny</a:t>
            </a:r>
            <a:endParaRPr lang="en-GB" dirty="0"/>
          </a:p>
        </p:txBody>
      </p:sp>
      <p:sp>
        <p:nvSpPr>
          <p:cNvPr id="3" name="Symbol zastępczy zawartości 2"/>
          <p:cNvSpPr>
            <a:spLocks noGrp="1"/>
          </p:cNvSpPr>
          <p:nvPr>
            <p:ph idx="1"/>
          </p:nvPr>
        </p:nvSpPr>
        <p:spPr>
          <a:xfrm>
            <a:off x="69574" y="1221419"/>
            <a:ext cx="12016409" cy="5557068"/>
          </a:xfrm>
        </p:spPr>
        <p:txBody>
          <a:bodyPr>
            <a:normAutofit fontScale="85000" lnSpcReduction="10000"/>
          </a:bodyPr>
          <a:lstStyle/>
          <a:p>
            <a:r>
              <a:rPr lang="pl-PL" dirty="0" smtClean="0"/>
              <a:t>Mimo że mogłoby się do niedawna zdawać, że zasada demokracji przedstawicielskiej jest zasadą programową i jako taka „nie nadaje się” do stosowania jako norma prawna mogąca być podstawą wyrokowania, to TSUE zważył odmiennie</a:t>
            </a:r>
          </a:p>
          <a:p>
            <a:r>
              <a:rPr lang="pl-PL" dirty="0"/>
              <a:t>Wyrok Sądu </a:t>
            </a:r>
            <a:r>
              <a:rPr lang="pl-PL" dirty="0" smtClean="0"/>
              <a:t>z </a:t>
            </a:r>
            <a:r>
              <a:rPr lang="pl-PL" dirty="0"/>
              <a:t>dnia 10 maja 2017 </a:t>
            </a:r>
            <a:r>
              <a:rPr lang="pl-PL" dirty="0" smtClean="0"/>
              <a:t>r</a:t>
            </a:r>
            <a:r>
              <a:rPr lang="pl-PL" dirty="0"/>
              <a:t>., sprawa </a:t>
            </a:r>
            <a:r>
              <a:rPr lang="pl-PL" dirty="0" smtClean="0"/>
              <a:t>T-754/14 </a:t>
            </a:r>
            <a:r>
              <a:rPr lang="pl-PL" i="1" dirty="0" smtClean="0"/>
              <a:t>Michael </a:t>
            </a:r>
            <a:r>
              <a:rPr lang="pl-PL" i="1" dirty="0" err="1"/>
              <a:t>Efler</a:t>
            </a:r>
            <a:r>
              <a:rPr lang="pl-PL" i="1" dirty="0"/>
              <a:t> i in. przeciwko Komisji </a:t>
            </a:r>
            <a:r>
              <a:rPr lang="pl-PL" i="1" dirty="0" smtClean="0"/>
              <a:t>Europejskiej</a:t>
            </a:r>
            <a:r>
              <a:rPr lang="pl-PL" dirty="0"/>
              <a:t>, </a:t>
            </a:r>
            <a:r>
              <a:rPr lang="pl-PL" dirty="0" smtClean="0"/>
              <a:t>EU:T:2017:323 : odmowa rejestracji przez Komisję europejskiej inicjatywy </a:t>
            </a:r>
            <a:r>
              <a:rPr lang="pl-PL" dirty="0"/>
              <a:t>obywatelskiej o nazwie „Stop TTIP</a:t>
            </a:r>
            <a:r>
              <a:rPr lang="pl-PL" dirty="0" smtClean="0"/>
              <a:t>”</a:t>
            </a:r>
          </a:p>
          <a:p>
            <a:r>
              <a:rPr lang="pl-PL" i="1" dirty="0" smtClean="0"/>
              <a:t>Komisja </a:t>
            </a:r>
            <a:r>
              <a:rPr lang="pl-PL" i="1" dirty="0"/>
              <a:t>: zdaniem Komisji wyłącznie akty prawne, których skutki wykraczają poza stosunki między instytucjami Unii, mogą być przedmiotem EIO, gdyż demokratyczne uczestnictwo, któremu ma ona sprzyjać, ma na celu, aby obywatele byli zaangażowani w decyzje w sprawach, które dotyczą przynajmniej potencjalnie ich własnej sfery prawnej. Rada i Komisja posiadają pośrednią legitymację demokratyczną wystarczającą do przyjęcia aktów, których skutki prawne ograniczałyby się do instytucji</a:t>
            </a:r>
            <a:r>
              <a:rPr lang="pl-PL" i="1" dirty="0" smtClean="0"/>
              <a:t>.</a:t>
            </a:r>
          </a:p>
          <a:p>
            <a:r>
              <a:rPr lang="pl-PL" i="1" dirty="0" smtClean="0"/>
              <a:t>Odpowiedź Sądu: </a:t>
            </a:r>
            <a:r>
              <a:rPr lang="pl-PL" i="1" dirty="0"/>
              <a:t>zasada demokracji, która, jak stanowią w szczególności preambuła traktatu UE, art. 2 TUE oraz preambuła Karty praw podstawowych Unii Europejskiej, należy do podstawowych wartości, na których oparta jest Unia, jak też cel, do realizacji którego dąży w szczególności mechanizm EIO, polegający na usprawnieniu demokratycznego funkcjonowania Unii poprzez przyznanie każdemu obywatelowi prawa do uczestnictwa w życiu demokratycznym </a:t>
            </a:r>
            <a:r>
              <a:rPr lang="pl-PL" i="1" dirty="0" smtClean="0"/>
              <a:t>(…), </a:t>
            </a:r>
            <a:r>
              <a:rPr lang="pl-PL" i="1" dirty="0"/>
              <a:t>nakazują przyjęcie wykładni pojęcia aktu prawnego jako obejmującego akty prawne takie jak decyzja o wszczęciu negocjacji w celu zawarcia umowy międzynarodowej, która zmierza bezsprzecznie do zmiany porządku prawnego </a:t>
            </a:r>
            <a:r>
              <a:rPr lang="pl-PL" i="1" dirty="0" smtClean="0"/>
              <a:t>Unii (pkt 37, unieważniono decyzję Komisji)</a:t>
            </a:r>
            <a:endParaRPr lang="en-GB" i="1" dirty="0"/>
          </a:p>
        </p:txBody>
      </p:sp>
    </p:spTree>
    <p:extLst>
      <p:ext uri="{BB962C8B-B14F-4D97-AF65-F5344CB8AC3E}">
        <p14:creationId xmlns:p14="http://schemas.microsoft.com/office/powerpoint/2010/main" val="3709927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9513" y="182218"/>
            <a:ext cx="12006469" cy="662608"/>
          </a:xfrm>
        </p:spPr>
        <p:txBody>
          <a:bodyPr>
            <a:normAutofit fontScale="90000"/>
          </a:bodyPr>
          <a:lstStyle/>
          <a:p>
            <a:r>
              <a:rPr lang="pl-PL" dirty="0" smtClean="0"/>
              <a:t>Postanowienia ogólne („horyzontalne”) dla unii</a:t>
            </a:r>
            <a:endParaRPr lang="en-GB" dirty="0"/>
          </a:p>
        </p:txBody>
      </p:sp>
      <p:sp>
        <p:nvSpPr>
          <p:cNvPr id="3" name="Symbol zastępczy zawartości 2"/>
          <p:cNvSpPr>
            <a:spLocks noGrp="1"/>
          </p:cNvSpPr>
          <p:nvPr>
            <p:ph idx="1"/>
          </p:nvPr>
        </p:nvSpPr>
        <p:spPr>
          <a:xfrm>
            <a:off x="208721" y="873551"/>
            <a:ext cx="11668539" cy="5676336"/>
          </a:xfrm>
        </p:spPr>
        <p:txBody>
          <a:bodyPr>
            <a:normAutofit lnSpcReduction="10000"/>
          </a:bodyPr>
          <a:lstStyle/>
          <a:p>
            <a:r>
              <a:rPr lang="pl-PL" dirty="0" smtClean="0"/>
              <a:t>Istnieją takie postanowienia traktatowe, które mają ogólne znaczenie dla wszystkich polityk i działań Unii</a:t>
            </a:r>
          </a:p>
          <a:p>
            <a:pPr marL="0" indent="0">
              <a:buNone/>
            </a:pPr>
            <a:r>
              <a:rPr lang="pl-PL" dirty="0" smtClean="0"/>
              <a:t>M.in.:</a:t>
            </a:r>
          </a:p>
          <a:p>
            <a:r>
              <a:rPr lang="pl-PL" dirty="0" smtClean="0"/>
              <a:t>Art. </a:t>
            </a:r>
            <a:r>
              <a:rPr lang="pl-PL" dirty="0"/>
              <a:t>8 TFUE: </a:t>
            </a:r>
            <a:r>
              <a:rPr lang="pl-PL" dirty="0" smtClean="0"/>
              <a:t>zniesienie </a:t>
            </a:r>
            <a:r>
              <a:rPr lang="pl-PL" dirty="0"/>
              <a:t>nierówności oraz </a:t>
            </a:r>
            <a:r>
              <a:rPr lang="pl-PL" dirty="0" smtClean="0"/>
              <a:t>wspieranie </a:t>
            </a:r>
            <a:r>
              <a:rPr lang="pl-PL" dirty="0"/>
              <a:t>równości mężczyzn i </a:t>
            </a:r>
            <a:r>
              <a:rPr lang="pl-PL" dirty="0" smtClean="0"/>
              <a:t>kobiet</a:t>
            </a:r>
          </a:p>
          <a:p>
            <a:r>
              <a:rPr lang="pl-PL" dirty="0" smtClean="0"/>
              <a:t>Art. </a:t>
            </a:r>
            <a:r>
              <a:rPr lang="pl-PL" dirty="0"/>
              <a:t>9 TFUE: wymogi związane ze wspieraniem wysokiego poziomu zatrudnienia, zapewnianiem odpowiedniej ochrony socjalnej, zwalczaniem wykluczenia społecznego, a także z wysokim poziomem kształcenia, szkolenia oraz ochrony zdrowia </a:t>
            </a:r>
            <a:r>
              <a:rPr lang="pl-PL" dirty="0" smtClean="0"/>
              <a:t>ludzkiego</a:t>
            </a:r>
          </a:p>
          <a:p>
            <a:r>
              <a:rPr lang="pl-PL" dirty="0" smtClean="0"/>
              <a:t>Art. </a:t>
            </a:r>
            <a:r>
              <a:rPr lang="pl-PL" dirty="0"/>
              <a:t>10 TFUE: </a:t>
            </a:r>
            <a:r>
              <a:rPr lang="pl-PL" dirty="0" smtClean="0"/>
              <a:t>dążenie do </a:t>
            </a:r>
            <a:r>
              <a:rPr lang="pl-PL" dirty="0"/>
              <a:t>zwalczania wszelkiej dyskryminacji ze względu na płeć, rasę lub pochodzenie etniczne, religię lub światopogląd, niepełnosprawność, wiek lub orientację </a:t>
            </a:r>
            <a:r>
              <a:rPr lang="pl-PL" dirty="0" smtClean="0"/>
              <a:t>seksualną</a:t>
            </a:r>
          </a:p>
          <a:p>
            <a:r>
              <a:rPr lang="pl-PL" dirty="0" smtClean="0"/>
              <a:t>Art. 11 TFUE: Przy </a:t>
            </a:r>
            <a:r>
              <a:rPr lang="pl-PL" dirty="0"/>
              <a:t>ustalaniu i realizacji polityk i działań Unii, w szczególności w celu wspierania zrównoważonego rozwoju, muszą być brane pod uwagę wymogi ochrony środowiska</a:t>
            </a:r>
            <a:r>
              <a:rPr lang="pl-PL" dirty="0" smtClean="0"/>
              <a:t>.</a:t>
            </a:r>
          </a:p>
          <a:p>
            <a:r>
              <a:rPr lang="pl-PL" dirty="0" smtClean="0"/>
              <a:t>art. </a:t>
            </a:r>
            <a:r>
              <a:rPr lang="pl-PL" dirty="0"/>
              <a:t>12 TFUE: Wymogi ochrony </a:t>
            </a:r>
            <a:r>
              <a:rPr lang="pl-PL" dirty="0" smtClean="0"/>
              <a:t>konsumentów</a:t>
            </a:r>
          </a:p>
          <a:p>
            <a:r>
              <a:rPr lang="pl-PL" dirty="0" smtClean="0"/>
              <a:t>Art. 13 TFUE: Wymogi dobrostanu zwierząt</a:t>
            </a:r>
            <a:endParaRPr lang="en-GB" dirty="0"/>
          </a:p>
        </p:txBody>
      </p:sp>
    </p:spTree>
    <p:extLst>
      <p:ext uri="{BB962C8B-B14F-4D97-AF65-F5344CB8AC3E}">
        <p14:creationId xmlns:p14="http://schemas.microsoft.com/office/powerpoint/2010/main" val="2699681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normAutofit fontScale="92500"/>
          </a:bodyPr>
          <a:lstStyle/>
          <a:p>
            <a:r>
              <a:rPr lang="pl-PL" dirty="0" smtClean="0"/>
              <a:t>Jedną z podstawowych zasad Unii Europejskiej jest zasada przyznania kompetencji (</a:t>
            </a:r>
            <a:r>
              <a:rPr lang="pl-PL" i="1" dirty="0" err="1" smtClean="0"/>
              <a:t>principle</a:t>
            </a:r>
            <a:r>
              <a:rPr lang="pl-PL" i="1" dirty="0" smtClean="0"/>
              <a:t> of </a:t>
            </a:r>
            <a:r>
              <a:rPr lang="pl-PL" i="1" dirty="0" err="1" smtClean="0"/>
              <a:t>conferral</a:t>
            </a:r>
            <a:r>
              <a:rPr lang="pl-PL" dirty="0" smtClean="0"/>
              <a:t>)</a:t>
            </a:r>
          </a:p>
          <a:p>
            <a:r>
              <a:rPr lang="pl-PL" dirty="0" smtClean="0"/>
              <a:t>Ma ona swoje umocowanie normatywne w art. 5 ust. 1 zdanie pierwsze TUE w zw. z art. 5 ust. 2 TUE</a:t>
            </a:r>
          </a:p>
          <a:p>
            <a:r>
              <a:rPr lang="pl-PL" dirty="0" smtClean="0"/>
              <a:t>Unia posiada </a:t>
            </a:r>
            <a:r>
              <a:rPr lang="pl-PL" i="1" dirty="0" smtClean="0"/>
              <a:t>różne kategorie </a:t>
            </a:r>
            <a:r>
              <a:rPr lang="pl-PL" dirty="0" smtClean="0"/>
              <a:t>kompetencji; kompetencje te są przedmiotem Tytułu I Części pierwszej TFUE („Kategorie i dziedziny kompetencji Unii”)</a:t>
            </a:r>
          </a:p>
          <a:p>
            <a:r>
              <a:rPr lang="pl-PL" dirty="0" smtClean="0"/>
              <a:t>Jeśli jakaś dziedzina nie jest objęta kompetencją Unii, to pełne kompetencje mają </a:t>
            </a:r>
            <a:r>
              <a:rPr lang="pl-PL" dirty="0"/>
              <a:t>Państwa Członkowskie </a:t>
            </a:r>
            <a:endParaRPr lang="pl-PL" dirty="0" smtClean="0"/>
          </a:p>
          <a:p>
            <a:r>
              <a:rPr lang="pl-PL" dirty="0"/>
              <a:t> </a:t>
            </a:r>
            <a:r>
              <a:rPr lang="pl-PL" dirty="0" smtClean="0"/>
              <a:t>Art. 4 ust. 1 TUE w zw. z art. 2 ust. 2 </a:t>
            </a:r>
            <a:r>
              <a:rPr lang="pl-PL" dirty="0" err="1" smtClean="0"/>
              <a:t>zd</a:t>
            </a:r>
            <a:r>
              <a:rPr lang="pl-PL" dirty="0" smtClean="0"/>
              <a:t>. 2 i 3 TFUE: </a:t>
            </a:r>
            <a:r>
              <a:rPr lang="pl-PL" i="1" dirty="0" smtClean="0"/>
              <a:t>Zgodnie </a:t>
            </a:r>
            <a:r>
              <a:rPr lang="pl-PL" i="1" dirty="0"/>
              <a:t>z artykułem 5 wszelkie kompetencje nieprzyznane Unii w Traktatach należą do Państw </a:t>
            </a:r>
            <a:r>
              <a:rPr lang="pl-PL" i="1" dirty="0" smtClean="0"/>
              <a:t>Członkowskich. Państwa </a:t>
            </a:r>
            <a:r>
              <a:rPr lang="pl-PL" i="1" dirty="0"/>
              <a:t>Członkowskie wykonują swoją kompetencję w zakresie, w jakim Unia nie wykonała swojej </a:t>
            </a:r>
            <a:r>
              <a:rPr lang="pl-PL" i="1" dirty="0" smtClean="0"/>
              <a:t>kompetencji. Państwa </a:t>
            </a:r>
            <a:r>
              <a:rPr lang="pl-PL" i="1" dirty="0"/>
              <a:t>Członkowskie ponownie wykonują swoją kompetencję w zakresie, w jakim Unia postanowiła zaprzestać wykonywania swojej kompetencji</a:t>
            </a:r>
            <a:r>
              <a:rPr lang="pl-PL" i="1" dirty="0" smtClean="0"/>
              <a:t>.</a:t>
            </a:r>
          </a:p>
          <a:p>
            <a:r>
              <a:rPr lang="pl-PL" dirty="0" smtClean="0"/>
              <a:t>Jeśli Unia nie posiada jakiejś kompetencji, to nie może podjąć działania w danej dziedzinie; istnienie materialnoprawnej normy prawa międzynarodowego publicznego (zasady prawa międzynarodowego) nie jest wystarczające do podjęcia działania Unii, gdy nie ma </a:t>
            </a:r>
            <a:r>
              <a:rPr lang="pl-PL" dirty="0"/>
              <a:t>ona </a:t>
            </a:r>
            <a:r>
              <a:rPr lang="pl-PL" dirty="0" smtClean="0"/>
              <a:t>kompetencji do tego działania </a:t>
            </a:r>
            <a:r>
              <a:rPr lang="pl-PL" dirty="0"/>
              <a:t>(por. </a:t>
            </a:r>
            <a:r>
              <a:rPr lang="pl-PL" dirty="0" smtClean="0"/>
              <a:t>wyrok </a:t>
            </a:r>
            <a:r>
              <a:rPr lang="pl-PL" dirty="0"/>
              <a:t>Trybunału (wielka izba) z dnia 12 września 2017 r. sprawa C-589/15 </a:t>
            </a:r>
            <a:r>
              <a:rPr lang="pl-PL" dirty="0" smtClean="0"/>
              <a:t>P </a:t>
            </a:r>
            <a:r>
              <a:rPr lang="pl-PL" dirty="0" err="1" smtClean="0"/>
              <a:t>Alexios</a:t>
            </a:r>
            <a:r>
              <a:rPr lang="pl-PL" dirty="0" smtClean="0"/>
              <a:t> </a:t>
            </a:r>
            <a:r>
              <a:rPr lang="pl-PL" dirty="0" err="1"/>
              <a:t>Anagnostakis</a:t>
            </a:r>
            <a:r>
              <a:rPr lang="pl-PL" dirty="0"/>
              <a:t> przeciwko Komisji Europejskiej, </a:t>
            </a:r>
            <a:r>
              <a:rPr lang="pl-PL" dirty="0" smtClean="0"/>
              <a:t>EU:C:2017:663 , pkt 100)</a:t>
            </a:r>
            <a:endParaRPr lang="en-GB" dirty="0"/>
          </a:p>
        </p:txBody>
      </p:sp>
    </p:spTree>
    <p:extLst>
      <p:ext uri="{BB962C8B-B14F-4D97-AF65-F5344CB8AC3E}">
        <p14:creationId xmlns:p14="http://schemas.microsoft.com/office/powerpoint/2010/main" val="1292863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1999" cy="427382"/>
          </a:xfrm>
        </p:spPr>
        <p:txBody>
          <a:bodyPr>
            <a:normAutofit fontScale="90000"/>
          </a:bodyPr>
          <a:lstStyle/>
          <a:p>
            <a:r>
              <a:rPr lang="pl-PL" i="1" dirty="0" smtClean="0"/>
              <a:t>Kazus</a:t>
            </a:r>
            <a:endParaRPr lang="en-GB" i="1" dirty="0"/>
          </a:p>
        </p:txBody>
      </p:sp>
      <p:sp>
        <p:nvSpPr>
          <p:cNvPr id="3" name="Symbol zastępczy zawartości 2"/>
          <p:cNvSpPr>
            <a:spLocks noGrp="1"/>
          </p:cNvSpPr>
          <p:nvPr>
            <p:ph idx="1"/>
          </p:nvPr>
        </p:nvSpPr>
        <p:spPr>
          <a:xfrm>
            <a:off x="-1" y="446168"/>
            <a:ext cx="12191999" cy="6411831"/>
          </a:xfrm>
        </p:spPr>
        <p:txBody>
          <a:bodyPr/>
          <a:lstStyle/>
          <a:p>
            <a:pPr algn="just"/>
            <a:r>
              <a:rPr lang="pl-PL" dirty="0" smtClean="0"/>
              <a:t>Jesteś osobą zatrudnioną na stanowisku referenta ds. nieruchomości w Starostwie Powiatowym X i zajmujesz się wydawaniem (albo niewydawaniem w wypadku braku przesłanek </a:t>
            </a:r>
            <a:r>
              <a:rPr lang="pl-PL" dirty="0" err="1" smtClean="0"/>
              <a:t>Pr.Bud</a:t>
            </a:r>
            <a:r>
              <a:rPr lang="pl-PL" dirty="0" smtClean="0"/>
              <a:t>.) pozwoleń na budowę w postępowaniach administracyjnych dotyczących budowy albo wykonywania robót budowlanych.</a:t>
            </a:r>
          </a:p>
          <a:p>
            <a:pPr algn="just"/>
            <a:r>
              <a:rPr lang="pl-PL" dirty="0" smtClean="0"/>
              <a:t>W związku z tym, że w mieście X ma zamiar być wybudowana nowa siedziba unijnego przedstawicielstwa regionalnego, do Twojego referatu wpływa wniosek o wydanie pozwolenia na budowę z logiem unijnym w nagłówku…</a:t>
            </a:r>
          </a:p>
          <a:p>
            <a:pPr algn="just"/>
            <a:r>
              <a:rPr lang="pl-PL" i="1" dirty="0" smtClean="0"/>
              <a:t>PYTANIA</a:t>
            </a:r>
          </a:p>
          <a:p>
            <a:pPr algn="just"/>
            <a:r>
              <a:rPr lang="pl-PL" i="1" dirty="0" smtClean="0"/>
              <a:t>Czy organizacje międzynarodowe obiektywnie posiadają podmiotowość prawną (jeśli tak, to dlaczego), czy może zależy to od państw (jeśli to drugie, to jakich państw)?</a:t>
            </a:r>
          </a:p>
          <a:p>
            <a:pPr algn="just"/>
            <a:r>
              <a:rPr lang="pl-PL" i="1" dirty="0" smtClean="0"/>
              <a:t>Czy Unia ma podmiotowość prawną; jeśli tak, to jaką, a jeśli nie, to dlaczego?</a:t>
            </a:r>
          </a:p>
          <a:p>
            <a:pPr algn="just"/>
            <a:r>
              <a:rPr lang="pl-PL" i="1" dirty="0" smtClean="0"/>
              <a:t>Czy Unia może być stroną Twojego postępowania? Jeśli nie, to dlaczego, a jeśli tak, to kto reprezentuje Unię w Twoim postępowaniu?</a:t>
            </a:r>
            <a:endParaRPr lang="en-GB" i="1" dirty="0"/>
          </a:p>
        </p:txBody>
      </p:sp>
    </p:spTree>
    <p:extLst>
      <p:ext uri="{BB962C8B-B14F-4D97-AF65-F5344CB8AC3E}">
        <p14:creationId xmlns:p14="http://schemas.microsoft.com/office/powerpoint/2010/main" val="1314463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lstStyle/>
          <a:p>
            <a:r>
              <a:rPr lang="pl-PL" dirty="0" smtClean="0"/>
              <a:t>Zasada przyznania kompetencji ma wymiar normatywny i może być wzorcem kontroli sądowej (por. np. art. </a:t>
            </a:r>
            <a:r>
              <a:rPr lang="pl-PL" dirty="0"/>
              <a:t>263 TFUE: zarzut braku </a:t>
            </a:r>
            <a:r>
              <a:rPr lang="pl-PL" dirty="0" smtClean="0"/>
              <a:t>kompetencji)</a:t>
            </a:r>
          </a:p>
          <a:p>
            <a:r>
              <a:rPr lang="pl-PL" dirty="0" smtClean="0"/>
              <a:t>Działanie Unii bez kompetencji jest działaniem bezprawnym (tzw. działanie </a:t>
            </a:r>
            <a:r>
              <a:rPr lang="pl-PL" i="1" dirty="0" smtClean="0"/>
              <a:t>ultra </a:t>
            </a:r>
            <a:r>
              <a:rPr lang="pl-PL" i="1" dirty="0" err="1" smtClean="0"/>
              <a:t>vires</a:t>
            </a:r>
            <a:r>
              <a:rPr lang="pl-PL" dirty="0" smtClean="0"/>
              <a:t>) i jako takie, w razie podjęcia, jest nieważne od momentu tegoż podjęcia działania („ex </a:t>
            </a:r>
            <a:r>
              <a:rPr lang="pl-PL" dirty="0" err="1" smtClean="0"/>
              <a:t>tunc</a:t>
            </a:r>
            <a:r>
              <a:rPr lang="pl-PL" dirty="0" smtClean="0"/>
              <a:t>”, por. np. art. 264 TFUE)</a:t>
            </a:r>
          </a:p>
          <a:p>
            <a:r>
              <a:rPr lang="pl-PL" dirty="0" smtClean="0"/>
              <a:t>Przykład działania ultra </a:t>
            </a:r>
            <a:r>
              <a:rPr lang="pl-PL" dirty="0" err="1" smtClean="0"/>
              <a:t>vires</a:t>
            </a:r>
            <a:r>
              <a:rPr lang="pl-PL" dirty="0"/>
              <a:t>: </a:t>
            </a:r>
            <a:r>
              <a:rPr lang="pl-PL" dirty="0" smtClean="0"/>
              <a:t>wyrok Sądu z </a:t>
            </a:r>
            <a:r>
              <a:rPr lang="pl-PL" dirty="0"/>
              <a:t>dnia 4 marca 2015 </a:t>
            </a:r>
            <a:r>
              <a:rPr lang="pl-PL" dirty="0" smtClean="0"/>
              <a:t>r</a:t>
            </a:r>
            <a:r>
              <a:rPr lang="pl-PL" dirty="0"/>
              <a:t>., sprawa </a:t>
            </a:r>
            <a:r>
              <a:rPr lang="pl-PL" dirty="0" smtClean="0"/>
              <a:t>T-496/11 </a:t>
            </a:r>
            <a:r>
              <a:rPr lang="pl-PL" i="1" dirty="0" smtClean="0"/>
              <a:t>Zjednoczone </a:t>
            </a:r>
            <a:r>
              <a:rPr lang="pl-PL" i="1" dirty="0"/>
              <a:t>Królestwo Wielkiej Brytanii i Irlandii Północnej przeciwko Europejskiemu Bankowi Centralnemu (EBC</a:t>
            </a:r>
            <a:r>
              <a:rPr lang="pl-PL" i="1" dirty="0" smtClean="0"/>
              <a:t>),</a:t>
            </a:r>
            <a:r>
              <a:rPr lang="pl-PL" dirty="0"/>
              <a:t> </a:t>
            </a:r>
            <a:r>
              <a:rPr lang="pl-PL" dirty="0" smtClean="0"/>
              <a:t>EU:T:2015:133, pkt 107 i sentencja : Europejski Bank Centralny nie posiada kompetencji do regulowania systemu rozliczeń papierów wartościowych)</a:t>
            </a:r>
          </a:p>
          <a:p>
            <a:r>
              <a:rPr lang="pl-PL" i="1" dirty="0" smtClean="0"/>
              <a:t>Krajowe sądy konstytucyjne </a:t>
            </a:r>
            <a:r>
              <a:rPr lang="pl-PL" dirty="0" smtClean="0"/>
              <a:t>(np. niemiecki </a:t>
            </a:r>
            <a:r>
              <a:rPr lang="pl-PL" dirty="0" err="1" smtClean="0"/>
              <a:t>Bundesverfassungsgericht</a:t>
            </a:r>
            <a:r>
              <a:rPr lang="pl-PL" dirty="0" smtClean="0"/>
              <a:t> albo polski TK) wypracowały koncepcję kontroli ultra </a:t>
            </a:r>
            <a:r>
              <a:rPr lang="pl-PL" dirty="0" err="1" smtClean="0"/>
              <a:t>vires</a:t>
            </a:r>
            <a:r>
              <a:rPr lang="pl-PL" dirty="0" smtClean="0"/>
              <a:t>, tj. tego, że są w stanie badać, czy Unia przekroczyła granice swoich kompetencji – por. postanowienie Federalnego </a:t>
            </a:r>
            <a:r>
              <a:rPr lang="pl-PL" dirty="0"/>
              <a:t>Trybunału Konstytucyjnego z 6.07.10, 2 </a:t>
            </a:r>
            <a:r>
              <a:rPr lang="pl-PL" dirty="0" err="1"/>
              <a:t>BvR</a:t>
            </a:r>
            <a:r>
              <a:rPr lang="pl-PL" dirty="0"/>
              <a:t> </a:t>
            </a:r>
            <a:r>
              <a:rPr lang="pl-PL" dirty="0" smtClean="0"/>
              <a:t>2661/06 (</a:t>
            </a:r>
            <a:r>
              <a:rPr lang="pl-PL" i="1" dirty="0" smtClean="0"/>
              <a:t>Honeywell</a:t>
            </a:r>
            <a:r>
              <a:rPr lang="pl-PL" dirty="0"/>
              <a:t>), </a:t>
            </a:r>
            <a:r>
              <a:rPr lang="pl-PL" dirty="0" smtClean="0"/>
              <a:t>wyrok TK z </a:t>
            </a:r>
            <a:r>
              <a:rPr lang="pl-PL" dirty="0"/>
              <a:t>dnia 16 listopada 2011 r</a:t>
            </a:r>
            <a:r>
              <a:rPr lang="pl-PL" dirty="0" smtClean="0"/>
              <a:t>., sygn. </a:t>
            </a:r>
            <a:r>
              <a:rPr lang="pl-PL" dirty="0"/>
              <a:t>SK </a:t>
            </a:r>
            <a:r>
              <a:rPr lang="pl-PL" dirty="0" smtClean="0"/>
              <a:t>45/09</a:t>
            </a:r>
            <a:r>
              <a:rPr lang="pl-PL" i="1" dirty="0" smtClean="0"/>
              <a:t>,</a:t>
            </a:r>
            <a:r>
              <a:rPr lang="pl-PL" dirty="0" smtClean="0"/>
              <a:t> </a:t>
            </a:r>
            <a:r>
              <a:rPr lang="pl-PL" dirty="0"/>
              <a:t>przy czym </a:t>
            </a:r>
            <a:r>
              <a:rPr lang="pl-PL" dirty="0" smtClean="0"/>
              <a:t>skutkiem </a:t>
            </a:r>
            <a:r>
              <a:rPr lang="pl-PL" dirty="0"/>
              <a:t>wyroku Trybunału Konstytucyjnego byłoby zatem zawieszenie stosowania na terytorium Rzeczypospolitej Polskiej niezgodnych z Konstytucją norm prawa unijnego; </a:t>
            </a:r>
            <a:r>
              <a:rPr lang="pl-PL" dirty="0" smtClean="0"/>
              <a:t>skarżący musi uprawdopodobnić, </a:t>
            </a:r>
            <a:r>
              <a:rPr lang="pl-PL" dirty="0"/>
              <a:t>że kwestionowany akt pochodnego prawa unijnego istotnie obniża poziom ochrony praw i wolności w porównaniu z tym, który gwarantuje </a:t>
            </a:r>
            <a:r>
              <a:rPr lang="pl-PL" dirty="0" smtClean="0"/>
              <a:t>Konstytucja [w praktyce bardzo trudne]</a:t>
            </a:r>
            <a:endParaRPr lang="en-GB" i="1" dirty="0"/>
          </a:p>
        </p:txBody>
      </p:sp>
    </p:spTree>
    <p:extLst>
      <p:ext uri="{BB962C8B-B14F-4D97-AF65-F5344CB8AC3E}">
        <p14:creationId xmlns:p14="http://schemas.microsoft.com/office/powerpoint/2010/main" val="4009270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lstStyle/>
          <a:p>
            <a:r>
              <a:rPr lang="pl-PL" dirty="0" smtClean="0"/>
              <a:t>Unia Europejska i jej instytucje posiadają kompetencje wyraźnie przyznane oraz kompetencje dorozumiane (</a:t>
            </a:r>
            <a:r>
              <a:rPr lang="pl-PL" i="1" dirty="0" err="1" smtClean="0"/>
              <a:t>implied</a:t>
            </a:r>
            <a:r>
              <a:rPr lang="pl-PL" i="1" dirty="0" smtClean="0"/>
              <a:t> </a:t>
            </a:r>
            <a:r>
              <a:rPr lang="pl-PL" i="1" dirty="0" err="1" smtClean="0"/>
              <a:t>competences</a:t>
            </a:r>
            <a:r>
              <a:rPr lang="pl-PL" i="1" dirty="0" smtClean="0"/>
              <a:t>/</a:t>
            </a:r>
            <a:r>
              <a:rPr lang="pl-PL" i="1" dirty="0" err="1" smtClean="0"/>
              <a:t>powers</a:t>
            </a:r>
            <a:r>
              <a:rPr lang="pl-PL" dirty="0" smtClean="0"/>
              <a:t>), por. np</a:t>
            </a:r>
            <a:r>
              <a:rPr lang="pl-PL" dirty="0"/>
              <a:t>. Opinia Trybunału z dnia 28 marca 1996 r. , </a:t>
            </a:r>
            <a:r>
              <a:rPr lang="pl-PL" dirty="0" smtClean="0"/>
              <a:t>EU:C:1996:140, pkt 25</a:t>
            </a:r>
          </a:p>
          <a:p>
            <a:r>
              <a:rPr lang="pl-PL" dirty="0" smtClean="0"/>
              <a:t>Kompetencje wyraźnie przyznane są wskazane w prawie pierwotnym</a:t>
            </a:r>
          </a:p>
          <a:p>
            <a:r>
              <a:rPr lang="pl-PL" dirty="0" smtClean="0"/>
              <a:t>Jednakże</a:t>
            </a:r>
            <a:r>
              <a:rPr lang="pl-PL" dirty="0"/>
              <a:t>, przyjmuje się </a:t>
            </a:r>
            <a:r>
              <a:rPr lang="pl-PL" dirty="0" smtClean="0"/>
              <a:t>że uprawnienia, </a:t>
            </a:r>
            <a:r>
              <a:rPr lang="pl-PL" dirty="0"/>
              <a:t>które nie zostały w sposób wyraźny przewidziane w postanowieniach </a:t>
            </a:r>
            <a:r>
              <a:rPr lang="pl-PL" dirty="0" smtClean="0"/>
              <a:t>Traktatów</a:t>
            </a:r>
            <a:r>
              <a:rPr lang="pl-PL" dirty="0"/>
              <a:t>, mogły być wykorzystane, jeśli byłyby konieczne do osiągnięcia celów wyznaczonych przez Traktaty; </a:t>
            </a:r>
            <a:r>
              <a:rPr lang="pl-PL" dirty="0" smtClean="0"/>
              <a:t>jeśli dany </a:t>
            </a:r>
            <a:r>
              <a:rPr lang="pl-PL" dirty="0"/>
              <a:t>artykuł </a:t>
            </a:r>
            <a:r>
              <a:rPr lang="pl-PL" dirty="0" smtClean="0"/>
              <a:t>Traktatu </a:t>
            </a:r>
            <a:r>
              <a:rPr lang="pl-PL" dirty="0"/>
              <a:t>nakłada na instytucję ściśle określone zadanie, to należy przyznać, iż nadaje on jej tym samym w sposób dorozumiany uprawnienia niezbędne do realizacji tego zadania, w przeciwnym razie to postanowienie pozbawione byłoby wszelkiej skuteczności (</a:t>
            </a:r>
            <a:r>
              <a:rPr lang="pl-PL" dirty="0" smtClean="0"/>
              <a:t>T-496/11 </a:t>
            </a:r>
            <a:r>
              <a:rPr lang="pl-PL" i="1" dirty="0" smtClean="0"/>
              <a:t>Zjednoczone Królestwo/EBC</a:t>
            </a:r>
            <a:r>
              <a:rPr lang="pl-PL" dirty="0" smtClean="0"/>
              <a:t>, pkt 104)</a:t>
            </a:r>
          </a:p>
          <a:p>
            <a:r>
              <a:rPr lang="pl-PL" dirty="0" smtClean="0"/>
              <a:t>Zawężająca wykładnia kompetencji dorozumianych </a:t>
            </a:r>
          </a:p>
          <a:p>
            <a:endParaRPr lang="pl-PL" dirty="0"/>
          </a:p>
          <a:p>
            <a:endParaRPr lang="en-GB" dirty="0"/>
          </a:p>
        </p:txBody>
      </p:sp>
    </p:spTree>
    <p:extLst>
      <p:ext uri="{BB962C8B-B14F-4D97-AF65-F5344CB8AC3E}">
        <p14:creationId xmlns:p14="http://schemas.microsoft.com/office/powerpoint/2010/main" val="3224487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609600"/>
            <a:ext cx="10353761" cy="1020417"/>
          </a:xfrm>
        </p:spPr>
        <p:txBody>
          <a:bodyPr/>
          <a:lstStyle/>
          <a:p>
            <a:r>
              <a:rPr lang="pl-PL" dirty="0" err="1" smtClean="0"/>
              <a:t>SURPRISE’owy</a:t>
            </a:r>
            <a:r>
              <a:rPr lang="pl-PL" dirty="0" smtClean="0"/>
              <a:t> KAZUS!</a:t>
            </a:r>
            <a:endParaRPr lang="en-GB" dirty="0"/>
          </a:p>
        </p:txBody>
      </p:sp>
      <p:sp>
        <p:nvSpPr>
          <p:cNvPr id="3" name="Symbol zastępczy zawartości 2"/>
          <p:cNvSpPr>
            <a:spLocks noGrp="1"/>
          </p:cNvSpPr>
          <p:nvPr>
            <p:ph idx="1"/>
          </p:nvPr>
        </p:nvSpPr>
        <p:spPr>
          <a:xfrm>
            <a:off x="913795" y="1630017"/>
            <a:ext cx="5975679" cy="4161183"/>
          </a:xfrm>
        </p:spPr>
        <p:txBody>
          <a:bodyPr>
            <a:normAutofit fontScale="92500" lnSpcReduction="20000"/>
          </a:bodyPr>
          <a:lstStyle/>
          <a:p>
            <a:r>
              <a:rPr lang="pl-PL" dirty="0" smtClean="0"/>
              <a:t>To jest misja ograniczona czasowo na zasadzie „kto pierwszy ten lepszy”</a:t>
            </a:r>
          </a:p>
          <a:p>
            <a:r>
              <a:rPr lang="pl-PL" dirty="0" smtClean="0"/>
              <a:t>Oprócz tego, misja kończy się z upływem 10:00 minut, bez względu na to, czy ktoś udzieli prawidłowej i należycie umotywowanej odpowiedzi </a:t>
            </a:r>
            <a:endParaRPr lang="pl-PL" dirty="0"/>
          </a:p>
          <a:p>
            <a:r>
              <a:rPr lang="pl-PL" b="1" dirty="0" smtClean="0"/>
              <a:t>Pytanie : Czy Unia posiada kompetencję do działania w drodze aktów prawnych w dziedzinie </a:t>
            </a:r>
            <a:r>
              <a:rPr lang="pl-PL" b="1" i="1" dirty="0" smtClean="0"/>
              <a:t>praw podstawowych </a:t>
            </a:r>
            <a:r>
              <a:rPr lang="pl-PL" b="1" dirty="0" smtClean="0"/>
              <a:t>(np. prawa własności)? Jeśli tak, to gdzie jest ta kompetencja?</a:t>
            </a:r>
          </a:p>
          <a:p>
            <a:r>
              <a:rPr lang="pl-PL" dirty="0" smtClean="0"/>
              <a:t>Bonus w razie wygranej: +0,5 do oceny końcowej</a:t>
            </a:r>
            <a:endParaRPr lang="en-GB"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474" y="1834080"/>
            <a:ext cx="4984003" cy="3324330"/>
          </a:xfrm>
          <a:prstGeom prst="rect">
            <a:avLst/>
          </a:prstGeom>
        </p:spPr>
      </p:pic>
    </p:spTree>
    <p:extLst>
      <p:ext uri="{BB962C8B-B14F-4D97-AF65-F5344CB8AC3E}">
        <p14:creationId xmlns:p14="http://schemas.microsoft.com/office/powerpoint/2010/main" val="61106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normAutofit lnSpcReduction="10000"/>
          </a:bodyPr>
          <a:lstStyle/>
          <a:p>
            <a:r>
              <a:rPr lang="pl-PL" dirty="0"/>
              <a:t>Artykuł </a:t>
            </a:r>
            <a:r>
              <a:rPr lang="pl-PL" dirty="0" smtClean="0"/>
              <a:t>352 TFUE (dawny </a:t>
            </a:r>
            <a:r>
              <a:rPr lang="pl-PL" dirty="0"/>
              <a:t>artykuł 308 TWE) </a:t>
            </a:r>
            <a:r>
              <a:rPr lang="pl-PL" dirty="0" smtClean="0"/>
              <a:t>: „klauzula elastyczności” : kompetencje dodatkowe względem kompetencji wyraźnych i dorozumianych</a:t>
            </a:r>
            <a:endParaRPr lang="pl-PL" dirty="0"/>
          </a:p>
          <a:p>
            <a:r>
              <a:rPr lang="pl-PL" dirty="0"/>
              <a:t>1.   Jeżeli działanie Unii okaże się niezbędne do osiągnięcia, w ramach polityk określonych w Traktatach, jednego z celów, o których mowa w Traktatach, a Traktaty nie przewidziały uprawnień do działania wymaganego w tym celu, Rada, stanowiąc jednomyślnie na wniosek Komisji i po uzyskaniu zgody Parlamentu Europejskiego, przyjmuje stosowne przepisy. Jeżeli przepisy te są przyjmowane przez Radę zgodnie ze specjalną procedurą ustawodawczą, stanowi ona również jednomyślnie na wniosek Komisji i po uzyskaniu zgody Parlamentu Europejskiego.</a:t>
            </a:r>
          </a:p>
          <a:p>
            <a:r>
              <a:rPr lang="pl-PL" dirty="0"/>
              <a:t>2.   W ramach procedury kontroli stosowania zasady pomocniczości określonej w artykule 5 ustęp 3 Traktatu o Unii Europejskiej Komisja zwraca uwagę parlamentów narodowych na wnioski, których podstawą jest niniejszy artykuł.</a:t>
            </a:r>
          </a:p>
          <a:p>
            <a:r>
              <a:rPr lang="pl-PL" dirty="0"/>
              <a:t>3.   Środki, których podstawą jest niniejszy artykuł, nie mogą prowadzić do harmonizacji przepisów ustawowych i wykonawczych Państw Członkowskich, jeżeli Traktaty wykluczają taką harmonizację.</a:t>
            </a:r>
          </a:p>
          <a:p>
            <a:r>
              <a:rPr lang="pl-PL" dirty="0"/>
              <a:t>4.   Niniejszy artykuł nie może służyć jako podstawa do osiągania celów związanych ze wspólną polityką zagraniczną i bezpieczeństwa, a wszelkie akty przyjęte zgodnie z niniejszym artykułem przestrzegają granic określonych w artykule 40 akapit drugi Traktatu o Unii Europejskiej.</a:t>
            </a:r>
          </a:p>
          <a:p>
            <a:endParaRPr lang="en-GB" dirty="0"/>
          </a:p>
        </p:txBody>
      </p:sp>
    </p:spTree>
    <p:extLst>
      <p:ext uri="{BB962C8B-B14F-4D97-AF65-F5344CB8AC3E}">
        <p14:creationId xmlns:p14="http://schemas.microsoft.com/office/powerpoint/2010/main" val="2312632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lstStyle/>
          <a:p>
            <a:r>
              <a:rPr lang="pl-PL" dirty="0" smtClean="0"/>
              <a:t>Artykuł 352 TFUE jest czymś odrębnym względem kompetencji dorozumianych, bowiem tyczy się sytuacji, gdy </a:t>
            </a:r>
            <a:r>
              <a:rPr lang="pl-PL" i="1" dirty="0" smtClean="0"/>
              <a:t>nie istnieje </a:t>
            </a:r>
            <a:r>
              <a:rPr lang="pl-PL" dirty="0" smtClean="0"/>
              <a:t>kompetencja do podjęcia jakiejś czynności</a:t>
            </a:r>
          </a:p>
          <a:p>
            <a:r>
              <a:rPr lang="pl-PL" dirty="0"/>
              <a:t>Celem tej podstawy prawnej jest zastąpienie braku przyznania instytucjom </a:t>
            </a:r>
            <a:r>
              <a:rPr lang="pl-PL" dirty="0" smtClean="0"/>
              <a:t>UE </a:t>
            </a:r>
            <a:r>
              <a:rPr lang="pl-PL" dirty="0"/>
              <a:t>– w sposób wyraźny lub dorozumiany przez szczególne postanowienia </a:t>
            </a:r>
            <a:r>
              <a:rPr lang="pl-PL" dirty="0" smtClean="0"/>
              <a:t>traktatów </a:t>
            </a:r>
            <a:r>
              <a:rPr lang="pl-PL" dirty="0"/>
              <a:t>– kompetencji do działania, jeżeli kompetencje te okazują się jednak niezbędne do tego, aby </a:t>
            </a:r>
            <a:r>
              <a:rPr lang="pl-PL" dirty="0" smtClean="0"/>
              <a:t>UE </a:t>
            </a:r>
            <a:r>
              <a:rPr lang="pl-PL" dirty="0"/>
              <a:t>mogła wykonywać swoje zadania w celu osiągnięcia jednego z celów postawionych w </a:t>
            </a:r>
            <a:r>
              <a:rPr lang="pl-PL" dirty="0" smtClean="0"/>
              <a:t>Traktatach (por</a:t>
            </a:r>
            <a:r>
              <a:rPr lang="pl-PL" dirty="0"/>
              <a:t>. Wyrok Trybunału (wielka izba) z dnia 3 września 2008 r., </a:t>
            </a:r>
            <a:r>
              <a:rPr lang="pl-PL" dirty="0" smtClean="0"/>
              <a:t>sprawy połączone C-402/05 </a:t>
            </a:r>
            <a:r>
              <a:rPr lang="pl-PL" dirty="0"/>
              <a:t>P oraz C-415/05 </a:t>
            </a:r>
            <a:r>
              <a:rPr lang="pl-PL" dirty="0" smtClean="0"/>
              <a:t>P </a:t>
            </a:r>
            <a:r>
              <a:rPr lang="pl-PL" i="1" dirty="0" smtClean="0"/>
              <a:t>Kadi</a:t>
            </a:r>
            <a:r>
              <a:rPr lang="pl-PL" dirty="0"/>
              <a:t>, </a:t>
            </a:r>
            <a:r>
              <a:rPr lang="pl-PL" dirty="0" smtClean="0"/>
              <a:t>EU:C:2008:461, pkt 211)</a:t>
            </a:r>
          </a:p>
          <a:p>
            <a:r>
              <a:rPr lang="pl-PL" dirty="0" smtClean="0"/>
              <a:t>Art. 352 TFUE nie może być użyty w celu zmiany Traktatów (Opinia 2/94, pkt 30) i nie może stwarzać </a:t>
            </a:r>
            <a:r>
              <a:rPr lang="pl-PL" dirty="0"/>
              <a:t>podstawy dla rozszerzenia dziedziny kompetencji </a:t>
            </a:r>
            <a:r>
              <a:rPr lang="pl-PL" dirty="0" smtClean="0"/>
              <a:t>UE </a:t>
            </a:r>
            <a:r>
              <a:rPr lang="pl-PL" dirty="0"/>
              <a:t>poza ogólne ramy wynikające z całości </a:t>
            </a:r>
            <a:r>
              <a:rPr lang="pl-PL" dirty="0" smtClean="0"/>
              <a:t>postanowień Traktatów</a:t>
            </a:r>
          </a:p>
          <a:p>
            <a:r>
              <a:rPr lang="pl-PL" dirty="0" smtClean="0"/>
              <a:t>Problematyczność z punktu widzenia sądów konstytucyjnych, pojawia się „coś z niczego”</a:t>
            </a:r>
            <a:endParaRPr lang="en-GB" dirty="0"/>
          </a:p>
        </p:txBody>
      </p:sp>
    </p:spTree>
    <p:extLst>
      <p:ext uri="{BB962C8B-B14F-4D97-AF65-F5344CB8AC3E}">
        <p14:creationId xmlns:p14="http://schemas.microsoft.com/office/powerpoint/2010/main" val="3380000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lstStyle/>
          <a:p>
            <a:r>
              <a:rPr lang="pl-PL" dirty="0" smtClean="0"/>
              <a:t>Należy zauważyć, że istnieją zasadniczo trzy typy kompetencji Unii (por. art.  2 TFUE)</a:t>
            </a:r>
          </a:p>
          <a:p>
            <a:r>
              <a:rPr lang="pl-PL" dirty="0" smtClean="0"/>
              <a:t>Kompetencja wyłączna </a:t>
            </a:r>
            <a:r>
              <a:rPr lang="pl-PL" i="1" dirty="0" smtClean="0"/>
              <a:t>(</a:t>
            </a:r>
            <a:r>
              <a:rPr lang="pl-PL" i="1" dirty="0" err="1" smtClean="0"/>
              <a:t>exclusive</a:t>
            </a:r>
            <a:r>
              <a:rPr lang="pl-PL" i="1" dirty="0" smtClean="0"/>
              <a:t> </a:t>
            </a:r>
            <a:r>
              <a:rPr lang="pl-PL" i="1" dirty="0" err="1" smtClean="0"/>
              <a:t>competence</a:t>
            </a:r>
            <a:r>
              <a:rPr lang="pl-PL" i="1" dirty="0" smtClean="0"/>
              <a:t>),</a:t>
            </a:r>
            <a:r>
              <a:rPr lang="pl-PL" dirty="0" smtClean="0"/>
              <a:t> gdzie wyłącznie Unia może podejmować działanie</a:t>
            </a:r>
          </a:p>
          <a:p>
            <a:r>
              <a:rPr lang="pl-PL" dirty="0" smtClean="0"/>
              <a:t>Kompetencja dzielona </a:t>
            </a:r>
            <a:r>
              <a:rPr lang="pl-PL" i="1" dirty="0" smtClean="0"/>
              <a:t>(</a:t>
            </a:r>
            <a:r>
              <a:rPr lang="pl-PL" i="1" dirty="0" err="1" smtClean="0"/>
              <a:t>shared</a:t>
            </a:r>
            <a:r>
              <a:rPr lang="pl-PL" i="1" dirty="0" smtClean="0"/>
              <a:t> </a:t>
            </a:r>
            <a:r>
              <a:rPr lang="pl-PL" i="1" dirty="0" err="1" smtClean="0"/>
              <a:t>competence</a:t>
            </a:r>
            <a:r>
              <a:rPr lang="pl-PL" i="1" dirty="0" smtClean="0"/>
              <a:t>)</a:t>
            </a:r>
            <a:r>
              <a:rPr lang="pl-PL" dirty="0" smtClean="0"/>
              <a:t>, gdzie mogą działać zarówno Unia, jak i Państwa Członkowskie, przy </a:t>
            </a:r>
            <a:r>
              <a:rPr lang="pl-PL" dirty="0"/>
              <a:t>czym Państwa Członkowskie wykonują swoją kompetencję w zakresie, w jakim Unia nie wykonała swojej </a:t>
            </a:r>
            <a:r>
              <a:rPr lang="pl-PL" dirty="0" smtClean="0"/>
              <a:t>kompetencji oraz </a:t>
            </a:r>
            <a:r>
              <a:rPr lang="pl-PL" dirty="0"/>
              <a:t>Państwa Członkowskie ponownie wykonują swoją kompetencję w zakresie, w jakim Unia postanowiła zaprzestać wykonywania swojej </a:t>
            </a:r>
            <a:r>
              <a:rPr lang="pl-PL" dirty="0" smtClean="0"/>
              <a:t>kompetencji („zajęte pole”, „rozlane mleko” oraz inne tego typu poetyckie określenia)</a:t>
            </a:r>
          </a:p>
          <a:p>
            <a:r>
              <a:rPr lang="pl-PL" dirty="0"/>
              <a:t>Kompetencja </a:t>
            </a:r>
            <a:r>
              <a:rPr lang="pl-PL" dirty="0" smtClean="0"/>
              <a:t>UE w</a:t>
            </a:r>
            <a:r>
              <a:rPr lang="pl-PL" dirty="0"/>
              <a:t> celu wspierania, koordynowania lub uzupełniania działań Państw </a:t>
            </a:r>
            <a:r>
              <a:rPr lang="pl-PL" dirty="0" smtClean="0"/>
              <a:t>Członkowskich (</a:t>
            </a:r>
            <a:r>
              <a:rPr lang="pl-PL" i="1" dirty="0" err="1" smtClean="0"/>
              <a:t>competence</a:t>
            </a:r>
            <a:r>
              <a:rPr lang="pl-PL" i="1" dirty="0" smtClean="0"/>
              <a:t> to </a:t>
            </a:r>
            <a:r>
              <a:rPr lang="pl-PL" i="1" dirty="0" err="1" smtClean="0"/>
              <a:t>support</a:t>
            </a:r>
            <a:r>
              <a:rPr lang="pl-PL" i="1" dirty="0" smtClean="0"/>
              <a:t>, </a:t>
            </a:r>
            <a:r>
              <a:rPr lang="pl-PL" i="1" dirty="0" err="1" smtClean="0"/>
              <a:t>coordinate</a:t>
            </a:r>
            <a:r>
              <a:rPr lang="pl-PL" i="1" dirty="0" smtClean="0"/>
              <a:t> </a:t>
            </a:r>
            <a:r>
              <a:rPr lang="pl-PL" i="1" dirty="0" err="1" smtClean="0"/>
              <a:t>or</a:t>
            </a:r>
            <a:r>
              <a:rPr lang="pl-PL" i="1" dirty="0" smtClean="0"/>
              <a:t> </a:t>
            </a:r>
            <a:r>
              <a:rPr lang="pl-PL" i="1" dirty="0" err="1" smtClean="0"/>
              <a:t>supplement</a:t>
            </a:r>
            <a:r>
              <a:rPr lang="pl-PL" dirty="0" smtClean="0"/>
              <a:t>), przy czym Unia nie może w tym zakresie zastąpić kompetencji Państw Członkowskich</a:t>
            </a:r>
          </a:p>
          <a:p>
            <a:r>
              <a:rPr lang="pl-PL" dirty="0"/>
              <a:t>Zakres i warunki wykonywania kompetencji Unii określają postanowienia Traktatów odnoszące się do każdej dziedziny</a:t>
            </a:r>
            <a:endParaRPr lang="en-GB" dirty="0"/>
          </a:p>
        </p:txBody>
      </p:sp>
    </p:spTree>
    <p:extLst>
      <p:ext uri="{BB962C8B-B14F-4D97-AF65-F5344CB8AC3E}">
        <p14:creationId xmlns:p14="http://schemas.microsoft.com/office/powerpoint/2010/main" val="1266307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lstStyle/>
          <a:p>
            <a:r>
              <a:rPr lang="pl-PL" dirty="0" smtClean="0"/>
              <a:t>Kompetencje wyłączne</a:t>
            </a:r>
          </a:p>
          <a:p>
            <a:r>
              <a:rPr lang="pl-PL" dirty="0" smtClean="0"/>
              <a:t>Art.. 3 ust. 1 TFUE.   </a:t>
            </a:r>
            <a:r>
              <a:rPr lang="pl-PL" dirty="0"/>
              <a:t>Unia ma wyłączne kompetencje w następujących dziedzinach:  </a:t>
            </a:r>
            <a:endParaRPr lang="pl-PL" dirty="0" smtClean="0"/>
          </a:p>
          <a:p>
            <a:r>
              <a:rPr lang="pl-PL" dirty="0" smtClean="0"/>
              <a:t>a</a:t>
            </a:r>
            <a:r>
              <a:rPr lang="pl-PL" dirty="0"/>
              <a:t>) 	  unia celna;  </a:t>
            </a:r>
            <a:endParaRPr lang="pl-PL" dirty="0" smtClean="0"/>
          </a:p>
          <a:p>
            <a:r>
              <a:rPr lang="pl-PL" dirty="0" smtClean="0"/>
              <a:t>b</a:t>
            </a:r>
            <a:r>
              <a:rPr lang="pl-PL" dirty="0"/>
              <a:t>) 	  ustanawianie reguł konkurencji niezbędnych do funkcjonowania rynku wewnętrznego;  </a:t>
            </a:r>
            <a:endParaRPr lang="pl-PL" dirty="0" smtClean="0"/>
          </a:p>
          <a:p>
            <a:r>
              <a:rPr lang="pl-PL" dirty="0" smtClean="0"/>
              <a:t>c</a:t>
            </a:r>
            <a:r>
              <a:rPr lang="pl-PL" dirty="0"/>
              <a:t>) 	  polityka pieniężna w odniesieniu do Państw Członkowskich, których walutą jest euro;  </a:t>
            </a:r>
            <a:endParaRPr lang="pl-PL" dirty="0" smtClean="0"/>
          </a:p>
          <a:p>
            <a:r>
              <a:rPr lang="pl-PL" dirty="0" smtClean="0"/>
              <a:t>d</a:t>
            </a:r>
            <a:r>
              <a:rPr lang="pl-PL" dirty="0"/>
              <a:t>) 	  zachowanie morskich zasobów biologicznych w ramach wspólnej polityki rybołówstwa;  </a:t>
            </a:r>
            <a:endParaRPr lang="pl-PL" dirty="0" smtClean="0"/>
          </a:p>
          <a:p>
            <a:r>
              <a:rPr lang="pl-PL" dirty="0" smtClean="0"/>
              <a:t>e</a:t>
            </a:r>
            <a:r>
              <a:rPr lang="pl-PL" dirty="0"/>
              <a:t>) 	  wspólna polityka handlowa.  </a:t>
            </a:r>
            <a:endParaRPr lang="pl-PL" dirty="0" smtClean="0"/>
          </a:p>
          <a:p>
            <a:r>
              <a:rPr lang="pl-PL" dirty="0" smtClean="0"/>
              <a:t>2</a:t>
            </a:r>
            <a:r>
              <a:rPr lang="pl-PL" dirty="0"/>
              <a:t>.   Unia ma także wyłączną kompetencję do zawierania umów międzynarodowych, jeżeli ich zawarcie zostało przewidziane w akcie ustawodawczym Unii lub jest niezbędne do umożliwienia Unii wykonywania jej wewnętrznych kompetencji lub w zakresie, w jakim ich zawarcie może wpływać na wspólne zasady lub zmieniać ich zakres.</a:t>
            </a:r>
            <a:endParaRPr lang="pl-PL" dirty="0" smtClean="0"/>
          </a:p>
          <a:p>
            <a:endParaRPr lang="en-GB" dirty="0"/>
          </a:p>
        </p:txBody>
      </p:sp>
    </p:spTree>
    <p:extLst>
      <p:ext uri="{BB962C8B-B14F-4D97-AF65-F5344CB8AC3E}">
        <p14:creationId xmlns:p14="http://schemas.microsoft.com/office/powerpoint/2010/main" val="556441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noAutofit/>
          </a:bodyPr>
          <a:lstStyle/>
          <a:p>
            <a:pPr>
              <a:lnSpc>
                <a:spcPct val="100000"/>
              </a:lnSpc>
            </a:pPr>
            <a:r>
              <a:rPr lang="pl-PL" sz="1400" dirty="0" smtClean="0"/>
              <a:t>Kompetencje dzielone : art. 4 ust. 1 TFUE.   </a:t>
            </a:r>
            <a:r>
              <a:rPr lang="pl-PL" sz="1400" dirty="0"/>
              <a:t>Unia dzieli kompetencje z Państwami Członkowskimi, jeżeli Traktaty przyznają jej kompetencje, które nie dotyczą dziedzin określonych w artykułach 3 i 6.  </a:t>
            </a:r>
            <a:endParaRPr lang="pl-PL" sz="1400" dirty="0" smtClean="0"/>
          </a:p>
          <a:p>
            <a:pPr>
              <a:lnSpc>
                <a:spcPct val="100000"/>
              </a:lnSpc>
            </a:pPr>
            <a:r>
              <a:rPr lang="pl-PL" sz="1400" dirty="0" smtClean="0"/>
              <a:t>2</a:t>
            </a:r>
            <a:r>
              <a:rPr lang="pl-PL" sz="1400" dirty="0"/>
              <a:t>.   Kompetencje dzielone między Unią a Państwami Członkowskimi stosują się do następujących głównych dziedzin:  </a:t>
            </a:r>
            <a:endParaRPr lang="pl-PL" sz="1400" dirty="0" smtClean="0"/>
          </a:p>
          <a:p>
            <a:pPr>
              <a:lnSpc>
                <a:spcPct val="100000"/>
              </a:lnSpc>
            </a:pPr>
            <a:r>
              <a:rPr lang="pl-PL" sz="1400" dirty="0" smtClean="0"/>
              <a:t>a</a:t>
            </a:r>
            <a:r>
              <a:rPr lang="pl-PL" sz="1400" dirty="0"/>
              <a:t>) 	  rynek wewnętrzny;  </a:t>
            </a:r>
            <a:endParaRPr lang="pl-PL" sz="1400" dirty="0" smtClean="0"/>
          </a:p>
          <a:p>
            <a:pPr>
              <a:lnSpc>
                <a:spcPct val="100000"/>
              </a:lnSpc>
            </a:pPr>
            <a:r>
              <a:rPr lang="pl-PL" sz="1400" dirty="0" smtClean="0"/>
              <a:t>b</a:t>
            </a:r>
            <a:r>
              <a:rPr lang="pl-PL" sz="1400" dirty="0"/>
              <a:t>) 	  polityka społeczna w odniesieniu do aspektów określonych w niniejszym Traktacie;  </a:t>
            </a:r>
            <a:endParaRPr lang="pl-PL" sz="1400" dirty="0" smtClean="0"/>
          </a:p>
          <a:p>
            <a:pPr>
              <a:lnSpc>
                <a:spcPct val="100000"/>
              </a:lnSpc>
            </a:pPr>
            <a:r>
              <a:rPr lang="pl-PL" sz="1400" dirty="0" smtClean="0"/>
              <a:t>c</a:t>
            </a:r>
            <a:r>
              <a:rPr lang="pl-PL" sz="1400" dirty="0"/>
              <a:t>) 	  spójność gospodarcza, społeczna i terytorialna;  </a:t>
            </a:r>
            <a:endParaRPr lang="pl-PL" sz="1400" dirty="0" smtClean="0"/>
          </a:p>
          <a:p>
            <a:pPr>
              <a:lnSpc>
                <a:spcPct val="100000"/>
              </a:lnSpc>
            </a:pPr>
            <a:r>
              <a:rPr lang="pl-PL" sz="1400" dirty="0" smtClean="0"/>
              <a:t>d</a:t>
            </a:r>
            <a:r>
              <a:rPr lang="pl-PL" sz="1400" dirty="0"/>
              <a:t>) 	  rolnictwo i rybołówstwo, z wyłączeniem zachowania morskich zasobów biologicznych;  </a:t>
            </a:r>
            <a:endParaRPr lang="pl-PL" sz="1400" dirty="0" smtClean="0"/>
          </a:p>
          <a:p>
            <a:pPr>
              <a:lnSpc>
                <a:spcPct val="100000"/>
              </a:lnSpc>
            </a:pPr>
            <a:r>
              <a:rPr lang="pl-PL" sz="1400" dirty="0" smtClean="0"/>
              <a:t>e</a:t>
            </a:r>
            <a:r>
              <a:rPr lang="pl-PL" sz="1400" dirty="0"/>
              <a:t>) 	  środowisko;  </a:t>
            </a:r>
            <a:endParaRPr lang="pl-PL" sz="1400" dirty="0" smtClean="0"/>
          </a:p>
          <a:p>
            <a:pPr>
              <a:lnSpc>
                <a:spcPct val="100000"/>
              </a:lnSpc>
            </a:pPr>
            <a:r>
              <a:rPr lang="pl-PL" sz="1400" dirty="0" smtClean="0"/>
              <a:t>f</a:t>
            </a:r>
            <a:r>
              <a:rPr lang="pl-PL" sz="1400" dirty="0"/>
              <a:t>) 	  ochrona konsumentów;  </a:t>
            </a:r>
            <a:endParaRPr lang="pl-PL" sz="1400" dirty="0" smtClean="0"/>
          </a:p>
          <a:p>
            <a:pPr>
              <a:lnSpc>
                <a:spcPct val="100000"/>
              </a:lnSpc>
            </a:pPr>
            <a:r>
              <a:rPr lang="pl-PL" sz="1400" dirty="0" smtClean="0"/>
              <a:t>g</a:t>
            </a:r>
            <a:r>
              <a:rPr lang="pl-PL" sz="1400" dirty="0"/>
              <a:t>) 	  transport;  </a:t>
            </a:r>
            <a:endParaRPr lang="pl-PL" sz="1400" dirty="0" smtClean="0"/>
          </a:p>
          <a:p>
            <a:pPr>
              <a:lnSpc>
                <a:spcPct val="100000"/>
              </a:lnSpc>
            </a:pPr>
            <a:r>
              <a:rPr lang="pl-PL" sz="1400" dirty="0" smtClean="0"/>
              <a:t>h</a:t>
            </a:r>
            <a:r>
              <a:rPr lang="pl-PL" sz="1400" dirty="0"/>
              <a:t>) 	  sieci transeuropejskie;  </a:t>
            </a:r>
            <a:endParaRPr lang="pl-PL" sz="1400" dirty="0" smtClean="0"/>
          </a:p>
          <a:p>
            <a:pPr>
              <a:lnSpc>
                <a:spcPct val="100000"/>
              </a:lnSpc>
            </a:pPr>
            <a:r>
              <a:rPr lang="pl-PL" sz="1400" dirty="0" smtClean="0"/>
              <a:t>i</a:t>
            </a:r>
            <a:r>
              <a:rPr lang="pl-PL" sz="1400" dirty="0"/>
              <a:t>) 	  energia;  </a:t>
            </a:r>
            <a:endParaRPr lang="pl-PL" sz="1400" dirty="0" smtClean="0"/>
          </a:p>
          <a:p>
            <a:pPr>
              <a:lnSpc>
                <a:spcPct val="100000"/>
              </a:lnSpc>
            </a:pPr>
            <a:r>
              <a:rPr lang="pl-PL" sz="1400" dirty="0" smtClean="0"/>
              <a:t>j</a:t>
            </a:r>
            <a:r>
              <a:rPr lang="pl-PL" sz="1400" dirty="0"/>
              <a:t>) 	  przestrzeń wolności, bezpieczeństwa i sprawiedliwości;  </a:t>
            </a:r>
            <a:endParaRPr lang="pl-PL" sz="1400" dirty="0" smtClean="0"/>
          </a:p>
          <a:p>
            <a:pPr>
              <a:lnSpc>
                <a:spcPct val="100000"/>
              </a:lnSpc>
            </a:pPr>
            <a:r>
              <a:rPr lang="pl-PL" sz="1400" dirty="0" smtClean="0"/>
              <a:t>k</a:t>
            </a:r>
            <a:r>
              <a:rPr lang="pl-PL" sz="1400" dirty="0"/>
              <a:t>) 	  wspólne problemy bezpieczeństwa w zakresie zdrowia publicznego w odniesieniu do aspektów określonych w niniejszym Traktacie.  </a:t>
            </a:r>
            <a:endParaRPr lang="pl-PL" sz="1400" dirty="0" smtClean="0"/>
          </a:p>
          <a:p>
            <a:r>
              <a:rPr lang="pl-PL" sz="1400" dirty="0" smtClean="0"/>
              <a:t>3</a:t>
            </a:r>
            <a:r>
              <a:rPr lang="pl-PL" sz="1400" dirty="0"/>
              <a:t>.   W dziedzinach badań, rozwoju technologicznego i przestrzeni kosmicznej Unia ma kompetencje do prowadzenia działań, w szczególności do określania i realizacji programów, jednakże wykonywanie tych kompetencji nie może doprowadzić do uniemożliwienia Państwom Członkowskim wykonywania ich kompetencji.  </a:t>
            </a:r>
            <a:endParaRPr lang="pl-PL" sz="1400" dirty="0" smtClean="0"/>
          </a:p>
          <a:p>
            <a:r>
              <a:rPr lang="pl-PL" sz="1400" dirty="0" smtClean="0"/>
              <a:t>4</a:t>
            </a:r>
            <a:r>
              <a:rPr lang="pl-PL" sz="1400" dirty="0"/>
              <a:t>.   W dziedzinach współpracy na rzecz rozwoju i pomocy humanitarnej Unia ma kompetencje do prowadzenia działań i wspólnej polityki, jednakże wykonywanie tych kompetencji nie może doprowadzić do uniemożliwienia Państwom Członkowskim wykonywania ich kompetencji.</a:t>
            </a:r>
            <a:endParaRPr lang="en-GB" sz="1400" dirty="0"/>
          </a:p>
        </p:txBody>
      </p:sp>
    </p:spTree>
    <p:extLst>
      <p:ext uri="{BB962C8B-B14F-4D97-AF65-F5344CB8AC3E}">
        <p14:creationId xmlns:p14="http://schemas.microsoft.com/office/powerpoint/2010/main" val="471553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normAutofit lnSpcReduction="10000"/>
          </a:bodyPr>
          <a:lstStyle/>
          <a:p>
            <a:r>
              <a:rPr lang="pl-PL" dirty="0" smtClean="0"/>
              <a:t>Kompetencja wspierająca, koordynująca lub uzupełniająca : art. 6 TFUE</a:t>
            </a:r>
          </a:p>
          <a:p>
            <a:r>
              <a:rPr lang="pl-PL" dirty="0"/>
              <a:t>Unia ma kompetencje do prowadzenia działań mających na celu wspieranie, koordynowanie lub uzupełnianie działań Państw Członkowskich. </a:t>
            </a:r>
            <a:endParaRPr lang="pl-PL" dirty="0" smtClean="0"/>
          </a:p>
          <a:p>
            <a:r>
              <a:rPr lang="pl-PL" dirty="0" smtClean="0"/>
              <a:t>Do </a:t>
            </a:r>
            <a:r>
              <a:rPr lang="pl-PL" dirty="0"/>
              <a:t>dziedzin takich działań o wymiarze europejskim należą:  </a:t>
            </a:r>
            <a:endParaRPr lang="pl-PL" dirty="0" smtClean="0"/>
          </a:p>
          <a:p>
            <a:r>
              <a:rPr lang="pl-PL" dirty="0" smtClean="0"/>
              <a:t>a</a:t>
            </a:r>
            <a:r>
              <a:rPr lang="pl-PL" dirty="0"/>
              <a:t>) 	  ochrona i poprawa zdrowia ludzkiego;  </a:t>
            </a:r>
            <a:endParaRPr lang="pl-PL" dirty="0" smtClean="0"/>
          </a:p>
          <a:p>
            <a:r>
              <a:rPr lang="pl-PL" dirty="0" smtClean="0"/>
              <a:t>b</a:t>
            </a:r>
            <a:r>
              <a:rPr lang="pl-PL" dirty="0"/>
              <a:t>) 	  przemysł;  </a:t>
            </a:r>
            <a:endParaRPr lang="pl-PL" dirty="0" smtClean="0"/>
          </a:p>
          <a:p>
            <a:r>
              <a:rPr lang="pl-PL" dirty="0" smtClean="0"/>
              <a:t>c</a:t>
            </a:r>
            <a:r>
              <a:rPr lang="pl-PL" dirty="0"/>
              <a:t>) 	  kultura;  </a:t>
            </a:r>
            <a:endParaRPr lang="pl-PL" dirty="0" smtClean="0"/>
          </a:p>
          <a:p>
            <a:r>
              <a:rPr lang="pl-PL" dirty="0" smtClean="0"/>
              <a:t>d</a:t>
            </a:r>
            <a:r>
              <a:rPr lang="pl-PL" dirty="0"/>
              <a:t>) 	  turystyka;  </a:t>
            </a:r>
            <a:endParaRPr lang="pl-PL" dirty="0" smtClean="0"/>
          </a:p>
          <a:p>
            <a:r>
              <a:rPr lang="pl-PL" dirty="0" smtClean="0"/>
              <a:t>e</a:t>
            </a:r>
            <a:r>
              <a:rPr lang="pl-PL" dirty="0"/>
              <a:t>) 	  edukacja, kształcenie zawodowe, młodzież i sport;  </a:t>
            </a:r>
            <a:endParaRPr lang="pl-PL" dirty="0" smtClean="0"/>
          </a:p>
          <a:p>
            <a:r>
              <a:rPr lang="pl-PL" dirty="0" smtClean="0"/>
              <a:t>f</a:t>
            </a:r>
            <a:r>
              <a:rPr lang="pl-PL" dirty="0"/>
              <a:t>) 	  ochrona ludności;  </a:t>
            </a:r>
            <a:endParaRPr lang="pl-PL" dirty="0" smtClean="0"/>
          </a:p>
          <a:p>
            <a:r>
              <a:rPr lang="pl-PL" dirty="0" smtClean="0"/>
              <a:t>g</a:t>
            </a:r>
            <a:r>
              <a:rPr lang="pl-PL" dirty="0"/>
              <a:t>) 	  współpraca administracyjna.</a:t>
            </a:r>
            <a:endParaRPr lang="pl-PL" dirty="0" smtClean="0"/>
          </a:p>
          <a:p>
            <a:r>
              <a:rPr lang="pl-PL" dirty="0"/>
              <a:t>Prawnie wiążące akty Unii przyjęte na podstawie postanowień Traktatów odnoszących się do tych dziedzin nie mogą prowadzić do harmonizacji przepisów ustawowych i wykonawczych Państw </a:t>
            </a:r>
            <a:r>
              <a:rPr lang="pl-PL" dirty="0" smtClean="0"/>
              <a:t>Członkowskich (ale wciąż mają przymiot pierwszeństwa w razie konfliktu z normą krajową).</a:t>
            </a:r>
            <a:endParaRPr lang="en-GB" dirty="0"/>
          </a:p>
        </p:txBody>
      </p:sp>
    </p:spTree>
    <p:extLst>
      <p:ext uri="{BB962C8B-B14F-4D97-AF65-F5344CB8AC3E}">
        <p14:creationId xmlns:p14="http://schemas.microsoft.com/office/powerpoint/2010/main" val="20731405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483704"/>
          </a:xfrm>
        </p:spPr>
        <p:txBody>
          <a:bodyPr>
            <a:normAutofit fontScale="90000"/>
          </a:bodyPr>
          <a:lstStyle/>
          <a:p>
            <a:r>
              <a:rPr lang="pl-PL" dirty="0" smtClean="0"/>
              <a:t>Kompetencje unii</a:t>
            </a:r>
            <a:endParaRPr lang="en-GB" dirty="0"/>
          </a:p>
        </p:txBody>
      </p:sp>
      <p:sp>
        <p:nvSpPr>
          <p:cNvPr id="3" name="Symbol zastępczy zawartości 2"/>
          <p:cNvSpPr>
            <a:spLocks noGrp="1"/>
          </p:cNvSpPr>
          <p:nvPr>
            <p:ph idx="1"/>
          </p:nvPr>
        </p:nvSpPr>
        <p:spPr>
          <a:xfrm>
            <a:off x="0" y="502490"/>
            <a:ext cx="12192000" cy="6355510"/>
          </a:xfrm>
        </p:spPr>
        <p:txBody>
          <a:bodyPr>
            <a:normAutofit lnSpcReduction="10000"/>
          </a:bodyPr>
          <a:lstStyle/>
          <a:p>
            <a:r>
              <a:rPr lang="pl-PL" dirty="0" smtClean="0"/>
              <a:t>Podział na kompetencje wewnętrzne i zewnętrzne (zewnętrzne również mogą być dorozumiane)</a:t>
            </a:r>
          </a:p>
          <a:p>
            <a:r>
              <a:rPr lang="pl-PL" dirty="0" smtClean="0"/>
              <a:t>Kompetencja zewnętrzna: działanie wobec podmiotów trzecich, w tym zawarcie zobowiązania międzynarodowego</a:t>
            </a:r>
          </a:p>
          <a:p>
            <a:r>
              <a:rPr lang="pl-PL" dirty="0" smtClean="0"/>
              <a:t>Art. </a:t>
            </a:r>
            <a:r>
              <a:rPr lang="pl-PL" dirty="0"/>
              <a:t>3 ust .5 TFUE: Unia ma także wyłączną kompetencję do zawierania umów międzynarodowych, jeżeli ich zawarcie zostało przewidziane w akcie ustawodawczym Unii lub jest niezbędne do umożliwienia Unii wykonywania jej wewnętrznych kompetencji lub w zakresie, w jakim ich zawarcie może wpływać na wspólne zasady lub zmieniać ich </a:t>
            </a:r>
            <a:r>
              <a:rPr lang="pl-PL" dirty="0" smtClean="0"/>
              <a:t>zakres</a:t>
            </a:r>
          </a:p>
          <a:p>
            <a:r>
              <a:rPr lang="pl-PL" dirty="0" smtClean="0"/>
              <a:t>Warunkowa kompetencja wyłączna („jeżeli”): Państwa Członkowskie nie mogą wykonać kompetencji</a:t>
            </a:r>
          </a:p>
          <a:p>
            <a:r>
              <a:rPr lang="pl-PL" dirty="0" smtClean="0"/>
              <a:t>1) Przewidzenie zawarcia zobowiązania w akcie ustawodawczym, lub</a:t>
            </a:r>
          </a:p>
          <a:p>
            <a:r>
              <a:rPr lang="pl-PL" dirty="0" smtClean="0"/>
              <a:t>2) Niezbędność dla umożliwienia UE wykonywania jej wewnętrznych kompetencji, lub</a:t>
            </a:r>
          </a:p>
          <a:p>
            <a:r>
              <a:rPr lang="pl-PL" dirty="0" smtClean="0"/>
              <a:t>3) Zawarcie zobowiązania może wpływać na wspólne zasady lub zmieniać ich zakres</a:t>
            </a:r>
          </a:p>
          <a:p>
            <a:r>
              <a:rPr lang="pl-PL" dirty="0" smtClean="0"/>
              <a:t>Zasadniczo bardzo szerokie zakreślenie, kodyfikacja orzecznictwa </a:t>
            </a:r>
            <a:r>
              <a:rPr lang="pl-PL" i="1" dirty="0" smtClean="0"/>
              <a:t>ERTA</a:t>
            </a:r>
          </a:p>
          <a:p>
            <a:r>
              <a:rPr lang="pl-PL" i="1" dirty="0" smtClean="0"/>
              <a:t>Wskazuje się, że art. </a:t>
            </a:r>
            <a:r>
              <a:rPr lang="pl-PL" i="1" smtClean="0"/>
              <a:t>3 </a:t>
            </a:r>
            <a:r>
              <a:rPr lang="pl-PL" i="1" smtClean="0"/>
              <a:t>ust.2 </a:t>
            </a:r>
            <a:r>
              <a:rPr lang="pl-PL" i="1" dirty="0" smtClean="0"/>
              <a:t>TFUE uchylił możliwość istnienia zewnętrznej kompetencji dzielonej, gdy jest on stosowany (por. Craig, de Burca, EU Law, Oxford 2015, 6e, s. 82) i zasadniczo sprawia, że dzielona kompetencja znika zewnętrznie, z racji swojego szerokiego zakresu</a:t>
            </a:r>
            <a:endParaRPr lang="pl-PL" dirty="0"/>
          </a:p>
        </p:txBody>
      </p:sp>
    </p:spTree>
    <p:extLst>
      <p:ext uri="{BB962C8B-B14F-4D97-AF65-F5344CB8AC3E}">
        <p14:creationId xmlns:p14="http://schemas.microsoft.com/office/powerpoint/2010/main" val="3988896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7934" y="192156"/>
            <a:ext cx="11718840" cy="533401"/>
          </a:xfrm>
        </p:spPr>
        <p:txBody>
          <a:bodyPr>
            <a:normAutofit fontScale="90000"/>
          </a:bodyPr>
          <a:lstStyle/>
          <a:p>
            <a:r>
              <a:rPr lang="pl-PL" dirty="0" smtClean="0"/>
              <a:t>Unia europejska jako organizacja</a:t>
            </a:r>
            <a:endParaRPr lang="en-GB" dirty="0"/>
          </a:p>
        </p:txBody>
      </p:sp>
      <p:sp>
        <p:nvSpPr>
          <p:cNvPr id="3" name="Symbol zastępczy zawartości 2"/>
          <p:cNvSpPr>
            <a:spLocks noGrp="1"/>
          </p:cNvSpPr>
          <p:nvPr>
            <p:ph idx="1"/>
          </p:nvPr>
        </p:nvSpPr>
        <p:spPr>
          <a:xfrm>
            <a:off x="237934" y="774159"/>
            <a:ext cx="11718840" cy="5686275"/>
          </a:xfrm>
        </p:spPr>
        <p:txBody>
          <a:bodyPr/>
          <a:lstStyle/>
          <a:p>
            <a:r>
              <a:rPr lang="pl-PL" dirty="0" smtClean="0"/>
              <a:t>W obecnym stanie prawnym mamy do czynienia z jedną organizacją – Unią Europejską, sukcesorką prawną Wspólnoty Europejskiej</a:t>
            </a:r>
          </a:p>
          <a:p>
            <a:r>
              <a:rPr lang="pl-PL" dirty="0" smtClean="0"/>
              <a:t>Nie istnieją „filary” obecnej Unii bądź obecnego prawa Unii; nie mamy już do czynienia  w prawie Unii i w stosunku do Unii ze „zmienną geometrią”, „jednolitymi ramami instytucjonalnymi”, „uwspólnotowieniem” i tym podobnymi zaszłościami </a:t>
            </a:r>
          </a:p>
          <a:p>
            <a:r>
              <a:rPr lang="pl-PL" dirty="0" smtClean="0"/>
              <a:t>Wspólnota Europejska przestała istnieć 1 grudnia 2009 roku – co sprawia, że mówienie w 2017 roku o „Wspólnocie” albo o „prawie wspólnotowym”, w kontekście innym niż kontekst historyczny, kontekst treści orzeczenia albo aktu prawnego niezmienionego lub odnoszącego się do stanu prawnego sprzed 1.12.09, jest nieuprawnione </a:t>
            </a:r>
          </a:p>
          <a:p>
            <a:r>
              <a:rPr lang="pl-PL" dirty="0" smtClean="0"/>
              <a:t>Postanowienia przejściowe, jeszcze obowiązujące </a:t>
            </a:r>
            <a:r>
              <a:rPr lang="pl-PL" dirty="0"/>
              <a:t>względem dawnego prawa, wygasły </a:t>
            </a:r>
            <a:r>
              <a:rPr lang="pl-PL" dirty="0" smtClean="0"/>
              <a:t>najpóźniej 31 </a:t>
            </a:r>
            <a:r>
              <a:rPr lang="pl-PL" dirty="0"/>
              <a:t>marca 2017 </a:t>
            </a:r>
            <a:r>
              <a:rPr lang="pl-PL" dirty="0" smtClean="0"/>
              <a:t>roku</a:t>
            </a:r>
            <a:endParaRPr lang="en-GB" dirty="0"/>
          </a:p>
        </p:txBody>
      </p:sp>
    </p:spTree>
    <p:extLst>
      <p:ext uri="{BB962C8B-B14F-4D97-AF65-F5344CB8AC3E}">
        <p14:creationId xmlns:p14="http://schemas.microsoft.com/office/powerpoint/2010/main" val="2895734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koniec</a:t>
            </a:r>
            <a:endParaRPr lang="en-GB" dirty="0"/>
          </a:p>
        </p:txBody>
      </p:sp>
    </p:spTree>
    <p:extLst>
      <p:ext uri="{BB962C8B-B14F-4D97-AF65-F5344CB8AC3E}">
        <p14:creationId xmlns:p14="http://schemas.microsoft.com/office/powerpoint/2010/main" val="448437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92765"/>
            <a:ext cx="10353761" cy="612913"/>
          </a:xfrm>
        </p:spPr>
        <p:txBody>
          <a:bodyPr/>
          <a:lstStyle/>
          <a:p>
            <a:r>
              <a:rPr lang="pl-PL" dirty="0" smtClean="0"/>
              <a:t>Unia europejska jako organizacja</a:t>
            </a:r>
            <a:endParaRPr lang="en-GB" dirty="0"/>
          </a:p>
        </p:txBody>
      </p:sp>
      <p:sp>
        <p:nvSpPr>
          <p:cNvPr id="3" name="Symbol zastępczy zawartości 2"/>
          <p:cNvSpPr>
            <a:spLocks noGrp="1"/>
          </p:cNvSpPr>
          <p:nvPr>
            <p:ph idx="1"/>
          </p:nvPr>
        </p:nvSpPr>
        <p:spPr>
          <a:xfrm>
            <a:off x="188842" y="705678"/>
            <a:ext cx="11807687" cy="5874026"/>
          </a:xfrm>
        </p:spPr>
        <p:txBody>
          <a:bodyPr/>
          <a:lstStyle/>
          <a:p>
            <a:r>
              <a:rPr lang="pl-PL" dirty="0" smtClean="0"/>
              <a:t>Unia ma osobowość prawną (art. 47 TUE).</a:t>
            </a:r>
          </a:p>
          <a:p>
            <a:r>
              <a:rPr lang="pl-PL" dirty="0"/>
              <a:t>C</a:t>
            </a:r>
            <a:r>
              <a:rPr lang="pl-PL" dirty="0" smtClean="0"/>
              <a:t>o </a:t>
            </a:r>
            <a:r>
              <a:rPr lang="pl-PL" dirty="0"/>
              <a:t>więcej, </a:t>
            </a:r>
            <a:r>
              <a:rPr lang="pl-PL" dirty="0" smtClean="0"/>
              <a:t>w </a:t>
            </a:r>
            <a:r>
              <a:rPr lang="pl-PL" dirty="0"/>
              <a:t>każdym z Państw Członkowskich Unia posiada zdolność prawną i zdolność do czynności prawnych o najszerszym zakresie przyznanym przez ustawodawstwa krajowe osobom prawnym; może ona zwłaszcza nabywać lub zbywać mienie ruchome i nieruchome oraz stawać przed sądem. W tym zakresie jest ona reprezentowana przez Komisję. Unia jest jednak reprezentowana przez każdą z instytucji, z tytułu ich autonomii administracyjnej, w sprawach związanych z funkcjonowaniem każdej z </a:t>
            </a:r>
            <a:r>
              <a:rPr lang="pl-PL" dirty="0" smtClean="0"/>
              <a:t>nich (art. 335 TFUE).</a:t>
            </a:r>
          </a:p>
          <a:p>
            <a:r>
              <a:rPr lang="pl-PL" dirty="0" smtClean="0"/>
              <a:t>Art. </a:t>
            </a:r>
            <a:r>
              <a:rPr lang="pl-PL" dirty="0"/>
              <a:t>335 TFUE stanowi wyraz zasady ogólnej, że Unia posiada zdolność prawną i jest w tym zakresie reprezentowana przez </a:t>
            </a:r>
            <a:r>
              <a:rPr lang="pl-PL" dirty="0" smtClean="0"/>
              <a:t>Komisję (wyrok </a:t>
            </a:r>
            <a:r>
              <a:rPr lang="pl-PL" dirty="0"/>
              <a:t>Trybunału </a:t>
            </a:r>
            <a:r>
              <a:rPr lang="pl-PL" dirty="0" smtClean="0"/>
              <a:t>z </a:t>
            </a:r>
            <a:r>
              <a:rPr lang="pl-PL" dirty="0"/>
              <a:t>dnia 6 października 2015 r., sprawa C-73/14 Rada Unii Europejskiej przeciwko Komisji Europejskiej, </a:t>
            </a:r>
            <a:r>
              <a:rPr lang="pl-PL" dirty="0" smtClean="0"/>
              <a:t>EU:C:2015:663, pkt 58).</a:t>
            </a:r>
            <a:endParaRPr lang="en-GB" dirty="0"/>
          </a:p>
        </p:txBody>
      </p:sp>
    </p:spTree>
    <p:extLst>
      <p:ext uri="{BB962C8B-B14F-4D97-AF65-F5344CB8AC3E}">
        <p14:creationId xmlns:p14="http://schemas.microsoft.com/office/powerpoint/2010/main" val="102062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573157"/>
          </a:xfrm>
        </p:spPr>
        <p:txBody>
          <a:bodyPr/>
          <a:lstStyle/>
          <a:p>
            <a:r>
              <a:rPr lang="pl-PL" dirty="0" smtClean="0"/>
              <a:t>UNIA EUROPEJSKA JAKO ORGANIZACJA</a:t>
            </a:r>
            <a:endParaRPr lang="en-GB" dirty="0"/>
          </a:p>
        </p:txBody>
      </p:sp>
      <p:sp>
        <p:nvSpPr>
          <p:cNvPr id="3" name="Symbol zastępczy zawartości 2"/>
          <p:cNvSpPr>
            <a:spLocks noGrp="1"/>
          </p:cNvSpPr>
          <p:nvPr>
            <p:ph idx="1"/>
          </p:nvPr>
        </p:nvSpPr>
        <p:spPr>
          <a:xfrm>
            <a:off x="0" y="573156"/>
            <a:ext cx="12192000" cy="6284843"/>
          </a:xfrm>
        </p:spPr>
        <p:txBody>
          <a:bodyPr/>
          <a:lstStyle/>
          <a:p>
            <a:r>
              <a:rPr lang="pl-PL" dirty="0" smtClean="0"/>
              <a:t>To prawo, które z przedmiotowego punktu widzenia jest właściwe Unii Europejskiej, to </a:t>
            </a:r>
            <a:r>
              <a:rPr lang="pl-PL" i="1" dirty="0" smtClean="0"/>
              <a:t>prawo Unii Europejskiej</a:t>
            </a:r>
            <a:r>
              <a:rPr lang="pl-PL" dirty="0" smtClean="0"/>
              <a:t>; </a:t>
            </a:r>
          </a:p>
          <a:p>
            <a:r>
              <a:rPr lang="pl-PL" dirty="0"/>
              <a:t>T</a:t>
            </a:r>
            <a:r>
              <a:rPr lang="pl-PL" dirty="0" smtClean="0"/>
              <a:t>ermin „prawo europejskie” niekiedy spotykany w literaturze, może oznaczać prawo Unii Europejskiej, ale także normy innego pochodzenia, będące „europejskimi” - np. normy Konwencji o ochronie praw człowieka i podstawowych wolności (EKPC); należy raczej używać „prawa Unii Europejskiej” jako terminu bardziej ścisłego względem UE</a:t>
            </a:r>
          </a:p>
          <a:p>
            <a:r>
              <a:rPr lang="pl-PL" dirty="0" smtClean="0"/>
              <a:t>Nie należy mylić Unii Europejskiej z innymi organizacjami aktywnymi na kontynencie europejskim, w szczególności z Radą Europy; </a:t>
            </a:r>
          </a:p>
          <a:p>
            <a:r>
              <a:rPr lang="pl-PL" dirty="0"/>
              <a:t>N</a:t>
            </a:r>
            <a:r>
              <a:rPr lang="pl-PL" dirty="0" smtClean="0"/>
              <a:t>ie należy zaliczać Europejskiego Trybunału Praw Człowieka do instytucji i organów Unii Europejskiej; tak samo, Europejski Bank Odbudowy i Rozwoju nie jest instytucją albo organem Unii Europejskiej</a:t>
            </a:r>
          </a:p>
          <a:p>
            <a:r>
              <a:rPr lang="pl-PL" dirty="0"/>
              <a:t>Organizacja Bezpieczeństwa i Współpracy w Europie </a:t>
            </a:r>
            <a:r>
              <a:rPr lang="pl-PL" dirty="0" smtClean="0"/>
              <a:t>jest odrębną organizacją, a nie agendą Unii Europejskiej albo vice versa</a:t>
            </a:r>
          </a:p>
        </p:txBody>
      </p:sp>
    </p:spTree>
    <p:extLst>
      <p:ext uri="{BB962C8B-B14F-4D97-AF65-F5344CB8AC3E}">
        <p14:creationId xmlns:p14="http://schemas.microsoft.com/office/powerpoint/2010/main" val="3653815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566057"/>
          </a:xfrm>
        </p:spPr>
        <p:txBody>
          <a:bodyPr/>
          <a:lstStyle/>
          <a:p>
            <a:r>
              <a:rPr lang="pl-PL" dirty="0" smtClean="0"/>
              <a:t>UNIA EUROPEJSKA JAKO ORGANIZACJA</a:t>
            </a:r>
            <a:endParaRPr lang="en-GB" dirty="0"/>
          </a:p>
        </p:txBody>
      </p:sp>
      <p:sp>
        <p:nvSpPr>
          <p:cNvPr id="3" name="Symbol zastępczy zawartości 2"/>
          <p:cNvSpPr>
            <a:spLocks noGrp="1"/>
          </p:cNvSpPr>
          <p:nvPr>
            <p:ph idx="1"/>
          </p:nvPr>
        </p:nvSpPr>
        <p:spPr>
          <a:xfrm>
            <a:off x="0" y="602208"/>
            <a:ext cx="12192000" cy="6255791"/>
          </a:xfrm>
        </p:spPr>
        <p:txBody>
          <a:bodyPr/>
          <a:lstStyle/>
          <a:p>
            <a:r>
              <a:rPr lang="pl-PL" dirty="0" smtClean="0"/>
              <a:t>Unia Europejska w ramach swojego prawa posiada:</a:t>
            </a:r>
          </a:p>
          <a:p>
            <a:r>
              <a:rPr lang="pl-PL" dirty="0" smtClean="0"/>
              <a:t>Prawo pierwotne, a więc normy hierarchicznie wyższe, zawierające m. in. obowiązujące Traktaty – to jest Traktat o Unii Europejskiej (TUE) i Traktat o funkcjonowaniu Unii Europejskiej (TFUE)</a:t>
            </a:r>
          </a:p>
          <a:p>
            <a:pPr lvl="1"/>
            <a:r>
              <a:rPr lang="pl-PL" sz="2000" dirty="0" smtClean="0"/>
              <a:t>Traktaty są „podstawową </a:t>
            </a:r>
            <a:r>
              <a:rPr lang="pl-PL" sz="2000" dirty="0"/>
              <a:t>kartą </a:t>
            </a:r>
            <a:r>
              <a:rPr lang="pl-PL" sz="2000" dirty="0" smtClean="0"/>
              <a:t>konstytucyjną</a:t>
            </a:r>
            <a:r>
              <a:rPr lang="pl-PL" sz="2000" dirty="0"/>
              <a:t>” Unii (Opinia Trybunału (pełny skład) z dnia 18 grudnia 2014 r</a:t>
            </a:r>
            <a:r>
              <a:rPr lang="pl-PL" sz="2000" dirty="0" smtClean="0"/>
              <a:t>., </a:t>
            </a:r>
            <a:r>
              <a:rPr lang="pl-PL" sz="2000" dirty="0"/>
              <a:t>nr </a:t>
            </a:r>
            <a:r>
              <a:rPr lang="pl-PL" sz="2000" dirty="0" smtClean="0"/>
              <a:t>2/13, pkt 163)</a:t>
            </a:r>
          </a:p>
          <a:p>
            <a:r>
              <a:rPr lang="pl-PL" dirty="0" smtClean="0"/>
              <a:t>Prawo międzynarodowe publiczne (normy umów międzynarodowych, międzynarodowe prawo zwyczajowe i inne normy), sytuowane pomiędzy prawem pierwotnym </a:t>
            </a:r>
            <a:r>
              <a:rPr lang="pl-PL" dirty="0"/>
              <a:t>a </a:t>
            </a:r>
            <a:r>
              <a:rPr lang="pl-PL" dirty="0" smtClean="0"/>
              <a:t>wtórnym, mające pierwszeństwo i mogące posłużyć do kontroli prawa wtórnego (wyrok </a:t>
            </a:r>
            <a:r>
              <a:rPr lang="pl-PL" dirty="0"/>
              <a:t>Trybunału </a:t>
            </a:r>
            <a:r>
              <a:rPr lang="pl-PL" dirty="0" smtClean="0"/>
              <a:t>z </a:t>
            </a:r>
            <a:r>
              <a:rPr lang="pl-PL" dirty="0"/>
              <a:t>dnia 3 czerwca 2008 r., sprawa </a:t>
            </a:r>
            <a:r>
              <a:rPr lang="pl-PL" dirty="0" smtClean="0"/>
              <a:t>C-308/06 </a:t>
            </a:r>
            <a:r>
              <a:rPr lang="pl-PL" i="1" dirty="0" err="1" smtClean="0"/>
              <a:t>Intertanko</a:t>
            </a:r>
            <a:r>
              <a:rPr lang="pl-PL" dirty="0"/>
              <a:t>, </a:t>
            </a:r>
            <a:r>
              <a:rPr lang="pl-PL" dirty="0" smtClean="0"/>
              <a:t>EU:C:2008:312, pkt 42, wyrok Trybunału z dnia 21 grudnia 2011 r</a:t>
            </a:r>
            <a:r>
              <a:rPr lang="pl-PL" dirty="0"/>
              <a:t>., sprawa </a:t>
            </a:r>
            <a:r>
              <a:rPr lang="pl-PL" dirty="0" smtClean="0"/>
              <a:t>C-366/10 </a:t>
            </a:r>
            <a:r>
              <a:rPr lang="pl-PL" i="1" dirty="0" smtClean="0"/>
              <a:t>ATA</a:t>
            </a:r>
            <a:r>
              <a:rPr lang="pl-PL" dirty="0"/>
              <a:t>, </a:t>
            </a:r>
            <a:r>
              <a:rPr lang="pl-PL" dirty="0" smtClean="0"/>
              <a:t>EU:C:2011:864, pkt 101 i 107) </a:t>
            </a:r>
          </a:p>
          <a:p>
            <a:r>
              <a:rPr lang="pl-PL" dirty="0" smtClean="0"/>
              <a:t>Prawo wtórne, a więc normy hierarchicznie niższe</a:t>
            </a:r>
          </a:p>
          <a:p>
            <a:pPr lvl="1"/>
            <a:r>
              <a:rPr lang="pl-PL" dirty="0" smtClean="0"/>
              <a:t>Rozporządzenia, dyrektywy, decyzje, porozumienia międzyinstytucjonalne, opinie, zalecenia i inne „</a:t>
            </a:r>
            <a:r>
              <a:rPr lang="pl-PL" i="1" dirty="0" err="1" smtClean="0"/>
              <a:t>soft</a:t>
            </a:r>
            <a:r>
              <a:rPr lang="pl-PL" i="1" dirty="0" smtClean="0"/>
              <a:t> law</a:t>
            </a:r>
            <a:r>
              <a:rPr lang="pl-PL" dirty="0" smtClean="0"/>
              <a:t>”</a:t>
            </a:r>
            <a:endParaRPr lang="en-GB" dirty="0"/>
          </a:p>
        </p:txBody>
      </p:sp>
    </p:spTree>
    <p:extLst>
      <p:ext uri="{BB962C8B-B14F-4D97-AF65-F5344CB8AC3E}">
        <p14:creationId xmlns:p14="http://schemas.microsoft.com/office/powerpoint/2010/main" val="4164812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172278"/>
            <a:ext cx="10353761" cy="632791"/>
          </a:xfrm>
        </p:spPr>
        <p:txBody>
          <a:bodyPr/>
          <a:lstStyle/>
          <a:p>
            <a:r>
              <a:rPr lang="pl-PL" dirty="0" smtClean="0"/>
              <a:t>UNIA EUROPEJSKA JAKO ORGANIZACJA</a:t>
            </a:r>
            <a:endParaRPr lang="en-GB" dirty="0"/>
          </a:p>
        </p:txBody>
      </p:sp>
      <p:sp>
        <p:nvSpPr>
          <p:cNvPr id="3" name="Symbol zastępczy zawartości 2"/>
          <p:cNvSpPr>
            <a:spLocks noGrp="1"/>
          </p:cNvSpPr>
          <p:nvPr>
            <p:ph idx="1"/>
          </p:nvPr>
        </p:nvSpPr>
        <p:spPr>
          <a:xfrm>
            <a:off x="0" y="934278"/>
            <a:ext cx="12192000" cy="5923722"/>
          </a:xfrm>
        </p:spPr>
        <p:txBody>
          <a:bodyPr/>
          <a:lstStyle/>
          <a:p>
            <a:r>
              <a:rPr lang="pl-PL" dirty="0" smtClean="0"/>
              <a:t>Unia posiada strukturę organów, za pomocą których są wykonywane jej działania</a:t>
            </a:r>
          </a:p>
          <a:p>
            <a:r>
              <a:rPr lang="pl-PL" dirty="0" smtClean="0"/>
              <a:t>Najważniejsze organy Unii nazywają się instytucjami i jest ich siedem</a:t>
            </a:r>
          </a:p>
          <a:p>
            <a:r>
              <a:rPr lang="pl-PL" dirty="0" smtClean="0"/>
              <a:t>Instytucjami </a:t>
            </a:r>
            <a:r>
              <a:rPr lang="pl-PL" dirty="0"/>
              <a:t>Unii są:  </a:t>
            </a:r>
            <a:endParaRPr lang="pl-PL" dirty="0" smtClean="0"/>
          </a:p>
          <a:p>
            <a:r>
              <a:rPr lang="pl-PL" dirty="0" smtClean="0"/>
              <a:t>— </a:t>
            </a:r>
            <a:r>
              <a:rPr lang="pl-PL" dirty="0"/>
              <a:t>	  Parlament Europejski,  </a:t>
            </a:r>
            <a:endParaRPr lang="pl-PL" dirty="0" smtClean="0"/>
          </a:p>
          <a:p>
            <a:r>
              <a:rPr lang="pl-PL" dirty="0" smtClean="0"/>
              <a:t>— </a:t>
            </a:r>
            <a:r>
              <a:rPr lang="pl-PL" dirty="0"/>
              <a:t>	  Rada Europejska,  </a:t>
            </a:r>
            <a:endParaRPr lang="pl-PL" dirty="0" smtClean="0"/>
          </a:p>
          <a:p>
            <a:r>
              <a:rPr lang="pl-PL" dirty="0" smtClean="0"/>
              <a:t>— </a:t>
            </a:r>
            <a:r>
              <a:rPr lang="pl-PL" dirty="0"/>
              <a:t>	  Rada,  </a:t>
            </a:r>
            <a:endParaRPr lang="pl-PL" dirty="0" smtClean="0"/>
          </a:p>
          <a:p>
            <a:r>
              <a:rPr lang="pl-PL" dirty="0" smtClean="0"/>
              <a:t>— </a:t>
            </a:r>
            <a:r>
              <a:rPr lang="pl-PL" dirty="0"/>
              <a:t>	  Komisja </a:t>
            </a:r>
            <a:r>
              <a:rPr lang="pl-PL" dirty="0" smtClean="0"/>
              <a:t>Europejska,  </a:t>
            </a:r>
          </a:p>
          <a:p>
            <a:r>
              <a:rPr lang="pl-PL" dirty="0" smtClean="0"/>
              <a:t>— </a:t>
            </a:r>
            <a:r>
              <a:rPr lang="pl-PL" dirty="0"/>
              <a:t>	  Trybunał Sprawiedliwości Unii Europejskiej,  </a:t>
            </a:r>
            <a:endParaRPr lang="pl-PL" dirty="0" smtClean="0"/>
          </a:p>
          <a:p>
            <a:r>
              <a:rPr lang="pl-PL" dirty="0" smtClean="0"/>
              <a:t>— </a:t>
            </a:r>
            <a:r>
              <a:rPr lang="pl-PL" dirty="0"/>
              <a:t>	  Europejski Bank Centralny,  </a:t>
            </a:r>
            <a:endParaRPr lang="pl-PL" dirty="0" smtClean="0"/>
          </a:p>
          <a:p>
            <a:r>
              <a:rPr lang="pl-PL" dirty="0" smtClean="0"/>
              <a:t>— </a:t>
            </a:r>
            <a:r>
              <a:rPr lang="pl-PL" dirty="0"/>
              <a:t>	  Trybunał </a:t>
            </a:r>
            <a:r>
              <a:rPr lang="pl-PL" dirty="0" smtClean="0"/>
              <a:t>Obrachunkowy.</a:t>
            </a:r>
          </a:p>
          <a:p>
            <a:r>
              <a:rPr lang="pl-PL" dirty="0" smtClean="0"/>
              <a:t>Do Unii nie stosuje się zasada trójpodziału władzy – Unia Europejska nie jest państwem</a:t>
            </a:r>
            <a:endParaRPr lang="en-GB" dirty="0"/>
          </a:p>
        </p:txBody>
      </p:sp>
    </p:spTree>
    <p:extLst>
      <p:ext uri="{BB962C8B-B14F-4D97-AF65-F5344CB8AC3E}">
        <p14:creationId xmlns:p14="http://schemas.microsoft.com/office/powerpoint/2010/main" val="1648607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609601"/>
            <a:ext cx="10353761" cy="742122"/>
          </a:xfrm>
        </p:spPr>
        <p:txBody>
          <a:bodyPr/>
          <a:lstStyle/>
          <a:p>
            <a:r>
              <a:rPr lang="pl-PL" dirty="0" smtClean="0"/>
              <a:t>Unia europejska jako organizacja</a:t>
            </a:r>
            <a:endParaRPr lang="en-GB" dirty="0"/>
          </a:p>
        </p:txBody>
      </p:sp>
      <p:sp>
        <p:nvSpPr>
          <p:cNvPr id="3" name="Symbol zastępczy zawartości 2"/>
          <p:cNvSpPr>
            <a:spLocks noGrp="1"/>
          </p:cNvSpPr>
          <p:nvPr>
            <p:ph idx="1"/>
          </p:nvPr>
        </p:nvSpPr>
        <p:spPr>
          <a:xfrm>
            <a:off x="129209" y="1380447"/>
            <a:ext cx="11857382" cy="5209195"/>
          </a:xfrm>
        </p:spPr>
        <p:txBody>
          <a:bodyPr/>
          <a:lstStyle/>
          <a:p>
            <a:r>
              <a:rPr lang="pl-PL" dirty="0" smtClean="0"/>
              <a:t>Traktat o Unii Europejskiej i Traktat o funkcjonowaniu Unii Europejskiej nie zawierają artykułów dotyczących ograniczenia okresu ich obowiązywania</a:t>
            </a:r>
          </a:p>
          <a:p>
            <a:r>
              <a:rPr lang="pl-PL" dirty="0" smtClean="0"/>
              <a:t>Wręcz przeciwnie, art. 53 TUE stanowi, że </a:t>
            </a:r>
            <a:r>
              <a:rPr lang="pl-PL" dirty="0"/>
              <a:t>ów traktat „zawiera się na czas </a:t>
            </a:r>
            <a:r>
              <a:rPr lang="pl-PL" dirty="0" smtClean="0"/>
              <a:t>nieograniczony”</a:t>
            </a:r>
          </a:p>
          <a:p>
            <a:r>
              <a:rPr lang="pl-PL" dirty="0" smtClean="0"/>
              <a:t>Podobnie, art. 356 TFUE stanowi, że </a:t>
            </a:r>
            <a:r>
              <a:rPr lang="pl-PL" dirty="0"/>
              <a:t>ów traktat „zawiera się na czas </a:t>
            </a:r>
            <a:r>
              <a:rPr lang="pl-PL" dirty="0" smtClean="0"/>
              <a:t>nieograniczony”.</a:t>
            </a:r>
          </a:p>
          <a:p>
            <a:r>
              <a:rPr lang="pl-PL" dirty="0" smtClean="0"/>
              <a:t>Podobnie, w Traktatach nie można znaleźć klauzuli dotyczącej warunku, w razie spełnienia którego Traktaty wygasłyby (nie ma zawarcia „punktu końcowego” integracji)</a:t>
            </a:r>
          </a:p>
          <a:p>
            <a:r>
              <a:rPr lang="pl-PL" dirty="0" smtClean="0"/>
              <a:t>W preambule do TUE znajduje się stwierdzenie</a:t>
            </a:r>
            <a:r>
              <a:rPr lang="pl-PL" i="1" dirty="0" smtClean="0"/>
              <a:t>: „</a:t>
            </a:r>
            <a:r>
              <a:rPr lang="pl-PL" dirty="0"/>
              <a:t>ZDECYDOWANI kontynuować </a:t>
            </a:r>
            <a:r>
              <a:rPr lang="pl-PL" i="1" dirty="0"/>
              <a:t>proces tworzenia coraz ściślejszego związku między narodami Europy</a:t>
            </a:r>
            <a:r>
              <a:rPr lang="pl-PL" dirty="0"/>
              <a:t>, w którym decyzje są podejmowane jak najbliżej obywateli, zgodnie z zasadą </a:t>
            </a:r>
            <a:r>
              <a:rPr lang="pl-PL" dirty="0" smtClean="0"/>
              <a:t>pomocniczości”</a:t>
            </a:r>
            <a:endParaRPr lang="en-GB" i="1" dirty="0"/>
          </a:p>
        </p:txBody>
      </p:sp>
    </p:spTree>
    <p:extLst>
      <p:ext uri="{BB962C8B-B14F-4D97-AF65-F5344CB8AC3E}">
        <p14:creationId xmlns:p14="http://schemas.microsoft.com/office/powerpoint/2010/main" val="458827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5" y="221974"/>
            <a:ext cx="10353761" cy="771939"/>
          </a:xfrm>
        </p:spPr>
        <p:txBody>
          <a:bodyPr/>
          <a:lstStyle/>
          <a:p>
            <a:r>
              <a:rPr lang="pl-PL" dirty="0" smtClean="0"/>
              <a:t>Unia europejska jako organizacja</a:t>
            </a:r>
            <a:endParaRPr lang="en-GB" dirty="0"/>
          </a:p>
        </p:txBody>
      </p:sp>
      <p:sp>
        <p:nvSpPr>
          <p:cNvPr id="3" name="Symbol zastępczy zawartości 2"/>
          <p:cNvSpPr>
            <a:spLocks noGrp="1"/>
          </p:cNvSpPr>
          <p:nvPr>
            <p:ph idx="1"/>
          </p:nvPr>
        </p:nvSpPr>
        <p:spPr>
          <a:xfrm>
            <a:off x="208723" y="1122029"/>
            <a:ext cx="11688416" cy="5547128"/>
          </a:xfrm>
        </p:spPr>
        <p:txBody>
          <a:bodyPr>
            <a:normAutofit fontScale="85000" lnSpcReduction="10000"/>
          </a:bodyPr>
          <a:lstStyle/>
          <a:p>
            <a:r>
              <a:rPr lang="pl-PL" dirty="0" smtClean="0"/>
              <a:t>Prawo Unii posiada terytorialny zakres zastosowania; zasadniczo stosuje się do terytorium Państw Członkowskich (art. 52 ust. 1 TUE), to jest do 28 Państw Członkowskich</a:t>
            </a:r>
          </a:p>
          <a:p>
            <a:r>
              <a:rPr lang="pl-PL" dirty="0" smtClean="0"/>
              <a:t>Niektóre </a:t>
            </a:r>
            <a:r>
              <a:rPr lang="pl-PL" i="1" dirty="0" smtClean="0"/>
              <a:t>części</a:t>
            </a:r>
            <a:r>
              <a:rPr lang="pl-PL" dirty="0" smtClean="0"/>
              <a:t> terytorium Państw Członkowskich posiadają szczególny sposób stosowania prawa Unii,  i prawo Unii stosuje się </a:t>
            </a:r>
            <a:r>
              <a:rPr lang="pl-PL" dirty="0"/>
              <a:t>ze zmianami do Gwadelupy, Gujany Francuskiej, Martyniki, Majotty, Reunionu, Saint-</a:t>
            </a:r>
            <a:r>
              <a:rPr lang="pl-PL" dirty="0" err="1"/>
              <a:t>Barthélemy</a:t>
            </a:r>
            <a:r>
              <a:rPr lang="pl-PL" dirty="0"/>
              <a:t>, Saint-Martin, Azorów, Madery i Wysp </a:t>
            </a:r>
            <a:r>
              <a:rPr lang="pl-PL" dirty="0" smtClean="0"/>
              <a:t>Kanaryjskich, por. art. 355 TFUE</a:t>
            </a:r>
          </a:p>
          <a:p>
            <a:r>
              <a:rPr lang="pl-PL" dirty="0" smtClean="0"/>
              <a:t>Kraje i terytoria zamorskie (KTZ) – art. 198TFUE i nast. – jeśli te przepisy nie odsyłają do jakiegoś innego przepisu Traktatów, to innych przepisów nie stosuje </a:t>
            </a:r>
            <a:r>
              <a:rPr lang="pl-PL" dirty="0"/>
              <a:t>się (Wyrok Trybunału </a:t>
            </a:r>
            <a:r>
              <a:rPr lang="pl-PL" dirty="0" smtClean="0"/>
              <a:t>z </a:t>
            </a:r>
            <a:r>
              <a:rPr lang="pl-PL" dirty="0"/>
              <a:t>dnia 21 grudnia 2016 r., sprawa </a:t>
            </a:r>
            <a:r>
              <a:rPr lang="pl-PL" dirty="0" smtClean="0"/>
              <a:t>C-327/15 </a:t>
            </a:r>
            <a:r>
              <a:rPr lang="pl-PL" i="1" dirty="0" smtClean="0"/>
              <a:t>TDC</a:t>
            </a:r>
            <a:r>
              <a:rPr lang="pl-PL" dirty="0"/>
              <a:t>, </a:t>
            </a:r>
            <a:r>
              <a:rPr lang="pl-PL" dirty="0" smtClean="0"/>
              <a:t>EU:C:2016:974, pkt 77)</a:t>
            </a:r>
          </a:p>
          <a:p>
            <a:r>
              <a:rPr lang="pl-PL" dirty="0" smtClean="0"/>
              <a:t>Szczególny status Grenlandii</a:t>
            </a:r>
          </a:p>
          <a:p>
            <a:r>
              <a:rPr lang="pl-PL" dirty="0" smtClean="0"/>
              <a:t>Gibraltar jest uważany za część terytorium Zjednoczonego Królestwa</a:t>
            </a:r>
          </a:p>
          <a:p>
            <a:r>
              <a:rPr lang="pl-PL" dirty="0"/>
              <a:t>Postanowienia Traktatów stosuje się do terytoriów europejskich, za których stosunki zewnętrzne odpowiedzialne jest Państwo Członkowskie</a:t>
            </a:r>
          </a:p>
          <a:p>
            <a:r>
              <a:rPr lang="pl-PL" dirty="0"/>
              <a:t>Szczególne zasady </a:t>
            </a:r>
            <a:r>
              <a:rPr lang="pl-PL" dirty="0" smtClean="0"/>
              <a:t>stowarzyszania stosuje </a:t>
            </a:r>
            <a:r>
              <a:rPr lang="pl-PL" dirty="0"/>
              <a:t>się do krajów i terytoriów zamorskich, których lista zawarta jest w załączniku </a:t>
            </a:r>
            <a:r>
              <a:rPr lang="pl-PL" dirty="0" smtClean="0"/>
              <a:t>II, przy czym Traktaty </a:t>
            </a:r>
            <a:r>
              <a:rPr lang="pl-PL" dirty="0"/>
              <a:t>nie mają zastosowania do krajów i terytoriów zamorskich utrzymujących szczególne stosunki ze Zjednoczonym Królestwem Wielkiej Brytanii i Irlandii Północnej, które nie są umieszczone na wymienionej </a:t>
            </a:r>
            <a:r>
              <a:rPr lang="pl-PL" dirty="0" smtClean="0"/>
              <a:t>liście; prawa Unii nie stosuje się do Wysp Owczych</a:t>
            </a:r>
          </a:p>
          <a:p>
            <a:endParaRPr lang="en-GB" dirty="0"/>
          </a:p>
        </p:txBody>
      </p:sp>
    </p:spTree>
    <p:extLst>
      <p:ext uri="{BB962C8B-B14F-4D97-AF65-F5344CB8AC3E}">
        <p14:creationId xmlns:p14="http://schemas.microsoft.com/office/powerpoint/2010/main" val="42119177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TM04033921[[fn=Damaszek]]</Template>
  <TotalTime>1620</TotalTime>
  <Words>1989</Words>
  <Application>Microsoft Office PowerPoint</Application>
  <PresentationFormat>Panoramiczny</PresentationFormat>
  <Paragraphs>202</Paragraphs>
  <Slides>30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30</vt:i4>
      </vt:variant>
    </vt:vector>
  </HeadingPairs>
  <TitlesOfParts>
    <vt:vector size="34" baseType="lpstr">
      <vt:lpstr>Arial</vt:lpstr>
      <vt:lpstr>Bookman Old Style</vt:lpstr>
      <vt:lpstr>Rockwell</vt:lpstr>
      <vt:lpstr>Damask</vt:lpstr>
      <vt:lpstr>Podstawy prawa międzynarodowego i europejskiego Unia europejska jako organizacja międzynarodowa cele i wartości Unii</vt:lpstr>
      <vt:lpstr>Kazus</vt:lpstr>
      <vt:lpstr>Unia europejska jako organizacja</vt:lpstr>
      <vt:lpstr>Unia europejska jako organizacja</vt:lpstr>
      <vt:lpstr>UNIA EUROPEJSKA JAKO ORGANIZACJA</vt:lpstr>
      <vt:lpstr>UNIA EUROPEJSKA JAKO ORGANIZACJA</vt:lpstr>
      <vt:lpstr>UNIA EUROPEJSKA JAKO ORGANIZACJA</vt:lpstr>
      <vt:lpstr>Unia europejska jako organizacja</vt:lpstr>
      <vt:lpstr>Unia europejska jako organizacja</vt:lpstr>
      <vt:lpstr>Unia a argument ‚federacji’</vt:lpstr>
      <vt:lpstr>Wartości Unii</vt:lpstr>
      <vt:lpstr>Cele Unii</vt:lpstr>
      <vt:lpstr>CELE UNII</vt:lpstr>
      <vt:lpstr> podstawa unii</vt:lpstr>
      <vt:lpstr>ZASADA DEMOKRACJI PRZEDSTAWICIELSKIEJ i art. 11 tue</vt:lpstr>
      <vt:lpstr>Inicjatywa obywatelska i inne uprawnienia</vt:lpstr>
      <vt:lpstr>Zasada demokracji przedstawicielskiej : wymiar prawny</vt:lpstr>
      <vt:lpstr>Postanowienia ogólne („horyzontalne”) dla unii</vt:lpstr>
      <vt:lpstr>Kompetencje unii</vt:lpstr>
      <vt:lpstr>Kompetencje unii</vt:lpstr>
      <vt:lpstr>Kompetencje unii</vt:lpstr>
      <vt:lpstr>SURPRISE’owy KAZUS!</vt:lpstr>
      <vt:lpstr>Kompetencje unii</vt:lpstr>
      <vt:lpstr>Kompetencje unii</vt:lpstr>
      <vt:lpstr>Kompetencje unii</vt:lpstr>
      <vt:lpstr>Kompetencje unii</vt:lpstr>
      <vt:lpstr>Kompetencje unii</vt:lpstr>
      <vt:lpstr>Kompetencje unii</vt:lpstr>
      <vt:lpstr>Kompetencje unii</vt:lpstr>
      <vt:lpstr>koniec</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prawa międzynarodowego i europejskiego</dc:title>
  <dc:creator>Łukasz Stępkowski</dc:creator>
  <cp:lastModifiedBy>Łukasz Stępkowski</cp:lastModifiedBy>
  <cp:revision>65</cp:revision>
  <dcterms:created xsi:type="dcterms:W3CDTF">2017-10-26T20:33:14Z</dcterms:created>
  <dcterms:modified xsi:type="dcterms:W3CDTF">2017-10-29T14:19:05Z</dcterms:modified>
</cp:coreProperties>
</file>