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80" r:id="rId4"/>
    <p:sldId id="262" r:id="rId5"/>
    <p:sldId id="264" r:id="rId6"/>
    <p:sldId id="260" r:id="rId7"/>
    <p:sldId id="265" r:id="rId8"/>
    <p:sldId id="266" r:id="rId9"/>
    <p:sldId id="263" r:id="rId10"/>
    <p:sldId id="267" r:id="rId11"/>
    <p:sldId id="268" r:id="rId12"/>
    <p:sldId id="269" r:id="rId13"/>
    <p:sldId id="278" r:id="rId14"/>
    <p:sldId id="286" r:id="rId15"/>
    <p:sldId id="287" r:id="rId16"/>
    <p:sldId id="294" r:id="rId17"/>
    <p:sldId id="288" r:id="rId18"/>
    <p:sldId id="289" r:id="rId19"/>
    <p:sldId id="290" r:id="rId20"/>
    <p:sldId id="270" r:id="rId21"/>
    <p:sldId id="281" r:id="rId22"/>
    <p:sldId id="284" r:id="rId23"/>
    <p:sldId id="282" r:id="rId24"/>
    <p:sldId id="283" r:id="rId25"/>
    <p:sldId id="285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32C12E-2426-4E7F-B2E8-39B19FCBD54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CD54A1A-90C8-485F-BF00-9A20CFC95010}">
      <dgm:prSet/>
      <dgm:spPr/>
      <dgm:t>
        <a:bodyPr/>
        <a:lstStyle/>
        <a:p>
          <a:r>
            <a:rPr lang="pl-PL" dirty="0"/>
            <a:t>Pojęcie pracodawcy</a:t>
          </a:r>
          <a:endParaRPr lang="en-US" dirty="0"/>
        </a:p>
      </dgm:t>
    </dgm:pt>
    <dgm:pt modelId="{11809AB6-2F50-47B7-882D-8721CD2CCF93}" type="parTrans" cxnId="{ACF21411-CE84-4343-B0C5-C0EC735B080F}">
      <dgm:prSet/>
      <dgm:spPr/>
      <dgm:t>
        <a:bodyPr/>
        <a:lstStyle/>
        <a:p>
          <a:endParaRPr lang="en-US"/>
        </a:p>
      </dgm:t>
    </dgm:pt>
    <dgm:pt modelId="{12F9D4E4-B632-4051-AC51-FBA6F1CC82E0}" type="sibTrans" cxnId="{ACF21411-CE84-4343-B0C5-C0EC735B080F}">
      <dgm:prSet/>
      <dgm:spPr/>
      <dgm:t>
        <a:bodyPr/>
        <a:lstStyle/>
        <a:p>
          <a:endParaRPr lang="en-US"/>
        </a:p>
      </dgm:t>
    </dgm:pt>
    <dgm:pt modelId="{5702E4FC-7326-4795-906D-8166DDD97B79}">
      <dgm:prSet/>
      <dgm:spPr/>
      <dgm:t>
        <a:bodyPr/>
        <a:lstStyle/>
        <a:p>
          <a:r>
            <a:rPr lang="pl-PL" dirty="0"/>
            <a:t>Pojęcie pracownika</a:t>
          </a:r>
          <a:endParaRPr lang="en-US" dirty="0"/>
        </a:p>
      </dgm:t>
    </dgm:pt>
    <dgm:pt modelId="{F09C4E8E-9B99-4764-A5AE-737C4C7F75EC}" type="parTrans" cxnId="{2AB0614C-9AA8-4D78-A76B-B2B45C297CD7}">
      <dgm:prSet/>
      <dgm:spPr/>
      <dgm:t>
        <a:bodyPr/>
        <a:lstStyle/>
        <a:p>
          <a:endParaRPr lang="en-US"/>
        </a:p>
      </dgm:t>
    </dgm:pt>
    <dgm:pt modelId="{C37752A8-940C-4A48-B8D5-FBBBCEC94171}" type="sibTrans" cxnId="{2AB0614C-9AA8-4D78-A76B-B2B45C297CD7}">
      <dgm:prSet/>
      <dgm:spPr/>
      <dgm:t>
        <a:bodyPr/>
        <a:lstStyle/>
        <a:p>
          <a:endParaRPr lang="en-US"/>
        </a:p>
      </dgm:t>
    </dgm:pt>
    <dgm:pt modelId="{F91DD996-8F83-4952-9785-D9D6FE9EF2BB}">
      <dgm:prSet/>
      <dgm:spPr/>
      <dgm:t>
        <a:bodyPr/>
        <a:lstStyle/>
        <a:p>
          <a:r>
            <a:rPr lang="pl-PL" dirty="0"/>
            <a:t> Treść umowy o pracę</a:t>
          </a:r>
          <a:endParaRPr lang="en-US" dirty="0"/>
        </a:p>
      </dgm:t>
    </dgm:pt>
    <dgm:pt modelId="{4B386D93-97E0-4496-BBE4-6F8FB165F863}" type="parTrans" cxnId="{CC69B3BB-3B35-498C-A607-88F8FE346C54}">
      <dgm:prSet/>
      <dgm:spPr/>
      <dgm:t>
        <a:bodyPr/>
        <a:lstStyle/>
        <a:p>
          <a:endParaRPr lang="en-US"/>
        </a:p>
      </dgm:t>
    </dgm:pt>
    <dgm:pt modelId="{16C14058-640C-4DF6-85DF-A618A65508DD}" type="sibTrans" cxnId="{CC69B3BB-3B35-498C-A607-88F8FE346C54}">
      <dgm:prSet/>
      <dgm:spPr/>
      <dgm:t>
        <a:bodyPr/>
        <a:lstStyle/>
        <a:p>
          <a:endParaRPr lang="en-US"/>
        </a:p>
      </dgm:t>
    </dgm:pt>
    <dgm:pt modelId="{ABB6F6AE-FBA9-46CB-80B2-57C9F9BD0E6E}">
      <dgm:prSet/>
      <dgm:spPr/>
      <dgm:t>
        <a:bodyPr/>
        <a:lstStyle/>
        <a:p>
          <a:r>
            <a:rPr lang="pl-PL" dirty="0"/>
            <a:t>Forma umowy o pracę</a:t>
          </a:r>
          <a:endParaRPr lang="en-US" dirty="0"/>
        </a:p>
      </dgm:t>
    </dgm:pt>
    <dgm:pt modelId="{AC498FDE-5A40-4006-8DA3-68AD22B13FBE}" type="parTrans" cxnId="{BC1774C9-8A55-4F8B-BF41-96FE178B135B}">
      <dgm:prSet/>
      <dgm:spPr/>
      <dgm:t>
        <a:bodyPr/>
        <a:lstStyle/>
        <a:p>
          <a:endParaRPr lang="en-US"/>
        </a:p>
      </dgm:t>
    </dgm:pt>
    <dgm:pt modelId="{B9A441FF-1FF0-43DC-A14A-CFAEB54CB8D2}" type="sibTrans" cxnId="{BC1774C9-8A55-4F8B-BF41-96FE178B135B}">
      <dgm:prSet/>
      <dgm:spPr/>
      <dgm:t>
        <a:bodyPr/>
        <a:lstStyle/>
        <a:p>
          <a:endParaRPr lang="en-US"/>
        </a:p>
      </dgm:t>
    </dgm:pt>
    <dgm:pt modelId="{D4BC64D6-2566-4B87-BC57-DC0E1E6C26EE}">
      <dgm:prSet/>
      <dgm:spPr/>
      <dgm:t>
        <a:bodyPr/>
        <a:lstStyle/>
        <a:p>
          <a:r>
            <a:rPr lang="pl-PL" dirty="0"/>
            <a:t>Dodatkowa informacja do umowy o pracę </a:t>
          </a:r>
          <a:endParaRPr lang="en-US" dirty="0"/>
        </a:p>
      </dgm:t>
    </dgm:pt>
    <dgm:pt modelId="{094A4758-8652-4772-B858-7936D9A41E9A}" type="parTrans" cxnId="{31863939-1DCB-49AD-8164-80D8FDE6854F}">
      <dgm:prSet/>
      <dgm:spPr/>
      <dgm:t>
        <a:bodyPr/>
        <a:lstStyle/>
        <a:p>
          <a:endParaRPr lang="en-US"/>
        </a:p>
      </dgm:t>
    </dgm:pt>
    <dgm:pt modelId="{2BF914E7-A715-47AE-B42B-55320954493E}" type="sibTrans" cxnId="{31863939-1DCB-49AD-8164-80D8FDE6854F}">
      <dgm:prSet/>
      <dgm:spPr/>
      <dgm:t>
        <a:bodyPr/>
        <a:lstStyle/>
        <a:p>
          <a:endParaRPr lang="en-US"/>
        </a:p>
      </dgm:t>
    </dgm:pt>
    <dgm:pt modelId="{0E9A2C05-B980-4F83-BAF1-59874D4205EA}">
      <dgm:prSet/>
      <dgm:spPr/>
      <dgm:t>
        <a:bodyPr/>
        <a:lstStyle/>
        <a:p>
          <a:r>
            <a:rPr lang="pl-PL" dirty="0"/>
            <a:t>Stosunek pracy</a:t>
          </a:r>
        </a:p>
      </dgm:t>
    </dgm:pt>
    <dgm:pt modelId="{D502A263-36FA-46D9-AC05-543D2E2D5E88}" type="parTrans" cxnId="{F3F0AA2E-C941-458D-B6D6-FA931F62A5CC}">
      <dgm:prSet/>
      <dgm:spPr/>
      <dgm:t>
        <a:bodyPr/>
        <a:lstStyle/>
        <a:p>
          <a:endParaRPr lang="pl-PL"/>
        </a:p>
      </dgm:t>
    </dgm:pt>
    <dgm:pt modelId="{E3FCE401-4AA6-4514-8B73-D6116A4C5C1E}" type="sibTrans" cxnId="{F3F0AA2E-C941-458D-B6D6-FA931F62A5CC}">
      <dgm:prSet/>
      <dgm:spPr/>
      <dgm:t>
        <a:bodyPr/>
        <a:lstStyle/>
        <a:p>
          <a:endParaRPr lang="pl-PL"/>
        </a:p>
      </dgm:t>
    </dgm:pt>
    <dgm:pt modelId="{CF91530A-8BCD-40D7-8FB5-14CDA3C91AEF}">
      <dgm:prSet/>
      <dgm:spPr/>
      <dgm:t>
        <a:bodyPr/>
        <a:lstStyle/>
        <a:p>
          <a:r>
            <a:rPr lang="pl-PL" dirty="0"/>
            <a:t>Ograniczenia dopuszczalności i zasady zawierania umów na czas określony</a:t>
          </a:r>
          <a:endParaRPr lang="en-US" dirty="0"/>
        </a:p>
      </dgm:t>
    </dgm:pt>
    <dgm:pt modelId="{2559820F-6F99-4C7E-A13D-C0BB717C21B2}" type="parTrans" cxnId="{A5156318-543C-4BA1-AABB-2CBA91A327D4}">
      <dgm:prSet/>
      <dgm:spPr/>
      <dgm:t>
        <a:bodyPr/>
        <a:lstStyle/>
        <a:p>
          <a:endParaRPr lang="pl-PL"/>
        </a:p>
      </dgm:t>
    </dgm:pt>
    <dgm:pt modelId="{9D89FABC-57A2-4904-B39A-80014F341F41}" type="sibTrans" cxnId="{A5156318-543C-4BA1-AABB-2CBA91A327D4}">
      <dgm:prSet/>
      <dgm:spPr/>
      <dgm:t>
        <a:bodyPr/>
        <a:lstStyle/>
        <a:p>
          <a:endParaRPr lang="pl-PL"/>
        </a:p>
      </dgm:t>
    </dgm:pt>
    <dgm:pt modelId="{EE2A4B47-A8D1-414F-9EA1-70EAB6D7BB5D}">
      <dgm:prSet/>
      <dgm:spPr/>
      <dgm:t>
        <a:bodyPr/>
        <a:lstStyle/>
        <a:p>
          <a:r>
            <a:rPr lang="pl-PL" dirty="0"/>
            <a:t>Rodzaje umów o pracę</a:t>
          </a:r>
          <a:endParaRPr lang="en-US" dirty="0"/>
        </a:p>
      </dgm:t>
    </dgm:pt>
    <dgm:pt modelId="{1C537607-656A-40C2-A887-9DBC09E49129}" type="parTrans" cxnId="{6D322BF2-F8ED-4303-AFEC-C55D1A5C426C}">
      <dgm:prSet/>
      <dgm:spPr/>
      <dgm:t>
        <a:bodyPr/>
        <a:lstStyle/>
        <a:p>
          <a:endParaRPr lang="pl-PL"/>
        </a:p>
      </dgm:t>
    </dgm:pt>
    <dgm:pt modelId="{0C5E114C-5133-4D05-AD37-727F12E3E28F}" type="sibTrans" cxnId="{6D322BF2-F8ED-4303-AFEC-C55D1A5C426C}">
      <dgm:prSet/>
      <dgm:spPr/>
      <dgm:t>
        <a:bodyPr/>
        <a:lstStyle/>
        <a:p>
          <a:endParaRPr lang="pl-PL"/>
        </a:p>
      </dgm:t>
    </dgm:pt>
    <dgm:pt modelId="{1A038B2E-7F72-4EBB-96F6-83969646D093}">
      <dgm:prSet/>
      <dgm:spPr/>
      <dgm:t>
        <a:bodyPr/>
        <a:lstStyle/>
        <a:p>
          <a:r>
            <a:rPr lang="pl-PL" dirty="0"/>
            <a:t>Nawiązanie stosunku pracy</a:t>
          </a:r>
        </a:p>
      </dgm:t>
    </dgm:pt>
    <dgm:pt modelId="{87630C44-D8EE-419C-8F9F-E86BAAA77AF0}" type="parTrans" cxnId="{923580A7-02E1-419F-A04C-730FEAECF561}">
      <dgm:prSet/>
      <dgm:spPr/>
      <dgm:t>
        <a:bodyPr/>
        <a:lstStyle/>
        <a:p>
          <a:endParaRPr lang="pl-PL"/>
        </a:p>
      </dgm:t>
    </dgm:pt>
    <dgm:pt modelId="{883F191C-1638-45BD-A78E-94F80F4551CF}" type="sibTrans" cxnId="{923580A7-02E1-419F-A04C-730FEAECF561}">
      <dgm:prSet/>
      <dgm:spPr/>
      <dgm:t>
        <a:bodyPr/>
        <a:lstStyle/>
        <a:p>
          <a:endParaRPr lang="pl-PL"/>
        </a:p>
      </dgm:t>
    </dgm:pt>
    <dgm:pt modelId="{BE3F139B-AFBF-4AB8-ABEE-CA0F258EB06F}" type="pres">
      <dgm:prSet presAssocID="{D332C12E-2426-4E7F-B2E8-39B19FCBD548}" presName="linear" presStyleCnt="0">
        <dgm:presLayoutVars>
          <dgm:animLvl val="lvl"/>
          <dgm:resizeHandles val="exact"/>
        </dgm:presLayoutVars>
      </dgm:prSet>
      <dgm:spPr/>
    </dgm:pt>
    <dgm:pt modelId="{090C5486-4E67-4699-8785-9DCA3DBF3AF8}" type="pres">
      <dgm:prSet presAssocID="{0E9A2C05-B980-4F83-BAF1-59874D4205EA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6B5E4392-D881-4862-A065-33DAB8B087E7}" type="pres">
      <dgm:prSet presAssocID="{E3FCE401-4AA6-4514-8B73-D6116A4C5C1E}" presName="spacer" presStyleCnt="0"/>
      <dgm:spPr/>
    </dgm:pt>
    <dgm:pt modelId="{9FA83C00-C635-4961-8527-A2A0ECD9F247}" type="pres">
      <dgm:prSet presAssocID="{1A038B2E-7F72-4EBB-96F6-83969646D093}" presName="parentText" presStyleLbl="node1" presStyleIdx="1" presStyleCnt="9" custScaleY="90910">
        <dgm:presLayoutVars>
          <dgm:chMax val="0"/>
          <dgm:bulletEnabled val="1"/>
        </dgm:presLayoutVars>
      </dgm:prSet>
      <dgm:spPr/>
    </dgm:pt>
    <dgm:pt modelId="{B2A4A703-9C02-4820-8A1D-BB56ED5D1C73}" type="pres">
      <dgm:prSet presAssocID="{883F191C-1638-45BD-A78E-94F80F4551CF}" presName="spacer" presStyleCnt="0"/>
      <dgm:spPr/>
    </dgm:pt>
    <dgm:pt modelId="{7F297148-D4E8-4EC3-AAB8-043AA1C71A37}" type="pres">
      <dgm:prSet presAssocID="{CCD54A1A-90C8-485F-BF00-9A20CFC95010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DF0E4199-94DC-4642-BFB5-02288CD70B1E}" type="pres">
      <dgm:prSet presAssocID="{12F9D4E4-B632-4051-AC51-FBA6F1CC82E0}" presName="spacer" presStyleCnt="0"/>
      <dgm:spPr/>
    </dgm:pt>
    <dgm:pt modelId="{75F07E61-4E01-4998-A6E3-27CD1AC4F5C0}" type="pres">
      <dgm:prSet presAssocID="{5702E4FC-7326-4795-906D-8166DDD97B79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D03F9A24-F3E2-49FA-8BF7-BECA5FDDFF65}" type="pres">
      <dgm:prSet presAssocID="{C37752A8-940C-4A48-B8D5-FBBBCEC94171}" presName="spacer" presStyleCnt="0"/>
      <dgm:spPr/>
    </dgm:pt>
    <dgm:pt modelId="{1AF4F757-50EC-45F6-ADB5-95D4D1C452A3}" type="pres">
      <dgm:prSet presAssocID="{EE2A4B47-A8D1-414F-9EA1-70EAB6D7BB5D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05ABA379-6215-4CA8-ABA8-2BDBD01391FD}" type="pres">
      <dgm:prSet presAssocID="{0C5E114C-5133-4D05-AD37-727F12E3E28F}" presName="spacer" presStyleCnt="0"/>
      <dgm:spPr/>
    </dgm:pt>
    <dgm:pt modelId="{10B47DC0-3CDB-4A1B-A333-0DFE37D76533}" type="pres">
      <dgm:prSet presAssocID="{CF91530A-8BCD-40D7-8FB5-14CDA3C91AEF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DF640C38-D63D-4FA4-8FA7-F09DD447B6E1}" type="pres">
      <dgm:prSet presAssocID="{9D89FABC-57A2-4904-B39A-80014F341F41}" presName="spacer" presStyleCnt="0"/>
      <dgm:spPr/>
    </dgm:pt>
    <dgm:pt modelId="{B49A3F71-0056-4B59-AC63-03B0FEC0452A}" type="pres">
      <dgm:prSet presAssocID="{F91DD996-8F83-4952-9785-D9D6FE9EF2BB}" presName="parentText" presStyleLbl="node1" presStyleIdx="6" presStyleCnt="9" custLinFactNeighborX="174">
        <dgm:presLayoutVars>
          <dgm:chMax val="0"/>
          <dgm:bulletEnabled val="1"/>
        </dgm:presLayoutVars>
      </dgm:prSet>
      <dgm:spPr/>
    </dgm:pt>
    <dgm:pt modelId="{A5A521C6-35F9-4E71-832C-DE41BB01A836}" type="pres">
      <dgm:prSet presAssocID="{16C14058-640C-4DF6-85DF-A618A65508DD}" presName="spacer" presStyleCnt="0"/>
      <dgm:spPr/>
    </dgm:pt>
    <dgm:pt modelId="{60AF6D87-E6DC-4AE1-B2FD-01973902AABD}" type="pres">
      <dgm:prSet presAssocID="{ABB6F6AE-FBA9-46CB-80B2-57C9F9BD0E6E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B8DB2301-5F08-448C-9007-2B7B0B759A54}" type="pres">
      <dgm:prSet presAssocID="{B9A441FF-1FF0-43DC-A14A-CFAEB54CB8D2}" presName="spacer" presStyleCnt="0"/>
      <dgm:spPr/>
    </dgm:pt>
    <dgm:pt modelId="{47190440-CDE2-4A9B-AB63-CF539738F820}" type="pres">
      <dgm:prSet presAssocID="{D4BC64D6-2566-4B87-BC57-DC0E1E6C26EE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ACF21411-CE84-4343-B0C5-C0EC735B080F}" srcId="{D332C12E-2426-4E7F-B2E8-39B19FCBD548}" destId="{CCD54A1A-90C8-485F-BF00-9A20CFC95010}" srcOrd="2" destOrd="0" parTransId="{11809AB6-2F50-47B7-882D-8721CD2CCF93}" sibTransId="{12F9D4E4-B632-4051-AC51-FBA6F1CC82E0}"/>
    <dgm:cxn modelId="{7051D914-5870-4938-A3A3-0CA09EA512F6}" type="presOf" srcId="{CCD54A1A-90C8-485F-BF00-9A20CFC95010}" destId="{7F297148-D4E8-4EC3-AAB8-043AA1C71A37}" srcOrd="0" destOrd="0" presId="urn:microsoft.com/office/officeart/2005/8/layout/vList2"/>
    <dgm:cxn modelId="{A5156318-543C-4BA1-AABB-2CBA91A327D4}" srcId="{D332C12E-2426-4E7F-B2E8-39B19FCBD548}" destId="{CF91530A-8BCD-40D7-8FB5-14CDA3C91AEF}" srcOrd="5" destOrd="0" parTransId="{2559820F-6F99-4C7E-A13D-C0BB717C21B2}" sibTransId="{9D89FABC-57A2-4904-B39A-80014F341F41}"/>
    <dgm:cxn modelId="{0C5A522C-A64C-4F6E-976A-36C567DCE155}" type="presOf" srcId="{5702E4FC-7326-4795-906D-8166DDD97B79}" destId="{75F07E61-4E01-4998-A6E3-27CD1AC4F5C0}" srcOrd="0" destOrd="0" presId="urn:microsoft.com/office/officeart/2005/8/layout/vList2"/>
    <dgm:cxn modelId="{F3F0AA2E-C941-458D-B6D6-FA931F62A5CC}" srcId="{D332C12E-2426-4E7F-B2E8-39B19FCBD548}" destId="{0E9A2C05-B980-4F83-BAF1-59874D4205EA}" srcOrd="0" destOrd="0" parTransId="{D502A263-36FA-46D9-AC05-543D2E2D5E88}" sibTransId="{E3FCE401-4AA6-4514-8B73-D6116A4C5C1E}"/>
    <dgm:cxn modelId="{FD082938-C01B-494D-8E59-A10D05B775D9}" type="presOf" srcId="{D332C12E-2426-4E7F-B2E8-39B19FCBD548}" destId="{BE3F139B-AFBF-4AB8-ABEE-CA0F258EB06F}" srcOrd="0" destOrd="0" presId="urn:microsoft.com/office/officeart/2005/8/layout/vList2"/>
    <dgm:cxn modelId="{31863939-1DCB-49AD-8164-80D8FDE6854F}" srcId="{D332C12E-2426-4E7F-B2E8-39B19FCBD548}" destId="{D4BC64D6-2566-4B87-BC57-DC0E1E6C26EE}" srcOrd="8" destOrd="0" parTransId="{094A4758-8652-4772-B858-7936D9A41E9A}" sibTransId="{2BF914E7-A715-47AE-B42B-55320954493E}"/>
    <dgm:cxn modelId="{1092374C-48B1-4621-94BD-9E7BB3FBA8D6}" type="presOf" srcId="{D4BC64D6-2566-4B87-BC57-DC0E1E6C26EE}" destId="{47190440-CDE2-4A9B-AB63-CF539738F820}" srcOrd="0" destOrd="0" presId="urn:microsoft.com/office/officeart/2005/8/layout/vList2"/>
    <dgm:cxn modelId="{2AB0614C-9AA8-4D78-A76B-B2B45C297CD7}" srcId="{D332C12E-2426-4E7F-B2E8-39B19FCBD548}" destId="{5702E4FC-7326-4795-906D-8166DDD97B79}" srcOrd="3" destOrd="0" parTransId="{F09C4E8E-9B99-4764-A5AE-737C4C7F75EC}" sibTransId="{C37752A8-940C-4A48-B8D5-FBBBCEC94171}"/>
    <dgm:cxn modelId="{67E581A6-9554-402C-9A72-ED91500B187F}" type="presOf" srcId="{CF91530A-8BCD-40D7-8FB5-14CDA3C91AEF}" destId="{10B47DC0-3CDB-4A1B-A333-0DFE37D76533}" srcOrd="0" destOrd="0" presId="urn:microsoft.com/office/officeart/2005/8/layout/vList2"/>
    <dgm:cxn modelId="{923580A7-02E1-419F-A04C-730FEAECF561}" srcId="{D332C12E-2426-4E7F-B2E8-39B19FCBD548}" destId="{1A038B2E-7F72-4EBB-96F6-83969646D093}" srcOrd="1" destOrd="0" parTransId="{87630C44-D8EE-419C-8F9F-E86BAAA77AF0}" sibTransId="{883F191C-1638-45BD-A78E-94F80F4551CF}"/>
    <dgm:cxn modelId="{A00BA1B3-1DAF-49BB-94AD-EE940476C527}" type="presOf" srcId="{EE2A4B47-A8D1-414F-9EA1-70EAB6D7BB5D}" destId="{1AF4F757-50EC-45F6-ADB5-95D4D1C452A3}" srcOrd="0" destOrd="0" presId="urn:microsoft.com/office/officeart/2005/8/layout/vList2"/>
    <dgm:cxn modelId="{CC69B3BB-3B35-498C-A607-88F8FE346C54}" srcId="{D332C12E-2426-4E7F-B2E8-39B19FCBD548}" destId="{F91DD996-8F83-4952-9785-D9D6FE9EF2BB}" srcOrd="6" destOrd="0" parTransId="{4B386D93-97E0-4496-BBE4-6F8FB165F863}" sibTransId="{16C14058-640C-4DF6-85DF-A618A65508DD}"/>
    <dgm:cxn modelId="{6E3BDFC0-29CC-4FB9-886F-B0AC2462D323}" type="presOf" srcId="{ABB6F6AE-FBA9-46CB-80B2-57C9F9BD0E6E}" destId="{60AF6D87-E6DC-4AE1-B2FD-01973902AABD}" srcOrd="0" destOrd="0" presId="urn:microsoft.com/office/officeart/2005/8/layout/vList2"/>
    <dgm:cxn modelId="{BC1774C9-8A55-4F8B-BF41-96FE178B135B}" srcId="{D332C12E-2426-4E7F-B2E8-39B19FCBD548}" destId="{ABB6F6AE-FBA9-46CB-80B2-57C9F9BD0E6E}" srcOrd="7" destOrd="0" parTransId="{AC498FDE-5A40-4006-8DA3-68AD22B13FBE}" sibTransId="{B9A441FF-1FF0-43DC-A14A-CFAEB54CB8D2}"/>
    <dgm:cxn modelId="{9EBB36D2-7824-44D6-9634-F840209FCB49}" type="presOf" srcId="{1A038B2E-7F72-4EBB-96F6-83969646D093}" destId="{9FA83C00-C635-4961-8527-A2A0ECD9F247}" srcOrd="0" destOrd="0" presId="urn:microsoft.com/office/officeart/2005/8/layout/vList2"/>
    <dgm:cxn modelId="{019B1FDB-DCFB-4BAF-B085-D4AE588ABE7D}" type="presOf" srcId="{F91DD996-8F83-4952-9785-D9D6FE9EF2BB}" destId="{B49A3F71-0056-4B59-AC63-03B0FEC0452A}" srcOrd="0" destOrd="0" presId="urn:microsoft.com/office/officeart/2005/8/layout/vList2"/>
    <dgm:cxn modelId="{FB72D7E3-41A4-4E44-BD72-E1E0B363892A}" type="presOf" srcId="{0E9A2C05-B980-4F83-BAF1-59874D4205EA}" destId="{090C5486-4E67-4699-8785-9DCA3DBF3AF8}" srcOrd="0" destOrd="0" presId="urn:microsoft.com/office/officeart/2005/8/layout/vList2"/>
    <dgm:cxn modelId="{6D322BF2-F8ED-4303-AFEC-C55D1A5C426C}" srcId="{D332C12E-2426-4E7F-B2E8-39B19FCBD548}" destId="{EE2A4B47-A8D1-414F-9EA1-70EAB6D7BB5D}" srcOrd="4" destOrd="0" parTransId="{1C537607-656A-40C2-A887-9DBC09E49129}" sibTransId="{0C5E114C-5133-4D05-AD37-727F12E3E28F}"/>
    <dgm:cxn modelId="{34116A62-46F1-4F37-B3AF-FF9E5113B6BE}" type="presParOf" srcId="{BE3F139B-AFBF-4AB8-ABEE-CA0F258EB06F}" destId="{090C5486-4E67-4699-8785-9DCA3DBF3AF8}" srcOrd="0" destOrd="0" presId="urn:microsoft.com/office/officeart/2005/8/layout/vList2"/>
    <dgm:cxn modelId="{78841827-B0B6-4822-BB50-7958AF4C6313}" type="presParOf" srcId="{BE3F139B-AFBF-4AB8-ABEE-CA0F258EB06F}" destId="{6B5E4392-D881-4862-A065-33DAB8B087E7}" srcOrd="1" destOrd="0" presId="urn:microsoft.com/office/officeart/2005/8/layout/vList2"/>
    <dgm:cxn modelId="{4B9AFF2D-1484-4BD4-823D-5B5EB2FB3755}" type="presParOf" srcId="{BE3F139B-AFBF-4AB8-ABEE-CA0F258EB06F}" destId="{9FA83C00-C635-4961-8527-A2A0ECD9F247}" srcOrd="2" destOrd="0" presId="urn:microsoft.com/office/officeart/2005/8/layout/vList2"/>
    <dgm:cxn modelId="{2EB39BF5-86B0-4A86-9E8F-7A69E9E219F6}" type="presParOf" srcId="{BE3F139B-AFBF-4AB8-ABEE-CA0F258EB06F}" destId="{B2A4A703-9C02-4820-8A1D-BB56ED5D1C73}" srcOrd="3" destOrd="0" presId="urn:microsoft.com/office/officeart/2005/8/layout/vList2"/>
    <dgm:cxn modelId="{D4A30C13-2A23-4C42-9D36-3E6DAA503492}" type="presParOf" srcId="{BE3F139B-AFBF-4AB8-ABEE-CA0F258EB06F}" destId="{7F297148-D4E8-4EC3-AAB8-043AA1C71A37}" srcOrd="4" destOrd="0" presId="urn:microsoft.com/office/officeart/2005/8/layout/vList2"/>
    <dgm:cxn modelId="{77C2A0C0-71EE-4F4D-947F-BFF8C47F2476}" type="presParOf" srcId="{BE3F139B-AFBF-4AB8-ABEE-CA0F258EB06F}" destId="{DF0E4199-94DC-4642-BFB5-02288CD70B1E}" srcOrd="5" destOrd="0" presId="urn:microsoft.com/office/officeart/2005/8/layout/vList2"/>
    <dgm:cxn modelId="{B046F46B-78F3-4873-86AF-F3E030A82061}" type="presParOf" srcId="{BE3F139B-AFBF-4AB8-ABEE-CA0F258EB06F}" destId="{75F07E61-4E01-4998-A6E3-27CD1AC4F5C0}" srcOrd="6" destOrd="0" presId="urn:microsoft.com/office/officeart/2005/8/layout/vList2"/>
    <dgm:cxn modelId="{B9B58846-40C8-481E-A29B-E7479E737235}" type="presParOf" srcId="{BE3F139B-AFBF-4AB8-ABEE-CA0F258EB06F}" destId="{D03F9A24-F3E2-49FA-8BF7-BECA5FDDFF65}" srcOrd="7" destOrd="0" presId="urn:microsoft.com/office/officeart/2005/8/layout/vList2"/>
    <dgm:cxn modelId="{E3D2D081-053A-4D30-8414-25DCE17652D0}" type="presParOf" srcId="{BE3F139B-AFBF-4AB8-ABEE-CA0F258EB06F}" destId="{1AF4F757-50EC-45F6-ADB5-95D4D1C452A3}" srcOrd="8" destOrd="0" presId="urn:microsoft.com/office/officeart/2005/8/layout/vList2"/>
    <dgm:cxn modelId="{582DA124-0405-4406-B1B4-AC8C7E2014E0}" type="presParOf" srcId="{BE3F139B-AFBF-4AB8-ABEE-CA0F258EB06F}" destId="{05ABA379-6215-4CA8-ABA8-2BDBD01391FD}" srcOrd="9" destOrd="0" presId="urn:microsoft.com/office/officeart/2005/8/layout/vList2"/>
    <dgm:cxn modelId="{3AAB3495-08A0-4FEB-A271-02092499B664}" type="presParOf" srcId="{BE3F139B-AFBF-4AB8-ABEE-CA0F258EB06F}" destId="{10B47DC0-3CDB-4A1B-A333-0DFE37D76533}" srcOrd="10" destOrd="0" presId="urn:microsoft.com/office/officeart/2005/8/layout/vList2"/>
    <dgm:cxn modelId="{6B44F825-A511-4C6F-97AF-9827ECB8AF58}" type="presParOf" srcId="{BE3F139B-AFBF-4AB8-ABEE-CA0F258EB06F}" destId="{DF640C38-D63D-4FA4-8FA7-F09DD447B6E1}" srcOrd="11" destOrd="0" presId="urn:microsoft.com/office/officeart/2005/8/layout/vList2"/>
    <dgm:cxn modelId="{DAAA7175-2E15-40ED-8B35-A94F405D5745}" type="presParOf" srcId="{BE3F139B-AFBF-4AB8-ABEE-CA0F258EB06F}" destId="{B49A3F71-0056-4B59-AC63-03B0FEC0452A}" srcOrd="12" destOrd="0" presId="urn:microsoft.com/office/officeart/2005/8/layout/vList2"/>
    <dgm:cxn modelId="{516705CD-4F79-460B-AAA1-87145805245D}" type="presParOf" srcId="{BE3F139B-AFBF-4AB8-ABEE-CA0F258EB06F}" destId="{A5A521C6-35F9-4E71-832C-DE41BB01A836}" srcOrd="13" destOrd="0" presId="urn:microsoft.com/office/officeart/2005/8/layout/vList2"/>
    <dgm:cxn modelId="{907DDEA2-2F2B-4D25-8CF4-893E38DAF856}" type="presParOf" srcId="{BE3F139B-AFBF-4AB8-ABEE-CA0F258EB06F}" destId="{60AF6D87-E6DC-4AE1-B2FD-01973902AABD}" srcOrd="14" destOrd="0" presId="urn:microsoft.com/office/officeart/2005/8/layout/vList2"/>
    <dgm:cxn modelId="{B37ABEF7-3A65-4BE2-83C6-CA15809FF508}" type="presParOf" srcId="{BE3F139B-AFBF-4AB8-ABEE-CA0F258EB06F}" destId="{B8DB2301-5F08-448C-9007-2B7B0B759A54}" srcOrd="15" destOrd="0" presId="urn:microsoft.com/office/officeart/2005/8/layout/vList2"/>
    <dgm:cxn modelId="{1142CCFF-F51F-4B62-BFF3-A9A35D06C867}" type="presParOf" srcId="{BE3F139B-AFBF-4AB8-ABEE-CA0F258EB06F}" destId="{47190440-CDE2-4A9B-AB63-CF539738F820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3B0487-25D2-4D9C-8BBC-A71E67F0AA5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7EF172C-64C4-4655-A950-C79CF23DD1B4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b="1" dirty="0"/>
            <a:t>Ryzyko ekonomiczne</a:t>
          </a:r>
          <a:r>
            <a:rPr lang="pl-PL" dirty="0"/>
            <a:t>  - pracodawca ma obowiązek wypłaty wynagrodzenia i realizacji innych świadczeń wynikających ze stosunku pracy w zamian za wykonaną pracę, niezależnie od uzyskanych z tego tytułu przez pracodawcę efektów ekonomicznych</a:t>
          </a:r>
          <a:endParaRPr lang="en-US" dirty="0"/>
        </a:p>
      </dgm:t>
    </dgm:pt>
    <dgm:pt modelId="{9B260969-2ABD-4FFE-9435-387162528A0A}" type="parTrans" cxnId="{50E14DAB-D23F-49CE-89BE-BB69C85A1E1D}">
      <dgm:prSet/>
      <dgm:spPr/>
      <dgm:t>
        <a:bodyPr/>
        <a:lstStyle/>
        <a:p>
          <a:endParaRPr lang="en-US"/>
        </a:p>
      </dgm:t>
    </dgm:pt>
    <dgm:pt modelId="{DE1EB4C8-D9EC-41B5-B225-8F5D1DE07D9B}" type="sibTrans" cxnId="{50E14DAB-D23F-49CE-89BE-BB69C85A1E1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7C9AAF8-EB6E-4CF4-B096-658E228ECF97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b="1" dirty="0"/>
            <a:t>Ryzyko techniczne </a:t>
          </a:r>
          <a:r>
            <a:rPr lang="pl-PL" dirty="0"/>
            <a:t>- pracodawca jest zobowiązany wypłacać wynagrodzenie także za czas nieświadczenia pracy z przyczyn techniczno-organizacyjnych, jeśli pracownik był gotowy do wykonywania pracy</a:t>
          </a:r>
          <a:endParaRPr lang="en-US" dirty="0"/>
        </a:p>
      </dgm:t>
    </dgm:pt>
    <dgm:pt modelId="{89DA87BB-45CC-4265-901E-599D6AF70049}" type="parTrans" cxnId="{D411166B-8CB5-4D1C-8B5E-4C8B861BD0F7}">
      <dgm:prSet/>
      <dgm:spPr/>
      <dgm:t>
        <a:bodyPr/>
        <a:lstStyle/>
        <a:p>
          <a:endParaRPr lang="en-US"/>
        </a:p>
      </dgm:t>
    </dgm:pt>
    <dgm:pt modelId="{2D2C9DC7-8BD4-4D68-810A-8ABDE74B9D82}" type="sibTrans" cxnId="{D411166B-8CB5-4D1C-8B5E-4C8B861BD0F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00AE5683-23E0-4BF8-85EB-09BA94FB7F47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b="1"/>
            <a:t>Ryzyko socjalne - </a:t>
          </a:r>
          <a:r>
            <a:rPr lang="pl-PL"/>
            <a:t>pracodawca jest zobowiązany wypłacać wynagrodzenie w razie nieobecności pracownika w pracy z ważnych względów osobistych (np. choroby, opieki nad dzieckiem) </a:t>
          </a:r>
          <a:endParaRPr lang="en-US"/>
        </a:p>
      </dgm:t>
    </dgm:pt>
    <dgm:pt modelId="{998B6C11-4CAC-4AFA-AE40-1732DAD39DB6}" type="parTrans" cxnId="{03AFBC5A-890F-43E9-8DED-93F0983B5837}">
      <dgm:prSet/>
      <dgm:spPr/>
      <dgm:t>
        <a:bodyPr/>
        <a:lstStyle/>
        <a:p>
          <a:endParaRPr lang="en-US"/>
        </a:p>
      </dgm:t>
    </dgm:pt>
    <dgm:pt modelId="{47DB7C33-89AD-40B5-8F6D-3A6A543E0A88}" type="sibTrans" cxnId="{03AFBC5A-890F-43E9-8DED-93F0983B583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123537A-38E6-4EB8-892F-4186F6658ECE}">
      <dgm:prSet/>
      <dgm:spPr/>
      <dgm:t>
        <a:bodyPr/>
        <a:lstStyle/>
        <a:p>
          <a:pPr>
            <a:lnSpc>
              <a:spcPct val="100000"/>
            </a:lnSpc>
          </a:pPr>
          <a:r>
            <a:rPr lang="pl-PL" b="1"/>
            <a:t>Ryzyko osobowe – </a:t>
          </a:r>
          <a:r>
            <a:rPr lang="pl-PL"/>
            <a:t>pracodawca</a:t>
          </a:r>
          <a:r>
            <a:rPr lang="pl-PL" b="1"/>
            <a:t> </a:t>
          </a:r>
          <a:r>
            <a:rPr lang="pl-PL"/>
            <a:t>jest obciążony skutkami niezawinionych przez pracownika działań, których skutkiem jest szkoda w majątku pracodawcy</a:t>
          </a:r>
          <a:endParaRPr lang="en-US"/>
        </a:p>
      </dgm:t>
    </dgm:pt>
    <dgm:pt modelId="{544B77F8-5977-4D1C-8578-F0D3B5C22E94}" type="parTrans" cxnId="{BE7B037E-10DF-4E97-8B4C-8702C4158DEF}">
      <dgm:prSet/>
      <dgm:spPr/>
      <dgm:t>
        <a:bodyPr/>
        <a:lstStyle/>
        <a:p>
          <a:endParaRPr lang="en-US"/>
        </a:p>
      </dgm:t>
    </dgm:pt>
    <dgm:pt modelId="{A1FB3143-EEE3-4ED3-A9C2-5CBC3052E685}" type="sibTrans" cxnId="{BE7B037E-10DF-4E97-8B4C-8702C4158DEF}">
      <dgm:prSet/>
      <dgm:spPr/>
      <dgm:t>
        <a:bodyPr/>
        <a:lstStyle/>
        <a:p>
          <a:endParaRPr lang="en-US"/>
        </a:p>
      </dgm:t>
    </dgm:pt>
    <dgm:pt modelId="{9FB7D9BF-27AC-42C4-BF4B-434720C4D9B4}" type="pres">
      <dgm:prSet presAssocID="{F43B0487-25D2-4D9C-8BBC-A71E67F0AA5D}" presName="linear" presStyleCnt="0">
        <dgm:presLayoutVars>
          <dgm:animLvl val="lvl"/>
          <dgm:resizeHandles val="exact"/>
        </dgm:presLayoutVars>
      </dgm:prSet>
      <dgm:spPr/>
    </dgm:pt>
    <dgm:pt modelId="{A3A1EC87-7123-4BFA-8AD6-C3A32106A53B}" type="pres">
      <dgm:prSet presAssocID="{17EF172C-64C4-4655-A950-C79CF23DD1B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2C287C0-C848-47B8-A411-D0D28C5204F1}" type="pres">
      <dgm:prSet presAssocID="{DE1EB4C8-D9EC-41B5-B225-8F5D1DE07D9B}" presName="spacer" presStyleCnt="0"/>
      <dgm:spPr/>
    </dgm:pt>
    <dgm:pt modelId="{8BB4BB2E-7FCB-449D-9F61-5DA1D5096C5B}" type="pres">
      <dgm:prSet presAssocID="{B7C9AAF8-EB6E-4CF4-B096-658E228ECF9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22F5631-563B-48CF-8DB6-BDE228B775B5}" type="pres">
      <dgm:prSet presAssocID="{2D2C9DC7-8BD4-4D68-810A-8ABDE74B9D82}" presName="spacer" presStyleCnt="0"/>
      <dgm:spPr/>
    </dgm:pt>
    <dgm:pt modelId="{220FCD62-EE4F-4EC8-9191-A1538A5FBDB6}" type="pres">
      <dgm:prSet presAssocID="{00AE5683-23E0-4BF8-85EB-09BA94FB7F4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598B313-0131-4F4D-A3E9-740F4CBB932A}" type="pres">
      <dgm:prSet presAssocID="{47DB7C33-89AD-40B5-8F6D-3A6A543E0A88}" presName="spacer" presStyleCnt="0"/>
      <dgm:spPr/>
    </dgm:pt>
    <dgm:pt modelId="{4711D684-BE20-4599-87EC-635CD9ECBCC7}" type="pres">
      <dgm:prSet presAssocID="{B123537A-38E6-4EB8-892F-4186F6658EC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2B06D2F-F643-40BA-9B8F-35D0406DD748}" type="presOf" srcId="{F43B0487-25D2-4D9C-8BBC-A71E67F0AA5D}" destId="{9FB7D9BF-27AC-42C4-BF4B-434720C4D9B4}" srcOrd="0" destOrd="0" presId="urn:microsoft.com/office/officeart/2005/8/layout/vList2"/>
    <dgm:cxn modelId="{D411166B-8CB5-4D1C-8B5E-4C8B861BD0F7}" srcId="{F43B0487-25D2-4D9C-8BBC-A71E67F0AA5D}" destId="{B7C9AAF8-EB6E-4CF4-B096-658E228ECF97}" srcOrd="1" destOrd="0" parTransId="{89DA87BB-45CC-4265-901E-599D6AF70049}" sibTransId="{2D2C9DC7-8BD4-4D68-810A-8ABDE74B9D82}"/>
    <dgm:cxn modelId="{03AFBC5A-890F-43E9-8DED-93F0983B5837}" srcId="{F43B0487-25D2-4D9C-8BBC-A71E67F0AA5D}" destId="{00AE5683-23E0-4BF8-85EB-09BA94FB7F47}" srcOrd="2" destOrd="0" parTransId="{998B6C11-4CAC-4AFA-AE40-1732DAD39DB6}" sibTransId="{47DB7C33-89AD-40B5-8F6D-3A6A543E0A88}"/>
    <dgm:cxn modelId="{BE7B037E-10DF-4E97-8B4C-8702C4158DEF}" srcId="{F43B0487-25D2-4D9C-8BBC-A71E67F0AA5D}" destId="{B123537A-38E6-4EB8-892F-4186F6658ECE}" srcOrd="3" destOrd="0" parTransId="{544B77F8-5977-4D1C-8578-F0D3B5C22E94}" sibTransId="{A1FB3143-EEE3-4ED3-A9C2-5CBC3052E685}"/>
    <dgm:cxn modelId="{3E99BD9F-BC5F-4B2B-820E-A94A3F30516C}" type="presOf" srcId="{B7C9AAF8-EB6E-4CF4-B096-658E228ECF97}" destId="{8BB4BB2E-7FCB-449D-9F61-5DA1D5096C5B}" srcOrd="0" destOrd="0" presId="urn:microsoft.com/office/officeart/2005/8/layout/vList2"/>
    <dgm:cxn modelId="{73D388A8-C18E-45E3-BD48-4C452D6D4879}" type="presOf" srcId="{17EF172C-64C4-4655-A950-C79CF23DD1B4}" destId="{A3A1EC87-7123-4BFA-8AD6-C3A32106A53B}" srcOrd="0" destOrd="0" presId="urn:microsoft.com/office/officeart/2005/8/layout/vList2"/>
    <dgm:cxn modelId="{50E14DAB-D23F-49CE-89BE-BB69C85A1E1D}" srcId="{F43B0487-25D2-4D9C-8BBC-A71E67F0AA5D}" destId="{17EF172C-64C4-4655-A950-C79CF23DD1B4}" srcOrd="0" destOrd="0" parTransId="{9B260969-2ABD-4FFE-9435-387162528A0A}" sibTransId="{DE1EB4C8-D9EC-41B5-B225-8F5D1DE07D9B}"/>
    <dgm:cxn modelId="{8D91B9C3-948E-4D5B-8DE4-4DB6A62DCF3D}" type="presOf" srcId="{B123537A-38E6-4EB8-892F-4186F6658ECE}" destId="{4711D684-BE20-4599-87EC-635CD9ECBCC7}" srcOrd="0" destOrd="0" presId="urn:microsoft.com/office/officeart/2005/8/layout/vList2"/>
    <dgm:cxn modelId="{7ABAD5F5-DD64-473D-A05C-85C65C691062}" type="presOf" srcId="{00AE5683-23E0-4BF8-85EB-09BA94FB7F47}" destId="{220FCD62-EE4F-4EC8-9191-A1538A5FBDB6}" srcOrd="0" destOrd="0" presId="urn:microsoft.com/office/officeart/2005/8/layout/vList2"/>
    <dgm:cxn modelId="{F4C9FF97-066D-4A18-B117-CFFCAA027E85}" type="presParOf" srcId="{9FB7D9BF-27AC-42C4-BF4B-434720C4D9B4}" destId="{A3A1EC87-7123-4BFA-8AD6-C3A32106A53B}" srcOrd="0" destOrd="0" presId="urn:microsoft.com/office/officeart/2005/8/layout/vList2"/>
    <dgm:cxn modelId="{6DCEF0DA-614F-4CDF-AB63-3A438B5AE432}" type="presParOf" srcId="{9FB7D9BF-27AC-42C4-BF4B-434720C4D9B4}" destId="{12C287C0-C848-47B8-A411-D0D28C5204F1}" srcOrd="1" destOrd="0" presId="urn:microsoft.com/office/officeart/2005/8/layout/vList2"/>
    <dgm:cxn modelId="{5EC30D43-7495-4650-89A5-DA10FE827FA1}" type="presParOf" srcId="{9FB7D9BF-27AC-42C4-BF4B-434720C4D9B4}" destId="{8BB4BB2E-7FCB-449D-9F61-5DA1D5096C5B}" srcOrd="2" destOrd="0" presId="urn:microsoft.com/office/officeart/2005/8/layout/vList2"/>
    <dgm:cxn modelId="{2FEE3E4B-C107-4BFD-9477-A65A280192E3}" type="presParOf" srcId="{9FB7D9BF-27AC-42C4-BF4B-434720C4D9B4}" destId="{822F5631-563B-48CF-8DB6-BDE228B775B5}" srcOrd="3" destOrd="0" presId="urn:microsoft.com/office/officeart/2005/8/layout/vList2"/>
    <dgm:cxn modelId="{3C8D8A01-255F-4EB1-867C-CA42B417E27E}" type="presParOf" srcId="{9FB7D9BF-27AC-42C4-BF4B-434720C4D9B4}" destId="{220FCD62-EE4F-4EC8-9191-A1538A5FBDB6}" srcOrd="4" destOrd="0" presId="urn:microsoft.com/office/officeart/2005/8/layout/vList2"/>
    <dgm:cxn modelId="{7E883856-8E47-4FF7-BD7B-F3FBA63CAAB7}" type="presParOf" srcId="{9FB7D9BF-27AC-42C4-BF4B-434720C4D9B4}" destId="{2598B313-0131-4F4D-A3E9-740F4CBB932A}" srcOrd="5" destOrd="0" presId="urn:microsoft.com/office/officeart/2005/8/layout/vList2"/>
    <dgm:cxn modelId="{B66CF88F-25AE-42AE-8C68-30D3936328DC}" type="presParOf" srcId="{9FB7D9BF-27AC-42C4-BF4B-434720C4D9B4}" destId="{4711D684-BE20-4599-87EC-635CD9ECBCC7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2D8417-71D7-43E6-87A3-1BD71CF4FB41}" type="doc">
      <dgm:prSet loTypeId="urn:microsoft.com/office/officeart/2005/8/layout/hierarchy2" loCatId="hierarchy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2624ABE7-6F61-468E-8866-0696BFBD9107}">
      <dgm:prSet>
        <dgm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l-PL" b="1" dirty="0"/>
            <a:t>Umowne</a:t>
          </a:r>
          <a:endParaRPr lang="en-US" b="1" dirty="0"/>
        </a:p>
      </dgm:t>
    </dgm:pt>
    <dgm:pt modelId="{1DCB4A8C-3B33-49D8-89CB-A339D0845016}" type="parTrans" cxnId="{FD4F50C8-563A-4541-9035-10D47CA31450}">
      <dgm:prSet/>
      <dgm:spPr/>
      <dgm:t>
        <a:bodyPr/>
        <a:lstStyle/>
        <a:p>
          <a:endParaRPr lang="en-US"/>
        </a:p>
      </dgm:t>
    </dgm:pt>
    <dgm:pt modelId="{12C8FDD6-C5D9-4096-9FF6-ADD447E39032}" type="sibTrans" cxnId="{FD4F50C8-563A-4541-9035-10D47CA31450}">
      <dgm:prSet/>
      <dgm:spPr/>
      <dgm:t>
        <a:bodyPr/>
        <a:lstStyle/>
        <a:p>
          <a:endParaRPr lang="en-US"/>
        </a:p>
      </dgm:t>
    </dgm:pt>
    <dgm:pt modelId="{73D6391D-835F-415E-9AD3-4F49369D5FAF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/>
            <a:t>Umowa o pracę </a:t>
          </a:r>
          <a:endParaRPr lang="en-US"/>
        </a:p>
      </dgm:t>
    </dgm:pt>
    <dgm:pt modelId="{8418302C-CEC9-43C6-9DE7-AE62CA298BF9}" type="parTrans" cxnId="{DE893943-5891-4A37-92F1-70A76244AB25}">
      <dgm:prSet/>
      <dgm:spPr/>
      <dgm:t>
        <a:bodyPr/>
        <a:lstStyle/>
        <a:p>
          <a:endParaRPr lang="en-US"/>
        </a:p>
      </dgm:t>
    </dgm:pt>
    <dgm:pt modelId="{523CED8F-BF69-4BE8-AF0F-01663BA0CB65}" type="sibTrans" cxnId="{DE893943-5891-4A37-92F1-70A76244AB25}">
      <dgm:prSet/>
      <dgm:spPr/>
      <dgm:t>
        <a:bodyPr/>
        <a:lstStyle/>
        <a:p>
          <a:endParaRPr lang="en-US"/>
        </a:p>
      </dgm:t>
    </dgm:pt>
    <dgm:pt modelId="{F955066D-4151-4DFA-AEE6-35489AF18710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/>
            <a:t>Spółdzielcza umowa o pracę</a:t>
          </a:r>
          <a:endParaRPr lang="en-US"/>
        </a:p>
      </dgm:t>
    </dgm:pt>
    <dgm:pt modelId="{38BBC5BF-5381-4384-BC23-DF0D6B6BCA23}" type="parTrans" cxnId="{B790A8AA-D21A-436D-9F55-59C98E644752}">
      <dgm:prSet/>
      <dgm:spPr/>
      <dgm:t>
        <a:bodyPr/>
        <a:lstStyle/>
        <a:p>
          <a:endParaRPr lang="en-US"/>
        </a:p>
      </dgm:t>
    </dgm:pt>
    <dgm:pt modelId="{F51D64B4-3F88-475E-9A42-853FC6B084EB}" type="sibTrans" cxnId="{B790A8AA-D21A-436D-9F55-59C98E644752}">
      <dgm:prSet/>
      <dgm:spPr/>
      <dgm:t>
        <a:bodyPr/>
        <a:lstStyle/>
        <a:p>
          <a:endParaRPr lang="en-US"/>
        </a:p>
      </dgm:t>
    </dgm:pt>
    <dgm:pt modelId="{1A0FCDF5-2CFC-4608-BC41-DD3C1ACAEA4B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l-PL"/>
            <a:t>Umowa o pracę w celu przygotowania zawodowego</a:t>
          </a:r>
          <a:endParaRPr lang="en-US"/>
        </a:p>
      </dgm:t>
    </dgm:pt>
    <dgm:pt modelId="{144ABAA4-4358-4C43-889C-31F0D5D8A1AD}" type="parTrans" cxnId="{C349A491-BCF9-4541-B55F-20B205471E85}">
      <dgm:prSet/>
      <dgm:spPr/>
      <dgm:t>
        <a:bodyPr/>
        <a:lstStyle/>
        <a:p>
          <a:endParaRPr lang="en-US"/>
        </a:p>
      </dgm:t>
    </dgm:pt>
    <dgm:pt modelId="{20AF6C9E-A5F4-4B47-8217-7165036754B1}" type="sibTrans" cxnId="{C349A491-BCF9-4541-B55F-20B205471E85}">
      <dgm:prSet/>
      <dgm:spPr/>
      <dgm:t>
        <a:bodyPr/>
        <a:lstStyle/>
        <a:p>
          <a:endParaRPr lang="en-US"/>
        </a:p>
      </dgm:t>
    </dgm:pt>
    <dgm:pt modelId="{98DE08BE-3742-4C1F-9A8E-503E3F266491}">
      <dgm:prSet/>
      <dgm:spPr/>
      <dgm:t>
        <a:bodyPr/>
        <a:lstStyle/>
        <a:p>
          <a:r>
            <a:rPr lang="pl-PL" b="1" dirty="0"/>
            <a:t>Pozaumowne</a:t>
          </a:r>
          <a:endParaRPr lang="en-US" b="1" dirty="0"/>
        </a:p>
      </dgm:t>
    </dgm:pt>
    <dgm:pt modelId="{54186439-4124-4065-A23A-D261E6088DEB}" type="parTrans" cxnId="{80B71F4F-DE56-45C7-B6C7-7F1E4D68EA28}">
      <dgm:prSet/>
      <dgm:spPr/>
      <dgm:t>
        <a:bodyPr/>
        <a:lstStyle/>
        <a:p>
          <a:endParaRPr lang="en-US"/>
        </a:p>
      </dgm:t>
    </dgm:pt>
    <dgm:pt modelId="{AFD2975D-CBC6-4872-AFC2-EA1CCC5906F6}" type="sibTrans" cxnId="{80B71F4F-DE56-45C7-B6C7-7F1E4D68EA28}">
      <dgm:prSet/>
      <dgm:spPr/>
      <dgm:t>
        <a:bodyPr/>
        <a:lstStyle/>
        <a:p>
          <a:endParaRPr lang="en-US"/>
        </a:p>
      </dgm:t>
    </dgm:pt>
    <dgm:pt modelId="{88923FDE-DCC3-48AF-91F0-59A410BADB78}">
      <dgm:prSet/>
      <dgm:spPr/>
      <dgm:t>
        <a:bodyPr/>
        <a:lstStyle/>
        <a:p>
          <a:r>
            <a:rPr lang="pl-PL" b="0" dirty="0"/>
            <a:t>Powołanie</a:t>
          </a:r>
          <a:endParaRPr lang="en-US" b="0" dirty="0"/>
        </a:p>
      </dgm:t>
    </dgm:pt>
    <dgm:pt modelId="{86830278-0862-45EC-967A-A6EC3550C895}" type="parTrans" cxnId="{3DBA13D7-B247-4C5D-8547-0199A081A9C5}">
      <dgm:prSet/>
      <dgm:spPr/>
      <dgm:t>
        <a:bodyPr/>
        <a:lstStyle/>
        <a:p>
          <a:endParaRPr lang="en-US"/>
        </a:p>
      </dgm:t>
    </dgm:pt>
    <dgm:pt modelId="{3CF6DE0C-BB73-472D-9C86-85817DCDE094}" type="sibTrans" cxnId="{3DBA13D7-B247-4C5D-8547-0199A081A9C5}">
      <dgm:prSet/>
      <dgm:spPr/>
      <dgm:t>
        <a:bodyPr/>
        <a:lstStyle/>
        <a:p>
          <a:endParaRPr lang="en-US"/>
        </a:p>
      </dgm:t>
    </dgm:pt>
    <dgm:pt modelId="{ADFBB61B-EAFF-404F-BE28-E04167677631}">
      <dgm:prSet/>
      <dgm:spPr/>
      <dgm:t>
        <a:bodyPr/>
        <a:lstStyle/>
        <a:p>
          <a:r>
            <a:rPr lang="pl-PL" b="0" dirty="0"/>
            <a:t>Wybór</a:t>
          </a:r>
          <a:endParaRPr lang="en-US" b="0" dirty="0"/>
        </a:p>
      </dgm:t>
    </dgm:pt>
    <dgm:pt modelId="{31D489F7-A689-4952-8BE6-27FB8C38E336}" type="parTrans" cxnId="{D14369A6-AC2C-479F-B2D6-E7F015FDF9F5}">
      <dgm:prSet/>
      <dgm:spPr/>
      <dgm:t>
        <a:bodyPr/>
        <a:lstStyle/>
        <a:p>
          <a:endParaRPr lang="en-US"/>
        </a:p>
      </dgm:t>
    </dgm:pt>
    <dgm:pt modelId="{715279BF-827C-40D0-8EA2-D04E5419C576}" type="sibTrans" cxnId="{D14369A6-AC2C-479F-B2D6-E7F015FDF9F5}">
      <dgm:prSet/>
      <dgm:spPr/>
      <dgm:t>
        <a:bodyPr/>
        <a:lstStyle/>
        <a:p>
          <a:endParaRPr lang="en-US"/>
        </a:p>
      </dgm:t>
    </dgm:pt>
    <dgm:pt modelId="{930AF261-76C8-4D79-95EA-4D3468AC55E6}">
      <dgm:prSet/>
      <dgm:spPr/>
      <dgm:t>
        <a:bodyPr/>
        <a:lstStyle/>
        <a:p>
          <a:r>
            <a:rPr lang="pl-PL" b="0" dirty="0"/>
            <a:t>Mianowanie</a:t>
          </a:r>
          <a:endParaRPr lang="en-US" b="0" dirty="0"/>
        </a:p>
      </dgm:t>
    </dgm:pt>
    <dgm:pt modelId="{7AE08D2F-95F9-45B6-A8DD-39E1DEA304F7}" type="parTrans" cxnId="{2CE1AF7C-9B61-44D6-9751-53B384934689}">
      <dgm:prSet/>
      <dgm:spPr/>
      <dgm:t>
        <a:bodyPr/>
        <a:lstStyle/>
        <a:p>
          <a:endParaRPr lang="en-US"/>
        </a:p>
      </dgm:t>
    </dgm:pt>
    <dgm:pt modelId="{321AB39F-19D8-4396-B201-E48217FB5278}" type="sibTrans" cxnId="{2CE1AF7C-9B61-44D6-9751-53B384934689}">
      <dgm:prSet/>
      <dgm:spPr/>
      <dgm:t>
        <a:bodyPr/>
        <a:lstStyle/>
        <a:p>
          <a:endParaRPr lang="en-US"/>
        </a:p>
      </dgm:t>
    </dgm:pt>
    <dgm:pt modelId="{3778305B-656C-4FD4-B363-C4653E8D515D}" type="pres">
      <dgm:prSet presAssocID="{532D8417-71D7-43E6-87A3-1BD71CF4FB4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66C3D8E-DA32-40DB-89A2-20BCF9126040}" type="pres">
      <dgm:prSet presAssocID="{2624ABE7-6F61-468E-8866-0696BFBD9107}" presName="root1" presStyleCnt="0"/>
      <dgm:spPr/>
    </dgm:pt>
    <dgm:pt modelId="{40DE0DA1-5A6C-4AD7-B8DE-9D91BF41C74C}" type="pres">
      <dgm:prSet presAssocID="{2624ABE7-6F61-468E-8866-0696BFBD9107}" presName="LevelOneTextNode" presStyleLbl="node0" presStyleIdx="0" presStyleCnt="2" custScaleX="110000" custScaleY="110000" custLinFactNeighborX="-14755" custLinFactNeighborY="-3053">
        <dgm:presLayoutVars>
          <dgm:chPref val="3"/>
        </dgm:presLayoutVars>
      </dgm:prSet>
      <dgm:spPr/>
    </dgm:pt>
    <dgm:pt modelId="{C751580C-A08D-4518-B9CB-D1FB5CE56718}" type="pres">
      <dgm:prSet presAssocID="{2624ABE7-6F61-468E-8866-0696BFBD9107}" presName="level2hierChild" presStyleCnt="0"/>
      <dgm:spPr/>
    </dgm:pt>
    <dgm:pt modelId="{64369F24-0719-437E-A808-F9432222F84F}" type="pres">
      <dgm:prSet presAssocID="{8418302C-CEC9-43C6-9DE7-AE62CA298BF9}" presName="conn2-1" presStyleLbl="parChTrans1D2" presStyleIdx="0" presStyleCnt="6"/>
      <dgm:spPr/>
    </dgm:pt>
    <dgm:pt modelId="{111AAFF8-325F-4025-8E6E-A03243E1BBAE}" type="pres">
      <dgm:prSet presAssocID="{8418302C-CEC9-43C6-9DE7-AE62CA298BF9}" presName="connTx" presStyleLbl="parChTrans1D2" presStyleIdx="0" presStyleCnt="6"/>
      <dgm:spPr/>
    </dgm:pt>
    <dgm:pt modelId="{564049C6-E9FD-4B52-8707-69A401937E2E}" type="pres">
      <dgm:prSet presAssocID="{73D6391D-835F-415E-9AD3-4F49369D5FAF}" presName="root2" presStyleCnt="0"/>
      <dgm:spPr/>
    </dgm:pt>
    <dgm:pt modelId="{312B0D04-E997-4094-B1CE-ABCA93D007CA}" type="pres">
      <dgm:prSet presAssocID="{73D6391D-835F-415E-9AD3-4F49369D5FAF}" presName="LevelTwoTextNode" presStyleLbl="node2" presStyleIdx="0" presStyleCnt="6">
        <dgm:presLayoutVars>
          <dgm:chPref val="3"/>
        </dgm:presLayoutVars>
      </dgm:prSet>
      <dgm:spPr/>
    </dgm:pt>
    <dgm:pt modelId="{742B2893-74D1-44C6-B686-A434BDB20946}" type="pres">
      <dgm:prSet presAssocID="{73D6391D-835F-415E-9AD3-4F49369D5FAF}" presName="level3hierChild" presStyleCnt="0"/>
      <dgm:spPr/>
    </dgm:pt>
    <dgm:pt modelId="{7DAF11C9-9EC8-49F0-9798-F7EBFB7D9750}" type="pres">
      <dgm:prSet presAssocID="{38BBC5BF-5381-4384-BC23-DF0D6B6BCA23}" presName="conn2-1" presStyleLbl="parChTrans1D2" presStyleIdx="1" presStyleCnt="6"/>
      <dgm:spPr/>
    </dgm:pt>
    <dgm:pt modelId="{F4E0A0C0-29C2-4D1B-AC74-2702619D73C2}" type="pres">
      <dgm:prSet presAssocID="{38BBC5BF-5381-4384-BC23-DF0D6B6BCA23}" presName="connTx" presStyleLbl="parChTrans1D2" presStyleIdx="1" presStyleCnt="6"/>
      <dgm:spPr/>
    </dgm:pt>
    <dgm:pt modelId="{07F0F3F8-94B8-42F9-BC35-14D43F3CE9D6}" type="pres">
      <dgm:prSet presAssocID="{F955066D-4151-4DFA-AEE6-35489AF18710}" presName="root2" presStyleCnt="0"/>
      <dgm:spPr/>
    </dgm:pt>
    <dgm:pt modelId="{EE1EA86A-B611-4D11-B36A-93AFEF708CA9}" type="pres">
      <dgm:prSet presAssocID="{F955066D-4151-4DFA-AEE6-35489AF18710}" presName="LevelTwoTextNode" presStyleLbl="node2" presStyleIdx="1" presStyleCnt="6">
        <dgm:presLayoutVars>
          <dgm:chPref val="3"/>
        </dgm:presLayoutVars>
      </dgm:prSet>
      <dgm:spPr/>
    </dgm:pt>
    <dgm:pt modelId="{E1527446-9A85-491E-8DDA-47901D04C731}" type="pres">
      <dgm:prSet presAssocID="{F955066D-4151-4DFA-AEE6-35489AF18710}" presName="level3hierChild" presStyleCnt="0"/>
      <dgm:spPr/>
    </dgm:pt>
    <dgm:pt modelId="{98543981-ED60-483F-8E5F-8CA5DFDC7B2E}" type="pres">
      <dgm:prSet presAssocID="{144ABAA4-4358-4C43-889C-31F0D5D8A1AD}" presName="conn2-1" presStyleLbl="parChTrans1D2" presStyleIdx="2" presStyleCnt="6"/>
      <dgm:spPr/>
    </dgm:pt>
    <dgm:pt modelId="{7B9A1DB7-C40C-482D-916F-5EA3C9C23D04}" type="pres">
      <dgm:prSet presAssocID="{144ABAA4-4358-4C43-889C-31F0D5D8A1AD}" presName="connTx" presStyleLbl="parChTrans1D2" presStyleIdx="2" presStyleCnt="6"/>
      <dgm:spPr/>
    </dgm:pt>
    <dgm:pt modelId="{D2EE0302-E6FE-4832-9DBE-50EE0C55DB77}" type="pres">
      <dgm:prSet presAssocID="{1A0FCDF5-2CFC-4608-BC41-DD3C1ACAEA4B}" presName="root2" presStyleCnt="0"/>
      <dgm:spPr/>
    </dgm:pt>
    <dgm:pt modelId="{DE3A2505-D4F3-4B56-9AD1-98EB0C0160E1}" type="pres">
      <dgm:prSet presAssocID="{1A0FCDF5-2CFC-4608-BC41-DD3C1ACAEA4B}" presName="LevelTwoTextNode" presStyleLbl="node2" presStyleIdx="2" presStyleCnt="6">
        <dgm:presLayoutVars>
          <dgm:chPref val="3"/>
        </dgm:presLayoutVars>
      </dgm:prSet>
      <dgm:spPr/>
    </dgm:pt>
    <dgm:pt modelId="{B145890B-17B9-4922-93FC-B246FF605354}" type="pres">
      <dgm:prSet presAssocID="{1A0FCDF5-2CFC-4608-BC41-DD3C1ACAEA4B}" presName="level3hierChild" presStyleCnt="0"/>
      <dgm:spPr/>
    </dgm:pt>
    <dgm:pt modelId="{784EDDBB-7E2D-45B9-BE17-C8667A3592BC}" type="pres">
      <dgm:prSet presAssocID="{98DE08BE-3742-4C1F-9A8E-503E3F266491}" presName="root1" presStyleCnt="0"/>
      <dgm:spPr/>
    </dgm:pt>
    <dgm:pt modelId="{7D289E1F-69A9-42A0-B9F8-FF89998BE314}" type="pres">
      <dgm:prSet presAssocID="{98DE08BE-3742-4C1F-9A8E-503E3F266491}" presName="LevelOneTextNode" presStyleLbl="node0" presStyleIdx="1" presStyleCnt="2" custScaleX="110000" custScaleY="110000" custLinFactNeighborX="-10176" custLinFactNeighborY="-4070">
        <dgm:presLayoutVars>
          <dgm:chPref val="3"/>
        </dgm:presLayoutVars>
      </dgm:prSet>
      <dgm:spPr/>
    </dgm:pt>
    <dgm:pt modelId="{4962EC6E-F099-4ADD-A5EA-11EE773BE49B}" type="pres">
      <dgm:prSet presAssocID="{98DE08BE-3742-4C1F-9A8E-503E3F266491}" presName="level2hierChild" presStyleCnt="0"/>
      <dgm:spPr/>
    </dgm:pt>
    <dgm:pt modelId="{C40177E7-0276-409B-9824-EEF393BFA4B7}" type="pres">
      <dgm:prSet presAssocID="{86830278-0862-45EC-967A-A6EC3550C895}" presName="conn2-1" presStyleLbl="parChTrans1D2" presStyleIdx="3" presStyleCnt="6"/>
      <dgm:spPr/>
    </dgm:pt>
    <dgm:pt modelId="{4CEBAE26-52D5-4838-90E5-EF2C8B2F26C8}" type="pres">
      <dgm:prSet presAssocID="{86830278-0862-45EC-967A-A6EC3550C895}" presName="connTx" presStyleLbl="parChTrans1D2" presStyleIdx="3" presStyleCnt="6"/>
      <dgm:spPr/>
    </dgm:pt>
    <dgm:pt modelId="{7FDBC86E-74EF-4114-9D8A-6695D8BE6FDB}" type="pres">
      <dgm:prSet presAssocID="{88923FDE-DCC3-48AF-91F0-59A410BADB78}" presName="root2" presStyleCnt="0"/>
      <dgm:spPr/>
    </dgm:pt>
    <dgm:pt modelId="{9E9150E2-880A-4EB7-9553-750DA12635DC}" type="pres">
      <dgm:prSet presAssocID="{88923FDE-DCC3-48AF-91F0-59A410BADB78}" presName="LevelTwoTextNode" presStyleLbl="node2" presStyleIdx="3" presStyleCnt="6">
        <dgm:presLayoutVars>
          <dgm:chPref val="3"/>
        </dgm:presLayoutVars>
      </dgm:prSet>
      <dgm:spPr/>
    </dgm:pt>
    <dgm:pt modelId="{C539D0F5-D34F-4751-BF10-84C291679FA4}" type="pres">
      <dgm:prSet presAssocID="{88923FDE-DCC3-48AF-91F0-59A410BADB78}" presName="level3hierChild" presStyleCnt="0"/>
      <dgm:spPr/>
    </dgm:pt>
    <dgm:pt modelId="{AE5463BD-47CC-4328-AC3A-215DB00BD423}" type="pres">
      <dgm:prSet presAssocID="{31D489F7-A689-4952-8BE6-27FB8C38E336}" presName="conn2-1" presStyleLbl="parChTrans1D2" presStyleIdx="4" presStyleCnt="6"/>
      <dgm:spPr/>
    </dgm:pt>
    <dgm:pt modelId="{6F175783-B98B-4281-AB51-8E50E53247A3}" type="pres">
      <dgm:prSet presAssocID="{31D489F7-A689-4952-8BE6-27FB8C38E336}" presName="connTx" presStyleLbl="parChTrans1D2" presStyleIdx="4" presStyleCnt="6"/>
      <dgm:spPr/>
    </dgm:pt>
    <dgm:pt modelId="{2D930A41-48A3-47D6-8599-01643766BF74}" type="pres">
      <dgm:prSet presAssocID="{ADFBB61B-EAFF-404F-BE28-E04167677631}" presName="root2" presStyleCnt="0"/>
      <dgm:spPr/>
    </dgm:pt>
    <dgm:pt modelId="{10E268C1-B95E-4E20-845B-DD5C5B80033A}" type="pres">
      <dgm:prSet presAssocID="{ADFBB61B-EAFF-404F-BE28-E04167677631}" presName="LevelTwoTextNode" presStyleLbl="node2" presStyleIdx="4" presStyleCnt="6">
        <dgm:presLayoutVars>
          <dgm:chPref val="3"/>
        </dgm:presLayoutVars>
      </dgm:prSet>
      <dgm:spPr/>
    </dgm:pt>
    <dgm:pt modelId="{190F95A0-A0E1-4B82-91D9-96F316E9F311}" type="pres">
      <dgm:prSet presAssocID="{ADFBB61B-EAFF-404F-BE28-E04167677631}" presName="level3hierChild" presStyleCnt="0"/>
      <dgm:spPr/>
    </dgm:pt>
    <dgm:pt modelId="{D684ED42-3EAC-4550-BF1E-DCACA869A802}" type="pres">
      <dgm:prSet presAssocID="{7AE08D2F-95F9-45B6-A8DD-39E1DEA304F7}" presName="conn2-1" presStyleLbl="parChTrans1D2" presStyleIdx="5" presStyleCnt="6"/>
      <dgm:spPr/>
    </dgm:pt>
    <dgm:pt modelId="{D36773DD-8915-4129-98CF-92BF4A543335}" type="pres">
      <dgm:prSet presAssocID="{7AE08D2F-95F9-45B6-A8DD-39E1DEA304F7}" presName="connTx" presStyleLbl="parChTrans1D2" presStyleIdx="5" presStyleCnt="6"/>
      <dgm:spPr/>
    </dgm:pt>
    <dgm:pt modelId="{72F0D56F-CA35-4B3D-85C7-681BD40975EF}" type="pres">
      <dgm:prSet presAssocID="{930AF261-76C8-4D79-95EA-4D3468AC55E6}" presName="root2" presStyleCnt="0"/>
      <dgm:spPr/>
    </dgm:pt>
    <dgm:pt modelId="{19CC39B6-1010-44E6-83AF-46B664964D7A}" type="pres">
      <dgm:prSet presAssocID="{930AF261-76C8-4D79-95EA-4D3468AC55E6}" presName="LevelTwoTextNode" presStyleLbl="node2" presStyleIdx="5" presStyleCnt="6">
        <dgm:presLayoutVars>
          <dgm:chPref val="3"/>
        </dgm:presLayoutVars>
      </dgm:prSet>
      <dgm:spPr/>
    </dgm:pt>
    <dgm:pt modelId="{48176034-B154-4A4C-80F3-28D93CC3576F}" type="pres">
      <dgm:prSet presAssocID="{930AF261-76C8-4D79-95EA-4D3468AC55E6}" presName="level3hierChild" presStyleCnt="0"/>
      <dgm:spPr/>
    </dgm:pt>
  </dgm:ptLst>
  <dgm:cxnLst>
    <dgm:cxn modelId="{240EDF07-06E9-431D-8A32-B943AC9CCEB2}" type="presOf" srcId="{31D489F7-A689-4952-8BE6-27FB8C38E336}" destId="{6F175783-B98B-4281-AB51-8E50E53247A3}" srcOrd="1" destOrd="0" presId="urn:microsoft.com/office/officeart/2005/8/layout/hierarchy2"/>
    <dgm:cxn modelId="{591B900C-3279-4CB4-88E2-97C9B69645E1}" type="presOf" srcId="{38BBC5BF-5381-4384-BC23-DF0D6B6BCA23}" destId="{F4E0A0C0-29C2-4D1B-AC74-2702619D73C2}" srcOrd="1" destOrd="0" presId="urn:microsoft.com/office/officeart/2005/8/layout/hierarchy2"/>
    <dgm:cxn modelId="{90FA3F0D-E973-4A42-BB0D-ABC019182BDB}" type="presOf" srcId="{2624ABE7-6F61-468E-8866-0696BFBD9107}" destId="{40DE0DA1-5A6C-4AD7-B8DE-9D91BF41C74C}" srcOrd="0" destOrd="0" presId="urn:microsoft.com/office/officeart/2005/8/layout/hierarchy2"/>
    <dgm:cxn modelId="{906DC513-06DD-47BE-81E8-9EEF8DA80C26}" type="presOf" srcId="{98DE08BE-3742-4C1F-9A8E-503E3F266491}" destId="{7D289E1F-69A9-42A0-B9F8-FF89998BE314}" srcOrd="0" destOrd="0" presId="urn:microsoft.com/office/officeart/2005/8/layout/hierarchy2"/>
    <dgm:cxn modelId="{D626DB23-6235-4668-8F67-771D09E45E73}" type="presOf" srcId="{144ABAA4-4358-4C43-889C-31F0D5D8A1AD}" destId="{98543981-ED60-483F-8E5F-8CA5DFDC7B2E}" srcOrd="0" destOrd="0" presId="urn:microsoft.com/office/officeart/2005/8/layout/hierarchy2"/>
    <dgm:cxn modelId="{B9F1132C-CCFA-4E63-A961-5BBBFD7F938F}" type="presOf" srcId="{532D8417-71D7-43E6-87A3-1BD71CF4FB41}" destId="{3778305B-656C-4FD4-B363-C4653E8D515D}" srcOrd="0" destOrd="0" presId="urn:microsoft.com/office/officeart/2005/8/layout/hierarchy2"/>
    <dgm:cxn modelId="{DE893943-5891-4A37-92F1-70A76244AB25}" srcId="{2624ABE7-6F61-468E-8866-0696BFBD9107}" destId="{73D6391D-835F-415E-9AD3-4F49369D5FAF}" srcOrd="0" destOrd="0" parTransId="{8418302C-CEC9-43C6-9DE7-AE62CA298BF9}" sibTransId="{523CED8F-BF69-4BE8-AF0F-01663BA0CB65}"/>
    <dgm:cxn modelId="{1608F54C-A8BB-4280-88E5-316F9537EAB3}" type="presOf" srcId="{73D6391D-835F-415E-9AD3-4F49369D5FAF}" destId="{312B0D04-E997-4094-B1CE-ABCA93D007CA}" srcOrd="0" destOrd="0" presId="urn:microsoft.com/office/officeart/2005/8/layout/hierarchy2"/>
    <dgm:cxn modelId="{80B71F4F-DE56-45C7-B6C7-7F1E4D68EA28}" srcId="{532D8417-71D7-43E6-87A3-1BD71CF4FB41}" destId="{98DE08BE-3742-4C1F-9A8E-503E3F266491}" srcOrd="1" destOrd="0" parTransId="{54186439-4124-4065-A23A-D261E6088DEB}" sibTransId="{AFD2975D-CBC6-4872-AFC2-EA1CCC5906F6}"/>
    <dgm:cxn modelId="{3A0CC350-15DB-4745-9C74-1CBF7346988A}" type="presOf" srcId="{38BBC5BF-5381-4384-BC23-DF0D6B6BCA23}" destId="{7DAF11C9-9EC8-49F0-9798-F7EBFB7D9750}" srcOrd="0" destOrd="0" presId="urn:microsoft.com/office/officeart/2005/8/layout/hierarchy2"/>
    <dgm:cxn modelId="{ACB03477-E816-4523-AAC7-B45DD103FDA0}" type="presOf" srcId="{F955066D-4151-4DFA-AEE6-35489AF18710}" destId="{EE1EA86A-B611-4D11-B36A-93AFEF708CA9}" srcOrd="0" destOrd="0" presId="urn:microsoft.com/office/officeart/2005/8/layout/hierarchy2"/>
    <dgm:cxn modelId="{05530C78-6694-4E26-B1B4-31D572BFA664}" type="presOf" srcId="{ADFBB61B-EAFF-404F-BE28-E04167677631}" destId="{10E268C1-B95E-4E20-845B-DD5C5B80033A}" srcOrd="0" destOrd="0" presId="urn:microsoft.com/office/officeart/2005/8/layout/hierarchy2"/>
    <dgm:cxn modelId="{2CE1AF7C-9B61-44D6-9751-53B384934689}" srcId="{98DE08BE-3742-4C1F-9A8E-503E3F266491}" destId="{930AF261-76C8-4D79-95EA-4D3468AC55E6}" srcOrd="2" destOrd="0" parTransId="{7AE08D2F-95F9-45B6-A8DD-39E1DEA304F7}" sibTransId="{321AB39F-19D8-4396-B201-E48217FB5278}"/>
    <dgm:cxn modelId="{D27D7E7F-B78B-4302-BFC7-3C0DCAF79418}" type="presOf" srcId="{8418302C-CEC9-43C6-9DE7-AE62CA298BF9}" destId="{64369F24-0719-437E-A808-F9432222F84F}" srcOrd="0" destOrd="0" presId="urn:microsoft.com/office/officeart/2005/8/layout/hierarchy2"/>
    <dgm:cxn modelId="{E20F878A-B3FB-4E1F-9C8A-37F05BF73A56}" type="presOf" srcId="{86830278-0862-45EC-967A-A6EC3550C895}" destId="{C40177E7-0276-409B-9824-EEF393BFA4B7}" srcOrd="0" destOrd="0" presId="urn:microsoft.com/office/officeart/2005/8/layout/hierarchy2"/>
    <dgm:cxn modelId="{C349A491-BCF9-4541-B55F-20B205471E85}" srcId="{2624ABE7-6F61-468E-8866-0696BFBD9107}" destId="{1A0FCDF5-2CFC-4608-BC41-DD3C1ACAEA4B}" srcOrd="2" destOrd="0" parTransId="{144ABAA4-4358-4C43-889C-31F0D5D8A1AD}" sibTransId="{20AF6C9E-A5F4-4B47-8217-7165036754B1}"/>
    <dgm:cxn modelId="{CB77DE9E-9A49-42AF-A375-44D0DA64E4E0}" type="presOf" srcId="{86830278-0862-45EC-967A-A6EC3550C895}" destId="{4CEBAE26-52D5-4838-90E5-EF2C8B2F26C8}" srcOrd="1" destOrd="0" presId="urn:microsoft.com/office/officeart/2005/8/layout/hierarchy2"/>
    <dgm:cxn modelId="{D14369A6-AC2C-479F-B2D6-E7F015FDF9F5}" srcId="{98DE08BE-3742-4C1F-9A8E-503E3F266491}" destId="{ADFBB61B-EAFF-404F-BE28-E04167677631}" srcOrd="1" destOrd="0" parTransId="{31D489F7-A689-4952-8BE6-27FB8C38E336}" sibTransId="{715279BF-827C-40D0-8EA2-D04E5419C576}"/>
    <dgm:cxn modelId="{B790A8AA-D21A-436D-9F55-59C98E644752}" srcId="{2624ABE7-6F61-468E-8866-0696BFBD9107}" destId="{F955066D-4151-4DFA-AEE6-35489AF18710}" srcOrd="1" destOrd="0" parTransId="{38BBC5BF-5381-4384-BC23-DF0D6B6BCA23}" sibTransId="{F51D64B4-3F88-475E-9A42-853FC6B084EB}"/>
    <dgm:cxn modelId="{830978B0-97C7-4ACD-AFFC-15FD9A6D70AF}" type="presOf" srcId="{7AE08D2F-95F9-45B6-A8DD-39E1DEA304F7}" destId="{D36773DD-8915-4129-98CF-92BF4A543335}" srcOrd="1" destOrd="0" presId="urn:microsoft.com/office/officeart/2005/8/layout/hierarchy2"/>
    <dgm:cxn modelId="{B5F9BEB7-5FC1-4A56-A48F-74D8E7A44FCB}" type="presOf" srcId="{8418302C-CEC9-43C6-9DE7-AE62CA298BF9}" destId="{111AAFF8-325F-4025-8E6E-A03243E1BBAE}" srcOrd="1" destOrd="0" presId="urn:microsoft.com/office/officeart/2005/8/layout/hierarchy2"/>
    <dgm:cxn modelId="{71DE7BBD-4D32-4A3F-AD08-D13AA9B88A1A}" type="presOf" srcId="{1A0FCDF5-2CFC-4608-BC41-DD3C1ACAEA4B}" destId="{DE3A2505-D4F3-4B56-9AD1-98EB0C0160E1}" srcOrd="0" destOrd="0" presId="urn:microsoft.com/office/officeart/2005/8/layout/hierarchy2"/>
    <dgm:cxn modelId="{1718FFBD-5BD4-4F67-9159-C914232276E1}" type="presOf" srcId="{7AE08D2F-95F9-45B6-A8DD-39E1DEA304F7}" destId="{D684ED42-3EAC-4550-BF1E-DCACA869A802}" srcOrd="0" destOrd="0" presId="urn:microsoft.com/office/officeart/2005/8/layout/hierarchy2"/>
    <dgm:cxn modelId="{07179FC0-DC8A-45C7-8758-AB502272435A}" type="presOf" srcId="{930AF261-76C8-4D79-95EA-4D3468AC55E6}" destId="{19CC39B6-1010-44E6-83AF-46B664964D7A}" srcOrd="0" destOrd="0" presId="urn:microsoft.com/office/officeart/2005/8/layout/hierarchy2"/>
    <dgm:cxn modelId="{FD4F50C8-563A-4541-9035-10D47CA31450}" srcId="{532D8417-71D7-43E6-87A3-1BD71CF4FB41}" destId="{2624ABE7-6F61-468E-8866-0696BFBD9107}" srcOrd="0" destOrd="0" parTransId="{1DCB4A8C-3B33-49D8-89CB-A339D0845016}" sibTransId="{12C8FDD6-C5D9-4096-9FF6-ADD447E39032}"/>
    <dgm:cxn modelId="{36CEEBC9-E26B-4DB8-9A5E-A0AEB2E3CD7A}" type="presOf" srcId="{88923FDE-DCC3-48AF-91F0-59A410BADB78}" destId="{9E9150E2-880A-4EB7-9553-750DA12635DC}" srcOrd="0" destOrd="0" presId="urn:microsoft.com/office/officeart/2005/8/layout/hierarchy2"/>
    <dgm:cxn modelId="{3DBA13D7-B247-4C5D-8547-0199A081A9C5}" srcId="{98DE08BE-3742-4C1F-9A8E-503E3F266491}" destId="{88923FDE-DCC3-48AF-91F0-59A410BADB78}" srcOrd="0" destOrd="0" parTransId="{86830278-0862-45EC-967A-A6EC3550C895}" sibTransId="{3CF6DE0C-BB73-472D-9C86-85817DCDE094}"/>
    <dgm:cxn modelId="{7B45D1F4-CEE4-43A7-801F-701D45064246}" type="presOf" srcId="{31D489F7-A689-4952-8BE6-27FB8C38E336}" destId="{AE5463BD-47CC-4328-AC3A-215DB00BD423}" srcOrd="0" destOrd="0" presId="urn:microsoft.com/office/officeart/2005/8/layout/hierarchy2"/>
    <dgm:cxn modelId="{BC8CDFFD-8493-498C-9126-3133A1E55950}" type="presOf" srcId="{144ABAA4-4358-4C43-889C-31F0D5D8A1AD}" destId="{7B9A1DB7-C40C-482D-916F-5EA3C9C23D04}" srcOrd="1" destOrd="0" presId="urn:microsoft.com/office/officeart/2005/8/layout/hierarchy2"/>
    <dgm:cxn modelId="{CEBE8E1D-60E9-4B85-92B5-67C95FD6FF5D}" type="presParOf" srcId="{3778305B-656C-4FD4-B363-C4653E8D515D}" destId="{966C3D8E-DA32-40DB-89A2-20BCF9126040}" srcOrd="0" destOrd="0" presId="urn:microsoft.com/office/officeart/2005/8/layout/hierarchy2"/>
    <dgm:cxn modelId="{2217CCF1-D07D-4F77-A283-07EC2A253486}" type="presParOf" srcId="{966C3D8E-DA32-40DB-89A2-20BCF9126040}" destId="{40DE0DA1-5A6C-4AD7-B8DE-9D91BF41C74C}" srcOrd="0" destOrd="0" presId="urn:microsoft.com/office/officeart/2005/8/layout/hierarchy2"/>
    <dgm:cxn modelId="{9FFE3DC2-AEB6-4283-98E4-23CA89B0C8E8}" type="presParOf" srcId="{966C3D8E-DA32-40DB-89A2-20BCF9126040}" destId="{C751580C-A08D-4518-B9CB-D1FB5CE56718}" srcOrd="1" destOrd="0" presId="urn:microsoft.com/office/officeart/2005/8/layout/hierarchy2"/>
    <dgm:cxn modelId="{AAC72381-545A-417C-B2B1-85952CD445D1}" type="presParOf" srcId="{C751580C-A08D-4518-B9CB-D1FB5CE56718}" destId="{64369F24-0719-437E-A808-F9432222F84F}" srcOrd="0" destOrd="0" presId="urn:microsoft.com/office/officeart/2005/8/layout/hierarchy2"/>
    <dgm:cxn modelId="{E9E7A0EC-7F7A-4113-B31B-7BBD3FAB4F6E}" type="presParOf" srcId="{64369F24-0719-437E-A808-F9432222F84F}" destId="{111AAFF8-325F-4025-8E6E-A03243E1BBAE}" srcOrd="0" destOrd="0" presId="urn:microsoft.com/office/officeart/2005/8/layout/hierarchy2"/>
    <dgm:cxn modelId="{41583632-C21C-4A37-BE92-87EF90894F7A}" type="presParOf" srcId="{C751580C-A08D-4518-B9CB-D1FB5CE56718}" destId="{564049C6-E9FD-4B52-8707-69A401937E2E}" srcOrd="1" destOrd="0" presId="urn:microsoft.com/office/officeart/2005/8/layout/hierarchy2"/>
    <dgm:cxn modelId="{F3A6023F-D077-42BF-AA51-E9AAAE726B2F}" type="presParOf" srcId="{564049C6-E9FD-4B52-8707-69A401937E2E}" destId="{312B0D04-E997-4094-B1CE-ABCA93D007CA}" srcOrd="0" destOrd="0" presId="urn:microsoft.com/office/officeart/2005/8/layout/hierarchy2"/>
    <dgm:cxn modelId="{05EB00BD-1641-4F18-9464-A567D9DDB417}" type="presParOf" srcId="{564049C6-E9FD-4B52-8707-69A401937E2E}" destId="{742B2893-74D1-44C6-B686-A434BDB20946}" srcOrd="1" destOrd="0" presId="urn:microsoft.com/office/officeart/2005/8/layout/hierarchy2"/>
    <dgm:cxn modelId="{C87C1A89-D990-4124-8E54-9ADE8B2B2177}" type="presParOf" srcId="{C751580C-A08D-4518-B9CB-D1FB5CE56718}" destId="{7DAF11C9-9EC8-49F0-9798-F7EBFB7D9750}" srcOrd="2" destOrd="0" presId="urn:microsoft.com/office/officeart/2005/8/layout/hierarchy2"/>
    <dgm:cxn modelId="{A4C56E2F-F5B2-4857-A53D-8E90BFD5A505}" type="presParOf" srcId="{7DAF11C9-9EC8-49F0-9798-F7EBFB7D9750}" destId="{F4E0A0C0-29C2-4D1B-AC74-2702619D73C2}" srcOrd="0" destOrd="0" presId="urn:microsoft.com/office/officeart/2005/8/layout/hierarchy2"/>
    <dgm:cxn modelId="{32240E58-7E4B-40C0-9F63-E201BEE14179}" type="presParOf" srcId="{C751580C-A08D-4518-B9CB-D1FB5CE56718}" destId="{07F0F3F8-94B8-42F9-BC35-14D43F3CE9D6}" srcOrd="3" destOrd="0" presId="urn:microsoft.com/office/officeart/2005/8/layout/hierarchy2"/>
    <dgm:cxn modelId="{0FD138AD-8467-49E8-9DFA-C47C5BEF5FE8}" type="presParOf" srcId="{07F0F3F8-94B8-42F9-BC35-14D43F3CE9D6}" destId="{EE1EA86A-B611-4D11-B36A-93AFEF708CA9}" srcOrd="0" destOrd="0" presId="urn:microsoft.com/office/officeart/2005/8/layout/hierarchy2"/>
    <dgm:cxn modelId="{A71DEC59-6674-49C2-9EFD-354B901EE59F}" type="presParOf" srcId="{07F0F3F8-94B8-42F9-BC35-14D43F3CE9D6}" destId="{E1527446-9A85-491E-8DDA-47901D04C731}" srcOrd="1" destOrd="0" presId="urn:microsoft.com/office/officeart/2005/8/layout/hierarchy2"/>
    <dgm:cxn modelId="{2BB4450E-CFF6-401F-84CD-D49237AB5642}" type="presParOf" srcId="{C751580C-A08D-4518-B9CB-D1FB5CE56718}" destId="{98543981-ED60-483F-8E5F-8CA5DFDC7B2E}" srcOrd="4" destOrd="0" presId="urn:microsoft.com/office/officeart/2005/8/layout/hierarchy2"/>
    <dgm:cxn modelId="{76205A09-4795-4F8C-865A-902B068FA8D7}" type="presParOf" srcId="{98543981-ED60-483F-8E5F-8CA5DFDC7B2E}" destId="{7B9A1DB7-C40C-482D-916F-5EA3C9C23D04}" srcOrd="0" destOrd="0" presId="urn:microsoft.com/office/officeart/2005/8/layout/hierarchy2"/>
    <dgm:cxn modelId="{51497506-59A6-44B1-AB8F-74F6709D5C3D}" type="presParOf" srcId="{C751580C-A08D-4518-B9CB-D1FB5CE56718}" destId="{D2EE0302-E6FE-4832-9DBE-50EE0C55DB77}" srcOrd="5" destOrd="0" presId="urn:microsoft.com/office/officeart/2005/8/layout/hierarchy2"/>
    <dgm:cxn modelId="{2813B84B-495E-4D27-92D5-7C1062CD27A0}" type="presParOf" srcId="{D2EE0302-E6FE-4832-9DBE-50EE0C55DB77}" destId="{DE3A2505-D4F3-4B56-9AD1-98EB0C0160E1}" srcOrd="0" destOrd="0" presId="urn:microsoft.com/office/officeart/2005/8/layout/hierarchy2"/>
    <dgm:cxn modelId="{6BCFD4AA-B441-4F88-8B71-A049595F045B}" type="presParOf" srcId="{D2EE0302-E6FE-4832-9DBE-50EE0C55DB77}" destId="{B145890B-17B9-4922-93FC-B246FF605354}" srcOrd="1" destOrd="0" presId="urn:microsoft.com/office/officeart/2005/8/layout/hierarchy2"/>
    <dgm:cxn modelId="{8307378A-6C1E-423A-A59A-C8D0D2F0A297}" type="presParOf" srcId="{3778305B-656C-4FD4-B363-C4653E8D515D}" destId="{784EDDBB-7E2D-45B9-BE17-C8667A3592BC}" srcOrd="1" destOrd="0" presId="urn:microsoft.com/office/officeart/2005/8/layout/hierarchy2"/>
    <dgm:cxn modelId="{D8167C62-B9B4-4679-A5B7-7616E6C8BD25}" type="presParOf" srcId="{784EDDBB-7E2D-45B9-BE17-C8667A3592BC}" destId="{7D289E1F-69A9-42A0-B9F8-FF89998BE314}" srcOrd="0" destOrd="0" presId="urn:microsoft.com/office/officeart/2005/8/layout/hierarchy2"/>
    <dgm:cxn modelId="{5DCD56AE-7193-4FC4-9086-915CD5A58B9A}" type="presParOf" srcId="{784EDDBB-7E2D-45B9-BE17-C8667A3592BC}" destId="{4962EC6E-F099-4ADD-A5EA-11EE773BE49B}" srcOrd="1" destOrd="0" presId="urn:microsoft.com/office/officeart/2005/8/layout/hierarchy2"/>
    <dgm:cxn modelId="{C59E6196-0F02-48A2-A6F0-67741F4051F1}" type="presParOf" srcId="{4962EC6E-F099-4ADD-A5EA-11EE773BE49B}" destId="{C40177E7-0276-409B-9824-EEF393BFA4B7}" srcOrd="0" destOrd="0" presId="urn:microsoft.com/office/officeart/2005/8/layout/hierarchy2"/>
    <dgm:cxn modelId="{57FDCE70-6414-421B-937E-85F57BB19482}" type="presParOf" srcId="{C40177E7-0276-409B-9824-EEF393BFA4B7}" destId="{4CEBAE26-52D5-4838-90E5-EF2C8B2F26C8}" srcOrd="0" destOrd="0" presId="urn:microsoft.com/office/officeart/2005/8/layout/hierarchy2"/>
    <dgm:cxn modelId="{6294C246-10FD-442B-BD45-5E50D346414E}" type="presParOf" srcId="{4962EC6E-F099-4ADD-A5EA-11EE773BE49B}" destId="{7FDBC86E-74EF-4114-9D8A-6695D8BE6FDB}" srcOrd="1" destOrd="0" presId="urn:microsoft.com/office/officeart/2005/8/layout/hierarchy2"/>
    <dgm:cxn modelId="{A0FE0D3F-E441-4473-B641-8F2F87526594}" type="presParOf" srcId="{7FDBC86E-74EF-4114-9D8A-6695D8BE6FDB}" destId="{9E9150E2-880A-4EB7-9553-750DA12635DC}" srcOrd="0" destOrd="0" presId="urn:microsoft.com/office/officeart/2005/8/layout/hierarchy2"/>
    <dgm:cxn modelId="{8488D8F8-6CCA-4CA5-B3DA-3A1F86542AAA}" type="presParOf" srcId="{7FDBC86E-74EF-4114-9D8A-6695D8BE6FDB}" destId="{C539D0F5-D34F-4751-BF10-84C291679FA4}" srcOrd="1" destOrd="0" presId="urn:microsoft.com/office/officeart/2005/8/layout/hierarchy2"/>
    <dgm:cxn modelId="{8DA5F3BC-FE63-45CD-9BE4-E43F8F44E921}" type="presParOf" srcId="{4962EC6E-F099-4ADD-A5EA-11EE773BE49B}" destId="{AE5463BD-47CC-4328-AC3A-215DB00BD423}" srcOrd="2" destOrd="0" presId="urn:microsoft.com/office/officeart/2005/8/layout/hierarchy2"/>
    <dgm:cxn modelId="{2C8EB47E-A625-410C-BAA6-DF1038C688F9}" type="presParOf" srcId="{AE5463BD-47CC-4328-AC3A-215DB00BD423}" destId="{6F175783-B98B-4281-AB51-8E50E53247A3}" srcOrd="0" destOrd="0" presId="urn:microsoft.com/office/officeart/2005/8/layout/hierarchy2"/>
    <dgm:cxn modelId="{CB800BA3-8843-4737-AD72-8A563AECF560}" type="presParOf" srcId="{4962EC6E-F099-4ADD-A5EA-11EE773BE49B}" destId="{2D930A41-48A3-47D6-8599-01643766BF74}" srcOrd="3" destOrd="0" presId="urn:microsoft.com/office/officeart/2005/8/layout/hierarchy2"/>
    <dgm:cxn modelId="{36196B45-2FC8-42D7-8296-51ED3198F264}" type="presParOf" srcId="{2D930A41-48A3-47D6-8599-01643766BF74}" destId="{10E268C1-B95E-4E20-845B-DD5C5B80033A}" srcOrd="0" destOrd="0" presId="urn:microsoft.com/office/officeart/2005/8/layout/hierarchy2"/>
    <dgm:cxn modelId="{8E86B828-87CF-47E0-9C4A-3F7613447873}" type="presParOf" srcId="{2D930A41-48A3-47D6-8599-01643766BF74}" destId="{190F95A0-A0E1-4B82-91D9-96F316E9F311}" srcOrd="1" destOrd="0" presId="urn:microsoft.com/office/officeart/2005/8/layout/hierarchy2"/>
    <dgm:cxn modelId="{5FBAF7A7-4AD1-45D2-83F2-CD005CEF5AED}" type="presParOf" srcId="{4962EC6E-F099-4ADD-A5EA-11EE773BE49B}" destId="{D684ED42-3EAC-4550-BF1E-DCACA869A802}" srcOrd="4" destOrd="0" presId="urn:microsoft.com/office/officeart/2005/8/layout/hierarchy2"/>
    <dgm:cxn modelId="{DA56B0B3-600E-4E0B-93AE-6DA1AA6505B2}" type="presParOf" srcId="{D684ED42-3EAC-4550-BF1E-DCACA869A802}" destId="{D36773DD-8915-4129-98CF-92BF4A543335}" srcOrd="0" destOrd="0" presId="urn:microsoft.com/office/officeart/2005/8/layout/hierarchy2"/>
    <dgm:cxn modelId="{5E489F9B-7E48-4B9F-8899-758980480B2C}" type="presParOf" srcId="{4962EC6E-F099-4ADD-A5EA-11EE773BE49B}" destId="{72F0D56F-CA35-4B3D-85C7-681BD40975EF}" srcOrd="5" destOrd="0" presId="urn:microsoft.com/office/officeart/2005/8/layout/hierarchy2"/>
    <dgm:cxn modelId="{C18ED93C-A27F-447B-B5F2-37512F233FCF}" type="presParOf" srcId="{72F0D56F-CA35-4B3D-85C7-681BD40975EF}" destId="{19CC39B6-1010-44E6-83AF-46B664964D7A}" srcOrd="0" destOrd="0" presId="urn:microsoft.com/office/officeart/2005/8/layout/hierarchy2"/>
    <dgm:cxn modelId="{D0E571D2-5812-4CAB-8760-09D38ABB6D45}" type="presParOf" srcId="{72F0D56F-CA35-4B3D-85C7-681BD40975EF}" destId="{48176034-B154-4A4C-80F3-28D93CC3576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0C5486-4E67-4699-8785-9DCA3DBF3AF8}">
      <dsp:nvSpPr>
        <dsp:cNvPr id="0" name=""/>
        <dsp:cNvSpPr/>
      </dsp:nvSpPr>
      <dsp:spPr>
        <a:xfrm>
          <a:off x="0" y="89113"/>
          <a:ext cx="5115491" cy="55615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Stosunek pracy</a:t>
          </a:r>
        </a:p>
      </dsp:txBody>
      <dsp:txXfrm>
        <a:off x="27149" y="116262"/>
        <a:ext cx="5061193" cy="501854"/>
      </dsp:txXfrm>
    </dsp:sp>
    <dsp:sp modelId="{9FA83C00-C635-4961-8527-A2A0ECD9F247}">
      <dsp:nvSpPr>
        <dsp:cNvPr id="0" name=""/>
        <dsp:cNvSpPr/>
      </dsp:nvSpPr>
      <dsp:spPr>
        <a:xfrm>
          <a:off x="0" y="685585"/>
          <a:ext cx="5115491" cy="505597"/>
        </a:xfrm>
        <a:prstGeom prst="round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Nawiązanie stosunku pracy</a:t>
          </a:r>
        </a:p>
      </dsp:txBody>
      <dsp:txXfrm>
        <a:off x="24681" y="710266"/>
        <a:ext cx="5066129" cy="456235"/>
      </dsp:txXfrm>
    </dsp:sp>
    <dsp:sp modelId="{7F297148-D4E8-4EC3-AAB8-043AA1C71A37}">
      <dsp:nvSpPr>
        <dsp:cNvPr id="0" name=""/>
        <dsp:cNvSpPr/>
      </dsp:nvSpPr>
      <dsp:spPr>
        <a:xfrm>
          <a:off x="0" y="1231503"/>
          <a:ext cx="5115491" cy="556152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Pojęcie pracodawcy</a:t>
          </a:r>
          <a:endParaRPr lang="en-US" sz="1400" kern="1200" dirty="0"/>
        </a:p>
      </dsp:txBody>
      <dsp:txXfrm>
        <a:off x="27149" y="1258652"/>
        <a:ext cx="5061193" cy="501854"/>
      </dsp:txXfrm>
    </dsp:sp>
    <dsp:sp modelId="{75F07E61-4E01-4998-A6E3-27CD1AC4F5C0}">
      <dsp:nvSpPr>
        <dsp:cNvPr id="0" name=""/>
        <dsp:cNvSpPr/>
      </dsp:nvSpPr>
      <dsp:spPr>
        <a:xfrm>
          <a:off x="0" y="1827975"/>
          <a:ext cx="5115491" cy="556152"/>
        </a:xfrm>
        <a:prstGeom prst="round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Pojęcie pracownika</a:t>
          </a:r>
          <a:endParaRPr lang="en-US" sz="1400" kern="1200" dirty="0"/>
        </a:p>
      </dsp:txBody>
      <dsp:txXfrm>
        <a:off x="27149" y="1855124"/>
        <a:ext cx="5061193" cy="501854"/>
      </dsp:txXfrm>
    </dsp:sp>
    <dsp:sp modelId="{1AF4F757-50EC-45F6-ADB5-95D4D1C452A3}">
      <dsp:nvSpPr>
        <dsp:cNvPr id="0" name=""/>
        <dsp:cNvSpPr/>
      </dsp:nvSpPr>
      <dsp:spPr>
        <a:xfrm>
          <a:off x="0" y="2424447"/>
          <a:ext cx="5115491" cy="55615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Rodzaje umów o pracę</a:t>
          </a:r>
          <a:endParaRPr lang="en-US" sz="1400" kern="1200" dirty="0"/>
        </a:p>
      </dsp:txBody>
      <dsp:txXfrm>
        <a:off x="27149" y="2451596"/>
        <a:ext cx="5061193" cy="501854"/>
      </dsp:txXfrm>
    </dsp:sp>
    <dsp:sp modelId="{10B47DC0-3CDB-4A1B-A333-0DFE37D76533}">
      <dsp:nvSpPr>
        <dsp:cNvPr id="0" name=""/>
        <dsp:cNvSpPr/>
      </dsp:nvSpPr>
      <dsp:spPr>
        <a:xfrm>
          <a:off x="0" y="3020919"/>
          <a:ext cx="5115491" cy="556152"/>
        </a:xfrm>
        <a:prstGeom prst="round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Ograniczenia dopuszczalności i zasady zawierania umów na czas określony</a:t>
          </a:r>
          <a:endParaRPr lang="en-US" sz="1400" kern="1200" dirty="0"/>
        </a:p>
      </dsp:txBody>
      <dsp:txXfrm>
        <a:off x="27149" y="3048068"/>
        <a:ext cx="5061193" cy="501854"/>
      </dsp:txXfrm>
    </dsp:sp>
    <dsp:sp modelId="{B49A3F71-0056-4B59-AC63-03B0FEC0452A}">
      <dsp:nvSpPr>
        <dsp:cNvPr id="0" name=""/>
        <dsp:cNvSpPr/>
      </dsp:nvSpPr>
      <dsp:spPr>
        <a:xfrm>
          <a:off x="0" y="3617392"/>
          <a:ext cx="5115491" cy="556152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 Treść umowy o pracę</a:t>
          </a:r>
          <a:endParaRPr lang="en-US" sz="1400" kern="1200" dirty="0"/>
        </a:p>
      </dsp:txBody>
      <dsp:txXfrm>
        <a:off x="27149" y="3644541"/>
        <a:ext cx="5061193" cy="501854"/>
      </dsp:txXfrm>
    </dsp:sp>
    <dsp:sp modelId="{60AF6D87-E6DC-4AE1-B2FD-01973902AABD}">
      <dsp:nvSpPr>
        <dsp:cNvPr id="0" name=""/>
        <dsp:cNvSpPr/>
      </dsp:nvSpPr>
      <dsp:spPr>
        <a:xfrm>
          <a:off x="0" y="4213864"/>
          <a:ext cx="5115491" cy="556152"/>
        </a:xfrm>
        <a:prstGeom prst="round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Forma umowy o pracę</a:t>
          </a:r>
          <a:endParaRPr lang="en-US" sz="1400" kern="1200" dirty="0"/>
        </a:p>
      </dsp:txBody>
      <dsp:txXfrm>
        <a:off x="27149" y="4241013"/>
        <a:ext cx="5061193" cy="501854"/>
      </dsp:txXfrm>
    </dsp:sp>
    <dsp:sp modelId="{47190440-CDE2-4A9B-AB63-CF539738F820}">
      <dsp:nvSpPr>
        <dsp:cNvPr id="0" name=""/>
        <dsp:cNvSpPr/>
      </dsp:nvSpPr>
      <dsp:spPr>
        <a:xfrm>
          <a:off x="0" y="4810336"/>
          <a:ext cx="5115491" cy="55615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Dodatkowa informacja do umowy o pracę </a:t>
          </a:r>
          <a:endParaRPr lang="en-US" sz="1400" kern="1200" dirty="0"/>
        </a:p>
      </dsp:txBody>
      <dsp:txXfrm>
        <a:off x="27149" y="4837485"/>
        <a:ext cx="5061193" cy="5018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1EC87-7123-4BFA-8AD6-C3A32106A53B}">
      <dsp:nvSpPr>
        <dsp:cNvPr id="0" name=""/>
        <dsp:cNvSpPr/>
      </dsp:nvSpPr>
      <dsp:spPr>
        <a:xfrm>
          <a:off x="0" y="86978"/>
          <a:ext cx="8132618" cy="14671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Ryzyko ekonomiczne</a:t>
          </a:r>
          <a:r>
            <a:rPr lang="pl-PL" sz="1900" kern="1200" dirty="0"/>
            <a:t>  - pracodawca ma obowiązek wypłaty wynagrodzenia i realizacji innych świadczeń wynikających ze stosunku pracy w zamian za wykonaną pracę, niezależnie od uzyskanych z tego tytułu przez pracodawcę efektów ekonomicznych</a:t>
          </a:r>
          <a:endParaRPr lang="en-US" sz="1900" kern="1200" dirty="0"/>
        </a:p>
      </dsp:txBody>
      <dsp:txXfrm>
        <a:off x="71622" y="158600"/>
        <a:ext cx="7989374" cy="1323936"/>
      </dsp:txXfrm>
    </dsp:sp>
    <dsp:sp modelId="{8BB4BB2E-7FCB-449D-9F61-5DA1D5096C5B}">
      <dsp:nvSpPr>
        <dsp:cNvPr id="0" name=""/>
        <dsp:cNvSpPr/>
      </dsp:nvSpPr>
      <dsp:spPr>
        <a:xfrm>
          <a:off x="0" y="1608878"/>
          <a:ext cx="8132618" cy="146718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Ryzyko techniczne </a:t>
          </a:r>
          <a:r>
            <a:rPr lang="pl-PL" sz="1900" kern="1200" dirty="0"/>
            <a:t>- pracodawca jest zobowiązany wypłacać wynagrodzenie także za czas nieświadczenia pracy z przyczyn techniczno-organizacyjnych, jeśli pracownik był gotowy do wykonywania pracy</a:t>
          </a:r>
          <a:endParaRPr lang="en-US" sz="1900" kern="1200" dirty="0"/>
        </a:p>
      </dsp:txBody>
      <dsp:txXfrm>
        <a:off x="71622" y="1680500"/>
        <a:ext cx="7989374" cy="1323936"/>
      </dsp:txXfrm>
    </dsp:sp>
    <dsp:sp modelId="{220FCD62-EE4F-4EC8-9191-A1538A5FBDB6}">
      <dsp:nvSpPr>
        <dsp:cNvPr id="0" name=""/>
        <dsp:cNvSpPr/>
      </dsp:nvSpPr>
      <dsp:spPr>
        <a:xfrm>
          <a:off x="0" y="3130778"/>
          <a:ext cx="8132618" cy="146718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/>
            <a:t>Ryzyko socjalne - </a:t>
          </a:r>
          <a:r>
            <a:rPr lang="pl-PL" sz="1900" kern="1200"/>
            <a:t>pracodawca jest zobowiązany wypłacać wynagrodzenie w razie nieobecności pracownika w pracy z ważnych względów osobistych (np. choroby, opieki nad dzieckiem) </a:t>
          </a:r>
          <a:endParaRPr lang="en-US" sz="1900" kern="1200"/>
        </a:p>
      </dsp:txBody>
      <dsp:txXfrm>
        <a:off x="71622" y="3202400"/>
        <a:ext cx="7989374" cy="1323936"/>
      </dsp:txXfrm>
    </dsp:sp>
    <dsp:sp modelId="{4711D684-BE20-4599-87EC-635CD9ECBCC7}">
      <dsp:nvSpPr>
        <dsp:cNvPr id="0" name=""/>
        <dsp:cNvSpPr/>
      </dsp:nvSpPr>
      <dsp:spPr>
        <a:xfrm>
          <a:off x="0" y="4652678"/>
          <a:ext cx="8132618" cy="14671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/>
            <a:t>Ryzyko osobowe – </a:t>
          </a:r>
          <a:r>
            <a:rPr lang="pl-PL" sz="1900" kern="1200"/>
            <a:t>pracodawca</a:t>
          </a:r>
          <a:r>
            <a:rPr lang="pl-PL" sz="1900" b="1" kern="1200"/>
            <a:t> </a:t>
          </a:r>
          <a:r>
            <a:rPr lang="pl-PL" sz="1900" kern="1200"/>
            <a:t>jest obciążony skutkami niezawinionych przez pracownika działań, których skutkiem jest szkoda w majątku pracodawcy</a:t>
          </a:r>
          <a:endParaRPr lang="en-US" sz="1900" kern="1200"/>
        </a:p>
      </dsp:txBody>
      <dsp:txXfrm>
        <a:off x="71622" y="4724300"/>
        <a:ext cx="7989374" cy="13239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DE0DA1-5A6C-4AD7-B8DE-9D91BF41C74C}">
      <dsp:nvSpPr>
        <dsp:cNvPr id="0" name=""/>
        <dsp:cNvSpPr/>
      </dsp:nvSpPr>
      <dsp:spPr>
        <a:xfrm>
          <a:off x="740568" y="885403"/>
          <a:ext cx="1813661" cy="906830"/>
        </a:xfrm>
        <a:prstGeom prst="roundRect">
          <a:avLst>
            <a:gd name="adj" fmla="val 10000"/>
          </a:avLst>
        </a:prstGeom>
        <a:solidFill>
          <a:schemeClr val="accent6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6"/>
        </a:fillRef>
        <a:effectRef idx="1">
          <a:schemeClr val="accent6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/>
            <a:t>Umowne</a:t>
          </a:r>
          <a:endParaRPr lang="en-US" sz="1500" b="1" kern="1200" dirty="0"/>
        </a:p>
      </dsp:txBody>
      <dsp:txXfrm>
        <a:off x="767128" y="911963"/>
        <a:ext cx="1760541" cy="853710"/>
      </dsp:txXfrm>
    </dsp:sp>
    <dsp:sp modelId="{64369F24-0719-437E-A808-F9432222F84F}">
      <dsp:nvSpPr>
        <dsp:cNvPr id="0" name=""/>
        <dsp:cNvSpPr/>
      </dsp:nvSpPr>
      <dsp:spPr>
        <a:xfrm rot="18862171">
          <a:off x="2360113" y="864062"/>
          <a:ext cx="129102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91023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3349" y="845102"/>
        <a:ext cx="64551" cy="64551"/>
      </dsp:txXfrm>
    </dsp:sp>
    <dsp:sp modelId="{312B0D04-E997-4094-B1CE-ABCA93D007CA}">
      <dsp:nvSpPr>
        <dsp:cNvPr id="0" name=""/>
        <dsp:cNvSpPr/>
      </dsp:nvSpPr>
      <dsp:spPr>
        <a:xfrm>
          <a:off x="3457020" y="3741"/>
          <a:ext cx="1648783" cy="82439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Umowa o pracę </a:t>
          </a:r>
          <a:endParaRPr lang="en-US" sz="1500" kern="1200"/>
        </a:p>
      </dsp:txBody>
      <dsp:txXfrm>
        <a:off x="3481166" y="27887"/>
        <a:ext cx="1600491" cy="776099"/>
      </dsp:txXfrm>
    </dsp:sp>
    <dsp:sp modelId="{7DAF11C9-9EC8-49F0-9798-F7EBFB7D9750}">
      <dsp:nvSpPr>
        <dsp:cNvPr id="0" name=""/>
        <dsp:cNvSpPr/>
      </dsp:nvSpPr>
      <dsp:spPr>
        <a:xfrm rot="95815">
          <a:off x="2554054" y="1338087"/>
          <a:ext cx="90314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903141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83046" y="1328824"/>
        <a:ext cx="45157" cy="45157"/>
      </dsp:txXfrm>
    </dsp:sp>
    <dsp:sp modelId="{EE1EA86A-B611-4D11-B36A-93AFEF708CA9}">
      <dsp:nvSpPr>
        <dsp:cNvPr id="0" name=""/>
        <dsp:cNvSpPr/>
      </dsp:nvSpPr>
      <dsp:spPr>
        <a:xfrm>
          <a:off x="3457020" y="951791"/>
          <a:ext cx="1648783" cy="82439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Spółdzielcza umowa o pracę</a:t>
          </a:r>
          <a:endParaRPr lang="en-US" sz="1500" kern="1200"/>
        </a:p>
      </dsp:txBody>
      <dsp:txXfrm>
        <a:off x="3481166" y="975937"/>
        <a:ext cx="1600491" cy="776099"/>
      </dsp:txXfrm>
    </dsp:sp>
    <dsp:sp modelId="{98543981-ED60-483F-8E5F-8CA5DFDC7B2E}">
      <dsp:nvSpPr>
        <dsp:cNvPr id="0" name=""/>
        <dsp:cNvSpPr/>
      </dsp:nvSpPr>
      <dsp:spPr>
        <a:xfrm rot="2828997">
          <a:off x="2341888" y="1812112"/>
          <a:ext cx="132747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27473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972438" y="1792241"/>
        <a:ext cx="66373" cy="66373"/>
      </dsp:txXfrm>
    </dsp:sp>
    <dsp:sp modelId="{DE3A2505-D4F3-4B56-9AD1-98EB0C0160E1}">
      <dsp:nvSpPr>
        <dsp:cNvPr id="0" name=""/>
        <dsp:cNvSpPr/>
      </dsp:nvSpPr>
      <dsp:spPr>
        <a:xfrm>
          <a:off x="3457020" y="1899841"/>
          <a:ext cx="1648783" cy="82439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Umowa o pracę w celu przygotowania zawodowego</a:t>
          </a:r>
          <a:endParaRPr lang="en-US" sz="1500" kern="1200"/>
        </a:p>
      </dsp:txBody>
      <dsp:txXfrm>
        <a:off x="3481166" y="1923987"/>
        <a:ext cx="1600491" cy="776099"/>
      </dsp:txXfrm>
    </dsp:sp>
    <dsp:sp modelId="{7D289E1F-69A9-42A0-B9F8-FF89998BE314}">
      <dsp:nvSpPr>
        <dsp:cNvPr id="0" name=""/>
        <dsp:cNvSpPr/>
      </dsp:nvSpPr>
      <dsp:spPr>
        <a:xfrm>
          <a:off x="816065" y="3721169"/>
          <a:ext cx="1813661" cy="906830"/>
        </a:xfrm>
        <a:prstGeom prst="roundRect">
          <a:avLst>
            <a:gd name="adj" fmla="val 10000"/>
          </a:avLst>
        </a:prstGeom>
        <a:solidFill>
          <a:schemeClr val="accent5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1" kern="1200" dirty="0"/>
            <a:t>Pozaumowne</a:t>
          </a:r>
          <a:endParaRPr lang="en-US" sz="1500" b="1" kern="1200" dirty="0"/>
        </a:p>
      </dsp:txBody>
      <dsp:txXfrm>
        <a:off x="842625" y="3747729"/>
        <a:ext cx="1760541" cy="853710"/>
      </dsp:txXfrm>
    </dsp:sp>
    <dsp:sp modelId="{C40177E7-0276-409B-9824-EEF393BFA4B7}">
      <dsp:nvSpPr>
        <dsp:cNvPr id="0" name=""/>
        <dsp:cNvSpPr/>
      </dsp:nvSpPr>
      <dsp:spPr>
        <a:xfrm rot="18728030">
          <a:off x="2426786" y="3704020"/>
          <a:ext cx="1233174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33174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2544" y="3686507"/>
        <a:ext cx="61658" cy="61658"/>
      </dsp:txXfrm>
    </dsp:sp>
    <dsp:sp modelId="{9E9150E2-880A-4EB7-9553-750DA12635DC}">
      <dsp:nvSpPr>
        <dsp:cNvPr id="0" name=""/>
        <dsp:cNvSpPr/>
      </dsp:nvSpPr>
      <dsp:spPr>
        <a:xfrm>
          <a:off x="3457020" y="2847891"/>
          <a:ext cx="1648783" cy="8243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kern="1200" dirty="0"/>
            <a:t>Powołanie</a:t>
          </a:r>
          <a:endParaRPr lang="en-US" sz="1500" b="0" kern="1200" dirty="0"/>
        </a:p>
      </dsp:txBody>
      <dsp:txXfrm>
        <a:off x="3481166" y="2872037"/>
        <a:ext cx="1600491" cy="776099"/>
      </dsp:txXfrm>
    </dsp:sp>
    <dsp:sp modelId="{AE5463BD-47CC-4328-AC3A-215DB00BD423}">
      <dsp:nvSpPr>
        <dsp:cNvPr id="0" name=""/>
        <dsp:cNvSpPr/>
      </dsp:nvSpPr>
      <dsp:spPr>
        <a:xfrm rot="139349">
          <a:off x="2629387" y="4178046"/>
          <a:ext cx="827973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27973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22674" y="4170662"/>
        <a:ext cx="41398" cy="41398"/>
      </dsp:txXfrm>
    </dsp:sp>
    <dsp:sp modelId="{10E268C1-B95E-4E20-845B-DD5C5B80033A}">
      <dsp:nvSpPr>
        <dsp:cNvPr id="0" name=""/>
        <dsp:cNvSpPr/>
      </dsp:nvSpPr>
      <dsp:spPr>
        <a:xfrm>
          <a:off x="3457020" y="3795942"/>
          <a:ext cx="1648783" cy="8243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kern="1200" dirty="0"/>
            <a:t>Wybór</a:t>
          </a:r>
          <a:endParaRPr lang="en-US" sz="1500" b="0" kern="1200" dirty="0"/>
        </a:p>
      </dsp:txBody>
      <dsp:txXfrm>
        <a:off x="3481166" y="3820088"/>
        <a:ext cx="1600491" cy="776099"/>
      </dsp:txXfrm>
    </dsp:sp>
    <dsp:sp modelId="{D684ED42-3EAC-4550-BF1E-DCACA869A802}">
      <dsp:nvSpPr>
        <dsp:cNvPr id="0" name=""/>
        <dsp:cNvSpPr/>
      </dsp:nvSpPr>
      <dsp:spPr>
        <a:xfrm rot="2992552">
          <a:off x="2401509" y="4652071"/>
          <a:ext cx="1283728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283728" y="13315"/>
              </a:lnTo>
            </a:path>
          </a:pathLst>
        </a:cu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11280" y="4633293"/>
        <a:ext cx="64186" cy="64186"/>
      </dsp:txXfrm>
    </dsp:sp>
    <dsp:sp modelId="{19CC39B6-1010-44E6-83AF-46B664964D7A}">
      <dsp:nvSpPr>
        <dsp:cNvPr id="0" name=""/>
        <dsp:cNvSpPr/>
      </dsp:nvSpPr>
      <dsp:spPr>
        <a:xfrm>
          <a:off x="3457020" y="4743992"/>
          <a:ext cx="1648783" cy="824391"/>
        </a:xfrm>
        <a:prstGeom prst="roundRect">
          <a:avLst>
            <a:gd name="adj" fmla="val 10000"/>
          </a:avLst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b="0" kern="1200" dirty="0"/>
            <a:t>Mianowanie</a:t>
          </a:r>
          <a:endParaRPr lang="en-US" sz="1500" b="0" kern="1200" dirty="0"/>
        </a:p>
      </dsp:txBody>
      <dsp:txXfrm>
        <a:off x="3481166" y="4768138"/>
        <a:ext cx="1600491" cy="7760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8EE500-7512-428B-AEF7-D51EF6CCA2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AD9B05-7FFB-4444-873B-EB7A216D3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1CE290-6401-4784-BE7F-749CE1DA3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CAFC0A-27B6-409D-993B-37851900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01163F-CDC9-4CF3-8B8B-D66AC075C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885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CED053-E0F3-4FE6-9100-92693253F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70F90E8-4305-42D4-882E-FF899A8203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B37EB4-4F20-4EEE-B00B-D0346AF5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6DA69AA-F843-4EBF-81CD-CA3AACBB5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6677B7-B441-401C-A9AC-F060DA363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819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A82FDD5D-64D4-4701-B0AA-25E2B3E56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9F1E26B-6995-4359-A31B-8986E0947D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B1B422-2FD0-4268-93A0-021DF93ED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A0A98A-C7C2-403F-B472-37E3A8738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FA9E72-A231-41D2-A8EF-83E0ED45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530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10B4E8-03BF-45CD-B05A-4E621F962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1B184D-50D3-4F0B-BF4D-61ABB3FFB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848CC46-98A5-462C-939A-9C0ABBA6E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D6D588E-F7A9-4559-A762-BCCD811CF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C91FF2-767E-4214-8DE6-F0C6BE2E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820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7F60A3-BF1A-4E07-A24B-EB39ADEED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E37413D-8F4C-4296-ADAB-30319C67D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06A5B46-9F09-4F67-B90D-D9C195DBA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CBAFBED-C9BD-4088-8255-C3C1C5379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02822F6-CA12-435F-A053-5585CAC3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6361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AF732E-A28D-4DF9-9CB9-BD6E63E3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A2A231-C262-4C85-A2DB-BC0110AF3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4390E30-F6BC-46E6-86D7-08F0B07FF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D19535F-A581-4891-97F3-31E1CDC88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24F2A22-72D1-41BE-896A-E77190D8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20C0EB-03DC-4B3D-B275-F6A2A3878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5936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1BF5C7-BE5C-4595-A5BC-D4DD406E7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8FB71A2-EA09-492C-9B7E-F08F6F13C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4F882-93FE-4E7A-BFA7-BEC42028D9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9D11B67-F137-481B-8BE6-1ACA45E21F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3272C6B-6F89-4C99-B474-CC13F51DAC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0EAE9CE5-BD9D-443B-9F7D-1045D31F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05CBA61-3953-4DD5-B72B-83EC948A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0417DC6-454D-4214-BA0C-A570C8F3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711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DDB485-47C1-449C-BADF-C66795C7D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A1E468F-3096-4315-858B-8D51A16B5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F345606-2B52-4E41-82EE-CD90BB7ED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D7F6AA2-FC5D-44B9-9113-F60DC331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481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ADE9FD2-6A1C-402B-859A-A49BB2C31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BCE09BB0-5A37-4BDF-B8C0-AAA303212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CA1AB3-77BD-4505-AC37-DD2C31A7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457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897024-16C3-4DB1-A638-F82083A72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DFD46D-1C4A-4029-B9B9-F239ACA72E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19BDB7D-908C-4DB8-A61B-D0DEA2864B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C7A1D21-60E5-47AB-80D4-DD954E49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E5E9999-6033-443F-B988-746EFAC5E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AB4B0C-EC80-4642-86F4-13331CE62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061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319CEC-F819-45FA-B6BF-D4CC51B52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D0EE67D-6C38-4EDE-8FCD-2162461B0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960C3BFB-23FB-4B05-AE54-CF74528A4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B3425FC-0874-423A-8279-E75AC6F1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58C6828-F6C2-455C-AD25-3FED20C4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FD4B16-C5E1-431C-8411-9A63ED380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076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A28C72F-3148-4E54-8CDD-83679419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B129ED7-8407-47FD-A11C-A0B0ABE3D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50C2E8-C4E9-4B20-B88C-ECC34009D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30977-56A1-45B9-875F-3D6EF92BF651}" type="datetimeFigureOut">
              <a:rPr lang="pl-PL" smtClean="0"/>
              <a:t>11.03.2019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E214918-8430-4E28-B29A-A4FB97AF6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D6D239A-D683-490C-9BB6-E883F33DB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68144-4D3B-4036-BCCA-4310D70486E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654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hyperlink" Target="https://creativecommons.org/licenses/by-nc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reativecommons.org/licenses/by-nd/3.0/" TargetMode="External"/><Relationship Id="rId5" Type="http://schemas.openxmlformats.org/officeDocument/2006/relationships/hyperlink" Target="http://theconversation.com/extra-funding-for-legal-assistance-services-should-only-be-a-start-34843" TargetMode="External"/><Relationship Id="rId4" Type="http://schemas.openxmlformats.org/officeDocument/2006/relationships/hyperlink" Target="http://www.lowndesjordan.co.nz/updates-article/employment-relations-bil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2">
            <a:extLst>
              <a:ext uri="{FF2B5EF4-FFF2-40B4-BE49-F238E27FC236}">
                <a16:creationId xmlns:a16="http://schemas.microsoft.com/office/drawing/2014/main" id="{84867EAF-AE1D-4322-9DE8-383AE3F7BC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6" y="-4691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8" name="Picture 34">
            <a:extLst>
              <a:ext uri="{FF2B5EF4-FFF2-40B4-BE49-F238E27FC236}">
                <a16:creationId xmlns:a16="http://schemas.microsoft.com/office/drawing/2014/main" id="{40676238-7F95-4EEB-836A-7D2392787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2E30696E-CC62-48CC-BC1F-AE3D1E8BA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057" y="3121701"/>
            <a:ext cx="3658053" cy="1786515"/>
          </a:xfrm>
        </p:spPr>
        <p:txBody>
          <a:bodyPr anchor="t">
            <a:normAutofit/>
          </a:bodyPr>
          <a:lstStyle/>
          <a:p>
            <a:pPr algn="l"/>
            <a:r>
              <a:rPr lang="pl-PL" sz="4400" dirty="0">
                <a:solidFill>
                  <a:srgbClr val="FFFFFF"/>
                </a:solidFill>
              </a:rPr>
              <a:t>Podstawy prawa pracy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F7A4C83-3405-48AB-A0CC-0DDA77FF17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6057" y="2032347"/>
            <a:ext cx="3658053" cy="955111"/>
          </a:xfrm>
        </p:spPr>
        <p:txBody>
          <a:bodyPr anchor="b">
            <a:normAutofit/>
          </a:bodyPr>
          <a:lstStyle/>
          <a:p>
            <a:pPr algn="l"/>
            <a:r>
              <a:rPr lang="pl-PL" sz="1800">
                <a:solidFill>
                  <a:srgbClr val="FFFFFF"/>
                </a:solidFill>
              </a:rPr>
              <a:t>mgr Klaudia Krawczyk</a:t>
            </a:r>
          </a:p>
          <a:p>
            <a:pPr algn="l"/>
            <a:r>
              <a:rPr lang="pl-PL" sz="1800">
                <a:solidFill>
                  <a:srgbClr val="FFFFFF"/>
                </a:solidFill>
              </a:rPr>
              <a:t>Zakład Prawa Pracy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4DC3DBC-4B12-48F7-96B5-8B0702D943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99401" y="1756860"/>
            <a:ext cx="6997258" cy="4653176"/>
          </a:xfrm>
          <a:prstGeom prst="rect">
            <a:avLst/>
          </a:prstGeom>
          <a:ln w="9525">
            <a:noFill/>
          </a:ln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06163696-48F7-40B4-B6E0-89FEA9914E82}"/>
              </a:ext>
            </a:extLst>
          </p:cNvPr>
          <p:cNvSpPr txBox="1"/>
          <p:nvPr/>
        </p:nvSpPr>
        <p:spPr>
          <a:xfrm>
            <a:off x="10048672" y="6870700"/>
            <a:ext cx="214332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>
                <a:solidFill>
                  <a:srgbClr val="FFFFFF"/>
                </a:solidFill>
                <a:hlinkClick r:id="rId5" tooltip="http://theconversation.com/extra-funding-for-legal-assistance-services-should-only-be-a-start-348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>
                <a:solidFill>
                  <a:srgbClr val="FFFFFF"/>
                </a:solidFill>
              </a:rPr>
              <a:t>, autor: Nieznany autor, licencja: </a:t>
            </a:r>
            <a:r>
              <a:rPr lang="pl-PL" sz="700">
                <a:solidFill>
                  <a:srgbClr val="FFFFFF"/>
                </a:solidFill>
                <a:hlinkClick r:id="rId6" tooltip="https://creativecommons.org/licenses/by-nd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BY-ND</a:t>
            </a:r>
            <a:endParaRPr lang="pl-PL" sz="700">
              <a:solidFill>
                <a:srgbClr val="FFFFFF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1A9AABB-5A79-4AA0-BEEC-C684E05935C6}"/>
              </a:ext>
            </a:extLst>
          </p:cNvPr>
          <p:cNvSpPr txBox="1"/>
          <p:nvPr/>
        </p:nvSpPr>
        <p:spPr>
          <a:xfrm>
            <a:off x="10094952" y="6670645"/>
            <a:ext cx="2097048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pl-PL" sz="700" dirty="0">
                <a:solidFill>
                  <a:srgbClr val="FFFFFF"/>
                </a:solidFill>
                <a:hlinkClick r:id="rId4" tooltip="http://www.lowndesjordan.co.nz/updates-article/employment-relations-bil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 zdjęcie</a:t>
            </a:r>
            <a:r>
              <a:rPr lang="pl-PL" sz="700" dirty="0">
                <a:solidFill>
                  <a:srgbClr val="FFFFFF"/>
                </a:solidFill>
              </a:rPr>
              <a:t>, autor: Nieznany autor, licencja: </a:t>
            </a:r>
            <a:r>
              <a:rPr lang="pl-PL" sz="700" dirty="0">
                <a:solidFill>
                  <a:srgbClr val="FFFFFF"/>
                </a:solidFill>
                <a:hlinkClick r:id="rId7" tooltip="https://creativecommons.org/licenses/by-nc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</a:t>
            </a:r>
            <a:endParaRPr lang="pl-PL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539876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E3DE1A3C-B727-4B4A-92B3-470EC467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5129" y="424581"/>
            <a:ext cx="4977976" cy="145405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000000"/>
                </a:solidFill>
              </a:rPr>
              <a:t>Odpłatność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A382BC9B-54A1-4D7D-A8DC-A502A2B825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D540CC-5B36-4371-9CEA-3CEBCE417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4185" y="1143000"/>
            <a:ext cx="6865389" cy="4996581"/>
          </a:xfrm>
        </p:spPr>
        <p:txBody>
          <a:bodyPr anchor="ctr">
            <a:normAutofit/>
          </a:bodyPr>
          <a:lstStyle/>
          <a:p>
            <a:pPr algn="just"/>
            <a:r>
              <a:rPr lang="pl-PL" sz="2000" dirty="0">
                <a:solidFill>
                  <a:srgbClr val="000000"/>
                </a:solidFill>
              </a:rPr>
              <a:t>za wykonaną pracę pracownik nabywa umówione wynagrodzenie odpowiednie do rodzaju pracy, jej ilości i jakości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</a:rPr>
              <a:t>w pewnych przypadkach wynagrodzenie należy się także za czas niewykonywania pracy (np. urlopy wypoczynkowe czy niektóre płatne zwolnienia od pracy). 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</a:rPr>
              <a:t>cecha </a:t>
            </a:r>
            <a:r>
              <a:rPr lang="pl-PL" sz="2000" b="1" dirty="0">
                <a:solidFill>
                  <a:srgbClr val="000000"/>
                </a:solidFill>
              </a:rPr>
              <a:t>bezwzględna</a:t>
            </a:r>
            <a:r>
              <a:rPr lang="pl-PL" sz="2000" dirty="0">
                <a:solidFill>
                  <a:srgbClr val="000000"/>
                </a:solidFill>
              </a:rPr>
              <a:t> stosunku pracy - pracownik nie może zrzec się prawa do wynagrodzenia ani przenieść go na inną osobę (art. 84 </a:t>
            </a:r>
            <a:r>
              <a:rPr lang="pl-PL" sz="2000" dirty="0" err="1">
                <a:solidFill>
                  <a:srgbClr val="000000"/>
                </a:solidFill>
              </a:rPr>
              <a:t>k.p</a:t>
            </a:r>
            <a:r>
              <a:rPr lang="pl-PL" sz="2000" dirty="0">
                <a:solidFill>
                  <a:srgbClr val="000000"/>
                </a:solidFill>
              </a:rPr>
              <a:t>.)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</a:rPr>
              <a:t>pracownik zachowuje prawo do wynagrodzenia za samą gotowość do świadczenia pracy, jeśli praca nie mogła być wykonywana z przyczyn od niego niezależnych</a:t>
            </a:r>
          </a:p>
        </p:txBody>
      </p:sp>
    </p:spTree>
    <p:extLst>
      <p:ext uri="{BB962C8B-B14F-4D97-AF65-F5344CB8AC3E}">
        <p14:creationId xmlns:p14="http://schemas.microsoft.com/office/powerpoint/2010/main" val="494454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7C192642-541E-41E1-8ECF-0FD87A7F7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Ryzyko pracodawcy</a:t>
            </a: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F8633A08-5080-46DA-8073-1FCFE8E813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812440"/>
              </p:ext>
            </p:extLst>
          </p:nvPr>
        </p:nvGraphicFramePr>
        <p:xfrm>
          <a:off x="3713018" y="484909"/>
          <a:ext cx="8132618" cy="6206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25589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073B8C-602A-4847-B6A2-B8C1F91E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123825"/>
            <a:ext cx="7474172" cy="1325563"/>
          </a:xfrm>
        </p:spPr>
        <p:txBody>
          <a:bodyPr>
            <a:normAutofit/>
          </a:bodyPr>
          <a:lstStyle/>
          <a:p>
            <a:r>
              <a:rPr lang="pl-PL" dirty="0"/>
              <a:t>Cechy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14E9B8-AF04-434E-A5D7-C65A64D8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340528"/>
            <a:ext cx="8826994" cy="5393647"/>
          </a:xfrm>
        </p:spPr>
        <p:txBody>
          <a:bodyPr anchor="ctr">
            <a:normAutofit/>
          </a:bodyPr>
          <a:lstStyle/>
          <a:p>
            <a:pPr algn="just"/>
            <a:r>
              <a:rPr lang="pl-PL" sz="2400" b="1" dirty="0"/>
              <a:t>Dobrowolność</a:t>
            </a:r>
            <a:r>
              <a:rPr lang="pl-PL" sz="2400" dirty="0"/>
              <a:t> - stosunek pracy nie może zostać nawiązany </a:t>
            </a:r>
            <a:r>
              <a:rPr lang="pl-PL" sz="2400" u="sng" dirty="0"/>
              <a:t>bez zgodnego oświadczenia woli pracownika i pracodawcy</a:t>
            </a:r>
            <a:r>
              <a:rPr lang="pl-PL" sz="2400" dirty="0"/>
              <a:t>. Jest to bowiem podstawowa zasada prawa pracy wyrażona w art. 11 KP (wyr. SN z 28.3.2017 r., II PK 15/16, </a:t>
            </a:r>
            <a:r>
              <a:rPr lang="pl-PL" sz="2400" dirty="0" err="1"/>
              <a:t>MoPr</a:t>
            </a:r>
            <a:r>
              <a:rPr lang="pl-PL" sz="2400" dirty="0"/>
              <a:t> 2017, Nr 10, s. 529)</a:t>
            </a:r>
          </a:p>
          <a:p>
            <a:r>
              <a:rPr lang="pl-PL" sz="2400" b="1" dirty="0"/>
              <a:t>Kierownictwo</a:t>
            </a:r>
            <a:r>
              <a:rPr lang="pl-PL" sz="2400" dirty="0"/>
              <a:t> pracodawcy - prawo wydawania pracownikowi poleceń</a:t>
            </a:r>
          </a:p>
          <a:p>
            <a:pPr algn="just"/>
            <a:r>
              <a:rPr lang="pl-PL" sz="2400" b="1" dirty="0"/>
              <a:t>Ciągłość</a:t>
            </a:r>
            <a:r>
              <a:rPr lang="pl-PL" sz="2400" dirty="0"/>
              <a:t> świadczenia pracy - zobowiązanie pracownika nie polega na jednorazowym wykonaniu pewnej czynności lub na wykonaniu ich zespołu składającego się na określony rezultat, lecz wiąże się z </a:t>
            </a:r>
            <a:r>
              <a:rPr lang="pl-PL" sz="2400" u="sng" dirty="0"/>
              <a:t>wykonywaniem określonych czynności w powtarzających się odstępach czasu, w okresie istnienia trwałej więzi łączącej pracownika z pracodawcą </a:t>
            </a:r>
            <a:r>
              <a:rPr lang="pl-PL" sz="2400" dirty="0"/>
              <a:t>(wyr. SN z 14.12.1999 r., I PKN 451/99, </a:t>
            </a:r>
            <a:r>
              <a:rPr lang="pl-PL" sz="2400" dirty="0" err="1"/>
              <a:t>OSNAPiUS</a:t>
            </a:r>
            <a:r>
              <a:rPr lang="pl-PL" sz="2400" dirty="0"/>
              <a:t> 2001, Nr 10, poz. 337).</a:t>
            </a:r>
          </a:p>
          <a:p>
            <a:endParaRPr lang="pl-PL" sz="2400" dirty="0"/>
          </a:p>
          <a:p>
            <a:endParaRPr lang="pl-PL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039E7B8-3B53-4410-A15F-3F02A7AE2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7549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CDCDFE0B-A109-41D9-A2EE-5C1B6F99B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o pracę a umowy cywilnoprawne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86191276-84BD-4C4F-80D4-C5C7189EB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Co odróżnia umowę o pracę od umów cywilnoprawnych (umowa o dzieło, umowa zlecenia)? </a:t>
            </a:r>
          </a:p>
          <a:p>
            <a:pPr algn="just"/>
            <a:r>
              <a:rPr lang="pl-PL" dirty="0"/>
              <a:t>Jakie są konsekwencje nieprawidłowego zakwalifikowania umowy o pracę?</a:t>
            </a:r>
          </a:p>
          <a:p>
            <a:pPr algn="just"/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37346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95D989-81FA-4BAD-9AD5-E46CEDA91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3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AE23069-66B8-4C2A-B5F8-1ACED8A40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2"/>
            <a:ext cx="4572001" cy="6858001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rgbClr val="FFFFFF"/>
                </a:solidFill>
              </a:rPr>
              <a:t>Nawiązanie stosunku pracy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56189E5-8A3E-4CFD-B71B-CCD0F8495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3" y="0"/>
            <a:ext cx="142074" cy="6858000"/>
          </a:xfrm>
          <a:prstGeom prst="rect">
            <a:avLst/>
          </a:prstGeom>
          <a:solidFill>
            <a:schemeClr val="tx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C2401D1D-F483-41F7-9270-C8C816D2BA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349070"/>
              </p:ext>
            </p:extLst>
          </p:nvPr>
        </p:nvGraphicFramePr>
        <p:xfrm>
          <a:off x="5459413" y="642938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6385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777CFB-E803-42FD-A5CE-3F59CAF44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Stosunek pracy na podstawie powołania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1DC3843-2B6B-49A1-B866-8BF43CC6D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Art. 68-72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Powołanie</a:t>
            </a:r>
            <a:r>
              <a:rPr lang="pl-PL" dirty="0"/>
              <a:t> – akt, mocą którego powierza się danej osobie określone przez prawo stanowisko kierownicze lub samodzielne oraz nawiązuje z nią stosunek pracy</a:t>
            </a:r>
          </a:p>
          <a:p>
            <a:pPr algn="just"/>
            <a:r>
              <a:rPr lang="pl-PL" dirty="0"/>
              <a:t>Pracownik uprzednio musi wyrazić zgodę na powołanie</a:t>
            </a:r>
          </a:p>
          <a:p>
            <a:pPr algn="just"/>
            <a:r>
              <a:rPr lang="pl-PL" dirty="0"/>
              <a:t>Zgoda pracodawcy jest zawarta w akcie powołania</a:t>
            </a:r>
          </a:p>
          <a:p>
            <a:pPr algn="just"/>
            <a:r>
              <a:rPr lang="pl-PL" dirty="0"/>
              <a:t>Powołanie wywiera podwójny skutek: powierza określone funkcje i nawiązuje stosunek pracy</a:t>
            </a:r>
          </a:p>
          <a:p>
            <a:pPr algn="just"/>
            <a:r>
              <a:rPr lang="pl-PL" dirty="0"/>
              <a:t>Może być poprzedzone konkursem - art. 68(1)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Stosunek pracy nawiązuje się w terminie określonym w akcie powołania, a w razie jego braku – w dniu doręczenia powołania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87754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7970B6-CD20-4BE3-8C9D-3BDC91B6D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4B2F7A-FD83-402B-88EC-0966FA6A3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68 § 1. Stosunek pracy nawiązuje się na podstawie </a:t>
            </a:r>
            <a:r>
              <a:rPr lang="pl-PL" b="1" dirty="0"/>
              <a:t>powołania</a:t>
            </a:r>
            <a:r>
              <a:rPr lang="pl-PL" dirty="0"/>
              <a:t> w przypadkach </a:t>
            </a:r>
            <a:r>
              <a:rPr lang="pl-PL" u="sng" dirty="0"/>
              <a:t>określonych w odrębnych przepisach</a:t>
            </a:r>
            <a:r>
              <a:rPr lang="pl-PL" dirty="0"/>
              <a:t>.</a:t>
            </a:r>
          </a:p>
          <a:p>
            <a:pPr lvl="1" algn="just"/>
            <a:r>
              <a:rPr lang="pl-PL" dirty="0"/>
              <a:t>ustawa z 13.4.2007 r. o Państwowej Inspekcji Pracy (</a:t>
            </a:r>
            <a:r>
              <a:rPr lang="pl-PL" dirty="0" err="1"/>
              <a:t>t.j</a:t>
            </a:r>
            <a:r>
              <a:rPr lang="pl-PL" dirty="0"/>
              <a:t>. Dz.U. z 2018 r. poz. 623) - Stosunek pracy na podstawie powołania jest nawiązywany z głównym inspektorem pracy, okręgowymi inspektorami pracy oraz zastępcami tych pracowników;</a:t>
            </a:r>
          </a:p>
          <a:p>
            <a:pPr lvl="1" algn="just"/>
            <a:r>
              <a:rPr lang="pl-PL" dirty="0"/>
              <a:t>ustawa z 25.9.1981 r. o przedsiębiorstwach państwowych (</a:t>
            </a:r>
            <a:r>
              <a:rPr lang="pl-PL" dirty="0" err="1"/>
              <a:t>t.j</a:t>
            </a:r>
            <a:r>
              <a:rPr lang="pl-PL" dirty="0"/>
              <a:t>. Dz.U. z 2017 r. poz. 2152). Na podstawie powołania są zatrudniani dyrektorzy przedsiębiorstw państwowych, ich zastępcy oraz główni księgowi.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3906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22EC85-4B4A-438A-B088-31338DEE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Stosunek pracy na podstawie wyboru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5DDB92-1C73-4708-AE23-ED1082009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Art. 73-75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Wybór</a:t>
            </a:r>
            <a:r>
              <a:rPr lang="pl-PL" dirty="0"/>
              <a:t> - forma powierzania kandydatowi określonych funkcji w drodze decyzji organu kolektywnego</a:t>
            </a:r>
          </a:p>
          <a:p>
            <a:pPr algn="just"/>
            <a:r>
              <a:rPr lang="pl-PL" dirty="0"/>
              <a:t>Na podstawie </a:t>
            </a:r>
            <a:r>
              <a:rPr lang="pl-PL" b="1" dirty="0"/>
              <a:t>wyboru</a:t>
            </a:r>
            <a:r>
              <a:rPr lang="pl-PL" dirty="0"/>
              <a:t> dochodzi najczęściej do nawiązania stosunku pracy radnych, pracowników samorządowych, etatowych członków różnego rodzaju organizacji społecznych, stowarzyszeń, partii, związków zawodowych</a:t>
            </a:r>
          </a:p>
          <a:p>
            <a:pPr algn="just"/>
            <a:r>
              <a:rPr lang="pl-PL" dirty="0"/>
              <a:t>Konieczna uprzednia zgoda pracownika</a:t>
            </a:r>
          </a:p>
          <a:p>
            <a:pPr algn="just"/>
            <a:r>
              <a:rPr lang="pl-PL" dirty="0"/>
              <a:t>Np. ustawa z dnia 21 listopada 2008 r. o pracownikach samorządowych</a:t>
            </a:r>
          </a:p>
          <a:p>
            <a:pPr lvl="1" algn="just"/>
            <a:r>
              <a:rPr lang="pl-PL" dirty="0"/>
              <a:t>w urzędzie marszałkowskim – marszałka województwa, wicemarszałka oraz pozostałych członków zarządu województwa – jeżeli statut województwa tak stanowi;</a:t>
            </a:r>
          </a:p>
          <a:p>
            <a:pPr lvl="1" algn="just"/>
            <a:r>
              <a:rPr lang="pl-PL" dirty="0"/>
              <a:t>w starostwie powiatowym – starosty, wicestarosty oraz pozostałych członków zarządu powiatu – jeżeli statut powiatu tak stanowi;</a:t>
            </a:r>
            <a:endParaRPr lang="pl-PL" b="1" dirty="0"/>
          </a:p>
          <a:p>
            <a:pPr lvl="1" algn="just"/>
            <a:r>
              <a:rPr lang="pl-PL" dirty="0"/>
              <a:t>w urzędzie gminy – wójta (burmistrza, prezydenta miasta);</a:t>
            </a:r>
          </a:p>
          <a:p>
            <a:pPr lvl="1" algn="just"/>
            <a:r>
              <a:rPr lang="pl-PL" dirty="0"/>
              <a:t>w związkach jednostek samorządu terytorialnego – przewodniczącego zarządu związku i pozostałych członków zarządu – jeżeli statut związku tak stanowi;</a:t>
            </a:r>
          </a:p>
          <a:p>
            <a:pPr lvl="1" algn="just"/>
            <a:r>
              <a:rPr lang="pl-PL" dirty="0"/>
              <a:t>w urzędzie m.st. Warszawy – burmistrza dzielnicy m.st. Warszawy, zastępcy burmistrza dzielnicy m.st. Warszawy i pozostałych członków zarządu dzielnicy m.st. Warszawy.</a:t>
            </a:r>
          </a:p>
          <a:p>
            <a:pPr lvl="1"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65165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1591AF-0A4B-4ABA-BE1B-CFC4B5566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Stosunek pracy na podstawie mianowania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6CD62C-1FA2-45DE-8641-C4FD4BDFB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Art. 76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b="1" dirty="0"/>
              <a:t>Mianowanie</a:t>
            </a:r>
            <a:r>
              <a:rPr lang="pl-PL" dirty="0"/>
              <a:t> jako podstawa stosunku pracy występuje w czterech obszarach związanych z zatrudnieniem: administracja publiczna, szkolnictwo, nauka oraz wymiar sprawiedliwości. Wśród pragmatyk pracowniczych, które przewidują mianowanie wskazać można np. ustawy:</a:t>
            </a:r>
          </a:p>
          <a:p>
            <a:pPr lvl="1"/>
            <a:r>
              <a:rPr lang="pl-PL" dirty="0"/>
              <a:t>o służbie cywilnej;</a:t>
            </a:r>
            <a:endParaRPr lang="pl-PL" b="1" dirty="0"/>
          </a:p>
          <a:p>
            <a:pPr lvl="1"/>
            <a:r>
              <a:rPr lang="pl-PL" dirty="0"/>
              <a:t>o pracownikach urzędów państwowych;</a:t>
            </a:r>
            <a:endParaRPr lang="pl-PL" b="1" dirty="0"/>
          </a:p>
          <a:p>
            <a:pPr lvl="1"/>
            <a:r>
              <a:rPr lang="pl-PL" dirty="0"/>
              <a:t>o Państwowej Inspekcji Pracy;</a:t>
            </a:r>
          </a:p>
          <a:p>
            <a:pPr lvl="1"/>
            <a:r>
              <a:rPr lang="pl-PL" dirty="0"/>
              <a:t>o Najwyższej Izbie Kontroli;</a:t>
            </a:r>
            <a:endParaRPr lang="pl-PL" b="1" dirty="0"/>
          </a:p>
          <a:p>
            <a:pPr lvl="1"/>
            <a:r>
              <a:rPr lang="pl-PL" dirty="0"/>
              <a:t>Karta Nauczyciela;</a:t>
            </a:r>
            <a:endParaRPr lang="pl-PL" b="1" dirty="0"/>
          </a:p>
          <a:p>
            <a:pPr lvl="1"/>
            <a:r>
              <a:rPr lang="pl-PL" dirty="0"/>
              <a:t>Prawo o szkolnictwie wyższym;</a:t>
            </a:r>
          </a:p>
          <a:p>
            <a:r>
              <a:rPr lang="pl-PL" dirty="0"/>
              <a:t>Możliwość mianowania zależy od spełnienia warunków określonych w pragmatykach służbowych (np. wymóg obywatelstwa, wieku)</a:t>
            </a:r>
          </a:p>
          <a:p>
            <a:r>
              <a:rPr lang="pl-PL" dirty="0"/>
              <a:t>Podległość służbowa - pracownik mianowany może być w przypadkach określonych w ustawie przeniesiony na inne stanowisko lub do innego urzędu – w drodze decyzji władzy służbowej (za zgodą pracownika lub bez)</a:t>
            </a:r>
          </a:p>
          <a:p>
            <a:pPr algn="just"/>
            <a:r>
              <a:rPr lang="pl-PL" b="1" dirty="0"/>
              <a:t>Akt mianowania </a:t>
            </a:r>
            <a:r>
              <a:rPr lang="pl-PL" dirty="0"/>
              <a:t>kreujący stosunek pracy należy odróżnić od </a:t>
            </a:r>
            <a:r>
              <a:rPr lang="pl-PL" u="sng" dirty="0"/>
              <a:t>ściśle</a:t>
            </a:r>
            <a:r>
              <a:rPr lang="pl-PL" dirty="0"/>
              <a:t> </a:t>
            </a:r>
            <a:r>
              <a:rPr lang="pl-PL" u="sng" dirty="0"/>
              <a:t>administracyjnego</a:t>
            </a:r>
            <a:r>
              <a:rPr lang="pl-PL" dirty="0"/>
              <a:t> aktu mianowania „funkcjonariuszy”: zawodowych żołnierzy, funkcjonariuszy Agencji Bezpieczeństwa Wewnętrznego i Agencji Wywiadu, Centralnego Biura Antykorupcyjnego, Policji, Straży Więziennej, Straży Granicznej oraz Państwowej Straży Pożarnej.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5045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B0C180-2F8F-4153-A6BC-3FE4AC747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Stosunek pracy na podstawie spółdzielczej umowy o pracę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DB1F99-57C1-43FD-B2F2-3F6B8956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74" y="1903446"/>
            <a:ext cx="11856395" cy="4789184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Art. 77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Spółdzielcza umowa o pracę </a:t>
            </a:r>
            <a:r>
              <a:rPr lang="pl-PL" b="1" dirty="0"/>
              <a:t>nie</a:t>
            </a:r>
            <a:r>
              <a:rPr lang="pl-PL" dirty="0"/>
              <a:t> </a:t>
            </a:r>
            <a:r>
              <a:rPr lang="pl-PL" b="1" dirty="0"/>
              <a:t>może</a:t>
            </a:r>
            <a:r>
              <a:rPr lang="pl-PL" dirty="0"/>
              <a:t> stanowić podstawy zatrudnienia innych podmiotów</a:t>
            </a:r>
          </a:p>
          <a:p>
            <a:pPr lvl="1" algn="just"/>
            <a:r>
              <a:rPr lang="pl-PL" dirty="0">
                <a:sym typeface="Wingdings" panose="05000000000000000000" pitchFamily="2" charset="2"/>
              </a:rPr>
              <a:t>Co w sytuacji przejścia zakładu pracy na innego pracodawcę?</a:t>
            </a:r>
          </a:p>
          <a:p>
            <a:pPr lvl="1" algn="just"/>
            <a:r>
              <a:rPr lang="pl-PL" dirty="0"/>
              <a:t>Przejście na innego pracodawcę zakładu pracy, w którym była wykonywana praca na podstawie spółdzielczej umowy o pracę,</a:t>
            </a:r>
            <a:r>
              <a:rPr lang="pl-PL" b="1" dirty="0"/>
              <a:t> powoduje jej przekształcenie w umowny stosunek pracy</a:t>
            </a:r>
            <a:r>
              <a:rPr lang="pl-PL" dirty="0"/>
              <a:t> (zob. wyr. SN z 24.6.1998 r., I PKN 169/98, </a:t>
            </a:r>
            <a:r>
              <a:rPr lang="pl-PL" dirty="0" err="1"/>
              <a:t>OSNAPiUS</a:t>
            </a:r>
            <a:r>
              <a:rPr lang="pl-PL" dirty="0"/>
              <a:t> 1999, Nr 13, poz. 423).</a:t>
            </a:r>
          </a:p>
          <a:p>
            <a:pPr algn="just"/>
            <a:r>
              <a:rPr lang="pl-PL" dirty="0"/>
              <a:t>Przyjęcie pracownika spółdzielni pracy w poczet jej członków powoduje rozwiązanie pracowniczego i nawiązanie spółdzielczego stosunku pracy</a:t>
            </a:r>
          </a:p>
          <a:p>
            <a:pPr algn="just"/>
            <a:r>
              <a:rPr lang="pl-PL" b="1" dirty="0"/>
              <a:t>Z istoty spółdzielczego stosunku pracy wynika obowiązek preferowania zatrudnienia członków spółdzielni względem możliwości zatrudnienia innych pracowników, choćby o wyższych kwalifikacjach zawodowych</a:t>
            </a:r>
            <a:r>
              <a:rPr lang="pl-PL" dirty="0"/>
              <a:t> (zob. wyr. SN z 7.9.2000 r., I PKN 5/00, www.sn.pl).</a:t>
            </a:r>
          </a:p>
        </p:txBody>
      </p:sp>
    </p:spTree>
    <p:extLst>
      <p:ext uri="{BB962C8B-B14F-4D97-AF65-F5344CB8AC3E}">
        <p14:creationId xmlns:p14="http://schemas.microsoft.com/office/powerpoint/2010/main" val="1001362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499AD7B-99D4-4755-8966-F7BA04269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46920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A06F89A-489D-4383-94C5-42F7FF2E9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E65A0C1-DC1C-4FD7-B448-BDEC8B910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23236"/>
            <a:ext cx="3659777" cy="2820908"/>
          </a:xfrm>
        </p:spPr>
        <p:txBody>
          <a:bodyPr>
            <a:normAutofit/>
          </a:bodyPr>
          <a:lstStyle/>
          <a:p>
            <a:r>
              <a:rPr lang="pl-PL" sz="4000">
                <a:solidFill>
                  <a:srgbClr val="FFFFFF"/>
                </a:solidFill>
              </a:rPr>
              <a:t>Plan zajęć</a:t>
            </a:r>
            <a:endParaRPr lang="pl-PL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45FE8A69-BD4C-4175-8E87-1A02439382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346767"/>
              </p:ext>
            </p:extLst>
          </p:nvPr>
        </p:nvGraphicFramePr>
        <p:xfrm>
          <a:off x="6091238" y="447869"/>
          <a:ext cx="5115491" cy="5455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776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5A55C8-CAED-496A-BE01-E1950F1C8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Strony stosunku pracy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03C4CC9-A9E0-480C-9870-6921C7A2D3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Pracodawca – art. 3 </a:t>
            </a:r>
            <a:r>
              <a:rPr lang="pl-PL" dirty="0" err="1"/>
              <a:t>k.p</a:t>
            </a:r>
            <a:r>
              <a:rPr lang="pl-PL" dirty="0"/>
              <a:t>.		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34BDB79C-B048-4E1F-8D11-9FE9C92C63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 jednostka organizacyjna, choćby nie posiadała osobowości prawnej, także osoba fizyczna, jeżeli zatrudniają one pracowników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177DDC83-458D-4CCD-A183-1E92E604AA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Pracownik – art. 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5CD70654-AB11-4FD0-BC23-D6D38FDAE05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osoba zatrudniona na podstawie:</a:t>
            </a:r>
          </a:p>
          <a:p>
            <a:pPr lvl="1"/>
            <a:r>
              <a:rPr lang="pl-PL" dirty="0"/>
              <a:t>umowy o pracę, </a:t>
            </a:r>
          </a:p>
          <a:p>
            <a:pPr lvl="1"/>
            <a:r>
              <a:rPr lang="pl-PL" dirty="0"/>
              <a:t>powołania, </a:t>
            </a:r>
          </a:p>
          <a:p>
            <a:pPr lvl="1"/>
            <a:r>
              <a:rPr lang="pl-PL" dirty="0"/>
              <a:t>wyboru, </a:t>
            </a:r>
          </a:p>
          <a:p>
            <a:pPr lvl="1"/>
            <a:r>
              <a:rPr lang="pl-PL" dirty="0"/>
              <a:t>mianowania,</a:t>
            </a:r>
          </a:p>
          <a:p>
            <a:pPr lvl="1"/>
            <a:r>
              <a:rPr lang="pl-PL" dirty="0"/>
              <a:t>spółdzielczej umowy o pracę</a:t>
            </a:r>
          </a:p>
          <a:p>
            <a:r>
              <a:rPr lang="pl-PL" dirty="0"/>
              <a:t>ukończone 18 lat lub 15 lat jako pracownik młodociany (art. 190 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</p:txBody>
      </p:sp>
      <p:pic>
        <p:nvPicPr>
          <p:cNvPr id="9" name="Grafika 8" descr="Aktówka">
            <a:extLst>
              <a:ext uri="{FF2B5EF4-FFF2-40B4-BE49-F238E27FC236}">
                <a16:creationId xmlns:a16="http://schemas.microsoft.com/office/drawing/2014/main" id="{C22DD619-3B7E-4FE2-9808-0FC12CCF9F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34549" y="1066800"/>
            <a:ext cx="1285875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845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E48ACC87-F8B4-4B2A-8BF2-962E42A0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Pracodawca</a:t>
            </a:r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1CF55264-7F4D-4340-92B8-2FA7F1F55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/>
              <a:t>Np. spółki prawa handlowego, spółki cywilne, urzędy, przedsiębiorstwa państwowe, organizacje społeczne, oddziały, filie itp.</a:t>
            </a:r>
          </a:p>
          <a:p>
            <a:pPr algn="just"/>
            <a:r>
              <a:rPr lang="pl-PL" dirty="0"/>
              <a:t>Czy Skarb Państwa może być pracodawcą?</a:t>
            </a:r>
          </a:p>
          <a:p>
            <a:pPr algn="just"/>
            <a:r>
              <a:rPr lang="pl-PL" dirty="0"/>
              <a:t>Jako pracodawcy mogą występować również jednostki organizacyjne dużych spółek wyposażone w określoną samodzielność np. zakłady przedsiębiorstw wielozakładowych, którym przyznawana jest zdolność do zawierania umów o pracę z mocy upoważnienia udzielonego przez zarząd spółki</a:t>
            </a:r>
          </a:p>
          <a:p>
            <a:pPr algn="just"/>
            <a:r>
              <a:rPr lang="pl-PL" dirty="0"/>
              <a:t>Zrzeszenia producentów, komitety społeczne itp. </a:t>
            </a:r>
          </a:p>
          <a:p>
            <a:pPr algn="just"/>
            <a:r>
              <a:rPr lang="pl-PL" dirty="0"/>
              <a:t>Osoba fizyczna – cechy?</a:t>
            </a:r>
          </a:p>
          <a:p>
            <a:pPr algn="just"/>
            <a:r>
              <a:rPr lang="pl-PL" dirty="0"/>
              <a:t>Nie są pracodawcami np. wydziały, oddziały produkcyjne przedsiębiorstw państwowych - jedynie zdolność produkcyjna</a:t>
            </a:r>
          </a:p>
        </p:txBody>
      </p:sp>
    </p:spTree>
    <p:extLst>
      <p:ext uri="{BB962C8B-B14F-4D97-AF65-F5344CB8AC3E}">
        <p14:creationId xmlns:p14="http://schemas.microsoft.com/office/powerpoint/2010/main" val="2653841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BE7C98-067C-4CDB-8EF4-3C6A8BF4B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pracodawcy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51DD30B-7385-4387-A307-A0848F07F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posiadają jednostki organizacyjne będące pracodawcami w rozumieniu art. 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art. 31 </a:t>
            </a:r>
            <a:r>
              <a:rPr lang="pl-PL" dirty="0" err="1"/>
              <a:t>k.p</a:t>
            </a:r>
            <a:r>
              <a:rPr lang="pl-PL" dirty="0"/>
              <a:t>. – za pracodawcę będącego jednostką organizacyjną, czynności w sprawach z zakresu prawa pracy dokonuje </a:t>
            </a:r>
            <a:r>
              <a:rPr lang="pl-PL" b="1" dirty="0"/>
              <a:t>osoba</a:t>
            </a:r>
            <a:r>
              <a:rPr lang="pl-PL" dirty="0"/>
              <a:t> lub </a:t>
            </a:r>
            <a:r>
              <a:rPr lang="pl-PL" b="1" dirty="0"/>
              <a:t>organ</a:t>
            </a:r>
            <a:r>
              <a:rPr lang="pl-PL" dirty="0"/>
              <a:t> </a:t>
            </a:r>
            <a:r>
              <a:rPr lang="pl-PL" b="1" dirty="0"/>
              <a:t>zarządzający</a:t>
            </a:r>
            <a:r>
              <a:rPr lang="pl-PL" dirty="0"/>
              <a:t> tą jednostką albo </a:t>
            </a:r>
            <a:r>
              <a:rPr lang="pl-PL" b="1" dirty="0"/>
              <a:t>inna</a:t>
            </a:r>
            <a:r>
              <a:rPr lang="pl-PL" dirty="0"/>
              <a:t> </a:t>
            </a:r>
            <a:r>
              <a:rPr lang="pl-PL" b="1" dirty="0"/>
              <a:t>wyznaczona</a:t>
            </a:r>
            <a:r>
              <a:rPr lang="pl-PL" dirty="0"/>
              <a:t> do tego osoba  </a:t>
            </a:r>
          </a:p>
          <a:p>
            <a:pPr algn="just"/>
            <a:r>
              <a:rPr lang="pl-PL" dirty="0"/>
              <a:t>jednostki organizacyjne, o których mowa w art. 3 mają także zdolność w zakresie </a:t>
            </a:r>
            <a:r>
              <a:rPr lang="pl-PL" b="1" dirty="0"/>
              <a:t>stosunków</a:t>
            </a:r>
            <a:r>
              <a:rPr lang="pl-PL" dirty="0"/>
              <a:t> </a:t>
            </a:r>
            <a:r>
              <a:rPr lang="pl-PL" b="1" dirty="0"/>
              <a:t>procesowych</a:t>
            </a:r>
            <a:r>
              <a:rPr lang="pl-PL" dirty="0"/>
              <a:t> prawa pracy</a:t>
            </a:r>
          </a:p>
          <a:p>
            <a:pPr algn="just"/>
            <a:r>
              <a:rPr lang="pl-PL" dirty="0"/>
              <a:t>zdolność do działań prawnych, np. wystawienie świadectwa pracy, udzielenie urlopu - mieści się w zakresie art. 3(1)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35366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640858-BF1F-4687-A241-AD64C0E72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Zakład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165DD5F-A985-4603-95B1-6BA9ED121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w znaczeniu przedmiotowym: jednostka techniczno-organizacyjna, w której odbywa się proces pracy, bądź większa lub mniejsza jednostka gospodarcza lub inna, która stanowi przedmiot zarządzania lub przejścia na innego pracodawcę</a:t>
            </a:r>
          </a:p>
          <a:p>
            <a:pPr algn="just"/>
            <a:r>
              <a:rPr lang="pl-PL" dirty="0"/>
              <a:t>Art. 23(1) § 1 </a:t>
            </a:r>
            <a:r>
              <a:rPr lang="pl-PL" dirty="0" err="1"/>
              <a:t>k.p</a:t>
            </a:r>
            <a:r>
              <a:rPr lang="pl-PL" dirty="0"/>
              <a:t>. – w razie przejścia zakładu pracy lub jego części na innego pracodawcę staje się on z mocy prawa stroną w dotychczasowych stosunkach pracy</a:t>
            </a:r>
          </a:p>
        </p:txBody>
      </p:sp>
    </p:spTree>
    <p:extLst>
      <p:ext uri="{BB962C8B-B14F-4D97-AF65-F5344CB8AC3E}">
        <p14:creationId xmlns:p14="http://schemas.microsoft.com/office/powerpoint/2010/main" val="2211543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D09B50-3F05-4BFC-87EA-1AF3CA3E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Pracownik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5F99678-A416-48F0-ADBC-A11A38DB99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239"/>
            <a:ext cx="10515600" cy="483472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Art. 22 § 2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Młodociani, zatrudniani w zakładzie na podstawie </a:t>
            </a:r>
            <a:r>
              <a:rPr lang="pl-PL" b="1" dirty="0"/>
              <a:t>umów w celu przygotowania zawodowego</a:t>
            </a:r>
            <a:r>
              <a:rPr lang="pl-PL" dirty="0"/>
              <a:t> – odmiana umów o pracę, a wyjątkowo (przy pracach lekkich) na podstawie umowy o pracę – art. 194 i n.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Osoby zatrudnione w urzędach państwowych na podstawie ustawy o pracownikach urzędów państwowych i o służbie cywilnej – status urzędników państwowych </a:t>
            </a:r>
          </a:p>
          <a:p>
            <a:pPr algn="just"/>
            <a:r>
              <a:rPr lang="pl-PL" dirty="0"/>
              <a:t>Pracownicy sezonowi - wykonujący pracę uzależnioną od pory roku i warunków atmosferycznych</a:t>
            </a:r>
          </a:p>
          <a:p>
            <a:pPr algn="just"/>
            <a:r>
              <a:rPr lang="pl-PL" dirty="0"/>
              <a:t>Osoby wykonujące </a:t>
            </a:r>
            <a:r>
              <a:rPr lang="pl-PL" b="1" dirty="0"/>
              <a:t>pracę</a:t>
            </a:r>
            <a:r>
              <a:rPr lang="pl-PL" dirty="0"/>
              <a:t> </a:t>
            </a:r>
            <a:r>
              <a:rPr lang="pl-PL" b="1" dirty="0"/>
              <a:t>nakładczą</a:t>
            </a:r>
            <a:r>
              <a:rPr lang="pl-PL" dirty="0"/>
              <a:t> - korzystają z niektórych uprawnień pracowniczych</a:t>
            </a:r>
          </a:p>
        </p:txBody>
      </p:sp>
    </p:spTree>
    <p:extLst>
      <p:ext uri="{BB962C8B-B14F-4D97-AF65-F5344CB8AC3E}">
        <p14:creationId xmlns:p14="http://schemas.microsoft.com/office/powerpoint/2010/main" val="19114005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2B3711-F5BA-4DBF-89FD-CEF2EB954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Zdolność pracownika do nawiązania stosunku pracy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25CBBD-F489-497F-8CC5-D4E2CA574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Art. 22 § 3 </a:t>
            </a:r>
            <a:r>
              <a:rPr lang="pl-PL" dirty="0" err="1"/>
              <a:t>k.p</a:t>
            </a:r>
            <a:r>
              <a:rPr lang="pl-PL" dirty="0"/>
              <a:t>. – osoba </a:t>
            </a:r>
            <a:r>
              <a:rPr lang="pl-PL" b="1" dirty="0"/>
              <a:t>ograniczona</a:t>
            </a:r>
            <a:r>
              <a:rPr lang="pl-PL" dirty="0"/>
              <a:t> </a:t>
            </a:r>
            <a:r>
              <a:rPr lang="pl-PL" b="1" dirty="0"/>
              <a:t>w zdolności do czynności prawnych</a:t>
            </a:r>
            <a:r>
              <a:rPr lang="pl-PL" dirty="0"/>
              <a:t> może bez zgody przedstawiciela ustawowego nawiązać stosunek pracy oraz dokonywać czynności prawnych, które dotyczą tego stosunku </a:t>
            </a:r>
          </a:p>
          <a:p>
            <a:pPr lvl="1" algn="just"/>
            <a:r>
              <a:rPr lang="pl-PL" dirty="0"/>
              <a:t>małoletni powyżej 13 r.ż. </a:t>
            </a:r>
          </a:p>
          <a:p>
            <a:pPr lvl="1" algn="just"/>
            <a:r>
              <a:rPr lang="pl-PL" dirty="0"/>
              <a:t>osoby ubezwłasnowolnione częściowo </a:t>
            </a:r>
          </a:p>
          <a:p>
            <a:pPr algn="just"/>
            <a:r>
              <a:rPr lang="pl-PL" dirty="0"/>
              <a:t>Art. 190 § 2 </a:t>
            </a:r>
            <a:r>
              <a:rPr lang="pl-PL" dirty="0" err="1"/>
              <a:t>k.p</a:t>
            </a:r>
            <a:r>
              <a:rPr lang="pl-PL" dirty="0"/>
              <a:t>. – zakaz zatrudniania osób poniżej 15 r.ż. – umowa istnieje tylko faktycznie, pracodawca powinien wypłacić odszkodowanie </a:t>
            </a:r>
          </a:p>
          <a:p>
            <a:pPr algn="just"/>
            <a:r>
              <a:rPr lang="pl-PL" dirty="0"/>
              <a:t>Osoby poniżej 13 r.ż. i osoby ubezwłasnowolnione całkowicie - </a:t>
            </a:r>
            <a:r>
              <a:rPr lang="pl-PL" b="1" dirty="0"/>
              <a:t>nie mają</a:t>
            </a:r>
            <a:r>
              <a:rPr lang="pl-PL" dirty="0"/>
              <a:t> zdolności do czynności prawnych również w zakresie stosunku pracy</a:t>
            </a:r>
          </a:p>
        </p:txBody>
      </p:sp>
    </p:spTree>
    <p:extLst>
      <p:ext uri="{BB962C8B-B14F-4D97-AF65-F5344CB8AC3E}">
        <p14:creationId xmlns:p14="http://schemas.microsoft.com/office/powerpoint/2010/main" val="3844134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40C7D6-044C-4E80-A303-E7B6551EE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DAC8D7-1EB6-4487-82BD-B11266A09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pl-PL" dirty="0"/>
              <a:t>Indywidualne a zbiorowe prawo pracy</a:t>
            </a:r>
          </a:p>
          <a:p>
            <a:r>
              <a:rPr lang="pl-PL" dirty="0"/>
              <a:t>Źródła prawa pracy</a:t>
            </a:r>
          </a:p>
          <a:p>
            <a:r>
              <a:rPr lang="pl-PL" dirty="0"/>
              <a:t>Charakter zobowiązaniowy stosunku pracy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64528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5C33D4-6602-48E6-A352-6D7CAA537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pl-PL"/>
              <a:t>Stosunek pracy – art. 22 § 1 k.p.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>
            <a:extLst>
              <a:ext uri="{FF2B5EF4-FFF2-40B4-BE49-F238E27FC236}">
                <a16:creationId xmlns:a16="http://schemas.microsoft.com/office/drawing/2014/main" id="{7B037DF9-8AF8-4244-BF8F-8480056113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D19062-2359-4FC8-A665-C7BC50B7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320" y="2682434"/>
            <a:ext cx="7287214" cy="3056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Przez nawiązanie stosunku pracy:</a:t>
            </a:r>
          </a:p>
          <a:p>
            <a:pPr algn="just"/>
            <a:r>
              <a:rPr lang="pl-PL" sz="2400" dirty="0"/>
              <a:t> </a:t>
            </a:r>
            <a:r>
              <a:rPr lang="pl-PL" sz="2400" b="1" dirty="0"/>
              <a:t>pracownik</a:t>
            </a:r>
            <a:r>
              <a:rPr lang="pl-PL" sz="2400" dirty="0"/>
              <a:t> zobowiązuje się do wykonywania pracy określonego rodzaju na rzecz pracodawcy i pod jego kierownictwem oraz w miejscu i czasie wyznaczonym przez pracodawcę, </a:t>
            </a:r>
          </a:p>
          <a:p>
            <a:pPr algn="just"/>
            <a:r>
              <a:rPr lang="pl-PL" sz="2400" dirty="0"/>
              <a:t>a </a:t>
            </a:r>
            <a:r>
              <a:rPr lang="pl-PL" sz="2400" b="1" dirty="0"/>
              <a:t>pracodawca</a:t>
            </a:r>
            <a:r>
              <a:rPr lang="pl-PL" sz="2400" dirty="0"/>
              <a:t> – do zatrudniania pracownika za wynagrodzeniem</a:t>
            </a:r>
          </a:p>
        </p:txBody>
      </p:sp>
    </p:spTree>
    <p:extLst>
      <p:ext uri="{BB962C8B-B14F-4D97-AF65-F5344CB8AC3E}">
        <p14:creationId xmlns:p14="http://schemas.microsoft.com/office/powerpoint/2010/main" val="820569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9CEED1-528C-4151-96AE-7700C64B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Stosunek pracy – art. 22 § 1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45E52B-51FD-481F-B429-889EF720C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Art. 22 § 1</a:t>
            </a:r>
            <a:r>
              <a:rPr lang="pl-PL" baseline="30000" dirty="0"/>
              <a:t>1 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 Zatrudnienie w warunkach określonych w § 1 jest zatrudnieniem na podstawie </a:t>
            </a:r>
            <a:r>
              <a:rPr lang="pl-PL" u="sng" dirty="0"/>
              <a:t>stosunku pracy</a:t>
            </a:r>
            <a:r>
              <a:rPr lang="pl-PL" dirty="0"/>
              <a:t>, </a:t>
            </a:r>
            <a:r>
              <a:rPr lang="pl-PL" b="1" dirty="0"/>
              <a:t>bez względu na nazwę </a:t>
            </a:r>
            <a:r>
              <a:rPr lang="pl-PL" dirty="0"/>
              <a:t>zawartej przez strony umowy.</a:t>
            </a:r>
          </a:p>
          <a:p>
            <a:pPr algn="just"/>
            <a:r>
              <a:rPr lang="pl-PL" dirty="0"/>
              <a:t>Art. 22 § 1</a:t>
            </a:r>
            <a:r>
              <a:rPr lang="pl-PL" baseline="30000" dirty="0"/>
              <a:t>2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 </a:t>
            </a:r>
            <a:r>
              <a:rPr lang="pl-PL" u="sng" dirty="0"/>
              <a:t>Nie jest dopuszczalne </a:t>
            </a:r>
            <a:r>
              <a:rPr lang="pl-PL" dirty="0"/>
              <a:t>zastąpienie umowy o pracę umową cywilnoprawną przy zachowaniu warunków wykonywania pracy, określonych w § 1.</a:t>
            </a:r>
          </a:p>
          <a:p>
            <a:r>
              <a:rPr lang="pl-PL" dirty="0"/>
              <a:t>Art. 281 </a:t>
            </a:r>
            <a:r>
              <a:rPr lang="pl-PL" dirty="0" err="1"/>
              <a:t>k.p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89237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0E4A50E6-D7A1-4C0A-BF41-C00EF2BFD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7546" y="437673"/>
            <a:ext cx="6934200" cy="1444945"/>
          </a:xfrm>
        </p:spPr>
        <p:txBody>
          <a:bodyPr>
            <a:normAutofit/>
          </a:bodyPr>
          <a:lstStyle/>
          <a:p>
            <a:r>
              <a:rPr lang="pl-PL" sz="3100" b="1" dirty="0">
                <a:solidFill>
                  <a:srgbClr val="000000"/>
                </a:solidFill>
              </a:rPr>
              <a:t>Kryteria odróżniania zatrudnienia pracowniczego od </a:t>
            </a:r>
            <a:r>
              <a:rPr lang="pl-PL" sz="3100" b="1" dirty="0" err="1">
                <a:solidFill>
                  <a:srgbClr val="000000"/>
                </a:solidFill>
              </a:rPr>
              <a:t>pozapracowniczego</a:t>
            </a:r>
            <a:endParaRPr lang="pl-PL" sz="3100" b="1" dirty="0">
              <a:solidFill>
                <a:srgbClr val="000000"/>
              </a:solidFill>
            </a:endParaRPr>
          </a:p>
        </p:txBody>
      </p:sp>
      <p:sp>
        <p:nvSpPr>
          <p:cNvPr id="23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8B19F4CC-EBC1-49B7-B38B-DDF69D1A2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F6000-6BCC-4AC9-990B-10D266624C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4925" y="1990725"/>
            <a:ext cx="5927782" cy="3965129"/>
          </a:xfrm>
        </p:spPr>
        <p:txBody>
          <a:bodyPr anchor="ctr">
            <a:normAutofit/>
          </a:bodyPr>
          <a:lstStyle/>
          <a:p>
            <a:pPr lvl="1"/>
            <a:r>
              <a:rPr lang="pl-PL" dirty="0">
                <a:solidFill>
                  <a:srgbClr val="000000"/>
                </a:solidFill>
              </a:rPr>
              <a:t>Podporządkowanie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Osobisty charakter świadczenia pracy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Zarobkowy charakter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Dobrowolność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Kierownictwo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Obowiązek starannego działania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Ciągłość świadczenia pracy</a:t>
            </a:r>
          </a:p>
          <a:p>
            <a:pPr lvl="1"/>
            <a:r>
              <a:rPr lang="pl-PL" dirty="0">
                <a:solidFill>
                  <a:srgbClr val="000000"/>
                </a:solidFill>
              </a:rPr>
              <a:t>Obciążenie pracodawcy ryzykiem prowadzenia działalności</a:t>
            </a:r>
          </a:p>
        </p:txBody>
      </p:sp>
    </p:spTree>
    <p:extLst>
      <p:ext uri="{BB962C8B-B14F-4D97-AF65-F5344CB8AC3E}">
        <p14:creationId xmlns:p14="http://schemas.microsoft.com/office/powerpoint/2010/main" val="42338448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42F654-BB53-4956-B749-97BACF9A9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Podporządkowanie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9A3B09-CBBD-4DD0-B6FF-DF987691F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550418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Cechą wyróżniającą stosunek pracy spośród innych kategorii stosunków prawnych jest podporządkowanie (wyr. SN z 16.12.2016 r., II UK 517/15, </a:t>
            </a:r>
            <a:r>
              <a:rPr lang="pl-PL" dirty="0" err="1"/>
              <a:t>Legalis</a:t>
            </a:r>
            <a:r>
              <a:rPr lang="pl-PL" dirty="0"/>
              <a:t>). </a:t>
            </a:r>
          </a:p>
          <a:p>
            <a:pPr marL="0" indent="0" algn="just">
              <a:buNone/>
            </a:pPr>
            <a:r>
              <a:rPr lang="pl-PL" dirty="0"/>
              <a:t>Dla stwierdzenia, że podporządkowanie występuje wskazuje się na takie elementy, jak: </a:t>
            </a:r>
          </a:p>
          <a:p>
            <a:pPr algn="just"/>
            <a:r>
              <a:rPr lang="pl-PL" b="1" dirty="0"/>
              <a:t>określony czas pracy i miejsce wykonywania czynności </a:t>
            </a:r>
            <a:r>
              <a:rPr lang="pl-PL" dirty="0"/>
              <a:t>(wyrok </a:t>
            </a:r>
            <a:r>
              <a:rPr lang="pl-PL" dirty="0" err="1"/>
              <a:t>OSPiUS</a:t>
            </a:r>
            <a:r>
              <a:rPr lang="pl-PL" dirty="0"/>
              <a:t> w Krakowie z dnia 18 </a:t>
            </a:r>
            <a:br>
              <a:rPr lang="pl-PL" dirty="0"/>
            </a:br>
            <a:r>
              <a:rPr lang="pl-PL" dirty="0"/>
              <a:t>grudnia 1975 r., II U 2867/75, Służba Pracownicza 1976 nr 10, s. 28); </a:t>
            </a:r>
          </a:p>
          <a:p>
            <a:pPr algn="just"/>
            <a:r>
              <a:rPr lang="pl-PL" b="1" dirty="0"/>
              <a:t>podpisywanie listy obecności </a:t>
            </a:r>
            <a:r>
              <a:rPr lang="pl-PL" dirty="0"/>
              <a:t>(wyrok </a:t>
            </a:r>
            <a:r>
              <a:rPr lang="pl-PL" dirty="0" err="1"/>
              <a:t>OSPiUS</a:t>
            </a:r>
            <a:r>
              <a:rPr lang="pl-PL" dirty="0"/>
              <a:t> w Łodzi z dnia 25 listopada 1975 r., I P 848/75, Służba Pracownicza 1976 nr 4, s. 38); </a:t>
            </a:r>
          </a:p>
          <a:p>
            <a:pPr algn="just"/>
            <a:r>
              <a:rPr lang="pl-PL" b="1" dirty="0"/>
              <a:t>podporządkowanie pracownika regulaminowi pracy oraz poleceniom kierownictwa co do miejsca, czasu i sposobu wykonywania pracy oraz obowiązek przestrzegania norm pracy </a:t>
            </a:r>
            <a:r>
              <a:rPr lang="pl-PL" dirty="0"/>
              <a:t>(wyrok z dnia 27 lutego 1979 r., II URN 19/79, Nowe Prawo 1981 nr 6, s. 82); </a:t>
            </a:r>
          </a:p>
          <a:p>
            <a:pPr algn="just"/>
            <a:r>
              <a:rPr lang="pl-PL" b="1" dirty="0"/>
              <a:t>obowiązek wykonywania poleceń przełożonych </a:t>
            </a:r>
            <a:r>
              <a:rPr lang="pl-PL" dirty="0"/>
              <a:t>(wyrok z dnia 11 kwietnia 1997 r., I PKN 89/97, </a:t>
            </a:r>
            <a:r>
              <a:rPr lang="pl-PL" dirty="0" err="1"/>
              <a:t>OSNAPiUS</a:t>
            </a:r>
            <a:r>
              <a:rPr lang="pl-PL" dirty="0"/>
              <a:t> 1998 nr 2, poz. 35); </a:t>
            </a:r>
          </a:p>
          <a:p>
            <a:pPr algn="just"/>
            <a:r>
              <a:rPr lang="pl-PL" b="1" dirty="0"/>
              <a:t>wykonywanie pracy zmianowej i stała dyspozycyjność </a:t>
            </a:r>
            <a:r>
              <a:rPr lang="pl-PL" dirty="0"/>
              <a:t>(wyrok z dnia 11 września 1997 r., II UKN 232/97, </a:t>
            </a:r>
            <a:r>
              <a:rPr lang="pl-PL" dirty="0" err="1"/>
              <a:t>OSNAPiUS</a:t>
            </a:r>
            <a:r>
              <a:rPr lang="pl-PL" dirty="0"/>
              <a:t> 1998 nr 13, poz. 407); </a:t>
            </a:r>
          </a:p>
          <a:p>
            <a:pPr algn="just"/>
            <a:r>
              <a:rPr lang="pl-PL" b="1" dirty="0"/>
              <a:t>dokładne określenie miejsca i czasu realizacji powierzonego zadania oraz ich wykonywanie pod nadzorem kierownika </a:t>
            </a:r>
            <a:r>
              <a:rPr lang="pl-PL" dirty="0"/>
              <a:t>(wyrok z dnia 22 grudnia 1998 r., I PKN 517/98, </a:t>
            </a:r>
            <a:r>
              <a:rPr lang="pl-PL" dirty="0" err="1"/>
              <a:t>OSNAPiUS</a:t>
            </a:r>
            <a:r>
              <a:rPr lang="pl-PL" dirty="0"/>
              <a:t> 2000 nr 4, poz. 138).</a:t>
            </a:r>
          </a:p>
        </p:txBody>
      </p:sp>
    </p:spTree>
    <p:extLst>
      <p:ext uri="{BB962C8B-B14F-4D97-AF65-F5344CB8AC3E}">
        <p14:creationId xmlns:p14="http://schemas.microsoft.com/office/powerpoint/2010/main" val="22938202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7CB70B-B04D-4210-B3B1-ACF4AD91B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Podporządkowanie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9F362E-FCDE-4AE1-A43A-025BA8402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podporządkowanie hierarchiczne </a:t>
            </a:r>
          </a:p>
          <a:p>
            <a:pPr algn="just"/>
            <a:r>
              <a:rPr lang="pl-PL" dirty="0"/>
              <a:t>podporządkowanie autonomiczne </a:t>
            </a:r>
          </a:p>
          <a:p>
            <a:pPr lvl="1" algn="just"/>
            <a:r>
              <a:rPr lang="pl-PL" dirty="0"/>
              <a:t>polega na wyznaczaniu pracownikowi przez pracodawcę zadań bez ingerowania w sposób ich realizacji (wyr. SN z 6.12.2016 r., II UK 439/15, </a:t>
            </a:r>
            <a:r>
              <a:rPr lang="pl-PL" dirty="0" err="1"/>
              <a:t>Legalis</a:t>
            </a:r>
            <a:r>
              <a:rPr lang="pl-PL" dirty="0"/>
              <a:t>)</a:t>
            </a:r>
          </a:p>
          <a:p>
            <a:pPr algn="just"/>
            <a:r>
              <a:rPr lang="pl-PL" dirty="0"/>
              <a:t>miejsce świadczenia pracy</a:t>
            </a:r>
          </a:p>
          <a:p>
            <a:pPr lvl="1" algn="just"/>
            <a:r>
              <a:rPr lang="pl-PL" dirty="0"/>
              <a:t>możliwe jest ustalenie w umowie o pracę miejsca pracy przez wskazanie określonego obszaru geograficznego lub administracyjnego, w jakim następować spełnienie obowiązku świadczenia pracy</a:t>
            </a:r>
          </a:p>
        </p:txBody>
      </p:sp>
    </p:spTree>
    <p:extLst>
      <p:ext uri="{BB962C8B-B14F-4D97-AF65-F5344CB8AC3E}">
        <p14:creationId xmlns:p14="http://schemas.microsoft.com/office/powerpoint/2010/main" val="4272872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50DCD6-95C5-4BCA-8FA3-86257162E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pl-PL"/>
              <a:t>Osobisty charakter świadczenia pracy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A3F296-0F0E-479E-841D-511CF1FB0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2038351"/>
            <a:ext cx="8305800" cy="3733800"/>
          </a:xfrm>
        </p:spPr>
        <p:txBody>
          <a:bodyPr anchor="ctr">
            <a:normAutofit lnSpcReduction="10000"/>
          </a:bodyPr>
          <a:lstStyle/>
          <a:p>
            <a:pPr algn="just"/>
            <a:r>
              <a:rPr lang="pl-PL" sz="2000" dirty="0"/>
              <a:t>zakaz samowolnego powierzania osobie trzeciej wykonywania pracy</a:t>
            </a:r>
          </a:p>
          <a:p>
            <a:pPr algn="just"/>
            <a:r>
              <a:rPr lang="pl-PL" sz="2000" dirty="0"/>
              <a:t>wykluczone jest przyjęcie zatrudnienia na podstawie umowy o pracę, gdy w umowie ustalono możliwość wyręczania się (zastępowania) innymi osobami w jej wykonywaniu lub wynika to ze sposobu realizacji umowy (osobisty charakter świadczenia pracy wyraża się w tym, że pracownik nie może powierzyć jej wykonywania innej osobie, nawet będącej pracownikiem tego samego zakładu - wyrok z dnia 16 maja 1979 r., I PRN 49/79, OSNPG 1981 nr 4; </a:t>
            </a:r>
          </a:p>
          <a:p>
            <a:pPr algn="just"/>
            <a:r>
              <a:rPr lang="pl-PL" sz="2000" dirty="0"/>
              <a:t>w razie ustalenia, że w łączącym strony stosunku prawnym występowały </a:t>
            </a:r>
            <a:br>
              <a:rPr lang="pl-PL" sz="2000" dirty="0"/>
            </a:br>
            <a:r>
              <a:rPr lang="pl-PL" sz="2000" dirty="0"/>
              <a:t>elementy obce stosunkowi pracy (np. możliwość zastąpienia pracownika osobą trzecią), nie jest możliwa ocena, że zawarta została umowa o pracę - wyrok z dnia 14 lutego 2001 r., I PKN 256/00 - </a:t>
            </a:r>
            <a:r>
              <a:rPr lang="pl-PL" sz="2000" dirty="0" err="1"/>
              <a:t>OSNAPiUS</a:t>
            </a:r>
            <a:r>
              <a:rPr lang="pl-PL" sz="2000" dirty="0"/>
              <a:t> 2002 nr 23, poz. 564).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a 4" descr="Mężczyzna">
            <a:extLst>
              <a:ext uri="{FF2B5EF4-FFF2-40B4-BE49-F238E27FC236}">
                <a16:creationId xmlns:a16="http://schemas.microsoft.com/office/drawing/2014/main" id="{CCF0AD1E-661A-4320-A566-AA9A74F3B4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09498" y="2849618"/>
            <a:ext cx="1158764" cy="115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712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1441</Words>
  <Application>Microsoft Office PowerPoint</Application>
  <PresentationFormat>Panoramiczny</PresentationFormat>
  <Paragraphs>160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Motyw pakietu Office</vt:lpstr>
      <vt:lpstr>Podstawy prawa pracy</vt:lpstr>
      <vt:lpstr>Plan zajęć</vt:lpstr>
      <vt:lpstr>Prezentacja programu PowerPoint</vt:lpstr>
      <vt:lpstr>Stosunek pracy – art. 22 § 1 k.p. </vt:lpstr>
      <vt:lpstr>Stosunek pracy – art. 22 § 1 k.p. </vt:lpstr>
      <vt:lpstr>Kryteria odróżniania zatrudnienia pracowniczego od pozapracowniczego</vt:lpstr>
      <vt:lpstr>Podporządkowanie</vt:lpstr>
      <vt:lpstr>Podporządkowanie</vt:lpstr>
      <vt:lpstr>Osobisty charakter świadczenia pracy</vt:lpstr>
      <vt:lpstr>Odpłatność</vt:lpstr>
      <vt:lpstr>Ryzyko pracodawcy</vt:lpstr>
      <vt:lpstr>Cechy c.d.</vt:lpstr>
      <vt:lpstr>Umowa o pracę a umowy cywilnoprawne</vt:lpstr>
      <vt:lpstr>Nawiązanie stosunku pracy</vt:lpstr>
      <vt:lpstr>Stosunek pracy na podstawie powołania</vt:lpstr>
      <vt:lpstr>Prezentacja programu PowerPoint</vt:lpstr>
      <vt:lpstr>Stosunek pracy na podstawie wyboru</vt:lpstr>
      <vt:lpstr>Stosunek pracy na podstawie mianowania</vt:lpstr>
      <vt:lpstr>Stosunek pracy na podstawie spółdzielczej umowy o pracę</vt:lpstr>
      <vt:lpstr>Strony stosunku pracy</vt:lpstr>
      <vt:lpstr>Pracodawca</vt:lpstr>
      <vt:lpstr>Zdolność pracodawcy</vt:lpstr>
      <vt:lpstr>Zakład pracy</vt:lpstr>
      <vt:lpstr>Pracownik</vt:lpstr>
      <vt:lpstr>Zdolność pracownika do nawiązania stosunku pracy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prawa pracy</dc:title>
  <dc:creator>Klaudia Krawczyk</dc:creator>
  <cp:lastModifiedBy>Klaudia Krawczyk</cp:lastModifiedBy>
  <cp:revision>17</cp:revision>
  <dcterms:created xsi:type="dcterms:W3CDTF">2019-02-26T20:14:44Z</dcterms:created>
  <dcterms:modified xsi:type="dcterms:W3CDTF">2019-03-11T13:41:53Z</dcterms:modified>
</cp:coreProperties>
</file>