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9" r:id="rId22"/>
    <p:sldId id="276" r:id="rId23"/>
    <p:sldId id="277" r:id="rId24"/>
    <p:sldId id="278" r:id="rId25"/>
    <p:sldId id="280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286" autoAdjust="0"/>
    <p:restoredTop sz="94660"/>
  </p:normalViewPr>
  <p:slideViewPr>
    <p:cSldViewPr>
      <p:cViewPr varScale="1">
        <p:scale>
          <a:sx n="84" d="100"/>
          <a:sy n="84" d="100"/>
        </p:scale>
        <p:origin x="-164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44E3D88-1ABD-4D08-87B4-4AEBDDE914DB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83EEAA-C973-4D91-A391-97B8D87120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E3D88-1ABD-4D08-87B4-4AEBDDE914DB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3EEAA-C973-4D91-A391-97B8D87120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E3D88-1ABD-4D08-87B4-4AEBDDE914DB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3EEAA-C973-4D91-A391-97B8D87120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E3D88-1ABD-4D08-87B4-4AEBDDE914DB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3EEAA-C973-4D91-A391-97B8D87120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E3D88-1ABD-4D08-87B4-4AEBDDE914DB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3EEAA-C973-4D91-A391-97B8D87120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E3D88-1ABD-4D08-87B4-4AEBDDE914DB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3EEAA-C973-4D91-A391-97B8D87120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E3D88-1ABD-4D08-87B4-4AEBDDE914DB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3EEAA-C973-4D91-A391-97B8D87120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E3D88-1ABD-4D08-87B4-4AEBDDE914DB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3EEAA-C973-4D91-A391-97B8D87120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4E3D88-1ABD-4D08-87B4-4AEBDDE914DB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3EEAA-C973-4D91-A391-97B8D87120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44E3D88-1ABD-4D08-87B4-4AEBDDE914DB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83EEAA-C973-4D91-A391-97B8D87120B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44E3D88-1ABD-4D08-87B4-4AEBDDE914DB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83EEAA-C973-4D91-A391-97B8D87120B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4E3D88-1ABD-4D08-87B4-4AEBDDE914DB}" type="datetimeFigureOut">
              <a:rPr lang="pl-PL" smtClean="0"/>
              <a:pPr/>
              <a:t>2018-03-04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D83EEAA-C973-4D91-A391-97B8D87120B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Podstawy prawa pracy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Zajęcia nr 2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578423"/>
          </a:xfrm>
        </p:spPr>
        <p:txBody>
          <a:bodyPr/>
          <a:lstStyle/>
          <a:p>
            <a:r>
              <a:rPr lang="pl-PL" dirty="0" smtClean="0"/>
              <a:t>Strony mogą po dokonaniu wypowiedzenia umowy o pracę przez jedną z nich ustalić </a:t>
            </a:r>
            <a:r>
              <a:rPr lang="pl-PL" b="1" dirty="0" smtClean="0"/>
              <a:t>wcześniejszy termin rozwiązania umowy.</a:t>
            </a:r>
          </a:p>
          <a:p>
            <a:endParaRPr lang="pl-PL" dirty="0" smtClean="0"/>
          </a:p>
          <a:p>
            <a:r>
              <a:rPr lang="pl-PL" dirty="0" smtClean="0"/>
              <a:t>Ustalenie takie nie zmienia trybu rozwiązania umowy o pracę.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Wcześniejszy termin rozwiązania umów na czas nieokreślony i czas określony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57158" y="1481328"/>
            <a:ext cx="8572560" cy="480519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Jeżeli wypowiedzenie pracownikowi umowy o pracę zawartej na czas nieokreślony lub umowy o pracę zawartej na czas określony następuje </a:t>
            </a:r>
            <a:r>
              <a:rPr lang="pl-PL" b="1" dirty="0" smtClean="0"/>
              <a:t>z powodu ogłoszenia upadłości lub likwidacji pracodawcy albo z innych przyczyn niedotyczących pracowników</a:t>
            </a:r>
            <a:r>
              <a:rPr lang="pl-PL" dirty="0" smtClean="0"/>
              <a:t>, pracodawca może, w celu wcześniejszego rozwiązania umowy o pracę, skrócić </a:t>
            </a:r>
            <a:r>
              <a:rPr lang="pl-PL" b="1" dirty="0" smtClean="0"/>
              <a:t>okres trzymiesięcznego wypowiedzenia, </a:t>
            </a:r>
            <a:r>
              <a:rPr lang="pl-PL" b="1" u="sng" dirty="0" smtClean="0"/>
              <a:t>najwyżej jednak do 1 miesiąca</a:t>
            </a:r>
            <a:r>
              <a:rPr lang="pl-PL" b="1" dirty="0" smtClean="0"/>
              <a:t>.</a:t>
            </a:r>
          </a:p>
          <a:p>
            <a:pPr algn="just"/>
            <a:endParaRPr lang="pl-PL" b="1" dirty="0" smtClean="0"/>
          </a:p>
          <a:p>
            <a:pPr algn="just"/>
            <a:r>
              <a:rPr lang="pl-PL" dirty="0" smtClean="0"/>
              <a:t>W takim przypadku pracownikowi przysługuje odszkodowanie w wysokości wynagrodzenia za pozostałą część okresu wypowiedzenia.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Okres wypowiedzenia - likwidacja lub upadłość pracodawcy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W związku z wypowiedzeniem umowy o pracę pracodawca może zwolnić pracownika z obowiązku świadczenia pracy do upływu okresu wypowiedzenia.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okresie tego zwolnienia pracownik zachowuje prawo do wynagrodzenia.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Zwolnienie z obowiązku świadczenia pracy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Dotyczy wypowiadania umów pracownikom zatrudnionym na czas nieokreślony.</a:t>
            </a:r>
          </a:p>
          <a:p>
            <a:endParaRPr lang="pl-PL" dirty="0" smtClean="0"/>
          </a:p>
          <a:p>
            <a:r>
              <a:rPr lang="pl-PL" dirty="0" smtClean="0"/>
              <a:t>Pracodawca może wypowiedzieć umowę o pracę na czas nieokreślony</a:t>
            </a:r>
          </a:p>
          <a:p>
            <a:pPr lvl="1"/>
            <a:r>
              <a:rPr lang="pl-PL" dirty="0" smtClean="0"/>
              <a:t>po konsultacji zamiaru wypowiedzenia umowy z zakładową organizacją związkowa,</a:t>
            </a:r>
          </a:p>
          <a:p>
            <a:pPr lvl="1"/>
            <a:r>
              <a:rPr lang="pl-PL" dirty="0" smtClean="0"/>
              <a:t>z uzasadnionych powodów.</a:t>
            </a:r>
          </a:p>
          <a:p>
            <a:pPr lvl="1"/>
            <a:endParaRPr lang="pl-PL" dirty="0" smtClean="0"/>
          </a:p>
          <a:p>
            <a:pPr lvl="1"/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Powszechna ochrona przed wypowiedzeniem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428736"/>
            <a:ext cx="8858280" cy="501950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O zamiarze wypowiedzenia pracownikowi umowy o pracę zawartej </a:t>
            </a:r>
            <a:r>
              <a:rPr lang="pl-PL" b="1" u="sng" dirty="0" smtClean="0"/>
              <a:t>na czas nieokreślony </a:t>
            </a:r>
            <a:r>
              <a:rPr lang="pl-PL" dirty="0" smtClean="0"/>
              <a:t>pracodawca zawiadamia na piśmie reprezentującą pracownika </a:t>
            </a:r>
            <a:r>
              <a:rPr lang="pl-PL" b="1" u="sng" dirty="0" smtClean="0"/>
              <a:t>zakładową organizację związkową</a:t>
            </a:r>
            <a:r>
              <a:rPr lang="pl-PL" dirty="0" smtClean="0"/>
              <a:t>, podając przyczynę uzasadniającą rozwiązanie umowy.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Jeżeli zakładowa organizacja związkowa uważa, że wypowiedzenie byłoby nieuzasadnione, może </a:t>
            </a:r>
            <a:r>
              <a:rPr lang="pl-PL" b="1" u="sng" dirty="0" smtClean="0"/>
              <a:t>w ciągu 5 dni od otrzymania zawiadomienia</a:t>
            </a:r>
            <a:r>
              <a:rPr lang="pl-PL" dirty="0" smtClean="0"/>
              <a:t> zgłosić na piśmie pracodawcy umotywowane zastrzeżenia.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Po rozpatrzeniu stanowiska organizacji związkowej, a także w razie niezajęcia przez nią stanowiska w ustalonym terminie, </a:t>
            </a:r>
            <a:r>
              <a:rPr lang="pl-PL" b="1" u="sng" dirty="0" smtClean="0"/>
              <a:t>pracodawca podejmuje decyzję </a:t>
            </a:r>
            <a:r>
              <a:rPr lang="pl-PL" b="1" dirty="0" smtClean="0"/>
              <a:t>		</a:t>
            </a:r>
            <a:r>
              <a:rPr lang="pl-PL" b="1" u="sng" dirty="0" smtClean="0"/>
              <a:t>w sprawie wypowiedzenia</a:t>
            </a:r>
            <a:r>
              <a:rPr lang="pl-PL" dirty="0" smtClean="0"/>
              <a:t>.</a:t>
            </a:r>
          </a:p>
          <a:p>
            <a:pPr algn="just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Rozwiązanie umowy o pracę na czas nieokreślony za wypowiedzeniem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78489"/>
          </a:xfrm>
        </p:spPr>
        <p:txBody>
          <a:bodyPr/>
          <a:lstStyle/>
          <a:p>
            <a:pPr algn="just"/>
            <a:r>
              <a:rPr lang="pl-PL" dirty="0" smtClean="0"/>
              <a:t>Katalog przyczyn nie został określony przez przepisy prawne.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Przyczyna powinna być rzeczywista, konkretna, a pracownik powinien o niej wiedzieć.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Przyczyny uzasadniające wypowiedzenie umowy o pracę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28596" y="1428736"/>
            <a:ext cx="8429684" cy="5429264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Pracodawca nie może wypowiedzieć ani rozwiązać umowy o pracę </a:t>
            </a:r>
            <a:r>
              <a:rPr lang="pl-PL" b="1" u="sng" dirty="0" smtClean="0"/>
              <a:t>w okresie ciąży</a:t>
            </a:r>
            <a:r>
              <a:rPr lang="pl-PL" dirty="0" smtClean="0"/>
              <a:t>, </a:t>
            </a:r>
            <a:r>
              <a:rPr lang="pl-PL" b="1" u="sng" dirty="0" smtClean="0"/>
              <a:t>a także w okresie urlopu macierzyńskiego </a:t>
            </a:r>
            <a:r>
              <a:rPr lang="pl-PL" dirty="0" smtClean="0"/>
              <a:t>pracownicy, chyba że zachodzą przyczyny uzasadniające rozwiązanie umowy bez wypowiedzenia z jej winy i reprezentująca pracownicę zakładowa organizacja związkowa </a:t>
            </a:r>
            <a:r>
              <a:rPr lang="pl-PL" b="1" dirty="0" smtClean="0"/>
              <a:t>wyraziła zgodę </a:t>
            </a:r>
            <a:r>
              <a:rPr lang="pl-PL" dirty="0" smtClean="0"/>
              <a:t>na rozwiązanie umowy.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Nie dotyczy to pracownicy w okresie próbnym nieprzekraczającym jednego miesiąca.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Szczególna ochrona przed wypowiedzeniem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07209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Rozwiązanie przez pracodawcę umowy o pracę za wypowiedzeniem w okresie ciąży lub urlopu macierzyńskiego </a:t>
            </a:r>
            <a:r>
              <a:rPr lang="pl-PL" b="1" u="sng" dirty="0" smtClean="0"/>
              <a:t>może nastąpić tylko w razie ogłoszenia upadłości lub likwidacji pracodawcy.</a:t>
            </a:r>
          </a:p>
          <a:p>
            <a:pPr algn="just"/>
            <a:endParaRPr lang="pl-PL" b="1" u="sng" dirty="0" smtClean="0"/>
          </a:p>
          <a:p>
            <a:pPr algn="just"/>
            <a:r>
              <a:rPr lang="pl-PL" dirty="0" smtClean="0"/>
              <a:t>Pracodawca jest obowiązany uzgodnić z reprezentującą pracownicę zakładową organizacją związkową </a:t>
            </a:r>
            <a:r>
              <a:rPr lang="pl-PL" b="1" u="sng" dirty="0" smtClean="0"/>
              <a:t>termin rozwiązania umowy o pracę.</a:t>
            </a:r>
            <a:r>
              <a:rPr lang="pl-PL" dirty="0" smtClean="0"/>
              <a:t>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razie niemożności zapewnienia w tym okresie innego zatrudnienia, pracownicy przysługują świadczenia określone w odrębnych przepisach. Okres pobierania tych świadczeń wlicza się do okresu zatrudnienia, od którego zależą uprawnienia pracownicze.</a:t>
            </a:r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Szczególna ochrona przed wypowiedzeniem 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l-PL" dirty="0" smtClean="0"/>
          </a:p>
          <a:p>
            <a:pPr algn="just"/>
            <a:r>
              <a:rPr lang="pl-PL" dirty="0" smtClean="0"/>
              <a:t>Dotyczy to również pracownika - ojca wychowującego dziecko w okresie korzystania z urlopu macierzyńskiego.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Szczególna ochrona przed wypowiedzeniem 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Pracodawca nie może wypowiedzieć umowy o pracę pracownikowi, któremu brakuje </a:t>
            </a:r>
            <a:r>
              <a:rPr lang="pl-PL" b="1" u="sng" dirty="0" smtClean="0"/>
              <a:t>nie więcej niż 4 lata</a:t>
            </a:r>
            <a:r>
              <a:rPr lang="pl-PL" dirty="0" smtClean="0"/>
              <a:t> do osiągnięcia wieku emerytalnego, jeżeli okres zatrudnienia umożliwia mu uzyskanie prawa do emerytury z osiągnięciem tego wieku.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Nie dotyczy to sytuacji, w których pracownik uzyskał prawo do renty z tytułu całkowitej niezdolności do pracy.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Szczególna ochrona przed wypowiedzeniem 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043890" cy="4525963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Umowa o pracę rozwiązuje się:</a:t>
            </a:r>
          </a:p>
          <a:p>
            <a:pPr algn="just">
              <a:buNone/>
            </a:pPr>
            <a:endParaRPr lang="pl-PL" dirty="0" smtClean="0"/>
          </a:p>
          <a:p>
            <a:pPr lvl="1" algn="just"/>
            <a:r>
              <a:rPr lang="pl-PL" dirty="0" smtClean="0"/>
              <a:t>1) na mocy porozumienia stron;</a:t>
            </a:r>
          </a:p>
          <a:p>
            <a:pPr lvl="1" algn="just"/>
            <a:r>
              <a:rPr lang="pl-PL" dirty="0" smtClean="0"/>
              <a:t>2) przez oświadczenie jednej ze stron z zachowaniem okresu wypowiedzenia (rozwiązanie umowy o pracę za wypowiedzeniem);</a:t>
            </a:r>
          </a:p>
          <a:p>
            <a:pPr lvl="1" algn="just"/>
            <a:r>
              <a:rPr lang="pl-PL" dirty="0" smtClean="0"/>
              <a:t>3) przez oświadczenie jednej ze stron bez zachowania okresu wypowiedzenia (rozwiązanie umowy o pracę bez wypowiedzenia);</a:t>
            </a:r>
          </a:p>
          <a:p>
            <a:pPr lvl="1" algn="just"/>
            <a:r>
              <a:rPr lang="pl-PL" dirty="0" smtClean="0"/>
              <a:t>4) z upływem czasu, na który była zawarta.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Ustanie stosunku pracy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Pracodawca nie może wypowiedzieć umowy o pracę w czasie </a:t>
            </a:r>
            <a:r>
              <a:rPr lang="pl-PL" b="1" u="sng" dirty="0" smtClean="0"/>
              <a:t>urlopu pracownika</a:t>
            </a:r>
            <a:r>
              <a:rPr lang="pl-PL" dirty="0" smtClean="0"/>
              <a:t>, a także w czasie innej </a:t>
            </a:r>
            <a:r>
              <a:rPr lang="pl-PL" b="1" u="sng" dirty="0" smtClean="0"/>
              <a:t>usprawiedliwionej nieobecności </a:t>
            </a:r>
            <a:r>
              <a:rPr lang="pl-PL" dirty="0" smtClean="0"/>
              <a:t>pracownika w pracy, jeżeli nie upłynął jeszcze okres uprawniający do rozwiązania umowy o pracę bez wypowiedzenia.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Szczególna ochrona przed wypowiedzeniem 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42910" y="1571612"/>
            <a:ext cx="7572428" cy="4525963"/>
          </a:xfrm>
        </p:spPr>
        <p:txBody>
          <a:bodyPr/>
          <a:lstStyle/>
          <a:p>
            <a:pPr algn="just"/>
            <a:r>
              <a:rPr lang="pl-PL" dirty="0" smtClean="0"/>
              <a:t>W razie ogłoszenia upadłości lub likwidacji pracodawcy, nie stosuje się przepisów art. 38, 39 i 41 k.p., ani przepisów szczególnych dotyczących ochrony pracowników przed wypowiedzeniem lub rozwiązaniem umowy o pracę.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art. 41</a:t>
            </a:r>
            <a:r>
              <a:rPr lang="pl-PL" baseline="30000" dirty="0" smtClean="0"/>
              <a:t>1</a:t>
            </a:r>
            <a:r>
              <a:rPr lang="pl-PL" dirty="0" smtClean="0"/>
              <a:t> k.p.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Przepisy o wypowiedzeniu umowy o pracę stosuje się odpowiednio do wypowiedzenia wynikających z umowy warunków pracy i płacy.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Wypowiedzenie warunków pracy lub płacy uważa się za dokonane, jeżeli pracownikowi zaproponowano na piśmie </a:t>
            </a:r>
            <a:r>
              <a:rPr lang="pl-PL" b="1" u="sng" dirty="0" smtClean="0"/>
              <a:t>nowe warunki</a:t>
            </a:r>
            <a:r>
              <a:rPr lang="pl-PL" dirty="0" smtClean="0"/>
              <a:t>.</a:t>
            </a:r>
          </a:p>
          <a:p>
            <a:pPr algn="just"/>
            <a:endParaRPr lang="pl-PL" dirty="0" smtClean="0"/>
          </a:p>
          <a:p>
            <a:pPr algn="just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Wypowiedzenie zmieniające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85720" y="1481328"/>
            <a:ext cx="8715436" cy="487663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W razie odmowy przyjęcia przez pracownika zaproponowanych warunków pracy lub płacy, umowa o pracę </a:t>
            </a:r>
            <a:r>
              <a:rPr lang="pl-PL" b="1" u="sng" dirty="0" smtClean="0"/>
              <a:t>rozwiązuje się z upływem okresu dokonanego wypowiedzenia</a:t>
            </a:r>
            <a:r>
              <a:rPr lang="pl-PL" dirty="0" smtClean="0"/>
              <a:t>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Jeżeli pracownik przed upływem połowy okresu wypowiedzenia </a:t>
            </a:r>
            <a:r>
              <a:rPr lang="pl-PL" b="1" u="sng" dirty="0" smtClean="0"/>
              <a:t>nie złoży oświadczenia o odmowie przyjęcia zaproponowanych warunków</a:t>
            </a:r>
            <a:r>
              <a:rPr lang="pl-PL" dirty="0" smtClean="0"/>
              <a:t>, uważa się, że wyraził zgodę na te warunki; </a:t>
            </a:r>
            <a:r>
              <a:rPr lang="pl-PL" b="1" dirty="0" smtClean="0"/>
              <a:t>pismo pracodawcy wypowiadające warunki pracy lub płacy powinno zawierać pouczenie w tej sprawie</a:t>
            </a:r>
            <a:r>
              <a:rPr lang="pl-PL" dirty="0" smtClean="0"/>
              <a:t>. 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razie braku takiego pouczenia, pracownik może do końca okresu wypowiedzenia złożyć oświadczenie o odmowie przyjęcia zaproponowanych warunków.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Wypowiedzenie zmieniające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Wypowiedzenie dotychczasowych warunków pracy lub płacy nie jest wymagane w razie powierzenia pracownikowi, w przypadkach uzasadnionych potrzebami pracodawcy, innej pracy niż określona w umowie o pracę na okres </a:t>
            </a:r>
            <a:r>
              <a:rPr lang="pl-PL" b="1" u="sng" dirty="0" smtClean="0"/>
              <a:t>nieprzekraczający 3 miesięcy</a:t>
            </a:r>
            <a:r>
              <a:rPr lang="pl-PL" b="1" dirty="0" smtClean="0"/>
              <a:t> </a:t>
            </a:r>
            <a:r>
              <a:rPr lang="pl-PL" dirty="0" smtClean="0"/>
              <a:t>w roku kalendarzowym, jeżeli nie powoduje to obniżenia wynagrodzenia i odpowiada kwalifikacjom pracownika.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Polecenie zmieniające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4733754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Pracodawca może wypowiedzieć warunki pracy lub płacy pracownikowi, o którym mowa w art. 39 (w okresie przedemerytalnym), jeżeli wypowiedzenie stało się konieczne ze względu na:</a:t>
            </a:r>
          </a:p>
          <a:p>
            <a:pPr lvl="1" algn="just"/>
            <a:r>
              <a:rPr lang="pl-PL" dirty="0" smtClean="0"/>
              <a:t>wprowadzenie nowych zasad wynagradzania dotyczących ogółu pracowników zatrudnionych u danego pracodawcy lub tej ich grupy, do której pracownik należy;</a:t>
            </a:r>
          </a:p>
          <a:p>
            <a:pPr lvl="1" algn="just"/>
            <a:r>
              <a:rPr lang="pl-PL" dirty="0" smtClean="0"/>
              <a:t>stwierdzoną orzeczeniem lekarskim utratę zdolności do wykonywania dotychczasowej pracy albo niezawinioną przez pracownika utratę uprawnień koniecznych do jej wykonywania.</a:t>
            </a:r>
          </a:p>
          <a:p>
            <a:pPr lvl="1"/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Wypowiedzenie zmieniające w okresie przedemerytalnym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Zgodne oświadczenie woli pracownika i pracodawcy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Nie ma ograniczeń, wynika ze swobody kształtowania stosunku prawnego przez strony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Brak zastrzeżenia o formie pisemnej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Rozwiązanie umowy o pracę za porozumieniem stron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Każda ze stron może rozwiązać umowę o pracę za wypowiedzeniem.</a:t>
            </a:r>
          </a:p>
          <a:p>
            <a:endParaRPr lang="pl-PL" dirty="0" smtClean="0"/>
          </a:p>
          <a:p>
            <a:r>
              <a:rPr lang="pl-PL" dirty="0" smtClean="0"/>
              <a:t>Rozwiązanie umowy o pracę następuje z upływem okresu wypowiedzenia.</a:t>
            </a:r>
          </a:p>
          <a:p>
            <a:endParaRPr lang="pl-PL" dirty="0" smtClean="0"/>
          </a:p>
          <a:p>
            <a:r>
              <a:rPr lang="pl-PL" dirty="0" smtClean="0"/>
              <a:t>Oświadczenie każdej ze stron powinno nastąpić na piśmie.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Rozwiązanie umowy o pracę za wypowiedzeniem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58204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W oświadczeniu pracodawcy o wypowiedzeniu umowy o pracę zawartej </a:t>
            </a:r>
            <a:r>
              <a:rPr lang="pl-PL" b="1" u="sng" dirty="0" smtClean="0"/>
              <a:t>na czas nieokreślony</a:t>
            </a:r>
            <a:r>
              <a:rPr lang="pl-PL" b="1" dirty="0" smtClean="0"/>
              <a:t> </a:t>
            </a:r>
            <a:r>
              <a:rPr lang="pl-PL" dirty="0" smtClean="0"/>
              <a:t>powinna być wskazana przyczyna uzasadniająca wypowiedzenia.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W oświadczeniu pracodawcy o wypowiedzeniu umowy o pracę powinno być zawarte pouczenie o przysługującym pracownikowi prawie odwołania do sądu pracy. </a:t>
            </a:r>
          </a:p>
          <a:p>
            <a:pPr lvl="1" algn="just"/>
            <a:r>
              <a:rPr lang="pl-PL" dirty="0" smtClean="0"/>
              <a:t>Zob. art. 264 § 1 k.p. – 21 dni od dnia doręczenia wypowiedzenia.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Rozwiązanie umowy o pracę za wypowiedzeniem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Czas po upływie którego następuje rozwiązanie stosunku pracy.</a:t>
            </a:r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Okres wypowiedzenia umowy o pracę obejmujący tydzień lub miesiąc albo ich wielokrotność kończy się odpowiednio </a:t>
            </a:r>
            <a:r>
              <a:rPr lang="pl-PL" b="1" u="sng" dirty="0" smtClean="0"/>
              <a:t>w sobotę lub w ostatnim dniu miesiąca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Okres wypowiedzenia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115328" cy="4525963"/>
          </a:xfrm>
        </p:spPr>
        <p:txBody>
          <a:bodyPr/>
          <a:lstStyle/>
          <a:p>
            <a:pPr algn="just"/>
            <a:r>
              <a:rPr lang="pl-PL" dirty="0" smtClean="0"/>
              <a:t>Okres wypowiedzenia umowy o pracę zawartej na okres próbny wynosi:</a:t>
            </a:r>
          </a:p>
          <a:p>
            <a:pPr algn="just"/>
            <a:endParaRPr lang="pl-PL" dirty="0" smtClean="0"/>
          </a:p>
          <a:p>
            <a:pPr lvl="1" algn="just"/>
            <a:r>
              <a:rPr lang="pl-PL" b="1" dirty="0" smtClean="0"/>
              <a:t>3 dni robocze</a:t>
            </a:r>
            <a:r>
              <a:rPr lang="pl-PL" dirty="0" smtClean="0"/>
              <a:t>, jeżeli okres próbny nie przekracza 2 tygodni;</a:t>
            </a:r>
          </a:p>
          <a:p>
            <a:pPr lvl="1" algn="just"/>
            <a:r>
              <a:rPr lang="pl-PL" b="1" dirty="0" smtClean="0"/>
              <a:t>1 tydzień</a:t>
            </a:r>
            <a:r>
              <a:rPr lang="pl-PL" dirty="0" smtClean="0"/>
              <a:t>, jeżeli okres próbny jest dłuższy niż 2 tygodnie;</a:t>
            </a:r>
          </a:p>
          <a:p>
            <a:pPr lvl="1" algn="just"/>
            <a:r>
              <a:rPr lang="pl-PL" b="1" dirty="0" smtClean="0"/>
              <a:t>2 tygodnie</a:t>
            </a:r>
            <a:r>
              <a:rPr lang="pl-PL" dirty="0" smtClean="0"/>
              <a:t>, jeżeli okres próbny wynosi 3 miesiące.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Okres wypowiedzenia umowy na okres próbny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57158" y="1481328"/>
            <a:ext cx="8572560" cy="4525963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Okres wypowiedzenia umowy o pracę zawartej na </a:t>
            </a:r>
            <a:r>
              <a:rPr lang="pl-PL" b="1" u="sng" dirty="0" smtClean="0"/>
              <a:t>czas nieokreślony </a:t>
            </a:r>
            <a:r>
              <a:rPr lang="pl-PL" dirty="0" smtClean="0"/>
              <a:t>i umowy o pracę zawartej na </a:t>
            </a:r>
            <a:r>
              <a:rPr lang="pl-PL" b="1" u="sng" dirty="0" smtClean="0"/>
              <a:t>czas określony </a:t>
            </a:r>
            <a:r>
              <a:rPr lang="pl-PL" dirty="0" smtClean="0"/>
              <a:t>jest uzależniony od okresu zatrudnienia u danego pracodawcy i wynosi:</a:t>
            </a:r>
          </a:p>
          <a:p>
            <a:pPr algn="just"/>
            <a:endParaRPr lang="pl-PL" dirty="0" smtClean="0"/>
          </a:p>
          <a:p>
            <a:pPr lvl="1" algn="just"/>
            <a:r>
              <a:rPr lang="pl-PL" b="1" dirty="0" smtClean="0"/>
              <a:t>2 tygodnie</a:t>
            </a:r>
            <a:r>
              <a:rPr lang="pl-PL" dirty="0" smtClean="0"/>
              <a:t>, jeżeli pracownik był zatrudniony krócej niż 6 miesięcy;</a:t>
            </a:r>
          </a:p>
          <a:p>
            <a:pPr lvl="1" algn="just"/>
            <a:r>
              <a:rPr lang="pl-PL" b="1" dirty="0" smtClean="0"/>
              <a:t>1 miesiąc</a:t>
            </a:r>
            <a:r>
              <a:rPr lang="pl-PL" dirty="0" smtClean="0"/>
              <a:t>, jeżeli pracownik był zatrudniony co najmniej 6 miesięcy;</a:t>
            </a:r>
          </a:p>
          <a:p>
            <a:pPr lvl="1" algn="just"/>
            <a:r>
              <a:rPr lang="pl-PL" b="1" dirty="0" smtClean="0"/>
              <a:t>3 miesiące</a:t>
            </a:r>
            <a:r>
              <a:rPr lang="pl-PL" dirty="0" smtClean="0"/>
              <a:t>, jeżeli pracownik był zatrudniony co najmniej 3 lata.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Okres wypowiedzenia umów na czas nieokreślony i czas określony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186766" cy="4525963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Jeżeli pracownik jest zatrudniony na stanowisku związanym z odpowiedzialnością materialną za powierzone mienie, strony mogą ustalić w umowie o pracę, że w przypadku, gdy pracownik był zatrudniony</a:t>
            </a:r>
          </a:p>
          <a:p>
            <a:pPr algn="just"/>
            <a:endParaRPr lang="pl-PL" dirty="0" smtClean="0"/>
          </a:p>
          <a:p>
            <a:pPr lvl="1" algn="just"/>
            <a:r>
              <a:rPr lang="pl-PL" dirty="0" smtClean="0"/>
              <a:t>krócej niż 6 miesięcy okres wypowiedzenia wynosi </a:t>
            </a:r>
            <a:r>
              <a:rPr lang="pl-PL" b="1" dirty="0" smtClean="0"/>
              <a:t>1 miesiąc</a:t>
            </a:r>
            <a:r>
              <a:rPr lang="pl-PL" dirty="0" smtClean="0"/>
              <a:t>;</a:t>
            </a:r>
          </a:p>
          <a:p>
            <a:pPr lvl="1" algn="just"/>
            <a:r>
              <a:rPr lang="pl-PL" dirty="0" smtClean="0"/>
              <a:t>co najmniej 6 miesięcy okres wypowiedzenia wynosi </a:t>
            </a:r>
            <a:r>
              <a:rPr lang="pl-PL" b="1" dirty="0" smtClean="0"/>
              <a:t>3 miesiące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Okres wypowiedzenia umów na czas nieokreślony i czas określony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643</TotalTime>
  <Words>1064</Words>
  <Application>Microsoft Office PowerPoint</Application>
  <PresentationFormat>Pokaz na ekranie (4:3)</PresentationFormat>
  <Paragraphs>114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Hol</vt:lpstr>
      <vt:lpstr>Podstawy prawa pracy </vt:lpstr>
      <vt:lpstr>Ustanie stosunku pracy</vt:lpstr>
      <vt:lpstr>Rozwiązanie umowy o pracę za porozumieniem stron </vt:lpstr>
      <vt:lpstr>Rozwiązanie umowy o pracę za wypowiedzeniem </vt:lpstr>
      <vt:lpstr>Rozwiązanie umowy o pracę za wypowiedzeniem </vt:lpstr>
      <vt:lpstr>Okres wypowiedzenia</vt:lpstr>
      <vt:lpstr>Okres wypowiedzenia umowy na okres próbny</vt:lpstr>
      <vt:lpstr>Okres wypowiedzenia umów na czas nieokreślony i czas określony</vt:lpstr>
      <vt:lpstr>Okres wypowiedzenia umów na czas nieokreślony i czas określony</vt:lpstr>
      <vt:lpstr>Wcześniejszy termin rozwiązania umów na czas nieokreślony i czas określony</vt:lpstr>
      <vt:lpstr>Okres wypowiedzenia - likwidacja lub upadłość pracodawcy</vt:lpstr>
      <vt:lpstr>Zwolnienie z obowiązku świadczenia pracy </vt:lpstr>
      <vt:lpstr>Powszechna ochrona przed wypowiedzeniem</vt:lpstr>
      <vt:lpstr>Rozwiązanie umowy o pracę na czas nieokreślony za wypowiedzeniem</vt:lpstr>
      <vt:lpstr>Przyczyny uzasadniające wypowiedzenie umowy o pracę</vt:lpstr>
      <vt:lpstr>Szczególna ochrona przed wypowiedzeniem </vt:lpstr>
      <vt:lpstr>Szczególna ochrona przed wypowiedzeniem </vt:lpstr>
      <vt:lpstr>Szczególna ochrona przed wypowiedzeniem </vt:lpstr>
      <vt:lpstr>Szczególna ochrona przed wypowiedzeniem </vt:lpstr>
      <vt:lpstr>Szczególna ochrona przed wypowiedzeniem </vt:lpstr>
      <vt:lpstr>Slajd 21</vt:lpstr>
      <vt:lpstr>Wypowiedzenie zmieniające</vt:lpstr>
      <vt:lpstr>Wypowiedzenie zmieniające</vt:lpstr>
      <vt:lpstr>Polecenie zmieniające</vt:lpstr>
      <vt:lpstr>Wypowiedzenie zmieniające w okresie przedemerytalnym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 pracy</dc:title>
  <dc:creator>Michał</dc:creator>
  <cp:lastModifiedBy>Michał </cp:lastModifiedBy>
  <cp:revision>30</cp:revision>
  <dcterms:created xsi:type="dcterms:W3CDTF">2018-03-03T16:18:58Z</dcterms:created>
  <dcterms:modified xsi:type="dcterms:W3CDTF">2018-03-04T16:56:57Z</dcterms:modified>
</cp:coreProperties>
</file>