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61" r:id="rId3"/>
    <p:sldMasterId id="2147483674" r:id="rId4"/>
    <p:sldMasterId id="2147483735" r:id="rId5"/>
  </p:sldMasterIdLst>
  <p:notesMasterIdLst>
    <p:notesMasterId r:id="rId111"/>
  </p:notesMasterIdLst>
  <p:sldIdLst>
    <p:sldId id="256" r:id="rId6"/>
    <p:sldId id="257" r:id="rId7"/>
    <p:sldId id="258" r:id="rId8"/>
    <p:sldId id="260" r:id="rId9"/>
    <p:sldId id="261" r:id="rId10"/>
    <p:sldId id="259" r:id="rId11"/>
    <p:sldId id="262" r:id="rId12"/>
    <p:sldId id="280" r:id="rId13"/>
    <p:sldId id="281" r:id="rId14"/>
    <p:sldId id="282" r:id="rId15"/>
    <p:sldId id="283" r:id="rId16"/>
    <p:sldId id="284" r:id="rId17"/>
    <p:sldId id="265" r:id="rId18"/>
    <p:sldId id="285" r:id="rId19"/>
    <p:sldId id="264" r:id="rId20"/>
    <p:sldId id="267" r:id="rId21"/>
    <p:sldId id="268" r:id="rId22"/>
    <p:sldId id="270" r:id="rId23"/>
    <p:sldId id="269" r:id="rId24"/>
    <p:sldId id="266" r:id="rId25"/>
    <p:sldId id="271" r:id="rId26"/>
    <p:sldId id="273" r:id="rId27"/>
    <p:sldId id="274" r:id="rId28"/>
    <p:sldId id="263" r:id="rId29"/>
    <p:sldId id="276" r:id="rId30"/>
    <p:sldId id="277" r:id="rId31"/>
    <p:sldId id="278" r:id="rId32"/>
    <p:sldId id="325" r:id="rId33"/>
    <p:sldId id="272" r:id="rId34"/>
    <p:sldId id="286" r:id="rId35"/>
    <p:sldId id="321" r:id="rId36"/>
    <p:sldId id="315" r:id="rId37"/>
    <p:sldId id="320" r:id="rId38"/>
    <p:sldId id="322" r:id="rId39"/>
    <p:sldId id="323" r:id="rId40"/>
    <p:sldId id="324"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44" r:id="rId69"/>
    <p:sldId id="345" r:id="rId70"/>
    <p:sldId id="346" r:id="rId71"/>
    <p:sldId id="347" r:id="rId72"/>
    <p:sldId id="330" r:id="rId73"/>
    <p:sldId id="334"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27" r:id="rId89"/>
    <p:sldId id="326" r:id="rId90"/>
    <p:sldId id="328" r:id="rId91"/>
    <p:sldId id="340" r:id="rId92"/>
    <p:sldId id="343" r:id="rId93"/>
    <p:sldId id="336" r:id="rId94"/>
    <p:sldId id="368" r:id="rId95"/>
    <p:sldId id="369" r:id="rId96"/>
    <p:sldId id="370" r:id="rId97"/>
    <p:sldId id="371" r:id="rId98"/>
    <p:sldId id="372" r:id="rId99"/>
    <p:sldId id="373" r:id="rId100"/>
    <p:sldId id="374" r:id="rId101"/>
    <p:sldId id="363" r:id="rId102"/>
    <p:sldId id="364" r:id="rId103"/>
    <p:sldId id="335" r:id="rId104"/>
    <p:sldId id="342" r:id="rId105"/>
    <p:sldId id="366" r:id="rId106"/>
    <p:sldId id="367" r:id="rId107"/>
    <p:sldId id="339" r:id="rId108"/>
    <p:sldId id="337" r:id="rId109"/>
    <p:sldId id="338" r:id="rId1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8B458-24DA-4145-9967-BC8130D1CE8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l-PL"/>
        </a:p>
      </dgm:t>
    </dgm:pt>
    <dgm:pt modelId="{B7D30685-29AB-4285-A71E-8F2CD72349B4}">
      <dgm:prSet phldrT="[Tekst]"/>
      <dgm:spPr/>
      <dgm:t>
        <a:bodyPr/>
        <a:lstStyle/>
        <a:p>
          <a:r>
            <a:rPr lang="pl-PL" dirty="0"/>
            <a:t>Spółka akcyjna z siedzibą w Warszawie</a:t>
          </a:r>
        </a:p>
      </dgm:t>
    </dgm:pt>
    <dgm:pt modelId="{1BFD391B-8F99-4492-9093-F720AE874AE7}" type="parTrans" cxnId="{C63CBD0C-F03B-41BA-9C7E-7D0765903C2A}">
      <dgm:prSet/>
      <dgm:spPr/>
      <dgm:t>
        <a:bodyPr/>
        <a:lstStyle/>
        <a:p>
          <a:endParaRPr lang="pl-PL"/>
        </a:p>
      </dgm:t>
    </dgm:pt>
    <dgm:pt modelId="{737DBF03-0C2E-4D6E-9C59-455BB845524A}" type="sibTrans" cxnId="{C63CBD0C-F03B-41BA-9C7E-7D0765903C2A}">
      <dgm:prSet/>
      <dgm:spPr/>
      <dgm:t>
        <a:bodyPr/>
        <a:lstStyle/>
        <a:p>
          <a:endParaRPr lang="pl-PL"/>
        </a:p>
      </dgm:t>
    </dgm:pt>
    <dgm:pt modelId="{C566C184-6B4D-4A85-943D-90782565FCFA}">
      <dgm:prSet phldrT="[Tekst]"/>
      <dgm:spPr/>
      <dgm:t>
        <a:bodyPr/>
        <a:lstStyle/>
        <a:p>
          <a:r>
            <a:rPr lang="pl-PL" dirty="0"/>
            <a:t>Oddział w Krakowie</a:t>
          </a:r>
        </a:p>
      </dgm:t>
    </dgm:pt>
    <dgm:pt modelId="{49049572-2213-4A4B-B675-46FF723329D9}" type="parTrans" cxnId="{537BA6E0-B64C-4087-B1A1-89D8E953A352}">
      <dgm:prSet/>
      <dgm:spPr/>
      <dgm:t>
        <a:bodyPr/>
        <a:lstStyle/>
        <a:p>
          <a:endParaRPr lang="pl-PL"/>
        </a:p>
      </dgm:t>
    </dgm:pt>
    <dgm:pt modelId="{CF90921B-657B-478C-B3C0-52E83686603B}" type="sibTrans" cxnId="{537BA6E0-B64C-4087-B1A1-89D8E953A352}">
      <dgm:prSet/>
      <dgm:spPr/>
      <dgm:t>
        <a:bodyPr/>
        <a:lstStyle/>
        <a:p>
          <a:endParaRPr lang="pl-PL"/>
        </a:p>
      </dgm:t>
    </dgm:pt>
    <dgm:pt modelId="{11CBD8A2-AF63-4D09-9C07-2556166486D5}">
      <dgm:prSet phldrT="[Tekst]"/>
      <dgm:spPr/>
      <dgm:t>
        <a:bodyPr/>
        <a:lstStyle/>
        <a:p>
          <a:r>
            <a:rPr lang="pl-PL" dirty="0"/>
            <a:t>Oddział w Łodzi</a:t>
          </a:r>
        </a:p>
      </dgm:t>
    </dgm:pt>
    <dgm:pt modelId="{E51CBB3A-6774-45BA-AADA-CBF32636677C}" type="parTrans" cxnId="{4E749B56-C314-4BE3-B1A5-C149CBD650F9}">
      <dgm:prSet/>
      <dgm:spPr/>
      <dgm:t>
        <a:bodyPr/>
        <a:lstStyle/>
        <a:p>
          <a:endParaRPr lang="pl-PL"/>
        </a:p>
      </dgm:t>
    </dgm:pt>
    <dgm:pt modelId="{B77878A2-A30A-4326-8E6F-A96E72BAD587}" type="sibTrans" cxnId="{4E749B56-C314-4BE3-B1A5-C149CBD650F9}">
      <dgm:prSet/>
      <dgm:spPr/>
      <dgm:t>
        <a:bodyPr/>
        <a:lstStyle/>
        <a:p>
          <a:endParaRPr lang="pl-PL"/>
        </a:p>
      </dgm:t>
    </dgm:pt>
    <dgm:pt modelId="{27AC6D93-7619-42FB-B55E-759D21F081D9}">
      <dgm:prSet phldrT="[Tekst]"/>
      <dgm:spPr/>
      <dgm:t>
        <a:bodyPr/>
        <a:lstStyle/>
        <a:p>
          <a:r>
            <a:rPr lang="pl-PL" dirty="0"/>
            <a:t>Oddział we Wrocławiu</a:t>
          </a:r>
        </a:p>
      </dgm:t>
    </dgm:pt>
    <dgm:pt modelId="{521E918A-64DB-4F38-AC2A-77CC8CD406CA}" type="parTrans" cxnId="{CB56CA18-2F0F-498B-9858-70E271541DB0}">
      <dgm:prSet/>
      <dgm:spPr/>
      <dgm:t>
        <a:bodyPr/>
        <a:lstStyle/>
        <a:p>
          <a:endParaRPr lang="pl-PL"/>
        </a:p>
      </dgm:t>
    </dgm:pt>
    <dgm:pt modelId="{0B77B0F9-6CF8-4735-AC4F-AC0DB716C4A7}" type="sibTrans" cxnId="{CB56CA18-2F0F-498B-9858-70E271541DB0}">
      <dgm:prSet/>
      <dgm:spPr/>
      <dgm:t>
        <a:bodyPr/>
        <a:lstStyle/>
        <a:p>
          <a:endParaRPr lang="pl-PL"/>
        </a:p>
      </dgm:t>
    </dgm:pt>
    <dgm:pt modelId="{D582B06D-D3E5-46B4-B94A-8362C46C6BE9}" type="pres">
      <dgm:prSet presAssocID="{02A8B458-24DA-4145-9967-BC8130D1CE8D}" presName="Name0" presStyleCnt="0">
        <dgm:presLayoutVars>
          <dgm:chPref val="1"/>
          <dgm:dir/>
          <dgm:animOne val="branch"/>
          <dgm:animLvl val="lvl"/>
          <dgm:resizeHandles val="exact"/>
        </dgm:presLayoutVars>
      </dgm:prSet>
      <dgm:spPr/>
    </dgm:pt>
    <dgm:pt modelId="{56E719E8-840C-4971-9936-40399153DEF6}" type="pres">
      <dgm:prSet presAssocID="{B7D30685-29AB-4285-A71E-8F2CD72349B4}" presName="root1" presStyleCnt="0"/>
      <dgm:spPr/>
    </dgm:pt>
    <dgm:pt modelId="{A2A4F180-647C-44D3-948C-11DC5D0CF32D}" type="pres">
      <dgm:prSet presAssocID="{B7D30685-29AB-4285-A71E-8F2CD72349B4}" presName="LevelOneTextNode" presStyleLbl="node0" presStyleIdx="0" presStyleCnt="1" custLinFactX="-9013" custLinFactNeighborX="-100000" custLinFactNeighborY="-1455">
        <dgm:presLayoutVars>
          <dgm:chPref val="3"/>
        </dgm:presLayoutVars>
      </dgm:prSet>
      <dgm:spPr/>
    </dgm:pt>
    <dgm:pt modelId="{BCF2E6F6-8C9E-4BDC-9F05-87CF396875E0}" type="pres">
      <dgm:prSet presAssocID="{B7D30685-29AB-4285-A71E-8F2CD72349B4}" presName="level2hierChild" presStyleCnt="0"/>
      <dgm:spPr/>
    </dgm:pt>
    <dgm:pt modelId="{CC8F5A63-0A4A-4C7E-9365-58FC21DAB104}" type="pres">
      <dgm:prSet presAssocID="{49049572-2213-4A4B-B675-46FF723329D9}" presName="conn2-1" presStyleLbl="parChTrans1D2" presStyleIdx="0" presStyleCnt="3"/>
      <dgm:spPr/>
    </dgm:pt>
    <dgm:pt modelId="{ACDDED2D-DC4A-4A7D-9366-AA20798484FE}" type="pres">
      <dgm:prSet presAssocID="{49049572-2213-4A4B-B675-46FF723329D9}" presName="connTx" presStyleLbl="parChTrans1D2" presStyleIdx="0" presStyleCnt="3"/>
      <dgm:spPr/>
    </dgm:pt>
    <dgm:pt modelId="{07DCDFFC-C55D-4736-90A3-302552BCF564}" type="pres">
      <dgm:prSet presAssocID="{C566C184-6B4D-4A85-943D-90782565FCFA}" presName="root2" presStyleCnt="0"/>
      <dgm:spPr/>
    </dgm:pt>
    <dgm:pt modelId="{474E6F2F-C658-4E76-BFA0-3E6CD8F8E207}" type="pres">
      <dgm:prSet presAssocID="{C566C184-6B4D-4A85-943D-90782565FCFA}" presName="LevelTwoTextNode" presStyleLbl="node2" presStyleIdx="0" presStyleCnt="3" custScaleX="82645" custScaleY="82645" custLinFactNeighborX="-24033" custLinFactNeighborY="4125">
        <dgm:presLayoutVars>
          <dgm:chPref val="3"/>
        </dgm:presLayoutVars>
      </dgm:prSet>
      <dgm:spPr/>
    </dgm:pt>
    <dgm:pt modelId="{5C7FC245-867B-4CD5-B218-538CF6FDFB3D}" type="pres">
      <dgm:prSet presAssocID="{C566C184-6B4D-4A85-943D-90782565FCFA}" presName="level3hierChild" presStyleCnt="0"/>
      <dgm:spPr/>
    </dgm:pt>
    <dgm:pt modelId="{D754658E-FBB2-4D24-ADFD-63B630699CC2}" type="pres">
      <dgm:prSet presAssocID="{E51CBB3A-6774-45BA-AADA-CBF32636677C}" presName="conn2-1" presStyleLbl="parChTrans1D2" presStyleIdx="1" presStyleCnt="3"/>
      <dgm:spPr/>
    </dgm:pt>
    <dgm:pt modelId="{7900A3AA-8420-4E88-8E12-230029D3D80C}" type="pres">
      <dgm:prSet presAssocID="{E51CBB3A-6774-45BA-AADA-CBF32636677C}" presName="connTx" presStyleLbl="parChTrans1D2" presStyleIdx="1" presStyleCnt="3"/>
      <dgm:spPr/>
    </dgm:pt>
    <dgm:pt modelId="{57C5842B-4727-4262-8AD1-0AA1BA03A69C}" type="pres">
      <dgm:prSet presAssocID="{11CBD8A2-AF63-4D09-9C07-2556166486D5}" presName="root2" presStyleCnt="0"/>
      <dgm:spPr/>
    </dgm:pt>
    <dgm:pt modelId="{CCB59B2E-DCA3-4BFF-83D1-A302AB8807D0}" type="pres">
      <dgm:prSet presAssocID="{11CBD8A2-AF63-4D09-9C07-2556166486D5}" presName="LevelTwoTextNode" presStyleLbl="node2" presStyleIdx="1" presStyleCnt="3" custScaleX="82645" custScaleY="82645" custLinFactNeighborX="-24033" custLinFactNeighborY="2599">
        <dgm:presLayoutVars>
          <dgm:chPref val="3"/>
        </dgm:presLayoutVars>
      </dgm:prSet>
      <dgm:spPr/>
    </dgm:pt>
    <dgm:pt modelId="{8AF18B34-4B68-463F-808A-FC9425B58683}" type="pres">
      <dgm:prSet presAssocID="{11CBD8A2-AF63-4D09-9C07-2556166486D5}" presName="level3hierChild" presStyleCnt="0"/>
      <dgm:spPr/>
    </dgm:pt>
    <dgm:pt modelId="{D1A3A492-C433-466C-9FF2-7C164CBE0327}" type="pres">
      <dgm:prSet presAssocID="{521E918A-64DB-4F38-AC2A-77CC8CD406CA}" presName="conn2-1" presStyleLbl="parChTrans1D2" presStyleIdx="2" presStyleCnt="3"/>
      <dgm:spPr/>
    </dgm:pt>
    <dgm:pt modelId="{7FC1BC7E-05E9-4D9D-9C67-C44FEC8593F8}" type="pres">
      <dgm:prSet presAssocID="{521E918A-64DB-4F38-AC2A-77CC8CD406CA}" presName="connTx" presStyleLbl="parChTrans1D2" presStyleIdx="2" presStyleCnt="3"/>
      <dgm:spPr/>
    </dgm:pt>
    <dgm:pt modelId="{BF8B03CB-BF74-4829-A3B6-C53ACBB0BEEA}" type="pres">
      <dgm:prSet presAssocID="{27AC6D93-7619-42FB-B55E-759D21F081D9}" presName="root2" presStyleCnt="0"/>
      <dgm:spPr/>
    </dgm:pt>
    <dgm:pt modelId="{1A0B9586-2DCC-4052-B20E-F95DD4B19630}" type="pres">
      <dgm:prSet presAssocID="{27AC6D93-7619-42FB-B55E-759D21F081D9}" presName="LevelTwoTextNode" presStyleLbl="node2" presStyleIdx="2" presStyleCnt="3" custScaleX="82645" custScaleY="82645" custLinFactNeighborX="-22250" custLinFactNeighborY="-1990">
        <dgm:presLayoutVars>
          <dgm:chPref val="3"/>
        </dgm:presLayoutVars>
      </dgm:prSet>
      <dgm:spPr/>
    </dgm:pt>
    <dgm:pt modelId="{EF7A3DCB-7F56-49AA-ADAD-EAED20345EB7}" type="pres">
      <dgm:prSet presAssocID="{27AC6D93-7619-42FB-B55E-759D21F081D9}" presName="level3hierChild" presStyleCnt="0"/>
      <dgm:spPr/>
    </dgm:pt>
  </dgm:ptLst>
  <dgm:cxnLst>
    <dgm:cxn modelId="{C63CBD0C-F03B-41BA-9C7E-7D0765903C2A}" srcId="{02A8B458-24DA-4145-9967-BC8130D1CE8D}" destId="{B7D30685-29AB-4285-A71E-8F2CD72349B4}" srcOrd="0" destOrd="0" parTransId="{1BFD391B-8F99-4492-9093-F720AE874AE7}" sibTransId="{737DBF03-0C2E-4D6E-9C59-455BB845524A}"/>
    <dgm:cxn modelId="{CB56CA18-2F0F-498B-9858-70E271541DB0}" srcId="{B7D30685-29AB-4285-A71E-8F2CD72349B4}" destId="{27AC6D93-7619-42FB-B55E-759D21F081D9}" srcOrd="2" destOrd="0" parTransId="{521E918A-64DB-4F38-AC2A-77CC8CD406CA}" sibTransId="{0B77B0F9-6CF8-4735-AC4F-AC0DB716C4A7}"/>
    <dgm:cxn modelId="{2C6E093B-198D-4181-8479-33BFD2B8603D}" type="presOf" srcId="{49049572-2213-4A4B-B675-46FF723329D9}" destId="{CC8F5A63-0A4A-4C7E-9365-58FC21DAB104}" srcOrd="0" destOrd="0" presId="urn:microsoft.com/office/officeart/2008/layout/HorizontalMultiLevelHierarchy"/>
    <dgm:cxn modelId="{45ABFC63-76CE-4C3D-A429-301179EAB72B}" type="presOf" srcId="{49049572-2213-4A4B-B675-46FF723329D9}" destId="{ACDDED2D-DC4A-4A7D-9366-AA20798484FE}" srcOrd="1" destOrd="0" presId="urn:microsoft.com/office/officeart/2008/layout/HorizontalMultiLevelHierarchy"/>
    <dgm:cxn modelId="{D15EBC4B-368F-4E01-AFAD-8F519E5C54D8}" type="presOf" srcId="{E51CBB3A-6774-45BA-AADA-CBF32636677C}" destId="{D754658E-FBB2-4D24-ADFD-63B630699CC2}" srcOrd="0" destOrd="0" presId="urn:microsoft.com/office/officeart/2008/layout/HorizontalMultiLevelHierarchy"/>
    <dgm:cxn modelId="{DE85AA6C-9DF0-49C9-8731-1FEC314F47DB}" type="presOf" srcId="{C566C184-6B4D-4A85-943D-90782565FCFA}" destId="{474E6F2F-C658-4E76-BFA0-3E6CD8F8E207}" srcOrd="0" destOrd="0" presId="urn:microsoft.com/office/officeart/2008/layout/HorizontalMultiLevelHierarchy"/>
    <dgm:cxn modelId="{0642B455-CB27-4A67-BA44-7E9ACEEC65B1}" type="presOf" srcId="{11CBD8A2-AF63-4D09-9C07-2556166486D5}" destId="{CCB59B2E-DCA3-4BFF-83D1-A302AB8807D0}" srcOrd="0" destOrd="0" presId="urn:microsoft.com/office/officeart/2008/layout/HorizontalMultiLevelHierarchy"/>
    <dgm:cxn modelId="{4E749B56-C314-4BE3-B1A5-C149CBD650F9}" srcId="{B7D30685-29AB-4285-A71E-8F2CD72349B4}" destId="{11CBD8A2-AF63-4D09-9C07-2556166486D5}" srcOrd="1" destOrd="0" parTransId="{E51CBB3A-6774-45BA-AADA-CBF32636677C}" sibTransId="{B77878A2-A30A-4326-8E6F-A96E72BAD587}"/>
    <dgm:cxn modelId="{C1948B78-B72D-45F7-BFE1-63ADC5CD69DC}" type="presOf" srcId="{521E918A-64DB-4F38-AC2A-77CC8CD406CA}" destId="{D1A3A492-C433-466C-9FF2-7C164CBE0327}" srcOrd="0" destOrd="0" presId="urn:microsoft.com/office/officeart/2008/layout/HorizontalMultiLevelHierarchy"/>
    <dgm:cxn modelId="{C168E078-5D58-447F-95DB-846AE96217E8}" type="presOf" srcId="{E51CBB3A-6774-45BA-AADA-CBF32636677C}" destId="{7900A3AA-8420-4E88-8E12-230029D3D80C}" srcOrd="1" destOrd="0" presId="urn:microsoft.com/office/officeart/2008/layout/HorizontalMultiLevelHierarchy"/>
    <dgm:cxn modelId="{2DC73BC3-DE79-41AA-B0E4-595DC3AF15A2}" type="presOf" srcId="{02A8B458-24DA-4145-9967-BC8130D1CE8D}" destId="{D582B06D-D3E5-46B4-B94A-8362C46C6BE9}" srcOrd="0" destOrd="0" presId="urn:microsoft.com/office/officeart/2008/layout/HorizontalMultiLevelHierarchy"/>
    <dgm:cxn modelId="{08211AD7-7435-4105-AB6F-4A5583462D77}" type="presOf" srcId="{B7D30685-29AB-4285-A71E-8F2CD72349B4}" destId="{A2A4F180-647C-44D3-948C-11DC5D0CF32D}" srcOrd="0" destOrd="0" presId="urn:microsoft.com/office/officeart/2008/layout/HorizontalMultiLevelHierarchy"/>
    <dgm:cxn modelId="{4A6A50E0-94F9-46CA-B050-3385D0D2D24E}" type="presOf" srcId="{521E918A-64DB-4F38-AC2A-77CC8CD406CA}" destId="{7FC1BC7E-05E9-4D9D-9C67-C44FEC8593F8}" srcOrd="1" destOrd="0" presId="urn:microsoft.com/office/officeart/2008/layout/HorizontalMultiLevelHierarchy"/>
    <dgm:cxn modelId="{537BA6E0-B64C-4087-B1A1-89D8E953A352}" srcId="{B7D30685-29AB-4285-A71E-8F2CD72349B4}" destId="{C566C184-6B4D-4A85-943D-90782565FCFA}" srcOrd="0" destOrd="0" parTransId="{49049572-2213-4A4B-B675-46FF723329D9}" sibTransId="{CF90921B-657B-478C-B3C0-52E83686603B}"/>
    <dgm:cxn modelId="{F33D97F4-1DFB-4D45-A5C1-27262DF5BD7B}" type="presOf" srcId="{27AC6D93-7619-42FB-B55E-759D21F081D9}" destId="{1A0B9586-2DCC-4052-B20E-F95DD4B19630}" srcOrd="0" destOrd="0" presId="urn:microsoft.com/office/officeart/2008/layout/HorizontalMultiLevelHierarchy"/>
    <dgm:cxn modelId="{91E654CB-0FC2-42E5-8F16-F2EDF848006B}" type="presParOf" srcId="{D582B06D-D3E5-46B4-B94A-8362C46C6BE9}" destId="{56E719E8-840C-4971-9936-40399153DEF6}" srcOrd="0" destOrd="0" presId="urn:microsoft.com/office/officeart/2008/layout/HorizontalMultiLevelHierarchy"/>
    <dgm:cxn modelId="{CD0E9E3B-349C-460E-847F-46CEA8B161A5}" type="presParOf" srcId="{56E719E8-840C-4971-9936-40399153DEF6}" destId="{A2A4F180-647C-44D3-948C-11DC5D0CF32D}" srcOrd="0" destOrd="0" presId="urn:microsoft.com/office/officeart/2008/layout/HorizontalMultiLevelHierarchy"/>
    <dgm:cxn modelId="{30AE2271-794D-4FFC-9454-426F1B664F43}" type="presParOf" srcId="{56E719E8-840C-4971-9936-40399153DEF6}" destId="{BCF2E6F6-8C9E-4BDC-9F05-87CF396875E0}" srcOrd="1" destOrd="0" presId="urn:microsoft.com/office/officeart/2008/layout/HorizontalMultiLevelHierarchy"/>
    <dgm:cxn modelId="{9E4CA42C-434B-47D6-822E-726F6356FCE6}" type="presParOf" srcId="{BCF2E6F6-8C9E-4BDC-9F05-87CF396875E0}" destId="{CC8F5A63-0A4A-4C7E-9365-58FC21DAB104}" srcOrd="0" destOrd="0" presId="urn:microsoft.com/office/officeart/2008/layout/HorizontalMultiLevelHierarchy"/>
    <dgm:cxn modelId="{92374F1E-6FEE-42F4-9920-BD558D143609}" type="presParOf" srcId="{CC8F5A63-0A4A-4C7E-9365-58FC21DAB104}" destId="{ACDDED2D-DC4A-4A7D-9366-AA20798484FE}" srcOrd="0" destOrd="0" presId="urn:microsoft.com/office/officeart/2008/layout/HorizontalMultiLevelHierarchy"/>
    <dgm:cxn modelId="{CD0EF837-708E-49C9-9B26-C569E9DF985E}" type="presParOf" srcId="{BCF2E6F6-8C9E-4BDC-9F05-87CF396875E0}" destId="{07DCDFFC-C55D-4736-90A3-302552BCF564}" srcOrd="1" destOrd="0" presId="urn:microsoft.com/office/officeart/2008/layout/HorizontalMultiLevelHierarchy"/>
    <dgm:cxn modelId="{19A5A413-88FE-4B7E-ABEA-83CEC28C8F49}" type="presParOf" srcId="{07DCDFFC-C55D-4736-90A3-302552BCF564}" destId="{474E6F2F-C658-4E76-BFA0-3E6CD8F8E207}" srcOrd="0" destOrd="0" presId="urn:microsoft.com/office/officeart/2008/layout/HorizontalMultiLevelHierarchy"/>
    <dgm:cxn modelId="{12E0427A-8111-42FB-9489-2B4D1EF8E4BF}" type="presParOf" srcId="{07DCDFFC-C55D-4736-90A3-302552BCF564}" destId="{5C7FC245-867B-4CD5-B218-538CF6FDFB3D}" srcOrd="1" destOrd="0" presId="urn:microsoft.com/office/officeart/2008/layout/HorizontalMultiLevelHierarchy"/>
    <dgm:cxn modelId="{89C36CE2-F034-42E2-9782-2DABADB051BC}" type="presParOf" srcId="{BCF2E6F6-8C9E-4BDC-9F05-87CF396875E0}" destId="{D754658E-FBB2-4D24-ADFD-63B630699CC2}" srcOrd="2" destOrd="0" presId="urn:microsoft.com/office/officeart/2008/layout/HorizontalMultiLevelHierarchy"/>
    <dgm:cxn modelId="{7BDA3BCD-F2C5-42CA-BC4F-9A1B1AE78AC0}" type="presParOf" srcId="{D754658E-FBB2-4D24-ADFD-63B630699CC2}" destId="{7900A3AA-8420-4E88-8E12-230029D3D80C}" srcOrd="0" destOrd="0" presId="urn:microsoft.com/office/officeart/2008/layout/HorizontalMultiLevelHierarchy"/>
    <dgm:cxn modelId="{EEE827B3-D306-4617-93D6-B4A5B014BCFE}" type="presParOf" srcId="{BCF2E6F6-8C9E-4BDC-9F05-87CF396875E0}" destId="{57C5842B-4727-4262-8AD1-0AA1BA03A69C}" srcOrd="3" destOrd="0" presId="urn:microsoft.com/office/officeart/2008/layout/HorizontalMultiLevelHierarchy"/>
    <dgm:cxn modelId="{1B023875-3FE8-4FED-9115-AD367065D058}" type="presParOf" srcId="{57C5842B-4727-4262-8AD1-0AA1BA03A69C}" destId="{CCB59B2E-DCA3-4BFF-83D1-A302AB8807D0}" srcOrd="0" destOrd="0" presId="urn:microsoft.com/office/officeart/2008/layout/HorizontalMultiLevelHierarchy"/>
    <dgm:cxn modelId="{542FF627-7DA7-4014-996C-0A9AA0325FD7}" type="presParOf" srcId="{57C5842B-4727-4262-8AD1-0AA1BA03A69C}" destId="{8AF18B34-4B68-463F-808A-FC9425B58683}" srcOrd="1" destOrd="0" presId="urn:microsoft.com/office/officeart/2008/layout/HorizontalMultiLevelHierarchy"/>
    <dgm:cxn modelId="{A789E8CB-51EC-440E-AC34-6EBD5C47A45A}" type="presParOf" srcId="{BCF2E6F6-8C9E-4BDC-9F05-87CF396875E0}" destId="{D1A3A492-C433-466C-9FF2-7C164CBE0327}" srcOrd="4" destOrd="0" presId="urn:microsoft.com/office/officeart/2008/layout/HorizontalMultiLevelHierarchy"/>
    <dgm:cxn modelId="{727DCAFD-879B-4DDF-9452-688D60EFF310}" type="presParOf" srcId="{D1A3A492-C433-466C-9FF2-7C164CBE0327}" destId="{7FC1BC7E-05E9-4D9D-9C67-C44FEC8593F8}" srcOrd="0" destOrd="0" presId="urn:microsoft.com/office/officeart/2008/layout/HorizontalMultiLevelHierarchy"/>
    <dgm:cxn modelId="{373D1AAE-94AD-4EC7-814B-22C1A1297437}" type="presParOf" srcId="{BCF2E6F6-8C9E-4BDC-9F05-87CF396875E0}" destId="{BF8B03CB-BF74-4829-A3B6-C53ACBB0BEEA}" srcOrd="5" destOrd="0" presId="urn:microsoft.com/office/officeart/2008/layout/HorizontalMultiLevelHierarchy"/>
    <dgm:cxn modelId="{8EE6A25B-20B8-48E6-A499-FB3889F8DC8E}" type="presParOf" srcId="{BF8B03CB-BF74-4829-A3B6-C53ACBB0BEEA}" destId="{1A0B9586-2DCC-4052-B20E-F95DD4B19630}" srcOrd="0" destOrd="0" presId="urn:microsoft.com/office/officeart/2008/layout/HorizontalMultiLevelHierarchy"/>
    <dgm:cxn modelId="{003E93BE-76EA-44ED-A633-FA9CA27C9E77}" type="presParOf" srcId="{BF8B03CB-BF74-4829-A3B6-C53ACBB0BEEA}" destId="{EF7A3DCB-7F56-49AA-ADAD-EAED20345EB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3A492-C433-466C-9FF2-7C164CBE0327}">
      <dsp:nvSpPr>
        <dsp:cNvPr id="0" name=""/>
        <dsp:cNvSpPr/>
      </dsp:nvSpPr>
      <dsp:spPr>
        <a:xfrm>
          <a:off x="1557675" y="3240087"/>
          <a:ext cx="1251339" cy="1300859"/>
        </a:xfrm>
        <a:custGeom>
          <a:avLst/>
          <a:gdLst/>
          <a:ahLst/>
          <a:cxnLst/>
          <a:rect l="0" t="0" r="0" b="0"/>
          <a:pathLst>
            <a:path>
              <a:moveTo>
                <a:pt x="0" y="0"/>
              </a:moveTo>
              <a:lnTo>
                <a:pt x="625669" y="0"/>
              </a:lnTo>
              <a:lnTo>
                <a:pt x="625669" y="1300859"/>
              </a:lnTo>
              <a:lnTo>
                <a:pt x="1251339" y="1300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138219" y="3845391"/>
        <a:ext cx="90250" cy="90250"/>
      </dsp:txXfrm>
    </dsp:sp>
    <dsp:sp modelId="{D754658E-FBB2-4D24-ADFD-63B630699CC2}">
      <dsp:nvSpPr>
        <dsp:cNvPr id="0" name=""/>
        <dsp:cNvSpPr/>
      </dsp:nvSpPr>
      <dsp:spPr>
        <a:xfrm>
          <a:off x="1557675" y="3194367"/>
          <a:ext cx="1179333" cy="91440"/>
        </a:xfrm>
        <a:custGeom>
          <a:avLst/>
          <a:gdLst/>
          <a:ahLst/>
          <a:cxnLst/>
          <a:rect l="0" t="0" r="0" b="0"/>
          <a:pathLst>
            <a:path>
              <a:moveTo>
                <a:pt x="0" y="45720"/>
              </a:moveTo>
              <a:lnTo>
                <a:pt x="589666" y="45720"/>
              </a:lnTo>
              <a:lnTo>
                <a:pt x="589666" y="77719"/>
              </a:lnTo>
              <a:lnTo>
                <a:pt x="1179333" y="7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117848" y="3210593"/>
        <a:ext cx="58988" cy="58988"/>
      </dsp:txXfrm>
    </dsp:sp>
    <dsp:sp modelId="{CC8F5A63-0A4A-4C7E-9365-58FC21DAB104}">
      <dsp:nvSpPr>
        <dsp:cNvPr id="0" name=""/>
        <dsp:cNvSpPr/>
      </dsp:nvSpPr>
      <dsp:spPr>
        <a:xfrm>
          <a:off x="1557675" y="1965514"/>
          <a:ext cx="1179333" cy="1274572"/>
        </a:xfrm>
        <a:custGeom>
          <a:avLst/>
          <a:gdLst/>
          <a:ahLst/>
          <a:cxnLst/>
          <a:rect l="0" t="0" r="0" b="0"/>
          <a:pathLst>
            <a:path>
              <a:moveTo>
                <a:pt x="0" y="1274572"/>
              </a:moveTo>
              <a:lnTo>
                <a:pt x="589666" y="1274572"/>
              </a:lnTo>
              <a:lnTo>
                <a:pt x="589666" y="0"/>
              </a:lnTo>
              <a:lnTo>
                <a:pt x="117933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a:off x="2103930" y="2559389"/>
        <a:ext cx="86824" cy="86824"/>
      </dsp:txXfrm>
    </dsp:sp>
    <dsp:sp modelId="{A2A4F180-647C-44D3-948C-11DC5D0CF32D}">
      <dsp:nvSpPr>
        <dsp:cNvPr id="0" name=""/>
        <dsp:cNvSpPr/>
      </dsp:nvSpPr>
      <dsp:spPr>
        <a:xfrm rot="16200000">
          <a:off x="-2298028" y="2624470"/>
          <a:ext cx="6480174" cy="123123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l-PL" sz="4400" kern="1200" dirty="0"/>
            <a:t>Spółka akcyjna z siedzibą w Warszawie</a:t>
          </a:r>
        </a:p>
      </dsp:txBody>
      <dsp:txXfrm>
        <a:off x="-2298028" y="2624470"/>
        <a:ext cx="6480174" cy="1231233"/>
      </dsp:txXfrm>
    </dsp:sp>
    <dsp:sp modelId="{474E6F2F-C658-4E76-BFA0-3E6CD8F8E207}">
      <dsp:nvSpPr>
        <dsp:cNvPr id="0" name=""/>
        <dsp:cNvSpPr/>
      </dsp:nvSpPr>
      <dsp:spPr>
        <a:xfrm>
          <a:off x="2737009" y="1456738"/>
          <a:ext cx="3337572" cy="10175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l-PL" sz="3600" kern="1200" dirty="0"/>
            <a:t>Oddział w Krakowie</a:t>
          </a:r>
        </a:p>
      </dsp:txBody>
      <dsp:txXfrm>
        <a:off x="2737009" y="1456738"/>
        <a:ext cx="3337572" cy="1017552"/>
      </dsp:txXfrm>
    </dsp:sp>
    <dsp:sp modelId="{CCB59B2E-DCA3-4BFF-83D1-A302AB8807D0}">
      <dsp:nvSpPr>
        <dsp:cNvPr id="0" name=""/>
        <dsp:cNvSpPr/>
      </dsp:nvSpPr>
      <dsp:spPr>
        <a:xfrm>
          <a:off x="2737009" y="2763310"/>
          <a:ext cx="3337572" cy="10175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l-PL" sz="3600" kern="1200" dirty="0"/>
            <a:t>Oddział w Łodzi</a:t>
          </a:r>
        </a:p>
      </dsp:txBody>
      <dsp:txXfrm>
        <a:off x="2737009" y="2763310"/>
        <a:ext cx="3337572" cy="1017552"/>
      </dsp:txXfrm>
    </dsp:sp>
    <dsp:sp modelId="{1A0B9586-2DCC-4052-B20E-F95DD4B19630}">
      <dsp:nvSpPr>
        <dsp:cNvPr id="0" name=""/>
        <dsp:cNvSpPr/>
      </dsp:nvSpPr>
      <dsp:spPr>
        <a:xfrm>
          <a:off x="2809014" y="4032170"/>
          <a:ext cx="3337572" cy="10175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l-PL" sz="3600" kern="1200" dirty="0"/>
            <a:t>Oddział we Wrocławiu</a:t>
          </a:r>
        </a:p>
      </dsp:txBody>
      <dsp:txXfrm>
        <a:off x="2809014" y="4032170"/>
        <a:ext cx="3337572" cy="10175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531F4-2880-428B-B727-57074B712867}" type="datetimeFigureOut">
              <a:rPr lang="pl-PL" smtClean="0"/>
              <a:t>2017-10-21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22C66-04DC-481A-808F-E9A04BB81DB2}" type="slidenum">
              <a:rPr lang="pl-PL" smtClean="0"/>
              <a:t>‹#›</a:t>
            </a:fld>
            <a:endParaRPr lang="pl-PL"/>
          </a:p>
        </p:txBody>
      </p:sp>
    </p:spTree>
    <p:extLst>
      <p:ext uri="{BB962C8B-B14F-4D97-AF65-F5344CB8AC3E}">
        <p14:creationId xmlns:p14="http://schemas.microsoft.com/office/powerpoint/2010/main" val="120314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2185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43315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94465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422441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34471"/>
            <a:ext cx="11770658" cy="604249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p:txBody>
          <a:bodyPr/>
          <a:lstStyle/>
          <a:p>
            <a:r>
              <a:rPr lang="pl-PL" dirty="0"/>
              <a:t>Prawo pracy - wykład</a:t>
            </a:r>
          </a:p>
        </p:txBody>
      </p:sp>
      <p:sp>
        <p:nvSpPr>
          <p:cNvPr id="6" name="Symbol zastępczy numeru slajdu 5"/>
          <p:cNvSpPr>
            <a:spLocks noGrp="1"/>
          </p:cNvSpPr>
          <p:nvPr>
            <p:ph type="sldNum" sz="quarter" idx="12"/>
          </p:nvPr>
        </p:nvSpPr>
        <p:spPr>
          <a:xfrm>
            <a:off x="11775141" y="6356350"/>
            <a:ext cx="219635" cy="365125"/>
          </a:xfrm>
        </p:spPr>
        <p:txBody>
          <a:bodyPr/>
          <a:lstStyle>
            <a:lvl1pPr>
              <a:defRPr/>
            </a:lvl1pPr>
          </a:lstStyle>
          <a:p>
            <a:r>
              <a:rPr lang="pl-PL" dirty="0"/>
              <a:t>1</a:t>
            </a:r>
          </a:p>
        </p:txBody>
      </p:sp>
    </p:spTree>
    <p:extLst>
      <p:ext uri="{BB962C8B-B14F-4D97-AF65-F5344CB8AC3E}">
        <p14:creationId xmlns:p14="http://schemas.microsoft.com/office/powerpoint/2010/main" val="321773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8219" y="245097"/>
            <a:ext cx="11566688" cy="5931866"/>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a:xfrm>
            <a:off x="4038599" y="6356350"/>
            <a:ext cx="7886307" cy="374388"/>
          </a:xfrm>
        </p:spPr>
        <p:txBody>
          <a:bodyPr/>
          <a:lstStyle/>
          <a:p>
            <a:endParaRPr lang="pl-PL"/>
          </a:p>
        </p:txBody>
      </p:sp>
    </p:spTree>
    <p:extLst>
      <p:ext uri="{BB962C8B-B14F-4D97-AF65-F5344CB8AC3E}">
        <p14:creationId xmlns:p14="http://schemas.microsoft.com/office/powerpoint/2010/main" val="311116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34471"/>
            <a:ext cx="11770658" cy="604249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p:txBody>
          <a:bodyPr/>
          <a:lstStyle/>
          <a:p>
            <a:r>
              <a:rPr lang="pl-PL" dirty="0"/>
              <a:t>Prawo pracy - wykład</a:t>
            </a:r>
          </a:p>
        </p:txBody>
      </p:sp>
      <p:sp>
        <p:nvSpPr>
          <p:cNvPr id="6" name="Symbol zastępczy numeru slajdu 5"/>
          <p:cNvSpPr>
            <a:spLocks noGrp="1"/>
          </p:cNvSpPr>
          <p:nvPr>
            <p:ph type="sldNum" sz="quarter" idx="12"/>
          </p:nvPr>
        </p:nvSpPr>
        <p:spPr>
          <a:xfrm>
            <a:off x="11775141" y="6356350"/>
            <a:ext cx="219635" cy="365125"/>
          </a:xfrm>
        </p:spPr>
        <p:txBody>
          <a:bodyPr/>
          <a:lstStyle>
            <a:lvl1pPr>
              <a:defRPr/>
            </a:lvl1pPr>
          </a:lstStyle>
          <a:p>
            <a:r>
              <a:rPr lang="pl-PL" dirty="0"/>
              <a:t>1</a:t>
            </a:r>
          </a:p>
        </p:txBody>
      </p:sp>
    </p:spTree>
    <p:extLst>
      <p:ext uri="{BB962C8B-B14F-4D97-AF65-F5344CB8AC3E}">
        <p14:creationId xmlns:p14="http://schemas.microsoft.com/office/powerpoint/2010/main" val="428001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16181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290491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dirty="0"/>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06275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274711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8219" y="245097"/>
            <a:ext cx="11566688" cy="5931866"/>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a:xfrm>
            <a:off x="4038599" y="6356350"/>
            <a:ext cx="7886307" cy="374388"/>
          </a:xfrm>
        </p:spPr>
        <p:txBody>
          <a:bodyPr/>
          <a:lstStyle/>
          <a:p>
            <a:endParaRPr lang="pl-PL"/>
          </a:p>
        </p:txBody>
      </p:sp>
    </p:spTree>
    <p:extLst>
      <p:ext uri="{BB962C8B-B14F-4D97-AF65-F5344CB8AC3E}">
        <p14:creationId xmlns:p14="http://schemas.microsoft.com/office/powerpoint/2010/main" val="215300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364429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938572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77719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8219" y="245097"/>
            <a:ext cx="11566688" cy="5931866"/>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a:xfrm>
            <a:off x="4038599" y="6356350"/>
            <a:ext cx="7886307" cy="374388"/>
          </a:xfrm>
        </p:spPr>
        <p:txBody>
          <a:bodyPr/>
          <a:lstStyle/>
          <a:p>
            <a:endParaRPr lang="pl-PL"/>
          </a:p>
        </p:txBody>
      </p:sp>
    </p:spTree>
    <p:extLst>
      <p:ext uri="{BB962C8B-B14F-4D97-AF65-F5344CB8AC3E}">
        <p14:creationId xmlns:p14="http://schemas.microsoft.com/office/powerpoint/2010/main" val="1737036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34471"/>
            <a:ext cx="11770658" cy="604249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p:txBody>
          <a:bodyPr/>
          <a:lstStyle/>
          <a:p>
            <a:r>
              <a:rPr lang="pl-PL" dirty="0"/>
              <a:t>Prawo pracy - wykład</a:t>
            </a:r>
          </a:p>
        </p:txBody>
      </p:sp>
      <p:sp>
        <p:nvSpPr>
          <p:cNvPr id="6" name="Symbol zastępczy numeru slajdu 5"/>
          <p:cNvSpPr>
            <a:spLocks noGrp="1"/>
          </p:cNvSpPr>
          <p:nvPr>
            <p:ph type="sldNum" sz="quarter" idx="12"/>
          </p:nvPr>
        </p:nvSpPr>
        <p:spPr>
          <a:xfrm>
            <a:off x="11775141" y="6356350"/>
            <a:ext cx="219635" cy="365125"/>
          </a:xfrm>
        </p:spPr>
        <p:txBody>
          <a:bodyPr/>
          <a:lstStyle>
            <a:lvl1pPr>
              <a:defRPr/>
            </a:lvl1pPr>
          </a:lstStyle>
          <a:p>
            <a:r>
              <a:rPr lang="pl-PL" dirty="0"/>
              <a:t>1</a:t>
            </a:r>
          </a:p>
        </p:txBody>
      </p:sp>
    </p:spTree>
    <p:extLst>
      <p:ext uri="{BB962C8B-B14F-4D97-AF65-F5344CB8AC3E}">
        <p14:creationId xmlns:p14="http://schemas.microsoft.com/office/powerpoint/2010/main" val="2333493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975074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241865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4009616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2937121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248612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455119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247704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386462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1586878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2761341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4136586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159979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6D6463-F965-4D67-8F2B-FC4550E1BB54}" type="slidenum">
              <a:rPr lang="pl-PL" smtClean="0"/>
              <a:pPr/>
              <a:t>‹#›</a:t>
            </a:fld>
            <a:endParaRPr lang="pl-PL"/>
          </a:p>
        </p:txBody>
      </p:sp>
    </p:spTree>
    <p:extLst>
      <p:ext uri="{BB962C8B-B14F-4D97-AF65-F5344CB8AC3E}">
        <p14:creationId xmlns:p14="http://schemas.microsoft.com/office/powerpoint/2010/main" val="539811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70042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8219" y="245097"/>
            <a:ext cx="11566688" cy="593186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a:xfrm>
            <a:off x="4038599" y="6356350"/>
            <a:ext cx="7886307" cy="374388"/>
          </a:xfrm>
        </p:spPr>
        <p:txBody>
          <a:bodyPr/>
          <a:lstStyle/>
          <a:p>
            <a:endParaRPr lang="pl-PL"/>
          </a:p>
        </p:txBody>
      </p:sp>
    </p:spTree>
    <p:extLst>
      <p:ext uri="{BB962C8B-B14F-4D97-AF65-F5344CB8AC3E}">
        <p14:creationId xmlns:p14="http://schemas.microsoft.com/office/powerpoint/2010/main" val="1461887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86597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067279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720784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611018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853525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751025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681701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582593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397375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125642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444569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143008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479936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1523063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1555825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79020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2864807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3292193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3489156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655816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237662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1987341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DBD1DC-C6B6-4846-AD1A-42A9872FB179}" type="slidenum">
              <a:rPr lang="pl-PL" smtClean="0"/>
              <a:pPr/>
              <a:t>‹#›</a:t>
            </a:fld>
            <a:endParaRPr lang="pl-PL"/>
          </a:p>
        </p:txBody>
      </p:sp>
    </p:spTree>
    <p:extLst>
      <p:ext uri="{BB962C8B-B14F-4D97-AF65-F5344CB8AC3E}">
        <p14:creationId xmlns:p14="http://schemas.microsoft.com/office/powerpoint/2010/main" val="101460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588826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Footer Placeholder 4"/>
          <p:cNvSpPr>
            <a:spLocks noGrp="1"/>
          </p:cNvSpPr>
          <p:nvPr>
            <p:ph type="ftr" sz="quarter" idx="11"/>
          </p:nvPr>
        </p:nvSpPr>
        <p:spPr>
          <a:xfrm>
            <a:off x="2416500" y="329307"/>
            <a:ext cx="4973915" cy="309201"/>
          </a:xfrm>
        </p:spPr>
        <p:txBody>
          <a:bodyPr/>
          <a:lstStyle/>
          <a:p>
            <a:endParaRPr lang="pl-PL"/>
          </a:p>
        </p:txBody>
      </p:sp>
      <p:sp>
        <p:nvSpPr>
          <p:cNvPr id="6" name="Slide Number Placeholder 5"/>
          <p:cNvSpPr>
            <a:spLocks noGrp="1"/>
          </p:cNvSpPr>
          <p:nvPr>
            <p:ph type="sldNum" sz="quarter" idx="12"/>
          </p:nvPr>
        </p:nvSpPr>
        <p:spPr>
          <a:xfrm>
            <a:off x="1437664" y="798973"/>
            <a:ext cx="811019" cy="503578"/>
          </a:xfrm>
        </p:spPr>
        <p:txBody>
          <a:bodyPr/>
          <a:lstStyle/>
          <a:p>
            <a:fld id="{341D2A5E-E635-4F7F-9BEB-037616C15C9C}" type="slidenum">
              <a:rPr lang="pl-PL" smtClean="0"/>
              <a:pPr/>
              <a:t>‹#›</a:t>
            </a:fld>
            <a:endParaRPr lang="pl-P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5574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41D2A5E-E635-4F7F-9BEB-037616C15C9C}" type="slidenum">
              <a:rPr lang="pl-PL" smtClean="0"/>
              <a:pPr/>
              <a:t>‹#›</a:t>
            </a:fld>
            <a:endParaRPr lang="pl-P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7327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41D2A5E-E635-4F7F-9BEB-037616C15C9C}" type="slidenum">
              <a:rPr lang="pl-PL" smtClean="0"/>
              <a:pPr/>
              <a:t>‹#›</a:t>
            </a:fld>
            <a:endParaRPr lang="pl-P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8619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41D2A5E-E635-4F7F-9BEB-037616C15C9C}" type="slidenum">
              <a:rPr lang="pl-PL" smtClean="0"/>
              <a:pPr/>
              <a:t>‹#›</a:t>
            </a:fld>
            <a:endParaRPr lang="pl-P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3701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41D2A5E-E635-4F7F-9BEB-037616C15C9C}" type="slidenum">
              <a:rPr lang="pl-PL" smtClean="0"/>
              <a:pPr/>
              <a:t>‹#›</a:t>
            </a:fld>
            <a:endParaRPr lang="pl-P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943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41D2A5E-E635-4F7F-9BEB-037616C15C9C}" type="slidenum">
              <a:rPr lang="pl-PL" smtClean="0"/>
              <a:pPr/>
              <a:t>‹#›</a:t>
            </a:fld>
            <a:endParaRPr lang="pl-P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6090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2607168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41D2A5E-E635-4F7F-9BEB-037616C15C9C}" type="slidenum">
              <a:rPr lang="pl-PL" smtClean="0"/>
              <a:pPr/>
              <a:t>‹#›</a:t>
            </a:fld>
            <a:endParaRPr lang="pl-P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1451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C893353-30C6-48B2-B895-2E0351C25202}" type="datetimeFigureOut">
              <a:rPr lang="pl-PL" smtClean="0"/>
              <a:pPr/>
              <a:t>2017-10-21</a:t>
            </a:fld>
            <a:endParaRPr lang="pl-PL"/>
          </a:p>
        </p:txBody>
      </p:sp>
      <p:sp>
        <p:nvSpPr>
          <p:cNvPr id="6" name="Footer Placeholder 5"/>
          <p:cNvSpPr>
            <a:spLocks noGrp="1"/>
          </p:cNvSpPr>
          <p:nvPr>
            <p:ph type="ftr" sz="quarter" idx="11"/>
          </p:nvPr>
        </p:nvSpPr>
        <p:spPr>
          <a:xfrm>
            <a:off x="1447382" y="318640"/>
            <a:ext cx="5541004" cy="320931"/>
          </a:xfrm>
        </p:spPr>
        <p:txBody>
          <a:bodyPr/>
          <a:lstStyle/>
          <a:p>
            <a:endParaRPr lang="pl-PL"/>
          </a:p>
        </p:txBody>
      </p:sp>
      <p:sp>
        <p:nvSpPr>
          <p:cNvPr id="7" name="Slide Number Placeholder 6"/>
          <p:cNvSpPr>
            <a:spLocks noGrp="1"/>
          </p:cNvSpPr>
          <p:nvPr>
            <p:ph type="sldNum" sz="quarter" idx="12"/>
          </p:nvPr>
        </p:nvSpPr>
        <p:spPr/>
        <p:txBody>
          <a:bodyPr/>
          <a:lstStyle/>
          <a:p>
            <a:fld id="{341D2A5E-E635-4F7F-9BEB-037616C15C9C}" type="slidenum">
              <a:rPr lang="pl-PL" smtClean="0"/>
              <a:pPr/>
              <a:t>‹#›</a:t>
            </a:fld>
            <a:endParaRPr lang="pl-P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77616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41D2A5E-E635-4F7F-9BEB-037616C15C9C}" type="slidenum">
              <a:rPr lang="pl-PL" smtClean="0"/>
              <a:pPr/>
              <a:t>‹#›</a:t>
            </a:fld>
            <a:endParaRPr lang="pl-P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420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1414454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41D2A5E-E635-4F7F-9BEB-037616C15C9C}" type="slidenum">
              <a:rPr lang="pl-PL" smtClean="0"/>
              <a:pPr/>
              <a:t>‹#›</a:t>
            </a:fld>
            <a:endParaRPr lang="pl-P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9480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8219" y="245097"/>
            <a:ext cx="11566688" cy="5931866"/>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stopki 4"/>
          <p:cNvSpPr>
            <a:spLocks noGrp="1"/>
          </p:cNvSpPr>
          <p:nvPr>
            <p:ph type="ftr" sz="quarter" idx="11"/>
          </p:nvPr>
        </p:nvSpPr>
        <p:spPr>
          <a:xfrm>
            <a:off x="4038599" y="6356350"/>
            <a:ext cx="7886307" cy="374388"/>
          </a:xfrm>
        </p:spPr>
        <p:txBody>
          <a:bodyPr/>
          <a:lstStyle/>
          <a:p>
            <a:endParaRPr lang="pl-PL"/>
          </a:p>
        </p:txBody>
      </p:sp>
    </p:spTree>
    <p:extLst>
      <p:ext uri="{BB962C8B-B14F-4D97-AF65-F5344CB8AC3E}">
        <p14:creationId xmlns:p14="http://schemas.microsoft.com/office/powerpoint/2010/main" val="1047650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34471"/>
            <a:ext cx="11770658" cy="604249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stopki 4"/>
          <p:cNvSpPr>
            <a:spLocks noGrp="1"/>
          </p:cNvSpPr>
          <p:nvPr>
            <p:ph type="ftr" sz="quarter" idx="11"/>
          </p:nvPr>
        </p:nvSpPr>
        <p:spPr/>
        <p:txBody>
          <a:bodyPr/>
          <a:lstStyle/>
          <a:p>
            <a:r>
              <a:rPr lang="pl-PL" dirty="0"/>
              <a:t>Prawo pracy - wykład</a:t>
            </a:r>
          </a:p>
        </p:txBody>
      </p:sp>
      <p:sp>
        <p:nvSpPr>
          <p:cNvPr id="6" name="Symbol zastępczy numeru slajdu 5"/>
          <p:cNvSpPr>
            <a:spLocks noGrp="1"/>
          </p:cNvSpPr>
          <p:nvPr>
            <p:ph type="sldNum" sz="quarter" idx="12"/>
          </p:nvPr>
        </p:nvSpPr>
        <p:spPr>
          <a:xfrm>
            <a:off x="11775141" y="6356350"/>
            <a:ext cx="219635" cy="365125"/>
          </a:xfrm>
        </p:spPr>
        <p:txBody>
          <a:bodyPr/>
          <a:lstStyle>
            <a:lvl1pPr>
              <a:defRPr/>
            </a:lvl1pPr>
          </a:lstStyle>
          <a:p>
            <a:r>
              <a:rPr lang="pl-PL" dirty="0"/>
              <a:t>1</a:t>
            </a:r>
          </a:p>
        </p:txBody>
      </p:sp>
    </p:spTree>
    <p:extLst>
      <p:ext uri="{BB962C8B-B14F-4D97-AF65-F5344CB8AC3E}">
        <p14:creationId xmlns:p14="http://schemas.microsoft.com/office/powerpoint/2010/main" val="2297394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092082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6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329375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dirty="0"/>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017882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Dwa elementy zawartości">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270933" y="118534"/>
            <a:ext cx="11082867" cy="658706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851174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4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574974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5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4271425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7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73967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3593105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8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898934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3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4213211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38359281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F3642D-86C8-4C3E-A50F-A7AD9D5F5EBB}" type="datetimeFigureOut">
              <a:rPr lang="pl-PL" smtClean="0"/>
              <a:pPr/>
              <a:t>2017-10-21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B67A597-BE32-4F16-B371-84A1014460D0}" type="slidenum">
              <a:rPr lang="pl-PL" smtClean="0"/>
              <a:pPr/>
              <a:t>‹#›</a:t>
            </a:fld>
            <a:endParaRPr lang="pl-PL"/>
          </a:p>
        </p:txBody>
      </p:sp>
      <p:sp>
        <p:nvSpPr>
          <p:cNvPr id="6" name="Symbol zastępczy tekstu 5"/>
          <p:cNvSpPr>
            <a:spLocks noGrp="1"/>
          </p:cNvSpPr>
          <p:nvPr>
            <p:ph type="body" sz="quarter" idx="13"/>
          </p:nvPr>
        </p:nvSpPr>
        <p:spPr>
          <a:xfrm>
            <a:off x="285751" y="214313"/>
            <a:ext cx="11715749" cy="6000750"/>
          </a:xfrm>
        </p:spPr>
        <p:txBody>
          <a:bodyPr/>
          <a:lstStyle/>
          <a:p>
            <a:pPr lvl="0"/>
            <a:endParaRPr lang="pl-PL" dirty="0"/>
          </a:p>
        </p:txBody>
      </p:sp>
    </p:spTree>
    <p:extLst>
      <p:ext uri="{BB962C8B-B14F-4D97-AF65-F5344CB8AC3E}">
        <p14:creationId xmlns:p14="http://schemas.microsoft.com/office/powerpoint/2010/main" val="162306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893353-30C6-48B2-B895-2E0351C25202}" type="datetimeFigureOut">
              <a:rPr lang="pl-PL" smtClean="0"/>
              <a:pPr/>
              <a:t>2017-10-21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41D2A5E-E635-4F7F-9BEB-037616C15C9C}" type="slidenum">
              <a:rPr lang="pl-PL" smtClean="0"/>
              <a:pPr/>
              <a:t>‹#›</a:t>
            </a:fld>
            <a:endParaRPr lang="pl-PL"/>
          </a:p>
        </p:txBody>
      </p:sp>
    </p:spTree>
    <p:extLst>
      <p:ext uri="{BB962C8B-B14F-4D97-AF65-F5344CB8AC3E}">
        <p14:creationId xmlns:p14="http://schemas.microsoft.com/office/powerpoint/2010/main" val="266972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image" Target="../media/image1.jpeg"/><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2A5E-E635-4F7F-9BEB-037616C15C9C}" type="slidenum">
              <a:rPr lang="pl-PL" smtClean="0"/>
              <a:pPr/>
              <a:t>‹#›</a:t>
            </a:fld>
            <a:endParaRPr lang="pl-PL"/>
          </a:p>
        </p:txBody>
      </p:sp>
    </p:spTree>
    <p:extLst>
      <p:ext uri="{BB962C8B-B14F-4D97-AF65-F5344CB8AC3E}">
        <p14:creationId xmlns:p14="http://schemas.microsoft.com/office/powerpoint/2010/main" val="28816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98"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32" r:id="rId23"/>
    <p:sldLayoutId id="2147483733" r:id="rId24"/>
    <p:sldLayoutId id="214748373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07530-E462-47B2-A025-18FE548C9549}" type="datetimeFigureOut">
              <a:rPr lang="pl-PL" smtClean="0"/>
              <a:pPr/>
              <a:t>2017-10-21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D6463-F965-4D67-8F2B-FC4550E1BB54}" type="slidenum">
              <a:rPr lang="pl-PL" smtClean="0"/>
              <a:pPr/>
              <a:t>‹#›</a:t>
            </a:fld>
            <a:endParaRPr lang="pl-PL"/>
          </a:p>
        </p:txBody>
      </p:sp>
    </p:spTree>
    <p:extLst>
      <p:ext uri="{BB962C8B-B14F-4D97-AF65-F5344CB8AC3E}">
        <p14:creationId xmlns:p14="http://schemas.microsoft.com/office/powerpoint/2010/main" val="17820392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3353-30C6-48B2-B895-2E0351C25202}" type="datetimeFigureOut">
              <a:rPr lang="pl-PL" smtClean="0"/>
              <a:pPr/>
              <a:t>2017-10-21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2A5E-E635-4F7F-9BEB-037616C15C9C}" type="slidenum">
              <a:rPr lang="pl-PL" smtClean="0"/>
              <a:pPr/>
              <a:t>‹#›</a:t>
            </a:fld>
            <a:endParaRPr lang="pl-PL"/>
          </a:p>
        </p:txBody>
      </p:sp>
    </p:spTree>
    <p:extLst>
      <p:ext uri="{BB962C8B-B14F-4D97-AF65-F5344CB8AC3E}">
        <p14:creationId xmlns:p14="http://schemas.microsoft.com/office/powerpoint/2010/main" val="15192619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07B34-E0C5-488E-9E28-E6A8EFE8258E}" type="datetimeFigureOut">
              <a:rPr lang="pl-PL" smtClean="0"/>
              <a:pPr/>
              <a:t>2017-10-21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BD1DC-C6B6-4846-AD1A-42A9872FB179}" type="slidenum">
              <a:rPr lang="pl-PL" smtClean="0"/>
              <a:pPr/>
              <a:t>‹#›</a:t>
            </a:fld>
            <a:endParaRPr lang="pl-PL"/>
          </a:p>
        </p:txBody>
      </p:sp>
    </p:spTree>
    <p:extLst>
      <p:ext uri="{BB962C8B-B14F-4D97-AF65-F5344CB8AC3E}">
        <p14:creationId xmlns:p14="http://schemas.microsoft.com/office/powerpoint/2010/main" val="350298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6" cstate="print">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C893353-30C6-48B2-B895-2E0351C25202}" type="datetimeFigureOut">
              <a:rPr lang="pl-PL" smtClean="0"/>
              <a:pPr/>
              <a:t>2017-10-21</a:t>
            </a:fld>
            <a:endParaRPr lang="pl-P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1D2A5E-E635-4F7F-9BEB-037616C15C9C}" type="slidenum">
              <a:rPr lang="pl-PL" smtClean="0"/>
              <a:pPr/>
              <a:t>‹#›</a:t>
            </a:fld>
            <a:endParaRPr lang="pl-P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593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4" r:id="rId18"/>
    <p:sldLayoutId id="2147483755" r:id="rId19"/>
    <p:sldLayoutId id="2147483756" r:id="rId20"/>
    <p:sldLayoutId id="2147483757" r:id="rId21"/>
    <p:sldLayoutId id="2147483758" r:id="rId22"/>
    <p:sldLayoutId id="2147483759" r:id="rId23"/>
    <p:sldLayoutId id="2147483760" r:id="rId24"/>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6.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dirty="0"/>
              <a:t>Podstawy prawa pracy i zabezpieczenia społecznego</a:t>
            </a:r>
            <a:endParaRPr lang="pl-PL" dirty="0"/>
          </a:p>
        </p:txBody>
      </p:sp>
      <p:sp>
        <p:nvSpPr>
          <p:cNvPr id="3" name="Podtytuł 2"/>
          <p:cNvSpPr>
            <a:spLocks noGrp="1"/>
          </p:cNvSpPr>
          <p:nvPr>
            <p:ph type="subTitle" idx="1"/>
          </p:nvPr>
        </p:nvSpPr>
        <p:spPr/>
        <p:txBody>
          <a:bodyPr/>
          <a:lstStyle/>
          <a:p>
            <a:r>
              <a:rPr lang="pl-PL" dirty="0"/>
              <a:t>dr Agnieszka Górnicz-Mulcahy </a:t>
            </a:r>
          </a:p>
        </p:txBody>
      </p:sp>
    </p:spTree>
    <p:extLst>
      <p:ext uri="{BB962C8B-B14F-4D97-AF65-F5344CB8AC3E}">
        <p14:creationId xmlns:p14="http://schemas.microsoft.com/office/powerpoint/2010/main" val="278335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4" name="Symbol zastępczy zawartości 3"/>
          <p:cNvSpPr>
            <a:spLocks noGrp="1"/>
          </p:cNvSpPr>
          <p:nvPr>
            <p:ph idx="1"/>
          </p:nvPr>
        </p:nvSpPr>
        <p:spPr>
          <a:xfrm>
            <a:off x="4132463" y="2960366"/>
            <a:ext cx="3763676" cy="18537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indent="0" algn="ctr" defTabSz="2355850">
              <a:spcBef>
                <a:spcPct val="0"/>
              </a:spcBef>
              <a:spcAft>
                <a:spcPct val="35000"/>
              </a:spcAft>
              <a:buNone/>
            </a:pPr>
            <a:r>
              <a:rPr lang="pl-PL" sz="2800" dirty="0"/>
              <a:t>Zasada prawa do pracy</a:t>
            </a:r>
            <a:endParaRPr lang="pl-PL" sz="2800" dirty="0">
              <a:latin typeface="Constantia" panose="02030602050306030303" pitchFamily="18" charset="0"/>
              <a:cs typeface="Calibri" pitchFamily="34" charset="0"/>
            </a:endParaRPr>
          </a:p>
        </p:txBody>
      </p:sp>
      <p:sp>
        <p:nvSpPr>
          <p:cNvPr id="5" name="Symbol zastępczy zawartości 3"/>
          <p:cNvSpPr txBox="1">
            <a:spLocks/>
          </p:cNvSpPr>
          <p:nvPr/>
        </p:nvSpPr>
        <p:spPr>
          <a:xfrm>
            <a:off x="4227951" y="312093"/>
            <a:ext cx="3545558"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Wolność pracy</a:t>
            </a:r>
            <a:endParaRPr lang="pl-PL" sz="2400" dirty="0">
              <a:latin typeface="Constantia" panose="02030602050306030303" pitchFamily="18" charset="0"/>
              <a:cs typeface="Calibri" pitchFamily="34" charset="0"/>
            </a:endParaRPr>
          </a:p>
        </p:txBody>
      </p:sp>
      <p:sp>
        <p:nvSpPr>
          <p:cNvPr id="6" name="Symbol zastępczy zawartości 3"/>
          <p:cNvSpPr txBox="1">
            <a:spLocks/>
          </p:cNvSpPr>
          <p:nvPr/>
        </p:nvSpPr>
        <p:spPr>
          <a:xfrm>
            <a:off x="-39263" y="2871661"/>
            <a:ext cx="3391804" cy="1893925"/>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Prawo do pomocy w znalezieniu i podjęciu pracy</a:t>
            </a:r>
            <a:endParaRPr lang="pl-PL" sz="2400" dirty="0">
              <a:latin typeface="Constantia" panose="02030602050306030303" pitchFamily="18" charset="0"/>
              <a:cs typeface="Calibri" pitchFamily="34" charset="0"/>
            </a:endParaRPr>
          </a:p>
        </p:txBody>
      </p:sp>
      <p:sp>
        <p:nvSpPr>
          <p:cNvPr id="7" name="Symbol zastępczy zawartości 3"/>
          <p:cNvSpPr txBox="1">
            <a:spLocks/>
          </p:cNvSpPr>
          <p:nvPr/>
        </p:nvSpPr>
        <p:spPr>
          <a:xfrm>
            <a:off x="8676061" y="2871661"/>
            <a:ext cx="3298142" cy="189392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Gwarantowane wynagrodzenie minimalne</a:t>
            </a:r>
            <a:endParaRPr lang="pl-PL" sz="2400" dirty="0">
              <a:latin typeface="Constantia" panose="02030602050306030303" pitchFamily="18" charset="0"/>
              <a:cs typeface="Calibri" pitchFamily="34" charset="0"/>
            </a:endParaRPr>
          </a:p>
        </p:txBody>
      </p:sp>
      <p:sp>
        <p:nvSpPr>
          <p:cNvPr id="9" name="Strzałka: w prawo 8"/>
          <p:cNvSpPr/>
          <p:nvPr/>
        </p:nvSpPr>
        <p:spPr>
          <a:xfrm>
            <a:off x="7773509" y="3406651"/>
            <a:ext cx="902552" cy="71775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górę 10"/>
          <p:cNvSpPr/>
          <p:nvPr/>
        </p:nvSpPr>
        <p:spPr>
          <a:xfrm>
            <a:off x="5549850" y="2165199"/>
            <a:ext cx="917857" cy="957142"/>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rot="5400000">
            <a:off x="3400595" y="3297579"/>
            <a:ext cx="779302" cy="87540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ymbol zastępczy zawartości 3"/>
          <p:cNvSpPr txBox="1">
            <a:spLocks/>
          </p:cNvSpPr>
          <p:nvPr/>
        </p:nvSpPr>
        <p:spPr>
          <a:xfrm>
            <a:off x="8485240" y="257140"/>
            <a:ext cx="3405492"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lnSpc>
                <a:spcPct val="100000"/>
              </a:lnSpc>
              <a:spcBef>
                <a:spcPct val="0"/>
              </a:spcBef>
              <a:spcAft>
                <a:spcPct val="35000"/>
              </a:spcAft>
              <a:buNone/>
            </a:pPr>
            <a:r>
              <a:rPr lang="pl-PL" sz="2000" dirty="0">
                <a:latin typeface="Gill Sans MT" panose="020B0502020104020203" pitchFamily="34" charset="-18"/>
                <a:cs typeface="Calibri" pitchFamily="34" charset="0"/>
              </a:rPr>
              <a:t>Swobodny wybór :</a:t>
            </a:r>
          </a:p>
          <a:p>
            <a:pPr algn="ctr" defTabSz="2355850">
              <a:lnSpc>
                <a:spcPct val="100000"/>
              </a:lnSpc>
              <a:spcBef>
                <a:spcPct val="0"/>
              </a:spcBef>
              <a:spcAft>
                <a:spcPct val="35000"/>
              </a:spcAft>
            </a:pPr>
            <a:r>
              <a:rPr lang="pl-PL" sz="2000" dirty="0">
                <a:latin typeface="Gill Sans MT" panose="020B0502020104020203" pitchFamily="34" charset="-18"/>
                <a:cs typeface="Calibri" pitchFamily="34" charset="0"/>
              </a:rPr>
              <a:t>rodzaju pracy</a:t>
            </a:r>
          </a:p>
          <a:p>
            <a:pPr algn="ctr" defTabSz="2355850">
              <a:lnSpc>
                <a:spcPct val="100000"/>
              </a:lnSpc>
              <a:spcBef>
                <a:spcPct val="0"/>
              </a:spcBef>
              <a:spcAft>
                <a:spcPct val="35000"/>
              </a:spcAft>
            </a:pPr>
            <a:r>
              <a:rPr lang="pl-PL" sz="2000" dirty="0">
                <a:latin typeface="Gill Sans MT" panose="020B0502020104020203" pitchFamily="34" charset="-18"/>
                <a:cs typeface="Calibri" pitchFamily="34" charset="0"/>
              </a:rPr>
              <a:t>pracodawcy</a:t>
            </a:r>
          </a:p>
          <a:p>
            <a:pPr algn="ctr" defTabSz="2355850">
              <a:lnSpc>
                <a:spcPct val="100000"/>
              </a:lnSpc>
              <a:spcBef>
                <a:spcPct val="0"/>
              </a:spcBef>
              <a:spcAft>
                <a:spcPct val="35000"/>
              </a:spcAft>
            </a:pPr>
            <a:r>
              <a:rPr lang="pl-PL" sz="2000" dirty="0">
                <a:latin typeface="Gill Sans MT" panose="020B0502020104020203" pitchFamily="34" charset="-18"/>
                <a:cs typeface="Calibri" pitchFamily="34" charset="0"/>
              </a:rPr>
              <a:t>miejsca zatrudnienia</a:t>
            </a:r>
          </a:p>
        </p:txBody>
      </p:sp>
      <p:sp>
        <p:nvSpPr>
          <p:cNvPr id="14" name="Strzałka: w prawo 13"/>
          <p:cNvSpPr/>
          <p:nvPr/>
        </p:nvSpPr>
        <p:spPr>
          <a:xfrm>
            <a:off x="7672039" y="848659"/>
            <a:ext cx="813201" cy="71775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9643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2031999" y="135083"/>
            <a:ext cx="8128000" cy="65677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marL="109728" indent="0" algn="ctr">
              <a:buNone/>
            </a:pPr>
            <a:r>
              <a:rPr lang="pl-PL" sz="2800" dirty="0"/>
              <a:t>System finansowania składek</a:t>
            </a:r>
          </a:p>
        </p:txBody>
      </p:sp>
      <p:sp>
        <p:nvSpPr>
          <p:cNvPr id="18" name="Dowolny kształt: kształt 17"/>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0" name="Dowolny kształt: kształt 19"/>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1" name="Strzałka: w prawo 20"/>
          <p:cNvSpPr/>
          <p:nvPr/>
        </p:nvSpPr>
        <p:spPr>
          <a:xfrm>
            <a:off x="1232429" y="888446"/>
            <a:ext cx="798897" cy="83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2102177" y="950026"/>
            <a:ext cx="9276599" cy="830997"/>
          </a:xfrm>
          <a:prstGeom prst="rect">
            <a:avLst/>
          </a:prstGeom>
          <a:noFill/>
        </p:spPr>
        <p:txBody>
          <a:bodyPr wrap="square" rtlCol="0">
            <a:spAutoFit/>
          </a:bodyPr>
          <a:lstStyle/>
          <a:p>
            <a:r>
              <a:rPr lang="pl-PL" sz="2400" dirty="0"/>
              <a:t>finansowanie składek </a:t>
            </a:r>
            <a:r>
              <a:rPr lang="pl-PL" sz="2400" b="1" dirty="0"/>
              <a:t>w równych częściach </a:t>
            </a:r>
            <a:r>
              <a:rPr lang="pl-PL" sz="2400" dirty="0"/>
              <a:t>z własnych środków przez płatników składek i ubezpieczonych</a:t>
            </a:r>
          </a:p>
        </p:txBody>
      </p:sp>
      <p:sp>
        <p:nvSpPr>
          <p:cNvPr id="23" name="Strzałka: w prawo 22"/>
          <p:cNvSpPr/>
          <p:nvPr/>
        </p:nvSpPr>
        <p:spPr>
          <a:xfrm>
            <a:off x="1233469" y="1898586"/>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ole tekstowe 23"/>
          <p:cNvSpPr txBox="1"/>
          <p:nvPr/>
        </p:nvSpPr>
        <p:spPr>
          <a:xfrm>
            <a:off x="2177592" y="1917076"/>
            <a:ext cx="9503512" cy="830997"/>
          </a:xfrm>
          <a:prstGeom prst="rect">
            <a:avLst/>
          </a:prstGeom>
          <a:noFill/>
        </p:spPr>
        <p:txBody>
          <a:bodyPr wrap="square" rtlCol="0">
            <a:spAutoFit/>
          </a:bodyPr>
          <a:lstStyle/>
          <a:p>
            <a:r>
              <a:rPr lang="pl-PL" sz="2400" dirty="0"/>
              <a:t>finansowanie składek </a:t>
            </a:r>
            <a:r>
              <a:rPr lang="pl-PL" sz="2400" b="1" dirty="0"/>
              <a:t>w określonej procentowo części </a:t>
            </a:r>
            <a:r>
              <a:rPr lang="pl-PL" sz="2400" dirty="0"/>
              <a:t>z własnych środków przez płatników składek i ubezpieczonych</a:t>
            </a:r>
          </a:p>
        </p:txBody>
      </p:sp>
      <p:sp>
        <p:nvSpPr>
          <p:cNvPr id="10" name="Strzałka: w prawo 9"/>
          <p:cNvSpPr/>
          <p:nvPr/>
        </p:nvSpPr>
        <p:spPr>
          <a:xfrm>
            <a:off x="1232429" y="2959958"/>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ole tekstowe 10"/>
          <p:cNvSpPr txBox="1"/>
          <p:nvPr/>
        </p:nvSpPr>
        <p:spPr>
          <a:xfrm>
            <a:off x="2083323" y="2963439"/>
            <a:ext cx="9276599" cy="830997"/>
          </a:xfrm>
          <a:prstGeom prst="rect">
            <a:avLst/>
          </a:prstGeom>
          <a:noFill/>
        </p:spPr>
        <p:txBody>
          <a:bodyPr wrap="square" rtlCol="0">
            <a:spAutoFit/>
          </a:bodyPr>
          <a:lstStyle/>
          <a:p>
            <a:r>
              <a:rPr lang="pl-PL" sz="2400" dirty="0"/>
              <a:t>finansowanie składek </a:t>
            </a:r>
            <a:r>
              <a:rPr lang="pl-PL" sz="2400" b="1" dirty="0"/>
              <a:t>w całości z własnych środków </a:t>
            </a:r>
            <a:r>
              <a:rPr lang="pl-PL" sz="2400" dirty="0"/>
              <a:t>przez </a:t>
            </a:r>
            <a:r>
              <a:rPr lang="pl-PL" sz="2400" b="1" dirty="0"/>
              <a:t>ubezpieczonych</a:t>
            </a:r>
            <a:endParaRPr lang="pl-PL" sz="2400" dirty="0"/>
          </a:p>
        </p:txBody>
      </p:sp>
      <p:sp>
        <p:nvSpPr>
          <p:cNvPr id="12" name="Strzałka: w prawo 11"/>
          <p:cNvSpPr/>
          <p:nvPr/>
        </p:nvSpPr>
        <p:spPr>
          <a:xfrm>
            <a:off x="1232429" y="4017135"/>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trzałka: w prawo 12"/>
          <p:cNvSpPr/>
          <p:nvPr/>
        </p:nvSpPr>
        <p:spPr>
          <a:xfrm>
            <a:off x="1232429" y="5156999"/>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ole tekstowe 13"/>
          <p:cNvSpPr txBox="1"/>
          <p:nvPr/>
        </p:nvSpPr>
        <p:spPr>
          <a:xfrm>
            <a:off x="2121031" y="4035625"/>
            <a:ext cx="9276599" cy="830997"/>
          </a:xfrm>
          <a:prstGeom prst="rect">
            <a:avLst/>
          </a:prstGeom>
          <a:noFill/>
        </p:spPr>
        <p:txBody>
          <a:bodyPr wrap="square" rtlCol="0">
            <a:spAutoFit/>
          </a:bodyPr>
          <a:lstStyle/>
          <a:p>
            <a:r>
              <a:rPr lang="pl-PL" sz="2400" dirty="0"/>
              <a:t>finansowanie składek </a:t>
            </a:r>
            <a:r>
              <a:rPr lang="pl-PL" sz="2400" b="1" dirty="0"/>
              <a:t>w całości z własnych środków </a:t>
            </a:r>
            <a:r>
              <a:rPr lang="pl-PL" sz="2400" dirty="0"/>
              <a:t>przez </a:t>
            </a:r>
            <a:r>
              <a:rPr lang="pl-PL" sz="2400" b="1" dirty="0"/>
              <a:t>płatników składek</a:t>
            </a:r>
            <a:endParaRPr lang="pl-PL" sz="2400" dirty="0"/>
          </a:p>
        </p:txBody>
      </p:sp>
      <p:sp>
        <p:nvSpPr>
          <p:cNvPr id="15" name="pole tekstowe 14"/>
          <p:cNvSpPr txBox="1"/>
          <p:nvPr/>
        </p:nvSpPr>
        <p:spPr>
          <a:xfrm>
            <a:off x="2177592" y="5175489"/>
            <a:ext cx="9276599" cy="830997"/>
          </a:xfrm>
          <a:prstGeom prst="rect">
            <a:avLst/>
          </a:prstGeom>
          <a:noFill/>
        </p:spPr>
        <p:txBody>
          <a:bodyPr wrap="square" rtlCol="0">
            <a:spAutoFit/>
          </a:bodyPr>
          <a:lstStyle/>
          <a:p>
            <a:r>
              <a:rPr lang="pl-PL" sz="2400" dirty="0"/>
              <a:t>finansowanie składek w całości lub w części </a:t>
            </a:r>
            <a:r>
              <a:rPr lang="pl-PL" sz="2400" b="1" dirty="0"/>
              <a:t>z budżetu państwa, funduszu celowego albo przez inne podmioty niż ubezpieczeni.</a:t>
            </a:r>
            <a:endParaRPr lang="pl-PL" sz="2400" dirty="0"/>
          </a:p>
        </p:txBody>
      </p:sp>
    </p:spTree>
    <p:extLst>
      <p:ext uri="{BB962C8B-B14F-4D97-AF65-F5344CB8AC3E}">
        <p14:creationId xmlns:p14="http://schemas.microsoft.com/office/powerpoint/2010/main" val="413185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1000"/>
                                        <p:tgtEl>
                                          <p:spTgt spid="14">
                                            <p:txEl>
                                              <p:pRg st="0" end="0"/>
                                            </p:txEl>
                                          </p:spTgt>
                                        </p:tgtEl>
                                      </p:cBhvr>
                                    </p:animEffect>
                                    <p:anim calcmode="lin" valueType="num">
                                      <p:cBhvr>
                                        <p:cTn id="5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10" grpId="0" animBg="1"/>
      <p:bldP spid="12" grpId="0" animBg="1"/>
      <p:bldP spid="13" grpId="0" animBg="1"/>
      <p:bldP spid="1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pPr marL="457200" indent="-457200" algn="just">
              <a:buFont typeface="Wingdings" pitchFamily="2" charset="2"/>
              <a:buChar char="Ø"/>
            </a:pPr>
            <a:endParaRPr lang="pl-PL" dirty="0"/>
          </a:p>
          <a:p>
            <a:pPr marL="109728" indent="0">
              <a:buNone/>
            </a:pPr>
            <a:r>
              <a:rPr lang="pl-PL" b="1" dirty="0"/>
              <a:t>Podstawę wymiaru składek na ubezpieczenie społeczne może stanowić:</a:t>
            </a:r>
          </a:p>
          <a:p>
            <a:pPr marL="109728" indent="0" algn="ctr">
              <a:buNone/>
            </a:pPr>
            <a:endParaRPr lang="pl-PL" dirty="0"/>
          </a:p>
          <a:p>
            <a:pPr lvl="0"/>
            <a:r>
              <a:rPr lang="pl-PL" dirty="0"/>
              <a:t>faktyczny przychód w rozumieniu ustawy o podatku dochodowym od osób fizycznych;</a:t>
            </a:r>
          </a:p>
          <a:p>
            <a:pPr lvl="0"/>
            <a:endParaRPr lang="pl-PL" dirty="0"/>
          </a:p>
          <a:p>
            <a:pPr lvl="0"/>
            <a:r>
              <a:rPr lang="pl-PL" dirty="0"/>
              <a:t>przychód w kwocie zadeklarowanej przez ubezpieczonego;</a:t>
            </a:r>
          </a:p>
          <a:p>
            <a:pPr lvl="0"/>
            <a:endParaRPr lang="pl-PL" dirty="0"/>
          </a:p>
          <a:p>
            <a:pPr lvl="0"/>
            <a:r>
              <a:rPr lang="pl-PL" dirty="0"/>
              <a:t>kwota ustalona w ustawie.</a:t>
            </a:r>
          </a:p>
          <a:p>
            <a:endParaRPr lang="pl-PL" dirty="0"/>
          </a:p>
        </p:txBody>
      </p:sp>
    </p:spTree>
    <p:extLst>
      <p:ext uri="{BB962C8B-B14F-4D97-AF65-F5344CB8AC3E}">
        <p14:creationId xmlns:p14="http://schemas.microsoft.com/office/powerpoint/2010/main" val="19912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ormAutofit lnSpcReduction="10000"/>
          </a:bodyPr>
          <a:lstStyle/>
          <a:p>
            <a:pPr marL="109728" indent="0">
              <a:buNone/>
            </a:pPr>
            <a:r>
              <a:rPr lang="pl-PL" dirty="0"/>
              <a:t>	Za </a:t>
            </a:r>
            <a:r>
              <a:rPr lang="pl-PL" b="1" dirty="0"/>
              <a:t>przychody</a:t>
            </a:r>
            <a:r>
              <a:rPr lang="pl-PL" dirty="0"/>
              <a:t> uważa się:</a:t>
            </a:r>
          </a:p>
          <a:p>
            <a:endParaRPr lang="pl-PL" dirty="0"/>
          </a:p>
          <a:p>
            <a:r>
              <a:rPr lang="pl-PL" dirty="0"/>
              <a:t>wynagrodzenia zasadnicze,</a:t>
            </a:r>
          </a:p>
          <a:p>
            <a:endParaRPr lang="pl-PL" dirty="0"/>
          </a:p>
          <a:p>
            <a:r>
              <a:rPr lang="pl-PL" dirty="0"/>
              <a:t> wynagrodzenia za godziny nadliczbowe,</a:t>
            </a:r>
          </a:p>
          <a:p>
            <a:endParaRPr lang="pl-PL" dirty="0"/>
          </a:p>
          <a:p>
            <a:r>
              <a:rPr lang="pl-PL" dirty="0"/>
              <a:t> różnego rodzaju dodatki, </a:t>
            </a:r>
          </a:p>
          <a:p>
            <a:endParaRPr lang="pl-PL" dirty="0"/>
          </a:p>
          <a:p>
            <a:r>
              <a:rPr lang="pl-PL" dirty="0"/>
              <a:t>nagrody, </a:t>
            </a:r>
          </a:p>
          <a:p>
            <a:endParaRPr lang="pl-PL" dirty="0"/>
          </a:p>
          <a:p>
            <a:r>
              <a:rPr lang="pl-PL" dirty="0"/>
              <a:t>ekwiwalenty za niewykorzystany urlop,</a:t>
            </a:r>
          </a:p>
          <a:p>
            <a:endParaRPr lang="pl-PL" dirty="0"/>
          </a:p>
          <a:p>
            <a:r>
              <a:rPr lang="pl-PL" dirty="0"/>
              <a:t> wszelkie inne kwoty niezależnie od tego, czy ich wysokość została z góry ustalona.</a:t>
            </a:r>
          </a:p>
        </p:txBody>
      </p:sp>
    </p:spTree>
    <p:extLst>
      <p:ext uri="{BB962C8B-B14F-4D97-AF65-F5344CB8AC3E}">
        <p14:creationId xmlns:p14="http://schemas.microsoft.com/office/powerpoint/2010/main" val="6694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1000"/>
                                        <p:tgtEl>
                                          <p:spTgt spid="2">
                                            <p:txEl>
                                              <p:pRg st="10" end="10"/>
                                            </p:txEl>
                                          </p:spTgt>
                                        </p:tgtEl>
                                      </p:cBhvr>
                                    </p:animEffect>
                                    <p:anim calcmode="lin" valueType="num">
                                      <p:cBhvr>
                                        <p:cTn id="2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1000"/>
                                        <p:tgtEl>
                                          <p:spTgt spid="2">
                                            <p:txEl>
                                              <p:pRg st="12" end="12"/>
                                            </p:txEl>
                                          </p:spTgt>
                                        </p:tgtEl>
                                      </p:cBhvr>
                                    </p:animEffect>
                                    <p:anim calcmode="lin" valueType="num">
                                      <p:cBhvr>
                                        <p:cTn id="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marL="457200" indent="-457200" algn="just">
              <a:buFont typeface="Wingdings" pitchFamily="2" charset="2"/>
              <a:buChar char="Ø"/>
            </a:pPr>
            <a:endParaRPr lang="pl-PL" dirty="0">
              <a:cs typeface="Times New Roman" pitchFamily="18" charset="0"/>
            </a:endParaRPr>
          </a:p>
          <a:p>
            <a:pPr marL="457200" indent="-457200" algn="just">
              <a:buFont typeface="Wingdings" pitchFamily="2" charset="2"/>
              <a:buChar char="Ø"/>
            </a:pPr>
            <a:r>
              <a:rPr lang="pl-PL" dirty="0">
                <a:cs typeface="Times New Roman" pitchFamily="18" charset="0"/>
              </a:rPr>
              <a:t>do </a:t>
            </a:r>
            <a:r>
              <a:rPr lang="pl-PL" b="1" dirty="0">
                <a:cs typeface="Times New Roman" pitchFamily="18" charset="0"/>
              </a:rPr>
              <a:t>5</a:t>
            </a:r>
            <a:r>
              <a:rPr lang="pl-PL" dirty="0">
                <a:cs typeface="Times New Roman" pitchFamily="18" charset="0"/>
              </a:rPr>
              <a:t> dnia następnego miesiąca - jednostki budżetowe i samorządowe zakłady budżetowe, </a:t>
            </a:r>
          </a:p>
          <a:p>
            <a:pPr marL="457200" indent="-457200" algn="just">
              <a:buFont typeface="Wingdings" pitchFamily="2" charset="2"/>
              <a:buChar char="Ø"/>
            </a:pPr>
            <a:r>
              <a:rPr lang="pl-PL" dirty="0">
                <a:cs typeface="Times New Roman" pitchFamily="18" charset="0"/>
              </a:rPr>
              <a:t>do </a:t>
            </a:r>
            <a:r>
              <a:rPr lang="pl-PL" b="1" dirty="0">
                <a:cs typeface="Times New Roman" pitchFamily="18" charset="0"/>
              </a:rPr>
              <a:t>10</a:t>
            </a:r>
            <a:r>
              <a:rPr lang="pl-PL" dirty="0">
                <a:cs typeface="Times New Roman" pitchFamily="18" charset="0"/>
              </a:rPr>
              <a:t> dnia następnego miesiąca - osoby fizyczne opłacające składkę wyłącznie za siebie, </a:t>
            </a:r>
          </a:p>
          <a:p>
            <a:pPr marL="457200" indent="-457200" algn="just">
              <a:buFont typeface="Wingdings" pitchFamily="2" charset="2"/>
              <a:buChar char="Ø"/>
            </a:pPr>
            <a:r>
              <a:rPr lang="pl-PL" dirty="0">
                <a:cs typeface="Times New Roman" pitchFamily="18" charset="0"/>
              </a:rPr>
              <a:t>do</a:t>
            </a:r>
            <a:r>
              <a:rPr lang="pl-PL" b="1" dirty="0">
                <a:cs typeface="Times New Roman" pitchFamily="18" charset="0"/>
              </a:rPr>
              <a:t> 15</a:t>
            </a:r>
            <a:r>
              <a:rPr lang="pl-PL" dirty="0">
                <a:cs typeface="Times New Roman" pitchFamily="18" charset="0"/>
              </a:rPr>
              <a:t> dnia następnego miesiąca - pozostali płatnicy</a:t>
            </a:r>
          </a:p>
          <a:p>
            <a:pPr marL="0" indent="0">
              <a:buNone/>
            </a:pPr>
            <a:endParaRPr lang="pl-PL" dirty="0"/>
          </a:p>
          <a:p>
            <a:pPr marL="0" indent="0" algn="ctr">
              <a:lnSpc>
                <a:spcPct val="150000"/>
              </a:lnSpc>
              <a:buNone/>
            </a:pPr>
            <a:r>
              <a:rPr lang="pl-PL" dirty="0"/>
              <a:t>Odsetki za zwłokę są naliczane, począwszy od dnia następnego po upływie terminu płatności składki i do dnia wpłacenia należnej składki.</a:t>
            </a:r>
          </a:p>
        </p:txBody>
      </p:sp>
      <p:sp>
        <p:nvSpPr>
          <p:cNvPr id="3" name="Dowolny kształt: kształt 2"/>
          <p:cNvSpPr/>
          <p:nvPr/>
        </p:nvSpPr>
        <p:spPr>
          <a:xfrm>
            <a:off x="2032000" y="374855"/>
            <a:ext cx="8128000" cy="11980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algn="ctr"/>
            <a:r>
              <a:rPr lang="pl-PL" sz="2800" b="1" dirty="0">
                <a:cs typeface="Times New Roman" pitchFamily="18" charset="0"/>
              </a:rPr>
              <a:t>Terminy rozliczania i opłacania składek</a:t>
            </a:r>
            <a:r>
              <a:rPr lang="pl-PL" sz="2800" dirty="0">
                <a:cs typeface="Times New Roman" pitchFamily="18" charset="0"/>
              </a:rPr>
              <a:t>: </a:t>
            </a:r>
          </a:p>
        </p:txBody>
      </p:sp>
      <p:sp>
        <p:nvSpPr>
          <p:cNvPr id="4" name="pole tekstowe 3"/>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1362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71261" y="113122"/>
            <a:ext cx="12076113" cy="5348814"/>
          </a:xfrm>
          <a:prstGeom prst="rect">
            <a:avLst/>
          </a:prstGeom>
        </p:spPr>
      </p:pic>
      <p:sp>
        <p:nvSpPr>
          <p:cNvPr id="3" name="pole tekstowe 2"/>
          <p:cNvSpPr txBox="1"/>
          <p:nvPr/>
        </p:nvSpPr>
        <p:spPr>
          <a:xfrm>
            <a:off x="1815143" y="5461936"/>
            <a:ext cx="1060227" cy="300082"/>
          </a:xfrm>
          <a:prstGeom prst="rect">
            <a:avLst/>
          </a:prstGeom>
          <a:noFill/>
        </p:spPr>
        <p:txBody>
          <a:bodyPr wrap="none" rtlCol="0">
            <a:spAutoFit/>
          </a:bodyPr>
          <a:lstStyle/>
          <a:p>
            <a:r>
              <a:rPr lang="pl-PL" sz="1350" dirty="0"/>
              <a:t>źródło: DGP</a:t>
            </a:r>
          </a:p>
        </p:txBody>
      </p:sp>
      <p:sp>
        <p:nvSpPr>
          <p:cNvPr id="4" name="pole tekstowe 3"/>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5803470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zawartości 2"/>
          <p:cNvPicPr>
            <a:picLocks noGrp="1" noChangeAspect="1"/>
          </p:cNvPicPr>
          <p:nvPr>
            <p:ph sz="half" idx="2"/>
          </p:nvPr>
        </p:nvPicPr>
        <p:blipFill>
          <a:blip r:embed="rId2"/>
          <a:stretch>
            <a:fillRect/>
          </a:stretch>
        </p:blipFill>
        <p:spPr>
          <a:xfrm>
            <a:off x="952107" y="143876"/>
            <a:ext cx="10523507" cy="5967572"/>
          </a:xfrm>
          <a:prstGeom prst="rect">
            <a:avLst/>
          </a:prstGeom>
        </p:spPr>
      </p:pic>
      <p:sp>
        <p:nvSpPr>
          <p:cNvPr id="4" name="pole tekstowe 3"/>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46013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2032000" y="1171079"/>
            <a:ext cx="8128000" cy="11980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defTabSz="2222500">
              <a:lnSpc>
                <a:spcPct val="90000"/>
              </a:lnSpc>
              <a:spcBef>
                <a:spcPct val="0"/>
              </a:spcBef>
              <a:spcAft>
                <a:spcPct val="35000"/>
              </a:spcAft>
            </a:pPr>
            <a:r>
              <a:rPr lang="pl-PL" sz="2800" b="1" dirty="0"/>
              <a:t>Zasada swobody nawiązania stosunku pracy</a:t>
            </a:r>
            <a:endParaRPr lang="pl-PL" sz="2800" dirty="0"/>
          </a:p>
        </p:txBody>
      </p:sp>
      <p:sp>
        <p:nvSpPr>
          <p:cNvPr id="18" name="Dowolny kształt: kształt 17"/>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0" name="Dowolny kształt: kształt 19"/>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1" name="Strzałka: w prawo 20"/>
          <p:cNvSpPr/>
          <p:nvPr/>
        </p:nvSpPr>
        <p:spPr>
          <a:xfrm>
            <a:off x="2194560" y="2993457"/>
            <a:ext cx="798897" cy="83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3397718" y="3080084"/>
            <a:ext cx="6679933" cy="830997"/>
          </a:xfrm>
          <a:prstGeom prst="rect">
            <a:avLst/>
          </a:prstGeom>
          <a:noFill/>
        </p:spPr>
        <p:txBody>
          <a:bodyPr wrap="square" rtlCol="0">
            <a:spAutoFit/>
          </a:bodyPr>
          <a:lstStyle/>
          <a:p>
            <a:r>
              <a:rPr lang="pl-PL" sz="2400" dirty="0"/>
              <a:t>Swoboda nawiązania stosunku pracy (wymóg zgodnego oświadczenia woli stron)</a:t>
            </a:r>
          </a:p>
        </p:txBody>
      </p:sp>
      <p:sp>
        <p:nvSpPr>
          <p:cNvPr id="23" name="Strzałka: w prawo 22"/>
          <p:cNvSpPr/>
          <p:nvPr/>
        </p:nvSpPr>
        <p:spPr>
          <a:xfrm>
            <a:off x="2194560" y="4329663"/>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ole tekstowe 23"/>
          <p:cNvSpPr txBox="1"/>
          <p:nvPr/>
        </p:nvSpPr>
        <p:spPr>
          <a:xfrm>
            <a:off x="3397717" y="4460217"/>
            <a:ext cx="6679933" cy="830997"/>
          </a:xfrm>
          <a:prstGeom prst="rect">
            <a:avLst/>
          </a:prstGeom>
          <a:noFill/>
        </p:spPr>
        <p:txBody>
          <a:bodyPr wrap="square" rtlCol="0">
            <a:spAutoFit/>
          </a:bodyPr>
          <a:lstStyle/>
          <a:p>
            <a:r>
              <a:rPr lang="pl-PL" sz="2400" dirty="0"/>
              <a:t>Swoboda decydowania o treści nawiązanego stosunku pracy</a:t>
            </a:r>
          </a:p>
        </p:txBody>
      </p:sp>
    </p:spTree>
    <p:extLst>
      <p:ext uri="{BB962C8B-B14F-4D97-AF65-F5344CB8AC3E}">
        <p14:creationId xmlns:p14="http://schemas.microsoft.com/office/powerpoint/2010/main" val="1427642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Łącznik prosty 5"/>
          <p:cNvSpPr/>
          <p:nvPr/>
        </p:nvSpPr>
        <p:spPr>
          <a:xfrm>
            <a:off x="358775" y="244475"/>
            <a:ext cx="1156652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Dowolny kształt: kształt 6"/>
          <p:cNvSpPr/>
          <p:nvPr/>
        </p:nvSpPr>
        <p:spPr>
          <a:xfrm>
            <a:off x="358775" y="244475"/>
            <a:ext cx="3711901" cy="5932488"/>
          </a:xfrm>
          <a:custGeom>
            <a:avLst/>
            <a:gdLst>
              <a:gd name="connsiteX0" fmla="*/ 0 w 3711901"/>
              <a:gd name="connsiteY0" fmla="*/ 0 h 5932488"/>
              <a:gd name="connsiteX1" fmla="*/ 3711901 w 3711901"/>
              <a:gd name="connsiteY1" fmla="*/ 0 h 5932488"/>
              <a:gd name="connsiteX2" fmla="*/ 3711901 w 3711901"/>
              <a:gd name="connsiteY2" fmla="*/ 5932488 h 5932488"/>
              <a:gd name="connsiteX3" fmla="*/ 0 w 3711901"/>
              <a:gd name="connsiteY3" fmla="*/ 5932488 h 5932488"/>
              <a:gd name="connsiteX4" fmla="*/ 0 w 3711901"/>
              <a:gd name="connsiteY4" fmla="*/ 0 h 593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901" h="5932488">
                <a:moveTo>
                  <a:pt x="0" y="0"/>
                </a:moveTo>
                <a:lnTo>
                  <a:pt x="3711901" y="0"/>
                </a:lnTo>
                <a:lnTo>
                  <a:pt x="3711901" y="5932488"/>
                </a:lnTo>
                <a:lnTo>
                  <a:pt x="0" y="59324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150000"/>
              </a:lnSpc>
              <a:spcBef>
                <a:spcPct val="0"/>
              </a:spcBef>
              <a:spcAft>
                <a:spcPct val="35000"/>
              </a:spcAft>
              <a:buNone/>
            </a:pPr>
            <a:r>
              <a:rPr lang="pl-PL" sz="3600" kern="1200" dirty="0"/>
              <a:t>Na </a:t>
            </a:r>
            <a:r>
              <a:rPr lang="pl-PL" sz="3600" b="1" kern="1200" dirty="0"/>
              <a:t>system</a:t>
            </a:r>
            <a:r>
              <a:rPr lang="pl-PL" sz="3600" kern="1200" dirty="0"/>
              <a:t> </a:t>
            </a:r>
            <a:r>
              <a:rPr lang="pl-PL" sz="3600" b="1" kern="1200" dirty="0"/>
              <a:t>zabezpieczenia społecznego</a:t>
            </a:r>
            <a:r>
              <a:rPr lang="pl-PL" sz="3600" kern="1200" dirty="0"/>
              <a:t> w Polsce składają się:</a:t>
            </a:r>
          </a:p>
        </p:txBody>
      </p:sp>
      <p:sp>
        <p:nvSpPr>
          <p:cNvPr id="8" name="Dowolny kształt: kształt 7"/>
          <p:cNvSpPr/>
          <p:nvPr/>
        </p:nvSpPr>
        <p:spPr>
          <a:xfrm>
            <a:off x="4217742" y="337170"/>
            <a:ext cx="7696483" cy="1853902"/>
          </a:xfrm>
          <a:custGeom>
            <a:avLst/>
            <a:gdLst>
              <a:gd name="connsiteX0" fmla="*/ 0 w 7696483"/>
              <a:gd name="connsiteY0" fmla="*/ 0 h 1853902"/>
              <a:gd name="connsiteX1" fmla="*/ 7696483 w 7696483"/>
              <a:gd name="connsiteY1" fmla="*/ 0 h 1853902"/>
              <a:gd name="connsiteX2" fmla="*/ 7696483 w 7696483"/>
              <a:gd name="connsiteY2" fmla="*/ 1853902 h 1853902"/>
              <a:gd name="connsiteX3" fmla="*/ 0 w 7696483"/>
              <a:gd name="connsiteY3" fmla="*/ 1853902 h 1853902"/>
              <a:gd name="connsiteX4" fmla="*/ 0 w 7696483"/>
              <a:gd name="connsiteY4" fmla="*/ 0 h 18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483" h="1853902">
                <a:moveTo>
                  <a:pt x="0" y="0"/>
                </a:moveTo>
                <a:lnTo>
                  <a:pt x="7696483" y="0"/>
                </a:lnTo>
                <a:lnTo>
                  <a:pt x="7696483" y="1853902"/>
                </a:lnTo>
                <a:lnTo>
                  <a:pt x="0" y="1853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 system ubezpieczenia i zaopatrzenia społecznego</a:t>
            </a:r>
          </a:p>
        </p:txBody>
      </p:sp>
      <p:sp>
        <p:nvSpPr>
          <p:cNvPr id="9" name="Łącznik prosty 8"/>
          <p:cNvSpPr/>
          <p:nvPr/>
        </p:nvSpPr>
        <p:spPr>
          <a:xfrm>
            <a:off x="4070676" y="2191072"/>
            <a:ext cx="784354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Dowolny kształt: kształt 9"/>
          <p:cNvSpPr/>
          <p:nvPr/>
        </p:nvSpPr>
        <p:spPr>
          <a:xfrm>
            <a:off x="4217742" y="2283767"/>
            <a:ext cx="7696483" cy="1853902"/>
          </a:xfrm>
          <a:custGeom>
            <a:avLst/>
            <a:gdLst>
              <a:gd name="connsiteX0" fmla="*/ 0 w 7696483"/>
              <a:gd name="connsiteY0" fmla="*/ 0 h 1853902"/>
              <a:gd name="connsiteX1" fmla="*/ 7696483 w 7696483"/>
              <a:gd name="connsiteY1" fmla="*/ 0 h 1853902"/>
              <a:gd name="connsiteX2" fmla="*/ 7696483 w 7696483"/>
              <a:gd name="connsiteY2" fmla="*/ 1853902 h 1853902"/>
              <a:gd name="connsiteX3" fmla="*/ 0 w 7696483"/>
              <a:gd name="connsiteY3" fmla="*/ 1853902 h 1853902"/>
              <a:gd name="connsiteX4" fmla="*/ 0 w 7696483"/>
              <a:gd name="connsiteY4" fmla="*/ 0 h 18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483" h="1853902">
                <a:moveTo>
                  <a:pt x="0" y="0"/>
                </a:moveTo>
                <a:lnTo>
                  <a:pt x="7696483" y="0"/>
                </a:lnTo>
                <a:lnTo>
                  <a:pt x="7696483" y="1853902"/>
                </a:lnTo>
                <a:lnTo>
                  <a:pt x="0" y="1853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 system ubezpieczenia zdrowotnego</a:t>
            </a:r>
          </a:p>
          <a:p>
            <a:pPr marL="0" lvl="0" indent="0" algn="l" defTabSz="1422400">
              <a:lnSpc>
                <a:spcPct val="90000"/>
              </a:lnSpc>
              <a:spcBef>
                <a:spcPct val="0"/>
              </a:spcBef>
              <a:spcAft>
                <a:spcPct val="35000"/>
              </a:spcAft>
              <a:buNone/>
            </a:pPr>
            <a:r>
              <a:rPr lang="pl-PL" sz="3200" kern="1200" dirty="0"/>
              <a:t>→ świadczenia z tytułu bezrobocia </a:t>
            </a:r>
          </a:p>
        </p:txBody>
      </p:sp>
      <p:sp>
        <p:nvSpPr>
          <p:cNvPr id="11" name="Łącznik prosty 10"/>
          <p:cNvSpPr/>
          <p:nvPr/>
        </p:nvSpPr>
        <p:spPr>
          <a:xfrm>
            <a:off x="4070676" y="4137670"/>
            <a:ext cx="784354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Dowolny kształt: kształt 11"/>
          <p:cNvSpPr/>
          <p:nvPr/>
        </p:nvSpPr>
        <p:spPr>
          <a:xfrm>
            <a:off x="4217742" y="4230365"/>
            <a:ext cx="7696483" cy="1853902"/>
          </a:xfrm>
          <a:custGeom>
            <a:avLst/>
            <a:gdLst>
              <a:gd name="connsiteX0" fmla="*/ 0 w 7696483"/>
              <a:gd name="connsiteY0" fmla="*/ 0 h 1853902"/>
              <a:gd name="connsiteX1" fmla="*/ 7696483 w 7696483"/>
              <a:gd name="connsiteY1" fmla="*/ 0 h 1853902"/>
              <a:gd name="connsiteX2" fmla="*/ 7696483 w 7696483"/>
              <a:gd name="connsiteY2" fmla="*/ 1853902 h 1853902"/>
              <a:gd name="connsiteX3" fmla="*/ 0 w 7696483"/>
              <a:gd name="connsiteY3" fmla="*/ 1853902 h 1853902"/>
              <a:gd name="connsiteX4" fmla="*/ 0 w 7696483"/>
              <a:gd name="connsiteY4" fmla="*/ 0 h 18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483" h="1853902">
                <a:moveTo>
                  <a:pt x="0" y="0"/>
                </a:moveTo>
                <a:lnTo>
                  <a:pt x="7696483" y="0"/>
                </a:lnTo>
                <a:lnTo>
                  <a:pt x="7696483" y="1853902"/>
                </a:lnTo>
                <a:lnTo>
                  <a:pt x="0" y="1853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 świadczenia rodzinne</a:t>
            </a:r>
          </a:p>
        </p:txBody>
      </p:sp>
      <p:sp>
        <p:nvSpPr>
          <p:cNvPr id="13" name="Łącznik prosty 12"/>
          <p:cNvSpPr/>
          <p:nvPr/>
        </p:nvSpPr>
        <p:spPr>
          <a:xfrm>
            <a:off x="4070676" y="6084267"/>
            <a:ext cx="784354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9694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a:xfrm>
            <a:off x="1003611" y="1725104"/>
            <a:ext cx="10392936" cy="4512207"/>
          </a:xfrm>
        </p:spPr>
        <p:txBody>
          <a:bodyPr anchor="ctr">
            <a:normAutofit/>
          </a:bodyPr>
          <a:lstStyle/>
          <a:p>
            <a:pPr marL="109728" indent="0" algn="ctr">
              <a:lnSpc>
                <a:spcPct val="100000"/>
              </a:lnSpc>
              <a:buNone/>
            </a:pPr>
            <a:r>
              <a:rPr lang="pl-PL" sz="2600" dirty="0"/>
              <a:t>całokształt środków i działań publicznych, </a:t>
            </a:r>
          </a:p>
          <a:p>
            <a:pPr marL="109728" indent="0" algn="ctr">
              <a:lnSpc>
                <a:spcPct val="100000"/>
              </a:lnSpc>
              <a:buNone/>
            </a:pPr>
            <a:r>
              <a:rPr lang="pl-PL" sz="2600" dirty="0"/>
              <a:t>za pomocą których społeczeństwo stara się  chronić swoich członków </a:t>
            </a:r>
          </a:p>
          <a:p>
            <a:pPr marL="109728" indent="0" algn="ctr">
              <a:lnSpc>
                <a:spcPct val="100000"/>
              </a:lnSpc>
              <a:buNone/>
            </a:pPr>
            <a:r>
              <a:rPr lang="pl-PL" sz="2600" dirty="0"/>
              <a:t>przed groźbą niemożności zaspokojenia podstawowych potrzeb, </a:t>
            </a:r>
          </a:p>
          <a:p>
            <a:pPr marL="109728" indent="0" algn="ctr">
              <a:lnSpc>
                <a:spcPct val="100000"/>
              </a:lnSpc>
              <a:buNone/>
            </a:pPr>
            <a:r>
              <a:rPr lang="pl-PL" sz="2600" dirty="0"/>
              <a:t>wspólnie uznawanych za ważne</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4" name="Dowolny kształt: kształt 3"/>
          <p:cNvSpPr/>
          <p:nvPr/>
        </p:nvSpPr>
        <p:spPr>
          <a:xfrm>
            <a:off x="325086" y="236562"/>
            <a:ext cx="11613266" cy="1386783"/>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b" anchorCtr="0">
            <a:noAutofit/>
          </a:bodyPr>
          <a:lstStyle/>
          <a:p>
            <a:pPr marL="109728" indent="0" algn="ctr">
              <a:lnSpc>
                <a:spcPct val="250000"/>
              </a:lnSpc>
              <a:buNone/>
            </a:pPr>
            <a:r>
              <a:rPr lang="pl-PL" sz="4000" b="1" dirty="0"/>
              <a:t>Zabezpieczenie społeczne to</a:t>
            </a:r>
            <a:r>
              <a:rPr lang="pl-PL" sz="4000" kern="1200" dirty="0"/>
              <a:t>: </a:t>
            </a:r>
          </a:p>
        </p:txBody>
      </p:sp>
    </p:spTree>
    <p:extLst>
      <p:ext uri="{BB962C8B-B14F-4D97-AF65-F5344CB8AC3E}">
        <p14:creationId xmlns:p14="http://schemas.microsoft.com/office/powerpoint/2010/main" val="3669199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2032888" y="423331"/>
            <a:ext cx="9186127" cy="11980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defTabSz="2222500">
              <a:lnSpc>
                <a:spcPct val="90000"/>
              </a:lnSpc>
              <a:spcBef>
                <a:spcPct val="0"/>
              </a:spcBef>
              <a:spcAft>
                <a:spcPct val="35000"/>
              </a:spcAft>
            </a:pPr>
            <a:r>
              <a:rPr lang="pl-PL" sz="3200" dirty="0"/>
              <a:t>Zadania z zakresu zabezpieczenia społecznego realizują:</a:t>
            </a:r>
          </a:p>
        </p:txBody>
      </p:sp>
      <p:sp>
        <p:nvSpPr>
          <p:cNvPr id="18" name="Dowolny kształt: kształt 17"/>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0" name="Dowolny kształt: kształt 19"/>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1" name="Strzałka: w prawo 20"/>
          <p:cNvSpPr/>
          <p:nvPr/>
        </p:nvSpPr>
        <p:spPr>
          <a:xfrm>
            <a:off x="2309191" y="1734096"/>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3359570" y="1839239"/>
            <a:ext cx="6686390" cy="461665"/>
          </a:xfrm>
          <a:prstGeom prst="rect">
            <a:avLst/>
          </a:prstGeom>
          <a:noFill/>
        </p:spPr>
        <p:txBody>
          <a:bodyPr wrap="square" rtlCol="0">
            <a:spAutoFit/>
          </a:bodyPr>
          <a:lstStyle/>
          <a:p>
            <a:r>
              <a:rPr lang="pl-PL" sz="2400" dirty="0"/>
              <a:t>Zakład Ubezpieczeń Społecznych (ZUS)</a:t>
            </a:r>
          </a:p>
        </p:txBody>
      </p:sp>
      <p:sp>
        <p:nvSpPr>
          <p:cNvPr id="24" name="pole tekstowe 23"/>
          <p:cNvSpPr txBox="1"/>
          <p:nvPr/>
        </p:nvSpPr>
        <p:spPr>
          <a:xfrm>
            <a:off x="3297240" y="3178036"/>
            <a:ext cx="6679933" cy="461665"/>
          </a:xfrm>
          <a:prstGeom prst="rect">
            <a:avLst/>
          </a:prstGeom>
          <a:noFill/>
        </p:spPr>
        <p:txBody>
          <a:bodyPr wrap="square" rtlCol="0">
            <a:spAutoFit/>
          </a:bodyPr>
          <a:lstStyle/>
          <a:p>
            <a:r>
              <a:rPr lang="pl-PL" sz="2400" dirty="0"/>
              <a:t>Ministerstwo Rodziny, Pracy i Polityki Społecznej</a:t>
            </a:r>
          </a:p>
        </p:txBody>
      </p:sp>
      <p:sp>
        <p:nvSpPr>
          <p:cNvPr id="11" name="pole tekstowe 10"/>
          <p:cNvSpPr txBox="1"/>
          <p:nvPr/>
        </p:nvSpPr>
        <p:spPr>
          <a:xfrm>
            <a:off x="3339418" y="2489019"/>
            <a:ext cx="6679933" cy="461665"/>
          </a:xfrm>
          <a:prstGeom prst="rect">
            <a:avLst/>
          </a:prstGeom>
          <a:noFill/>
        </p:spPr>
        <p:txBody>
          <a:bodyPr wrap="square" rtlCol="0">
            <a:spAutoFit/>
          </a:bodyPr>
          <a:lstStyle/>
          <a:p>
            <a:r>
              <a:rPr lang="pl-PL" sz="2400" dirty="0"/>
              <a:t>Kasa Rolniczego Ubezpieczenia Społecznego (KRUS)</a:t>
            </a:r>
          </a:p>
        </p:txBody>
      </p:sp>
      <p:sp>
        <p:nvSpPr>
          <p:cNvPr id="13" name="pole tekstowe 12"/>
          <p:cNvSpPr txBox="1"/>
          <p:nvPr/>
        </p:nvSpPr>
        <p:spPr>
          <a:xfrm>
            <a:off x="3297240" y="3868544"/>
            <a:ext cx="6679933" cy="461665"/>
          </a:xfrm>
          <a:prstGeom prst="rect">
            <a:avLst/>
          </a:prstGeom>
          <a:noFill/>
        </p:spPr>
        <p:txBody>
          <a:bodyPr wrap="square" rtlCol="0">
            <a:spAutoFit/>
          </a:bodyPr>
          <a:lstStyle/>
          <a:p>
            <a:r>
              <a:rPr lang="pl-PL" sz="2400" dirty="0"/>
              <a:t>Narodowy Fundusz Zdrowia (NFZ)</a:t>
            </a:r>
          </a:p>
        </p:txBody>
      </p:sp>
      <p:sp>
        <p:nvSpPr>
          <p:cNvPr id="14" name="Strzałka: w prawo 13"/>
          <p:cNvSpPr/>
          <p:nvPr/>
        </p:nvSpPr>
        <p:spPr>
          <a:xfrm>
            <a:off x="2309191" y="2388143"/>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prawo 14"/>
          <p:cNvSpPr/>
          <p:nvPr/>
        </p:nvSpPr>
        <p:spPr>
          <a:xfrm>
            <a:off x="2315518" y="3077160"/>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2309191" y="3766177"/>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prawo 18"/>
          <p:cNvSpPr/>
          <p:nvPr/>
        </p:nvSpPr>
        <p:spPr>
          <a:xfrm>
            <a:off x="2309191" y="4409744"/>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trzałka: w prawo 24"/>
          <p:cNvSpPr/>
          <p:nvPr/>
        </p:nvSpPr>
        <p:spPr>
          <a:xfrm>
            <a:off x="2309191" y="5048331"/>
            <a:ext cx="798896" cy="571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297240" y="4510620"/>
            <a:ext cx="6679933" cy="461665"/>
          </a:xfrm>
          <a:prstGeom prst="rect">
            <a:avLst/>
          </a:prstGeom>
          <a:noFill/>
        </p:spPr>
        <p:txBody>
          <a:bodyPr wrap="square" rtlCol="0">
            <a:spAutoFit/>
          </a:bodyPr>
          <a:lstStyle/>
          <a:p>
            <a:r>
              <a:rPr lang="pl-PL" sz="2400" dirty="0"/>
              <a:t>Otwarte fundusze emerytalne (OFE)</a:t>
            </a:r>
          </a:p>
        </p:txBody>
      </p:sp>
      <p:sp>
        <p:nvSpPr>
          <p:cNvPr id="27" name="pole tekstowe 26"/>
          <p:cNvSpPr txBox="1"/>
          <p:nvPr/>
        </p:nvSpPr>
        <p:spPr>
          <a:xfrm>
            <a:off x="3297239" y="5116541"/>
            <a:ext cx="6679933" cy="461665"/>
          </a:xfrm>
          <a:prstGeom prst="rect">
            <a:avLst/>
          </a:prstGeom>
          <a:noFill/>
        </p:spPr>
        <p:txBody>
          <a:bodyPr wrap="square" rtlCol="0">
            <a:spAutoFit/>
          </a:bodyPr>
          <a:lstStyle/>
          <a:p>
            <a:r>
              <a:rPr lang="pl-PL" sz="2400" dirty="0"/>
              <a:t>Pracownicze programy emerytalne (PPE)</a:t>
            </a:r>
          </a:p>
        </p:txBody>
      </p:sp>
    </p:spTree>
    <p:extLst>
      <p:ext uri="{BB962C8B-B14F-4D97-AF65-F5344CB8AC3E}">
        <p14:creationId xmlns:p14="http://schemas.microsoft.com/office/powerpoint/2010/main" val="1808799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fade">
                                      <p:cBhvr>
                                        <p:cTn id="35" dur="1000"/>
                                        <p:tgtEl>
                                          <p:spTgt spid="26">
                                            <p:txEl>
                                              <p:pRg st="0" end="0"/>
                                            </p:txEl>
                                          </p:spTgt>
                                        </p:tgtEl>
                                      </p:cBhvr>
                                    </p:animEffect>
                                    <p:anim calcmode="lin" valueType="num">
                                      <p:cBhvr>
                                        <p:cTn id="3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1" grpId="0"/>
      <p:bldP spid="1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olny kształt: kształt 10"/>
          <p:cNvSpPr/>
          <p:nvPr/>
        </p:nvSpPr>
        <p:spPr>
          <a:xfrm rot="16200000">
            <a:off x="-2090725" y="2640986"/>
            <a:ext cx="6315445" cy="1166082"/>
          </a:xfrm>
          <a:custGeom>
            <a:avLst/>
            <a:gdLst>
              <a:gd name="connsiteX0" fmla="*/ 0 w 6137275"/>
              <a:gd name="connsiteY0" fmla="*/ 0 h 1166082"/>
              <a:gd name="connsiteX1" fmla="*/ 6137275 w 6137275"/>
              <a:gd name="connsiteY1" fmla="*/ 0 h 1166082"/>
              <a:gd name="connsiteX2" fmla="*/ 6137275 w 6137275"/>
              <a:gd name="connsiteY2" fmla="*/ 1166082 h 1166082"/>
              <a:gd name="connsiteX3" fmla="*/ 0 w 6137275"/>
              <a:gd name="connsiteY3" fmla="*/ 1166082 h 1166082"/>
              <a:gd name="connsiteX4" fmla="*/ 0 w 6137275"/>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7275" h="1166082">
                <a:moveTo>
                  <a:pt x="0" y="0"/>
                </a:moveTo>
                <a:lnTo>
                  <a:pt x="6137275" y="0"/>
                </a:lnTo>
                <a:lnTo>
                  <a:pt x="6137275"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4" tIns="24765" rIns="24765" bIns="24764" numCol="1" spcCol="1270" anchor="ctr" anchorCtr="0">
            <a:noAutofit/>
          </a:bodyPr>
          <a:lstStyle/>
          <a:p>
            <a:pPr marL="0" lvl="0" indent="0" algn="ctr" defTabSz="1733550">
              <a:lnSpc>
                <a:spcPct val="90000"/>
              </a:lnSpc>
              <a:spcBef>
                <a:spcPct val="0"/>
              </a:spcBef>
              <a:spcAft>
                <a:spcPct val="35000"/>
              </a:spcAft>
              <a:buNone/>
            </a:pPr>
            <a:r>
              <a:rPr lang="pl-PL" sz="3900" kern="1200" dirty="0"/>
              <a:t>Prawo zabezpieczenia społecznego</a:t>
            </a:r>
          </a:p>
        </p:txBody>
      </p:sp>
      <p:sp>
        <p:nvSpPr>
          <p:cNvPr id="12" name="Dowolny kształt: kształt 11"/>
          <p:cNvSpPr/>
          <p:nvPr/>
        </p:nvSpPr>
        <p:spPr>
          <a:xfrm>
            <a:off x="1975756" y="916944"/>
            <a:ext cx="6730737" cy="837883"/>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pl-PL" sz="3200" kern="1200" dirty="0"/>
              <a:t>Ubezpieczenie zdrowotne</a:t>
            </a:r>
          </a:p>
        </p:txBody>
      </p:sp>
      <p:sp>
        <p:nvSpPr>
          <p:cNvPr id="13" name="Dowolny kształt: kształt 12"/>
          <p:cNvSpPr/>
          <p:nvPr/>
        </p:nvSpPr>
        <p:spPr>
          <a:xfrm>
            <a:off x="1975756" y="1902329"/>
            <a:ext cx="7814821" cy="789728"/>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ct val="35000"/>
              </a:spcAft>
            </a:pPr>
            <a:endParaRPr lang="pl-PL" sz="3900" dirty="0">
              <a:solidFill>
                <a:schemeClr val="bg1"/>
              </a:solidFill>
            </a:endParaRPr>
          </a:p>
          <a:p>
            <a:pPr algn="ctr" defTabSz="1733550">
              <a:lnSpc>
                <a:spcPct val="90000"/>
              </a:lnSpc>
              <a:spcBef>
                <a:spcPct val="0"/>
              </a:spcBef>
              <a:spcAft>
                <a:spcPct val="35000"/>
              </a:spcAft>
            </a:pPr>
            <a:r>
              <a:rPr lang="pl-PL" sz="3200" dirty="0">
                <a:solidFill>
                  <a:schemeClr val="bg1"/>
                </a:solidFill>
              </a:rPr>
              <a:t>Ubezpieczenie społeczne rolników</a:t>
            </a:r>
          </a:p>
          <a:p>
            <a:pPr marL="0" lvl="0" indent="0" algn="ctr" defTabSz="1733550">
              <a:lnSpc>
                <a:spcPct val="90000"/>
              </a:lnSpc>
              <a:spcBef>
                <a:spcPct val="0"/>
              </a:spcBef>
              <a:spcAft>
                <a:spcPct val="35000"/>
              </a:spcAft>
              <a:buNone/>
            </a:pPr>
            <a:endParaRPr lang="pl-PL" sz="3900" kern="1200" dirty="0"/>
          </a:p>
        </p:txBody>
      </p:sp>
      <p:sp>
        <p:nvSpPr>
          <p:cNvPr id="14" name="Dowolny kształt: kształt 13"/>
          <p:cNvSpPr/>
          <p:nvPr/>
        </p:nvSpPr>
        <p:spPr>
          <a:xfrm>
            <a:off x="1975756" y="2817697"/>
            <a:ext cx="10118832" cy="925834"/>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l-PL" sz="3200" dirty="0"/>
              <a:t>Zaopatrzenie emerytalne żołnierzy zawodowych i funkcjonariuszy</a:t>
            </a:r>
            <a:endParaRPr lang="pl-PL" sz="3200" kern="1200"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Prostokąt 16"/>
          <p:cNvSpPr/>
          <p:nvPr/>
        </p:nvSpPr>
        <p:spPr>
          <a:xfrm>
            <a:off x="1975756" y="190877"/>
            <a:ext cx="6289703" cy="535531"/>
          </a:xfrm>
          <a:prstGeom prst="rect">
            <a:avLst/>
          </a:prstGeom>
          <a:solidFill>
            <a:schemeClr val="accent1"/>
          </a:solidFill>
        </p:spPr>
        <p:txBody>
          <a:bodyPr wrap="square">
            <a:spAutoFit/>
          </a:bodyPr>
          <a:lstStyle/>
          <a:p>
            <a:pPr lvl="0" algn="ctr" defTabSz="1733550">
              <a:lnSpc>
                <a:spcPct val="90000"/>
              </a:lnSpc>
              <a:spcBef>
                <a:spcPct val="0"/>
              </a:spcBef>
              <a:spcAft>
                <a:spcPct val="35000"/>
              </a:spcAft>
            </a:pPr>
            <a:r>
              <a:rPr lang="pl-PL" sz="3200" dirty="0">
                <a:solidFill>
                  <a:schemeClr val="bg1"/>
                </a:solidFill>
              </a:rPr>
              <a:t>Ubezpieczenie społeczne</a:t>
            </a:r>
          </a:p>
        </p:txBody>
      </p:sp>
      <p:sp>
        <p:nvSpPr>
          <p:cNvPr id="21" name="Dowolny kształt: kształt 20"/>
          <p:cNvSpPr/>
          <p:nvPr/>
        </p:nvSpPr>
        <p:spPr>
          <a:xfrm>
            <a:off x="1975756" y="3891033"/>
            <a:ext cx="10118832" cy="806374"/>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l-PL" sz="3200" dirty="0"/>
              <a:t>Pomoc społeczna</a:t>
            </a:r>
            <a:endParaRPr lang="pl-PL" sz="3200" kern="1200" dirty="0"/>
          </a:p>
        </p:txBody>
      </p:sp>
      <p:sp>
        <p:nvSpPr>
          <p:cNvPr id="22" name="Dowolny kształt: kształt 21"/>
          <p:cNvSpPr/>
          <p:nvPr/>
        </p:nvSpPr>
        <p:spPr>
          <a:xfrm>
            <a:off x="1975756" y="4805286"/>
            <a:ext cx="10118832" cy="703409"/>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l-PL" sz="3200" dirty="0">
                <a:solidFill>
                  <a:schemeClr val="bg1"/>
                </a:solidFill>
              </a:rPr>
              <a:t>Pomoc dla osób bezrobotnych</a:t>
            </a:r>
          </a:p>
        </p:txBody>
      </p:sp>
      <p:sp>
        <p:nvSpPr>
          <p:cNvPr id="23" name="Dowolny kształt: kształt 22"/>
          <p:cNvSpPr/>
          <p:nvPr/>
        </p:nvSpPr>
        <p:spPr>
          <a:xfrm>
            <a:off x="1975756" y="5617012"/>
            <a:ext cx="10118832" cy="764738"/>
          </a:xfrm>
          <a:custGeom>
            <a:avLst/>
            <a:gdLst>
              <a:gd name="connsiteX0" fmla="*/ 0 w 3824749"/>
              <a:gd name="connsiteY0" fmla="*/ 0 h 1166082"/>
              <a:gd name="connsiteX1" fmla="*/ 3824749 w 3824749"/>
              <a:gd name="connsiteY1" fmla="*/ 0 h 1166082"/>
              <a:gd name="connsiteX2" fmla="*/ 3824749 w 3824749"/>
              <a:gd name="connsiteY2" fmla="*/ 1166082 h 1166082"/>
              <a:gd name="connsiteX3" fmla="*/ 0 w 3824749"/>
              <a:gd name="connsiteY3" fmla="*/ 1166082 h 1166082"/>
              <a:gd name="connsiteX4" fmla="*/ 0 w 3824749"/>
              <a:gd name="connsiteY4" fmla="*/ 0 h 11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49" h="1166082">
                <a:moveTo>
                  <a:pt x="0" y="0"/>
                </a:moveTo>
                <a:lnTo>
                  <a:pt x="3824749" y="0"/>
                </a:lnTo>
                <a:lnTo>
                  <a:pt x="3824749" y="1166082"/>
                </a:lnTo>
                <a:lnTo>
                  <a:pt x="0" y="1166082"/>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l-PL" sz="3200" dirty="0">
                <a:solidFill>
                  <a:schemeClr val="bg1"/>
                </a:solidFill>
              </a:rPr>
              <a:t>Świadczenia rodzinne</a:t>
            </a:r>
          </a:p>
        </p:txBody>
      </p:sp>
    </p:spTree>
    <p:extLst>
      <p:ext uri="{BB962C8B-B14F-4D97-AF65-F5344CB8AC3E}">
        <p14:creationId xmlns:p14="http://schemas.microsoft.com/office/powerpoint/2010/main" val="6546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algn="ctr">
              <a:buNone/>
            </a:pPr>
            <a:endParaRPr lang="pl-PL" dirty="0"/>
          </a:p>
        </p:txBody>
      </p:sp>
      <p:sp>
        <p:nvSpPr>
          <p:cNvPr id="4" name="pole tekstowe 3"/>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7" name="Dowolny kształt: kształt 6"/>
          <p:cNvSpPr/>
          <p:nvPr/>
        </p:nvSpPr>
        <p:spPr>
          <a:xfrm>
            <a:off x="4402317" y="556181"/>
            <a:ext cx="7599183" cy="5279011"/>
          </a:xfrm>
          <a:custGeom>
            <a:avLst/>
            <a:gdLst>
              <a:gd name="connsiteX0" fmla="*/ 0 w 4876800"/>
              <a:gd name="connsiteY0" fmla="*/ 322461 h 2579687"/>
              <a:gd name="connsiteX1" fmla="*/ 3586957 w 4876800"/>
              <a:gd name="connsiteY1" fmla="*/ 322461 h 2579687"/>
              <a:gd name="connsiteX2" fmla="*/ 3586957 w 4876800"/>
              <a:gd name="connsiteY2" fmla="*/ 0 h 2579687"/>
              <a:gd name="connsiteX3" fmla="*/ 4876800 w 4876800"/>
              <a:gd name="connsiteY3" fmla="*/ 1289844 h 2579687"/>
              <a:gd name="connsiteX4" fmla="*/ 3586957 w 4876800"/>
              <a:gd name="connsiteY4" fmla="*/ 2579687 h 2579687"/>
              <a:gd name="connsiteX5" fmla="*/ 3586957 w 4876800"/>
              <a:gd name="connsiteY5" fmla="*/ 2257226 h 2579687"/>
              <a:gd name="connsiteX6" fmla="*/ 0 w 4876800"/>
              <a:gd name="connsiteY6" fmla="*/ 2257226 h 2579687"/>
              <a:gd name="connsiteX7" fmla="*/ 0 w 4876800"/>
              <a:gd name="connsiteY7" fmla="*/ 322461 h 257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6800" h="2579687">
                <a:moveTo>
                  <a:pt x="0" y="322461"/>
                </a:moveTo>
                <a:lnTo>
                  <a:pt x="3586957" y="322461"/>
                </a:lnTo>
                <a:lnTo>
                  <a:pt x="3586957" y="0"/>
                </a:lnTo>
                <a:lnTo>
                  <a:pt x="4876800" y="1289844"/>
                </a:lnTo>
                <a:lnTo>
                  <a:pt x="3586957" y="2579687"/>
                </a:lnTo>
                <a:lnTo>
                  <a:pt x="3586957" y="2257226"/>
                </a:lnTo>
                <a:lnTo>
                  <a:pt x="0" y="2257226"/>
                </a:lnTo>
                <a:lnTo>
                  <a:pt x="0" y="322461"/>
                </a:lnTo>
                <a:close/>
              </a:path>
            </a:pathLst>
          </a:custGeom>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735" tIns="361196" rIns="1006118" bIns="361196" numCol="1" spcCol="1270" anchor="t" anchorCtr="0">
            <a:noAutofit/>
          </a:bodyPr>
          <a:lstStyle/>
          <a:p>
            <a:pPr>
              <a:buFont typeface="Wingdings" pitchFamily="2" charset="2"/>
              <a:buChar char="Ø"/>
            </a:pPr>
            <a:endParaRPr lang="pl-PL" dirty="0">
              <a:latin typeface="Constantia" panose="02030602050306030303" pitchFamily="18" charset="0"/>
              <a:cs typeface="Calibri" pitchFamily="34" charset="0"/>
            </a:endParaRPr>
          </a:p>
          <a:p>
            <a:pPr>
              <a:buFont typeface="Wingdings" pitchFamily="2" charset="2"/>
              <a:buChar char="Ø"/>
            </a:pPr>
            <a:endParaRPr lang="pl-PL" dirty="0">
              <a:latin typeface="Constantia" panose="02030602050306030303" pitchFamily="18" charset="0"/>
              <a:cs typeface="Calibri" pitchFamily="34" charset="0"/>
            </a:endParaRPr>
          </a:p>
          <a:p>
            <a:pPr>
              <a:buFont typeface="Wingdings" pitchFamily="2" charset="2"/>
              <a:buChar char="Ø"/>
            </a:pPr>
            <a:endParaRPr lang="pl-PL" dirty="0">
              <a:latin typeface="Constantia" panose="02030602050306030303" pitchFamily="18" charset="0"/>
              <a:cs typeface="Calibri" pitchFamily="34" charset="0"/>
            </a:endParaRPr>
          </a:p>
          <a:p>
            <a:endParaRPr lang="pl-PL" dirty="0">
              <a:latin typeface="Constantia" panose="02030602050306030303" pitchFamily="18" charset="0"/>
              <a:cs typeface="Calibri" pitchFamily="34" charset="0"/>
            </a:endParaRPr>
          </a:p>
          <a:p>
            <a:pPr>
              <a:buFont typeface="Wingdings" pitchFamily="2" charset="2"/>
              <a:buChar char="Ø"/>
            </a:pPr>
            <a:r>
              <a:rPr lang="pl-PL" sz="2400" dirty="0">
                <a:latin typeface="Gill Sans MT" panose="020B0502020104020203" pitchFamily="34" charset="-18"/>
                <a:cs typeface="Calibri" pitchFamily="34" charset="0"/>
              </a:rPr>
              <a:t>zapewnienia obywatelom poczucie bezpieczeństwa socjalnego;</a:t>
            </a:r>
          </a:p>
          <a:p>
            <a:pPr>
              <a:buFont typeface="Wingdings" pitchFamily="2" charset="2"/>
              <a:buChar char="Ø"/>
            </a:pPr>
            <a:endParaRPr lang="pl-PL" sz="2400" dirty="0">
              <a:latin typeface="Gill Sans MT" panose="020B0502020104020203" pitchFamily="34" charset="-18"/>
              <a:cs typeface="Calibri" pitchFamily="34" charset="0"/>
            </a:endParaRPr>
          </a:p>
          <a:p>
            <a:pPr>
              <a:buFont typeface="Wingdings" pitchFamily="2" charset="2"/>
              <a:buChar char="Ø"/>
            </a:pPr>
            <a:endParaRPr lang="pl-PL" sz="2400" dirty="0">
              <a:latin typeface="Gill Sans MT" panose="020B0502020104020203" pitchFamily="34" charset="-18"/>
              <a:cs typeface="Calibri" pitchFamily="34" charset="0"/>
            </a:endParaRPr>
          </a:p>
          <a:p>
            <a:pPr algn="just">
              <a:buFont typeface="Wingdings" pitchFamily="2" charset="2"/>
              <a:buChar char="Ø"/>
            </a:pPr>
            <a:r>
              <a:rPr lang="pl-PL" sz="2400" dirty="0">
                <a:latin typeface="Gill Sans MT" panose="020B0502020104020203" pitchFamily="34" charset="-18"/>
                <a:cs typeface="Calibri" pitchFamily="34" charset="0"/>
              </a:rPr>
              <a:t>stanowi „ubezpieczenie” człowieka od ubóstwa, w które może wpaść  w skutek niezdolności do pracy lub niemożliwości znalezienia pracy.  </a:t>
            </a:r>
          </a:p>
          <a:p>
            <a:pPr marL="285750" lvl="1" indent="-285750" algn="l" defTabSz="2711450">
              <a:lnSpc>
                <a:spcPct val="90000"/>
              </a:lnSpc>
              <a:spcBef>
                <a:spcPct val="0"/>
              </a:spcBef>
              <a:spcAft>
                <a:spcPct val="15000"/>
              </a:spcAft>
              <a:buChar char="•"/>
            </a:pPr>
            <a:endParaRPr lang="pl-PL" sz="6100" kern="1200" dirty="0"/>
          </a:p>
        </p:txBody>
      </p:sp>
      <p:sp>
        <p:nvSpPr>
          <p:cNvPr id="8" name="Dowolny kształt: kształt 7"/>
          <p:cNvSpPr/>
          <p:nvPr/>
        </p:nvSpPr>
        <p:spPr>
          <a:xfrm>
            <a:off x="617978" y="1924844"/>
            <a:ext cx="3784339" cy="2579687"/>
          </a:xfrm>
          <a:custGeom>
            <a:avLst/>
            <a:gdLst>
              <a:gd name="connsiteX0" fmla="*/ 0 w 3251200"/>
              <a:gd name="connsiteY0" fmla="*/ 429956 h 2579687"/>
              <a:gd name="connsiteX1" fmla="*/ 429956 w 3251200"/>
              <a:gd name="connsiteY1" fmla="*/ 0 h 2579687"/>
              <a:gd name="connsiteX2" fmla="*/ 2821244 w 3251200"/>
              <a:gd name="connsiteY2" fmla="*/ 0 h 2579687"/>
              <a:gd name="connsiteX3" fmla="*/ 3251200 w 3251200"/>
              <a:gd name="connsiteY3" fmla="*/ 429956 h 2579687"/>
              <a:gd name="connsiteX4" fmla="*/ 3251200 w 3251200"/>
              <a:gd name="connsiteY4" fmla="*/ 2149731 h 2579687"/>
              <a:gd name="connsiteX5" fmla="*/ 2821244 w 3251200"/>
              <a:gd name="connsiteY5" fmla="*/ 2579687 h 2579687"/>
              <a:gd name="connsiteX6" fmla="*/ 429956 w 3251200"/>
              <a:gd name="connsiteY6" fmla="*/ 2579687 h 2579687"/>
              <a:gd name="connsiteX7" fmla="*/ 0 w 3251200"/>
              <a:gd name="connsiteY7" fmla="*/ 2149731 h 2579687"/>
              <a:gd name="connsiteX8" fmla="*/ 0 w 3251200"/>
              <a:gd name="connsiteY8" fmla="*/ 429956 h 257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1200" h="2579687">
                <a:moveTo>
                  <a:pt x="0" y="429956"/>
                </a:moveTo>
                <a:cubicBezTo>
                  <a:pt x="0" y="192498"/>
                  <a:pt x="192498" y="0"/>
                  <a:pt x="429956" y="0"/>
                </a:cubicBezTo>
                <a:lnTo>
                  <a:pt x="2821244" y="0"/>
                </a:lnTo>
                <a:cubicBezTo>
                  <a:pt x="3058702" y="0"/>
                  <a:pt x="3251200" y="192498"/>
                  <a:pt x="3251200" y="429956"/>
                </a:cubicBezTo>
                <a:lnTo>
                  <a:pt x="3251200" y="2149731"/>
                </a:lnTo>
                <a:cubicBezTo>
                  <a:pt x="3251200" y="2387189"/>
                  <a:pt x="3058702" y="2579687"/>
                  <a:pt x="2821244" y="2579687"/>
                </a:cubicBezTo>
                <a:lnTo>
                  <a:pt x="429956" y="2579687"/>
                </a:lnTo>
                <a:cubicBezTo>
                  <a:pt x="192498" y="2579687"/>
                  <a:pt x="0" y="2387189"/>
                  <a:pt x="0" y="2149731"/>
                </a:cubicBezTo>
                <a:lnTo>
                  <a:pt x="0" y="429956"/>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580" tIns="249755" rIns="373580" bIns="249755" numCol="1" spcCol="1270" anchor="ctr" anchorCtr="0">
            <a:noAutofit/>
          </a:bodyPr>
          <a:lstStyle/>
          <a:p>
            <a:pPr algn="ctr" defTabSz="2889250">
              <a:lnSpc>
                <a:spcPct val="90000"/>
              </a:lnSpc>
              <a:spcBef>
                <a:spcPct val="0"/>
              </a:spcBef>
              <a:spcAft>
                <a:spcPct val="35000"/>
              </a:spcAft>
            </a:pPr>
            <a:r>
              <a:rPr lang="pl-PL" sz="2800" b="1" dirty="0">
                <a:cs typeface="Calibri" pitchFamily="34" charset="0"/>
              </a:rPr>
              <a:t>System zabezpieczenia społecznego :</a:t>
            </a:r>
          </a:p>
          <a:p>
            <a:pPr marL="0" lvl="0" indent="0" algn="ctr" defTabSz="2889250">
              <a:lnSpc>
                <a:spcPct val="90000"/>
              </a:lnSpc>
              <a:spcBef>
                <a:spcPct val="0"/>
              </a:spcBef>
              <a:spcAft>
                <a:spcPct val="35000"/>
              </a:spcAft>
              <a:buNone/>
            </a:pPr>
            <a:endParaRPr lang="pl-PL" sz="2800" kern="1200" dirty="0"/>
          </a:p>
        </p:txBody>
      </p:sp>
    </p:spTree>
    <p:extLst>
      <p:ext uri="{BB962C8B-B14F-4D97-AF65-F5344CB8AC3E}">
        <p14:creationId xmlns:p14="http://schemas.microsoft.com/office/powerpoint/2010/main" val="3858437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animEffect transition="in" filter="fade">
                                      <p:cBhvr>
                                        <p:cTn id="14" dur="1000"/>
                                        <p:tgtEl>
                                          <p:spTgt spid="7">
                                            <p:txEl>
                                              <p:pRg st="7" end="7"/>
                                            </p:txEl>
                                          </p:spTgt>
                                        </p:tgtEl>
                                      </p:cBhvr>
                                    </p:animEffect>
                                    <p:anim calcmode="lin" valueType="num">
                                      <p:cBhvr>
                                        <p:cTn id="1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3"/>
          </p:nvPr>
        </p:nvSpPr>
        <p:spPr>
          <a:scene3d>
            <a:camera prst="orthographicFront"/>
            <a:lightRig rig="threePt" dir="t"/>
          </a:scene3d>
          <a:sp3d>
            <a:bevelT/>
          </a:sp3d>
        </p:spPr>
        <p:txBody>
          <a:bodyPr anchor="ctr"/>
          <a:lstStyle/>
          <a:p>
            <a:endParaRPr lang="pl-PL" dirty="0"/>
          </a:p>
        </p:txBody>
      </p:sp>
      <p:sp>
        <p:nvSpPr>
          <p:cNvPr id="5" name="Dowolny kształt: kształt 4"/>
          <p:cNvSpPr/>
          <p:nvPr/>
        </p:nvSpPr>
        <p:spPr>
          <a:xfrm>
            <a:off x="395926" y="-27984"/>
            <a:ext cx="10605154" cy="1779749"/>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379757" rIns="549936" bIns="483856" numCol="1" spcCol="1270" anchor="ctr" anchorCtr="0">
            <a:noAutofit/>
          </a:bodyPr>
          <a:lstStyle/>
          <a:p>
            <a:pPr defTabSz="977900">
              <a:lnSpc>
                <a:spcPct val="90000"/>
              </a:lnSpc>
              <a:spcBef>
                <a:spcPct val="0"/>
              </a:spcBef>
              <a:spcAft>
                <a:spcPct val="35000"/>
              </a:spcAft>
            </a:pPr>
            <a:endParaRPr lang="pl-PL" sz="2000" dirty="0">
              <a:latin typeface="Constantia" panose="02030602050306030303" pitchFamily="18" charset="0"/>
              <a:cs typeface="Calibri" pitchFamily="34" charset="0"/>
            </a:endParaRPr>
          </a:p>
          <a:p>
            <a:pPr defTabSz="977900">
              <a:lnSpc>
                <a:spcPct val="90000"/>
              </a:lnSpc>
              <a:spcBef>
                <a:spcPct val="0"/>
              </a:spcBef>
              <a:spcAft>
                <a:spcPct val="35000"/>
              </a:spcAft>
            </a:pPr>
            <a:r>
              <a:rPr lang="pl-PL" sz="2500" dirty="0">
                <a:cs typeface="Calibri" pitchFamily="34" charset="0"/>
              </a:rPr>
              <a:t>Przyczyny niezdolności do pracy lub niemożliwości znalezienia pracy :</a:t>
            </a:r>
          </a:p>
          <a:p>
            <a:pPr marL="0" lvl="0" indent="0" algn="l" defTabSz="977900">
              <a:lnSpc>
                <a:spcPct val="90000"/>
              </a:lnSpc>
              <a:spcBef>
                <a:spcPct val="0"/>
              </a:spcBef>
              <a:spcAft>
                <a:spcPct val="35000"/>
              </a:spcAft>
              <a:buNone/>
            </a:pPr>
            <a:endParaRPr lang="pl-PL" sz="2200" kern="1200" dirty="0"/>
          </a:p>
        </p:txBody>
      </p:sp>
      <p:sp>
        <p:nvSpPr>
          <p:cNvPr id="6" name="Dowolny kształt: kształt 5"/>
          <p:cNvSpPr/>
          <p:nvPr/>
        </p:nvSpPr>
        <p:spPr>
          <a:xfrm>
            <a:off x="461913" y="1527143"/>
            <a:ext cx="9756743" cy="4364610"/>
          </a:xfrm>
          <a:custGeom>
            <a:avLst/>
            <a:gdLst>
              <a:gd name="connsiteX0" fmla="*/ 0 w 2503424"/>
              <a:gd name="connsiteY0" fmla="*/ 0 h 2280331"/>
              <a:gd name="connsiteX1" fmla="*/ 2503424 w 2503424"/>
              <a:gd name="connsiteY1" fmla="*/ 0 h 2280331"/>
              <a:gd name="connsiteX2" fmla="*/ 2503424 w 2503424"/>
              <a:gd name="connsiteY2" fmla="*/ 2280331 h 2280331"/>
              <a:gd name="connsiteX3" fmla="*/ 0 w 2503424"/>
              <a:gd name="connsiteY3" fmla="*/ 2280331 h 2280331"/>
              <a:gd name="connsiteX4" fmla="*/ 0 w 2503424"/>
              <a:gd name="connsiteY4" fmla="*/ 0 h 228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2280331">
                <a:moveTo>
                  <a:pt x="0" y="0"/>
                </a:moveTo>
                <a:lnTo>
                  <a:pt x="2503424" y="0"/>
                </a:lnTo>
                <a:lnTo>
                  <a:pt x="2503424" y="2280331"/>
                </a:lnTo>
                <a:lnTo>
                  <a:pt x="0" y="2280331"/>
                </a:lnTo>
                <a:lnTo>
                  <a:pt x="0" y="0"/>
                </a:lnTo>
                <a:close/>
              </a:path>
            </a:pathLst>
          </a:custGeom>
          <a:solidFill>
            <a:srgbClr val="FFCCFF">
              <a:alpha val="24000"/>
            </a:srgbClr>
          </a:solidFill>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8600" tIns="228600" rIns="228600" bIns="228600" numCol="1" spcCol="1270" anchor="t" anchorCtr="0">
            <a:noAutofit/>
          </a:bodyPr>
          <a:lstStyle/>
          <a:p>
            <a:pPr algn="just">
              <a:lnSpc>
                <a:spcPct val="150000"/>
              </a:lnSpc>
              <a:buFont typeface="Wingdings" pitchFamily="2" charset="2"/>
              <a:buChar char="§"/>
            </a:pPr>
            <a:r>
              <a:rPr lang="pl-PL" sz="2400" dirty="0">
                <a:cs typeface="Calibri" pitchFamily="34" charset="0"/>
              </a:rPr>
              <a:t>podeszły wiek, uniemożliwiający dalszą wydajną pracę;</a:t>
            </a:r>
          </a:p>
          <a:p>
            <a:pPr algn="just">
              <a:lnSpc>
                <a:spcPct val="150000"/>
              </a:lnSpc>
              <a:buFont typeface="Wingdings" pitchFamily="2" charset="2"/>
              <a:buChar char="§"/>
            </a:pPr>
            <a:r>
              <a:rPr lang="pl-PL" sz="2400" dirty="0">
                <a:cs typeface="Calibri" pitchFamily="34" charset="0"/>
              </a:rPr>
              <a:t>stan zdrowia, trwale uniemożliwiający lub ograniczający możliwość pracy;</a:t>
            </a:r>
          </a:p>
          <a:p>
            <a:pPr algn="just">
              <a:lnSpc>
                <a:spcPct val="150000"/>
              </a:lnSpc>
              <a:buFont typeface="Wingdings" pitchFamily="2" charset="2"/>
              <a:buChar char="§"/>
            </a:pPr>
            <a:r>
              <a:rPr lang="pl-PL" sz="2400" dirty="0">
                <a:cs typeface="Calibri" pitchFamily="34" charset="0"/>
              </a:rPr>
              <a:t>choroba, czasowo uniemożliwiająca pracę;</a:t>
            </a:r>
          </a:p>
          <a:p>
            <a:pPr algn="just">
              <a:lnSpc>
                <a:spcPct val="150000"/>
              </a:lnSpc>
              <a:buFont typeface="Wingdings" pitchFamily="2" charset="2"/>
              <a:buChar char="§"/>
            </a:pPr>
            <a:r>
              <a:rPr lang="pl-PL" sz="2400" dirty="0">
                <a:cs typeface="Calibri" pitchFamily="34" charset="0"/>
              </a:rPr>
              <a:t>bezrobocie (czasowa utrata pracy);</a:t>
            </a:r>
          </a:p>
          <a:p>
            <a:pPr algn="just">
              <a:lnSpc>
                <a:spcPct val="150000"/>
              </a:lnSpc>
              <a:buFont typeface="Wingdings" pitchFamily="2" charset="2"/>
              <a:buChar char="§"/>
            </a:pPr>
            <a:r>
              <a:rPr lang="pl-PL" sz="2400" dirty="0">
                <a:cs typeface="Calibri" pitchFamily="34" charset="0"/>
              </a:rPr>
              <a:t>trudna sytuacja rodzinna;</a:t>
            </a:r>
          </a:p>
          <a:p>
            <a:pPr algn="just">
              <a:lnSpc>
                <a:spcPct val="150000"/>
              </a:lnSpc>
              <a:buFont typeface="Wingdings" pitchFamily="2" charset="2"/>
              <a:buChar char="§"/>
            </a:pPr>
            <a:r>
              <a:rPr lang="pl-PL" sz="2400" dirty="0">
                <a:cs typeface="Calibri" pitchFamily="34" charset="0"/>
              </a:rPr>
              <a:t>inne zdarzenia losowe.</a:t>
            </a:r>
          </a:p>
        </p:txBody>
      </p:sp>
      <p:sp>
        <p:nvSpPr>
          <p:cNvPr id="7" name="pole tekstowe 6"/>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205457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Łuk blokowy 5"/>
          <p:cNvSpPr/>
          <p:nvPr/>
        </p:nvSpPr>
        <p:spPr>
          <a:xfrm>
            <a:off x="3604082" y="1068276"/>
            <a:ext cx="5213300" cy="4933627"/>
          </a:xfrm>
          <a:prstGeom prst="blockArc">
            <a:avLst>
              <a:gd name="adj1" fmla="val 1188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Łuk blokowy 6"/>
          <p:cNvSpPr/>
          <p:nvPr/>
        </p:nvSpPr>
        <p:spPr>
          <a:xfrm>
            <a:off x="3617160" y="973899"/>
            <a:ext cx="5052064" cy="5065414"/>
          </a:xfrm>
          <a:prstGeom prst="blockArc">
            <a:avLst>
              <a:gd name="adj1" fmla="val 7560000"/>
              <a:gd name="adj2" fmla="val 1188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Łuk blokowy 7"/>
          <p:cNvSpPr/>
          <p:nvPr/>
        </p:nvSpPr>
        <p:spPr>
          <a:xfrm>
            <a:off x="3573643" y="943164"/>
            <a:ext cx="5139098" cy="5082799"/>
          </a:xfrm>
          <a:prstGeom prst="blockArc">
            <a:avLst>
              <a:gd name="adj1" fmla="val 3240000"/>
              <a:gd name="adj2" fmla="val 756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Łuk blokowy 8"/>
          <p:cNvSpPr/>
          <p:nvPr/>
        </p:nvSpPr>
        <p:spPr>
          <a:xfrm>
            <a:off x="3637658" y="973899"/>
            <a:ext cx="5052064" cy="5052064"/>
          </a:xfrm>
          <a:prstGeom prst="blockArc">
            <a:avLst>
              <a:gd name="adj1" fmla="val 20520000"/>
              <a:gd name="adj2" fmla="val 324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Łuk blokowy 9"/>
          <p:cNvSpPr/>
          <p:nvPr/>
        </p:nvSpPr>
        <p:spPr>
          <a:xfrm>
            <a:off x="3479258" y="1068276"/>
            <a:ext cx="5230961" cy="4893847"/>
          </a:xfrm>
          <a:prstGeom prst="blockArc">
            <a:avLst>
              <a:gd name="adj1" fmla="val 16200000"/>
              <a:gd name="adj2" fmla="val 2052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Dowolny kształt: kształt 10"/>
          <p:cNvSpPr/>
          <p:nvPr/>
        </p:nvSpPr>
        <p:spPr>
          <a:xfrm>
            <a:off x="4501529" y="1889141"/>
            <a:ext cx="3256052" cy="3144875"/>
          </a:xfrm>
          <a:custGeom>
            <a:avLst/>
            <a:gdLst>
              <a:gd name="connsiteX0" fmla="*/ 0 w 2326647"/>
              <a:gd name="connsiteY0" fmla="*/ 1163324 h 2326647"/>
              <a:gd name="connsiteX1" fmla="*/ 1163324 w 2326647"/>
              <a:gd name="connsiteY1" fmla="*/ 0 h 2326647"/>
              <a:gd name="connsiteX2" fmla="*/ 2326648 w 2326647"/>
              <a:gd name="connsiteY2" fmla="*/ 1163324 h 2326647"/>
              <a:gd name="connsiteX3" fmla="*/ 1163324 w 2326647"/>
              <a:gd name="connsiteY3" fmla="*/ 2326648 h 2326647"/>
              <a:gd name="connsiteX4" fmla="*/ 0 w 2326647"/>
              <a:gd name="connsiteY4" fmla="*/ 1163324 h 232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7" h="2326647">
                <a:moveTo>
                  <a:pt x="0" y="1163324"/>
                </a:moveTo>
                <a:cubicBezTo>
                  <a:pt x="0" y="520838"/>
                  <a:pt x="520838" y="0"/>
                  <a:pt x="1163324" y="0"/>
                </a:cubicBezTo>
                <a:cubicBezTo>
                  <a:pt x="1805810" y="0"/>
                  <a:pt x="2326648" y="520838"/>
                  <a:pt x="2326648" y="1163324"/>
                </a:cubicBezTo>
                <a:cubicBezTo>
                  <a:pt x="2326648" y="1805810"/>
                  <a:pt x="1805810" y="2326648"/>
                  <a:pt x="1163324" y="2326648"/>
                </a:cubicBezTo>
                <a:cubicBezTo>
                  <a:pt x="520838" y="2326648"/>
                  <a:pt x="0" y="1805810"/>
                  <a:pt x="0" y="116332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370" tIns="381370" rIns="381370" bIns="381370" numCol="1" spcCol="1270" anchor="ctr" anchorCtr="0">
            <a:noAutofit/>
          </a:bodyPr>
          <a:lstStyle/>
          <a:p>
            <a:pPr marL="0" lvl="0" indent="0" algn="ctr" defTabSz="1422400">
              <a:lnSpc>
                <a:spcPct val="90000"/>
              </a:lnSpc>
              <a:spcBef>
                <a:spcPct val="0"/>
              </a:spcBef>
              <a:spcAft>
                <a:spcPct val="35000"/>
              </a:spcAft>
              <a:buNone/>
            </a:pPr>
            <a:r>
              <a:rPr lang="pl-PL" sz="2200" b="1" kern="1200" dirty="0"/>
              <a:t>Ryzyko socjalne jako niebezpieczeństwo zajścia zdarzenia</a:t>
            </a:r>
            <a:endParaRPr lang="pl-PL" sz="2200" kern="1200"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7315103" y="218459"/>
            <a:ext cx="1826684" cy="1801155"/>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marL="0" lvl="0" indent="0" algn="ctr" defTabSz="800100">
              <a:lnSpc>
                <a:spcPct val="90000"/>
              </a:lnSpc>
              <a:spcBef>
                <a:spcPct val="0"/>
              </a:spcBef>
              <a:spcAft>
                <a:spcPct val="35000"/>
              </a:spcAft>
              <a:buNone/>
            </a:pPr>
            <a:r>
              <a:rPr lang="pl-PL" sz="1800" kern="1200" dirty="0"/>
              <a:t>niepewnego</a:t>
            </a:r>
          </a:p>
        </p:txBody>
      </p:sp>
      <p:sp>
        <p:nvSpPr>
          <p:cNvPr id="19" name="Dowolny kształt: kształt 18"/>
          <p:cNvSpPr/>
          <p:nvPr/>
        </p:nvSpPr>
        <p:spPr>
          <a:xfrm>
            <a:off x="8281489" y="2222508"/>
            <a:ext cx="1976963" cy="1801155"/>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lvl="0" algn="ctr" defTabSz="666750">
              <a:lnSpc>
                <a:spcPct val="90000"/>
              </a:lnSpc>
              <a:spcBef>
                <a:spcPct val="0"/>
              </a:spcBef>
              <a:spcAft>
                <a:spcPct val="35000"/>
              </a:spcAft>
            </a:pPr>
            <a:r>
              <a:rPr lang="pl-PL" dirty="0"/>
              <a:t>niezależnego od woli człowieka</a:t>
            </a:r>
          </a:p>
        </p:txBody>
      </p:sp>
      <p:sp>
        <p:nvSpPr>
          <p:cNvPr id="20" name="Dowolny kształt: kształt 19"/>
          <p:cNvSpPr/>
          <p:nvPr/>
        </p:nvSpPr>
        <p:spPr>
          <a:xfrm>
            <a:off x="7559861" y="4441710"/>
            <a:ext cx="1826684" cy="1801155"/>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lvl="0" algn="ctr" defTabSz="800100">
              <a:lnSpc>
                <a:spcPct val="90000"/>
              </a:lnSpc>
              <a:spcBef>
                <a:spcPct val="0"/>
              </a:spcBef>
              <a:spcAft>
                <a:spcPct val="35000"/>
              </a:spcAft>
            </a:pPr>
            <a:r>
              <a:rPr lang="pl-PL" dirty="0"/>
              <a:t>losowego</a:t>
            </a:r>
          </a:p>
        </p:txBody>
      </p:sp>
      <p:sp>
        <p:nvSpPr>
          <p:cNvPr id="21" name="Dowolny kształt: kształt 20"/>
          <p:cNvSpPr/>
          <p:nvPr/>
        </p:nvSpPr>
        <p:spPr>
          <a:xfrm>
            <a:off x="4851817" y="5087975"/>
            <a:ext cx="1826684" cy="1801155"/>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lvl="0" algn="ctr" defTabSz="711200">
              <a:lnSpc>
                <a:spcPct val="90000"/>
              </a:lnSpc>
              <a:spcBef>
                <a:spcPct val="0"/>
              </a:spcBef>
              <a:spcAft>
                <a:spcPct val="35000"/>
              </a:spcAft>
            </a:pPr>
            <a:r>
              <a:rPr lang="pl-PL" dirty="0"/>
              <a:t>przyszłego</a:t>
            </a:r>
          </a:p>
        </p:txBody>
      </p:sp>
      <p:sp>
        <p:nvSpPr>
          <p:cNvPr id="22" name="Dowolny kształt: kształt 21"/>
          <p:cNvSpPr/>
          <p:nvPr/>
        </p:nvSpPr>
        <p:spPr>
          <a:xfrm>
            <a:off x="2085867" y="4023663"/>
            <a:ext cx="2148622" cy="2072617"/>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lvl="0" algn="ctr" defTabSz="711200">
              <a:lnSpc>
                <a:spcPct val="90000"/>
              </a:lnSpc>
              <a:spcBef>
                <a:spcPct val="0"/>
              </a:spcBef>
              <a:spcAft>
                <a:spcPct val="35000"/>
              </a:spcAft>
            </a:pPr>
            <a:r>
              <a:rPr lang="pl-PL" dirty="0"/>
              <a:t>prawnie wyodrębnionego</a:t>
            </a:r>
          </a:p>
        </p:txBody>
      </p:sp>
      <p:sp>
        <p:nvSpPr>
          <p:cNvPr id="23" name="Dowolny kształt: kształt 22"/>
          <p:cNvSpPr/>
          <p:nvPr/>
        </p:nvSpPr>
        <p:spPr>
          <a:xfrm>
            <a:off x="1981192" y="1394513"/>
            <a:ext cx="2039946" cy="1956328"/>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lvl="0" algn="ctr" defTabSz="800100">
              <a:lnSpc>
                <a:spcPct val="90000"/>
              </a:lnSpc>
              <a:spcBef>
                <a:spcPct val="0"/>
              </a:spcBef>
              <a:spcAft>
                <a:spcPct val="35000"/>
              </a:spcAft>
            </a:pPr>
            <a:r>
              <a:rPr lang="pl-PL" dirty="0"/>
              <a:t>aktualnie obliczalnego</a:t>
            </a:r>
          </a:p>
        </p:txBody>
      </p:sp>
      <p:sp>
        <p:nvSpPr>
          <p:cNvPr id="24" name="Dowolny kształt: kształt 23"/>
          <p:cNvSpPr/>
          <p:nvPr/>
        </p:nvSpPr>
        <p:spPr>
          <a:xfrm>
            <a:off x="4453073" y="-311100"/>
            <a:ext cx="1964257" cy="1839880"/>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rmAutofit/>
          </a:bodyPr>
          <a:lstStyle/>
          <a:p>
            <a:pPr lvl="0" algn="ctr" defTabSz="800100">
              <a:lnSpc>
                <a:spcPct val="90000"/>
              </a:lnSpc>
              <a:spcBef>
                <a:spcPct val="0"/>
              </a:spcBef>
              <a:spcAft>
                <a:spcPct val="35000"/>
              </a:spcAft>
            </a:pPr>
            <a:r>
              <a:rPr lang="pl-PL" dirty="0"/>
              <a:t>niekorzystnego</a:t>
            </a:r>
          </a:p>
        </p:txBody>
      </p:sp>
    </p:spTree>
    <p:extLst>
      <p:ext uri="{BB962C8B-B14F-4D97-AF65-F5344CB8AC3E}">
        <p14:creationId xmlns:p14="http://schemas.microsoft.com/office/powerpoint/2010/main" val="1051818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endParaRPr lang="pl-PL" dirty="0"/>
          </a:p>
          <a:p>
            <a:endParaRPr lang="pl-PL" dirty="0"/>
          </a:p>
        </p:txBody>
      </p:sp>
      <p:sp>
        <p:nvSpPr>
          <p:cNvPr id="5" name="Strzałka: w prawo 4"/>
          <p:cNvSpPr/>
          <p:nvPr/>
        </p:nvSpPr>
        <p:spPr>
          <a:xfrm>
            <a:off x="328628" y="1304128"/>
            <a:ext cx="11775387" cy="5418667"/>
          </a:xfrm>
          <a:prstGeom prst="rightArrow">
            <a:avLst/>
          </a:prstGeom>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Dowolny kształt: kształt 5"/>
          <p:cNvSpPr/>
          <p:nvPr/>
        </p:nvSpPr>
        <p:spPr>
          <a:xfrm>
            <a:off x="848413" y="2929728"/>
            <a:ext cx="3139126"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ubezpieczenia społeczne </a:t>
            </a:r>
          </a:p>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(metoda ubezpieczeniowa);</a:t>
            </a:r>
          </a:p>
        </p:txBody>
      </p:sp>
      <p:sp>
        <p:nvSpPr>
          <p:cNvPr id="7" name="Dowolny kształt: kształt 6"/>
          <p:cNvSpPr/>
          <p:nvPr/>
        </p:nvSpPr>
        <p:spPr>
          <a:xfrm>
            <a:off x="4166647" y="2929728"/>
            <a:ext cx="3073138"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zaopatrzenie społeczne (metoda zaopatrzeniowa);</a:t>
            </a:r>
          </a:p>
        </p:txBody>
      </p:sp>
      <p:sp>
        <p:nvSpPr>
          <p:cNvPr id="8" name="Dowolny kształt: kształt 7"/>
          <p:cNvSpPr/>
          <p:nvPr/>
        </p:nvSpPr>
        <p:spPr>
          <a:xfrm>
            <a:off x="7504782" y="2929728"/>
            <a:ext cx="2996677"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opieka (pomoc) społeczna (metoda opiekuńcza).</a:t>
            </a:r>
          </a:p>
        </p:txBody>
      </p:sp>
      <p:sp>
        <p:nvSpPr>
          <p:cNvPr id="9" name="Dowolny kształt: kształt 8"/>
          <p:cNvSpPr/>
          <p:nvPr/>
        </p:nvSpPr>
        <p:spPr>
          <a:xfrm>
            <a:off x="328628" y="214313"/>
            <a:ext cx="7676038" cy="181185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800" b="1" dirty="0">
                <a:latin typeface="Constantia" panose="02030602050306030303" pitchFamily="18" charset="0"/>
                <a:cs typeface="Calibri" pitchFamily="34" charset="0"/>
              </a:rPr>
              <a:t>Metody (techniki) realizacji zabezpieczenia społecznego:</a:t>
            </a:r>
          </a:p>
        </p:txBody>
      </p:sp>
      <p:sp>
        <p:nvSpPr>
          <p:cNvPr id="10" name="pole tekstowe 9"/>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2425380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p:cNvSpPr/>
          <p:nvPr/>
        </p:nvSpPr>
        <p:spPr>
          <a:xfrm>
            <a:off x="4985384" y="244475"/>
            <a:ext cx="6939915" cy="6213474"/>
          </a:xfrm>
          <a:custGeom>
            <a:avLst/>
            <a:gdLst>
              <a:gd name="connsiteX0" fmla="*/ 0 w 6939915"/>
              <a:gd name="connsiteY0" fmla="*/ 776684 h 6213474"/>
              <a:gd name="connsiteX1" fmla="*/ 3833178 w 6939915"/>
              <a:gd name="connsiteY1" fmla="*/ 776684 h 6213474"/>
              <a:gd name="connsiteX2" fmla="*/ 3833178 w 6939915"/>
              <a:gd name="connsiteY2" fmla="*/ 0 h 6213474"/>
              <a:gd name="connsiteX3" fmla="*/ 6939915 w 6939915"/>
              <a:gd name="connsiteY3" fmla="*/ 3106737 h 6213474"/>
              <a:gd name="connsiteX4" fmla="*/ 3833178 w 6939915"/>
              <a:gd name="connsiteY4" fmla="*/ 6213474 h 6213474"/>
              <a:gd name="connsiteX5" fmla="*/ 3833178 w 6939915"/>
              <a:gd name="connsiteY5" fmla="*/ 5436790 h 6213474"/>
              <a:gd name="connsiteX6" fmla="*/ 0 w 6939915"/>
              <a:gd name="connsiteY6" fmla="*/ 5436790 h 6213474"/>
              <a:gd name="connsiteX7" fmla="*/ 0 w 6939915"/>
              <a:gd name="connsiteY7" fmla="*/ 776684 h 621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9915" h="6213474">
                <a:moveTo>
                  <a:pt x="0" y="776684"/>
                </a:moveTo>
                <a:lnTo>
                  <a:pt x="3833178" y="776684"/>
                </a:lnTo>
                <a:lnTo>
                  <a:pt x="3833178" y="0"/>
                </a:lnTo>
                <a:lnTo>
                  <a:pt x="6939915" y="3106737"/>
                </a:lnTo>
                <a:lnTo>
                  <a:pt x="3833178" y="6213474"/>
                </a:lnTo>
                <a:lnTo>
                  <a:pt x="3833178" y="5436790"/>
                </a:lnTo>
                <a:lnTo>
                  <a:pt x="0" y="5436790"/>
                </a:lnTo>
                <a:lnTo>
                  <a:pt x="0" y="7766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305" tIns="803989" rIns="2357358" bIns="803989" numCol="1" spcCol="1270" anchor="t" anchorCtr="0">
            <a:noAutofit/>
          </a:bodyPr>
          <a:lstStyle/>
          <a:p>
            <a:pPr marL="285750" lvl="1" indent="-285750" algn="l" defTabSz="1911350">
              <a:lnSpc>
                <a:spcPct val="90000"/>
              </a:lnSpc>
              <a:spcBef>
                <a:spcPct val="0"/>
              </a:spcBef>
              <a:spcAft>
                <a:spcPct val="15000"/>
              </a:spcAft>
              <a:buChar char="•"/>
            </a:pPr>
            <a:r>
              <a:rPr lang="pl-PL" sz="4300" kern="1200" dirty="0"/>
              <a:t>prawo robotnicze</a:t>
            </a:r>
          </a:p>
          <a:p>
            <a:pPr marL="285750" lvl="1" indent="-285750" algn="l" defTabSz="1911350">
              <a:lnSpc>
                <a:spcPct val="90000"/>
              </a:lnSpc>
              <a:spcBef>
                <a:spcPct val="0"/>
              </a:spcBef>
              <a:spcAft>
                <a:spcPct val="15000"/>
              </a:spcAft>
              <a:buChar char="•"/>
            </a:pPr>
            <a:endParaRPr lang="pl-PL" sz="4300" kern="1200" dirty="0"/>
          </a:p>
          <a:p>
            <a:pPr marL="285750" lvl="1" indent="-285750" algn="l" defTabSz="1911350">
              <a:lnSpc>
                <a:spcPct val="90000"/>
              </a:lnSpc>
              <a:spcBef>
                <a:spcPct val="0"/>
              </a:spcBef>
              <a:spcAft>
                <a:spcPct val="15000"/>
              </a:spcAft>
              <a:buChar char="•"/>
            </a:pPr>
            <a:r>
              <a:rPr lang="pl-PL" sz="4300" kern="1200" dirty="0"/>
              <a:t>prawo przemysłowe</a:t>
            </a:r>
          </a:p>
          <a:p>
            <a:pPr marL="285750" lvl="1" indent="-285750" algn="l" defTabSz="1911350">
              <a:lnSpc>
                <a:spcPct val="90000"/>
              </a:lnSpc>
              <a:spcBef>
                <a:spcPct val="0"/>
              </a:spcBef>
              <a:spcAft>
                <a:spcPct val="15000"/>
              </a:spcAft>
              <a:buChar char="•"/>
            </a:pPr>
            <a:endParaRPr lang="pl-PL" sz="4300" kern="1200" dirty="0"/>
          </a:p>
          <a:p>
            <a:pPr marL="285750" lvl="1" indent="-285750" algn="l" defTabSz="1911350">
              <a:lnSpc>
                <a:spcPct val="90000"/>
              </a:lnSpc>
              <a:spcBef>
                <a:spcPct val="0"/>
              </a:spcBef>
              <a:spcAft>
                <a:spcPct val="15000"/>
              </a:spcAft>
              <a:buChar char="•"/>
            </a:pPr>
            <a:r>
              <a:rPr lang="pl-PL" sz="4300" kern="1200" dirty="0"/>
              <a:t>ustawodawstwo fabryczne</a:t>
            </a:r>
          </a:p>
        </p:txBody>
      </p:sp>
      <p:sp>
        <p:nvSpPr>
          <p:cNvPr id="7" name="Dowolny kształt: kształt 6"/>
          <p:cNvSpPr/>
          <p:nvPr/>
        </p:nvSpPr>
        <p:spPr>
          <a:xfrm>
            <a:off x="188536" y="244475"/>
            <a:ext cx="4796849" cy="6213474"/>
          </a:xfrm>
          <a:custGeom>
            <a:avLst/>
            <a:gdLst>
              <a:gd name="connsiteX0" fmla="*/ 0 w 4626610"/>
              <a:gd name="connsiteY0" fmla="*/ 771117 h 6213474"/>
              <a:gd name="connsiteX1" fmla="*/ 771117 w 4626610"/>
              <a:gd name="connsiteY1" fmla="*/ 0 h 6213474"/>
              <a:gd name="connsiteX2" fmla="*/ 3855493 w 4626610"/>
              <a:gd name="connsiteY2" fmla="*/ 0 h 6213474"/>
              <a:gd name="connsiteX3" fmla="*/ 4626610 w 4626610"/>
              <a:gd name="connsiteY3" fmla="*/ 771117 h 6213474"/>
              <a:gd name="connsiteX4" fmla="*/ 4626610 w 4626610"/>
              <a:gd name="connsiteY4" fmla="*/ 5442357 h 6213474"/>
              <a:gd name="connsiteX5" fmla="*/ 3855493 w 4626610"/>
              <a:gd name="connsiteY5" fmla="*/ 6213474 h 6213474"/>
              <a:gd name="connsiteX6" fmla="*/ 771117 w 4626610"/>
              <a:gd name="connsiteY6" fmla="*/ 6213474 h 6213474"/>
              <a:gd name="connsiteX7" fmla="*/ 0 w 4626610"/>
              <a:gd name="connsiteY7" fmla="*/ 5442357 h 6213474"/>
              <a:gd name="connsiteX8" fmla="*/ 0 w 4626610"/>
              <a:gd name="connsiteY8" fmla="*/ 771117 h 621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610" h="6213474">
                <a:moveTo>
                  <a:pt x="0" y="771117"/>
                </a:moveTo>
                <a:cubicBezTo>
                  <a:pt x="0" y="345241"/>
                  <a:pt x="345241" y="0"/>
                  <a:pt x="771117" y="0"/>
                </a:cubicBezTo>
                <a:lnTo>
                  <a:pt x="3855493" y="0"/>
                </a:lnTo>
                <a:cubicBezTo>
                  <a:pt x="4281369" y="0"/>
                  <a:pt x="4626610" y="345241"/>
                  <a:pt x="4626610" y="771117"/>
                </a:cubicBezTo>
                <a:lnTo>
                  <a:pt x="4626610" y="5442357"/>
                </a:lnTo>
                <a:cubicBezTo>
                  <a:pt x="4626610" y="5868233"/>
                  <a:pt x="4281369" y="6213474"/>
                  <a:pt x="3855493" y="6213474"/>
                </a:cubicBezTo>
                <a:lnTo>
                  <a:pt x="771117" y="6213474"/>
                </a:lnTo>
                <a:cubicBezTo>
                  <a:pt x="345241" y="6213474"/>
                  <a:pt x="0" y="5868233"/>
                  <a:pt x="0" y="5442357"/>
                </a:cubicBezTo>
                <a:lnTo>
                  <a:pt x="0" y="771117"/>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62" tIns="342057" rIns="458262" bIns="342057" numCol="1" spcCol="1270" anchor="ctr" anchorCtr="0">
            <a:noAutofit/>
          </a:bodyPr>
          <a:lstStyle/>
          <a:p>
            <a:pPr marL="0" lvl="0" indent="0" algn="ctr" defTabSz="2711450">
              <a:lnSpc>
                <a:spcPct val="90000"/>
              </a:lnSpc>
              <a:spcBef>
                <a:spcPct val="0"/>
              </a:spcBef>
              <a:spcAft>
                <a:spcPct val="35000"/>
              </a:spcAft>
              <a:buNone/>
            </a:pPr>
            <a:r>
              <a:rPr lang="pl-PL" sz="6100" kern="1200" dirty="0"/>
              <a:t>Historyczne nazwy prawa pracy</a:t>
            </a:r>
          </a:p>
        </p:txBody>
      </p:sp>
      <p:sp>
        <p:nvSpPr>
          <p:cNvPr id="3" name="pole tekstowe 2"/>
          <p:cNvSpPr txBox="1"/>
          <p:nvPr/>
        </p:nvSpPr>
        <p:spPr>
          <a:xfrm>
            <a:off x="6014301" y="6457360"/>
            <a:ext cx="5910606"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14579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4" name="Symbol zastępczy zawartości 3"/>
          <p:cNvSpPr>
            <a:spLocks noGrp="1"/>
          </p:cNvSpPr>
          <p:nvPr>
            <p:ph idx="1"/>
          </p:nvPr>
        </p:nvSpPr>
        <p:spPr>
          <a:xfrm>
            <a:off x="4089862" y="2680118"/>
            <a:ext cx="3763676" cy="1549834"/>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indent="0" algn="ctr" defTabSz="2355850">
              <a:spcBef>
                <a:spcPct val="0"/>
              </a:spcBef>
              <a:spcAft>
                <a:spcPct val="35000"/>
              </a:spcAft>
              <a:buNone/>
            </a:pPr>
            <a:r>
              <a:rPr lang="pl-PL" sz="3200" dirty="0"/>
              <a:t>cztery elementy</a:t>
            </a:r>
            <a:endParaRPr lang="pl-PL" sz="3200" dirty="0">
              <a:latin typeface="Constantia" panose="02030602050306030303" pitchFamily="18" charset="0"/>
              <a:cs typeface="Calibri" pitchFamily="34" charset="0"/>
            </a:endParaRPr>
          </a:p>
        </p:txBody>
      </p:sp>
      <p:sp>
        <p:nvSpPr>
          <p:cNvPr id="5" name="Symbol zastępczy zawartości 3"/>
          <p:cNvSpPr txBox="1">
            <a:spLocks/>
          </p:cNvSpPr>
          <p:nvPr/>
        </p:nvSpPr>
        <p:spPr>
          <a:xfrm>
            <a:off x="4089862" y="275303"/>
            <a:ext cx="3576297"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Podmiot zabezpieczający </a:t>
            </a:r>
            <a:endParaRPr lang="pl-PL" sz="2400" dirty="0">
              <a:latin typeface="Constantia" panose="02030602050306030303" pitchFamily="18" charset="0"/>
              <a:cs typeface="Calibri" pitchFamily="34" charset="0"/>
            </a:endParaRPr>
          </a:p>
        </p:txBody>
      </p:sp>
      <p:sp>
        <p:nvSpPr>
          <p:cNvPr id="6" name="Symbol zastępczy zawartości 3"/>
          <p:cNvSpPr txBox="1">
            <a:spLocks/>
          </p:cNvSpPr>
          <p:nvPr/>
        </p:nvSpPr>
        <p:spPr>
          <a:xfrm>
            <a:off x="4089862" y="4628212"/>
            <a:ext cx="3763676"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Uprawnieni</a:t>
            </a:r>
            <a:endParaRPr lang="pl-PL" sz="2400" dirty="0">
              <a:latin typeface="Constantia" panose="02030602050306030303" pitchFamily="18" charset="0"/>
              <a:cs typeface="Calibri" pitchFamily="34" charset="0"/>
            </a:endParaRPr>
          </a:p>
        </p:txBody>
      </p:sp>
      <p:sp>
        <p:nvSpPr>
          <p:cNvPr id="7" name="Symbol zastępczy zawartości 3"/>
          <p:cNvSpPr txBox="1">
            <a:spLocks/>
          </p:cNvSpPr>
          <p:nvPr/>
        </p:nvSpPr>
        <p:spPr>
          <a:xfrm>
            <a:off x="8592589" y="2425165"/>
            <a:ext cx="3298142" cy="206060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Finansowanie</a:t>
            </a:r>
            <a:endParaRPr lang="pl-PL" sz="2400" dirty="0">
              <a:latin typeface="Constantia" panose="02030602050306030303" pitchFamily="18" charset="0"/>
              <a:cs typeface="Calibri" pitchFamily="34" charset="0"/>
            </a:endParaRPr>
          </a:p>
        </p:txBody>
      </p:sp>
      <p:sp>
        <p:nvSpPr>
          <p:cNvPr id="8" name="Symbol zastępczy zawartości 3"/>
          <p:cNvSpPr txBox="1">
            <a:spLocks/>
          </p:cNvSpPr>
          <p:nvPr/>
        </p:nvSpPr>
        <p:spPr>
          <a:xfrm>
            <a:off x="186813" y="2425166"/>
            <a:ext cx="3163998" cy="206060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Font typeface="Arial" panose="020B0604020202020204" pitchFamily="34" charset="0"/>
              <a:buNone/>
            </a:pPr>
            <a:r>
              <a:rPr lang="pl-PL" dirty="0"/>
              <a:t>Świadczenia</a:t>
            </a:r>
            <a:endParaRPr lang="pl-PL" dirty="0">
              <a:latin typeface="Constantia" panose="02030602050306030303" pitchFamily="18" charset="0"/>
              <a:cs typeface="Calibri" pitchFamily="34" charset="0"/>
            </a:endParaRPr>
          </a:p>
        </p:txBody>
      </p:sp>
      <p:sp>
        <p:nvSpPr>
          <p:cNvPr id="9" name="Strzałka: w prawo 8"/>
          <p:cNvSpPr/>
          <p:nvPr/>
        </p:nvSpPr>
        <p:spPr>
          <a:xfrm>
            <a:off x="7786876" y="3155631"/>
            <a:ext cx="819080" cy="717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lewo 9"/>
          <p:cNvSpPr/>
          <p:nvPr/>
        </p:nvSpPr>
        <p:spPr>
          <a:xfrm>
            <a:off x="3306529" y="3155631"/>
            <a:ext cx="789374" cy="7570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górę 10"/>
          <p:cNvSpPr/>
          <p:nvPr/>
        </p:nvSpPr>
        <p:spPr>
          <a:xfrm>
            <a:off x="5456160" y="2069750"/>
            <a:ext cx="843699" cy="6750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5529805" y="4189674"/>
            <a:ext cx="770054" cy="59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4633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ctr"/>
          <a:lstStyle/>
          <a:p>
            <a:pPr marL="0" indent="0">
              <a:lnSpc>
                <a:spcPct val="150000"/>
              </a:lnSpc>
              <a:buNone/>
            </a:pPr>
            <a:r>
              <a:rPr lang="pl-PL" dirty="0"/>
              <a:t>	</a:t>
            </a:r>
          </a:p>
          <a:p>
            <a:pPr marL="0" indent="0">
              <a:lnSpc>
                <a:spcPct val="150000"/>
              </a:lnSpc>
              <a:buNone/>
            </a:pPr>
            <a:endParaRPr lang="pl-PL" dirty="0"/>
          </a:p>
          <a:p>
            <a:pPr marL="0" indent="0">
              <a:lnSpc>
                <a:spcPct val="150000"/>
              </a:lnSpc>
              <a:buNone/>
            </a:pPr>
            <a:r>
              <a:rPr lang="pl-PL" dirty="0"/>
              <a:t>	zabezpieczenie realizuje się przez tworzenie wspólnot osób narażonych na podobne zdarzenia losowe;</a:t>
            </a:r>
          </a:p>
          <a:p>
            <a:pPr marL="0" indent="0">
              <a:lnSpc>
                <a:spcPct val="150000"/>
              </a:lnSpc>
              <a:buNone/>
            </a:pPr>
            <a:endParaRPr lang="pl-PL" dirty="0"/>
          </a:p>
          <a:p>
            <a:pPr marL="0" indent="0">
              <a:lnSpc>
                <a:spcPct val="150000"/>
              </a:lnSpc>
              <a:buNone/>
            </a:pPr>
            <a:r>
              <a:rPr lang="pl-PL" dirty="0"/>
              <a:t>	fundusz na świadczenia gromadzony jest ze składek ubezpieczonych lub ubezpieczającego;</a:t>
            </a:r>
          </a:p>
          <a:p>
            <a:pPr marL="0" lvl="0" indent="0">
              <a:lnSpc>
                <a:spcPct val="150000"/>
              </a:lnSpc>
              <a:buNone/>
            </a:pPr>
            <a:endParaRPr lang="pl-PL" dirty="0"/>
          </a:p>
          <a:p>
            <a:pPr marL="0" lvl="0" indent="0">
              <a:lnSpc>
                <a:spcPct val="150000"/>
              </a:lnSpc>
              <a:buNone/>
            </a:pPr>
            <a:r>
              <a:rPr lang="pl-PL" dirty="0"/>
              <a:t>	świadczenia są różnicowane odpowiednio do udziału w tworzeniu wspólnego funduszu;</a:t>
            </a:r>
          </a:p>
          <a:p>
            <a:pPr marL="0" lvl="0" indent="0">
              <a:lnSpc>
                <a:spcPct val="150000"/>
              </a:lnSpc>
              <a:buNone/>
            </a:pPr>
            <a:endParaRPr lang="pl-PL" dirty="0"/>
          </a:p>
          <a:p>
            <a:pPr marL="0" indent="0">
              <a:lnSpc>
                <a:spcPct val="150000"/>
              </a:lnSpc>
              <a:buNone/>
            </a:pPr>
            <a:r>
              <a:rPr lang="pl-PL" dirty="0"/>
              <a:t>	prawo do świadczenia i jego wysokość są gwarantowane ustawowo; </a:t>
            </a:r>
          </a:p>
        </p:txBody>
      </p:sp>
      <p:sp>
        <p:nvSpPr>
          <p:cNvPr id="3" name="Dowolny kształt: kształt 2"/>
          <p:cNvSpPr/>
          <p:nvPr/>
        </p:nvSpPr>
        <p:spPr>
          <a:xfrm>
            <a:off x="370363" y="236121"/>
            <a:ext cx="11315517" cy="1141488"/>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pPr>
              <a:buNone/>
            </a:pPr>
            <a:r>
              <a:rPr lang="pl-PL" sz="3600" b="1" dirty="0"/>
              <a:t>Główne założenia metody ubezpieczeniowej:</a:t>
            </a:r>
          </a:p>
        </p:txBody>
      </p:sp>
      <p:sp>
        <p:nvSpPr>
          <p:cNvPr id="4" name="Strzałka: prążkowana w prawo 3"/>
          <p:cNvSpPr/>
          <p:nvPr/>
        </p:nvSpPr>
        <p:spPr>
          <a:xfrm>
            <a:off x="471635" y="5356007"/>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prążkowana w prawo 4"/>
          <p:cNvSpPr/>
          <p:nvPr/>
        </p:nvSpPr>
        <p:spPr>
          <a:xfrm>
            <a:off x="471636" y="4167438"/>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prążkowana w prawo 5"/>
          <p:cNvSpPr/>
          <p:nvPr/>
        </p:nvSpPr>
        <p:spPr>
          <a:xfrm>
            <a:off x="471637" y="2978869"/>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prążkowana w prawo 6"/>
          <p:cNvSpPr/>
          <p:nvPr/>
        </p:nvSpPr>
        <p:spPr>
          <a:xfrm>
            <a:off x="471638" y="1790300"/>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549895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olny kształt: kształt 2"/>
          <p:cNvSpPr/>
          <p:nvPr/>
        </p:nvSpPr>
        <p:spPr>
          <a:xfrm>
            <a:off x="8515140" y="1302824"/>
            <a:ext cx="1216573" cy="4236790"/>
          </a:xfrm>
          <a:custGeom>
            <a:avLst/>
            <a:gdLst/>
            <a:ahLst/>
            <a:cxnLst/>
            <a:rect l="0" t="0" r="0" b="0"/>
            <a:pathLst>
              <a:path>
                <a:moveTo>
                  <a:pt x="0" y="0"/>
                </a:moveTo>
                <a:lnTo>
                  <a:pt x="0" y="4236790"/>
                </a:lnTo>
                <a:lnTo>
                  <a:pt x="1216573" y="42367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Dowolny kształt: kształt 4"/>
          <p:cNvSpPr/>
          <p:nvPr/>
        </p:nvSpPr>
        <p:spPr>
          <a:xfrm>
            <a:off x="8515140" y="1302824"/>
            <a:ext cx="1341673" cy="2983398"/>
          </a:xfrm>
          <a:custGeom>
            <a:avLst/>
            <a:gdLst/>
            <a:ahLst/>
            <a:cxnLst/>
            <a:rect l="0" t="0" r="0" b="0"/>
            <a:pathLst>
              <a:path>
                <a:moveTo>
                  <a:pt x="0" y="0"/>
                </a:moveTo>
                <a:lnTo>
                  <a:pt x="0" y="2983398"/>
                </a:lnTo>
                <a:lnTo>
                  <a:pt x="1341673" y="29833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owolny kształt: kształt 5"/>
          <p:cNvSpPr/>
          <p:nvPr/>
        </p:nvSpPr>
        <p:spPr>
          <a:xfrm>
            <a:off x="8515140" y="1302824"/>
            <a:ext cx="1341673" cy="2446051"/>
          </a:xfrm>
          <a:custGeom>
            <a:avLst/>
            <a:gdLst/>
            <a:ahLst/>
            <a:cxnLst/>
            <a:rect l="0" t="0" r="0" b="0"/>
            <a:pathLst>
              <a:path>
                <a:moveTo>
                  <a:pt x="0" y="0"/>
                </a:moveTo>
                <a:lnTo>
                  <a:pt x="0" y="2446051"/>
                </a:lnTo>
                <a:lnTo>
                  <a:pt x="1341673" y="244605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owolny kształt: kształt 6"/>
          <p:cNvSpPr/>
          <p:nvPr/>
        </p:nvSpPr>
        <p:spPr>
          <a:xfrm>
            <a:off x="8515140" y="1302824"/>
            <a:ext cx="1341673" cy="1908705"/>
          </a:xfrm>
          <a:custGeom>
            <a:avLst/>
            <a:gdLst/>
            <a:ahLst/>
            <a:cxnLst/>
            <a:rect l="0" t="0" r="0" b="0"/>
            <a:pathLst>
              <a:path>
                <a:moveTo>
                  <a:pt x="0" y="0"/>
                </a:moveTo>
                <a:lnTo>
                  <a:pt x="0" y="1908705"/>
                </a:lnTo>
                <a:lnTo>
                  <a:pt x="1341673" y="19087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owolny kształt: kształt 7"/>
          <p:cNvSpPr/>
          <p:nvPr/>
        </p:nvSpPr>
        <p:spPr>
          <a:xfrm>
            <a:off x="8515140" y="1302824"/>
            <a:ext cx="1341673" cy="1371358"/>
          </a:xfrm>
          <a:custGeom>
            <a:avLst/>
            <a:gdLst/>
            <a:ahLst/>
            <a:cxnLst/>
            <a:rect l="0" t="0" r="0" b="0"/>
            <a:pathLst>
              <a:path>
                <a:moveTo>
                  <a:pt x="0" y="0"/>
                </a:moveTo>
                <a:lnTo>
                  <a:pt x="0" y="1371358"/>
                </a:lnTo>
                <a:lnTo>
                  <a:pt x="1341673" y="13713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Dowolny kształt: kształt 8"/>
          <p:cNvSpPr/>
          <p:nvPr/>
        </p:nvSpPr>
        <p:spPr>
          <a:xfrm>
            <a:off x="8515140" y="1302824"/>
            <a:ext cx="1341673" cy="896565"/>
          </a:xfrm>
          <a:custGeom>
            <a:avLst/>
            <a:gdLst/>
            <a:ahLst/>
            <a:cxnLst/>
            <a:rect l="0" t="0" r="0" b="0"/>
            <a:pathLst>
              <a:path>
                <a:moveTo>
                  <a:pt x="0" y="0"/>
                </a:moveTo>
                <a:lnTo>
                  <a:pt x="0" y="896565"/>
                </a:lnTo>
                <a:lnTo>
                  <a:pt x="1341673" y="89656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owolny kształt: kształt 9"/>
          <p:cNvSpPr/>
          <p:nvPr/>
        </p:nvSpPr>
        <p:spPr>
          <a:xfrm>
            <a:off x="8515140" y="1302824"/>
            <a:ext cx="1279119" cy="359219"/>
          </a:xfrm>
          <a:custGeom>
            <a:avLst/>
            <a:gdLst/>
            <a:ahLst/>
            <a:cxnLst/>
            <a:rect l="0" t="0" r="0" b="0"/>
            <a:pathLst>
              <a:path>
                <a:moveTo>
                  <a:pt x="0" y="0"/>
                </a:moveTo>
                <a:lnTo>
                  <a:pt x="0" y="359219"/>
                </a:lnTo>
                <a:lnTo>
                  <a:pt x="1279119" y="35921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Dowolny kształt: kształt 10"/>
          <p:cNvSpPr/>
          <p:nvPr/>
        </p:nvSpPr>
        <p:spPr>
          <a:xfrm>
            <a:off x="6222732" y="555305"/>
            <a:ext cx="2902044" cy="152810"/>
          </a:xfrm>
          <a:custGeom>
            <a:avLst/>
            <a:gdLst/>
            <a:ahLst/>
            <a:cxnLst/>
            <a:rect l="0" t="0" r="0" b="0"/>
            <a:pathLst>
              <a:path>
                <a:moveTo>
                  <a:pt x="0" y="0"/>
                </a:moveTo>
                <a:lnTo>
                  <a:pt x="0" y="75264"/>
                </a:lnTo>
                <a:lnTo>
                  <a:pt x="2902044" y="75264"/>
                </a:lnTo>
                <a:lnTo>
                  <a:pt x="2902044" y="15281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owolny kształt: kształt 11"/>
          <p:cNvSpPr/>
          <p:nvPr/>
        </p:nvSpPr>
        <p:spPr>
          <a:xfrm>
            <a:off x="5305471" y="1352516"/>
            <a:ext cx="493567" cy="4884337"/>
          </a:xfrm>
          <a:custGeom>
            <a:avLst/>
            <a:gdLst/>
            <a:ahLst/>
            <a:cxnLst/>
            <a:rect l="0" t="0" r="0" b="0"/>
            <a:pathLst>
              <a:path>
                <a:moveTo>
                  <a:pt x="0" y="0"/>
                </a:moveTo>
                <a:lnTo>
                  <a:pt x="0" y="4884337"/>
                </a:lnTo>
                <a:lnTo>
                  <a:pt x="493567" y="48843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Dowolny kształt: kształt 12"/>
          <p:cNvSpPr/>
          <p:nvPr/>
        </p:nvSpPr>
        <p:spPr>
          <a:xfrm>
            <a:off x="5305471" y="1352516"/>
            <a:ext cx="493567" cy="4280401"/>
          </a:xfrm>
          <a:custGeom>
            <a:avLst/>
            <a:gdLst/>
            <a:ahLst/>
            <a:cxnLst/>
            <a:rect l="0" t="0" r="0" b="0"/>
            <a:pathLst>
              <a:path>
                <a:moveTo>
                  <a:pt x="0" y="0"/>
                </a:moveTo>
                <a:lnTo>
                  <a:pt x="0" y="4280401"/>
                </a:lnTo>
                <a:lnTo>
                  <a:pt x="493567" y="428040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owolny kształt: kształt 13"/>
          <p:cNvSpPr/>
          <p:nvPr/>
        </p:nvSpPr>
        <p:spPr>
          <a:xfrm>
            <a:off x="5305471" y="1352516"/>
            <a:ext cx="493567" cy="3719115"/>
          </a:xfrm>
          <a:custGeom>
            <a:avLst/>
            <a:gdLst/>
            <a:ahLst/>
            <a:cxnLst/>
            <a:rect l="0" t="0" r="0" b="0"/>
            <a:pathLst>
              <a:path>
                <a:moveTo>
                  <a:pt x="0" y="0"/>
                </a:moveTo>
                <a:lnTo>
                  <a:pt x="0" y="3719115"/>
                </a:lnTo>
                <a:lnTo>
                  <a:pt x="493567" y="371911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owolny kształt: kształt 14"/>
          <p:cNvSpPr/>
          <p:nvPr/>
        </p:nvSpPr>
        <p:spPr>
          <a:xfrm>
            <a:off x="5305471" y="1352516"/>
            <a:ext cx="489616" cy="3129838"/>
          </a:xfrm>
          <a:custGeom>
            <a:avLst/>
            <a:gdLst/>
            <a:ahLst/>
            <a:cxnLst/>
            <a:rect l="0" t="0" r="0" b="0"/>
            <a:pathLst>
              <a:path>
                <a:moveTo>
                  <a:pt x="0" y="0"/>
                </a:moveTo>
                <a:lnTo>
                  <a:pt x="0" y="3129838"/>
                </a:lnTo>
                <a:lnTo>
                  <a:pt x="489616" y="312983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owolny kształt: kształt 15"/>
          <p:cNvSpPr/>
          <p:nvPr/>
        </p:nvSpPr>
        <p:spPr>
          <a:xfrm>
            <a:off x="5305471" y="1352516"/>
            <a:ext cx="493567" cy="2596542"/>
          </a:xfrm>
          <a:custGeom>
            <a:avLst/>
            <a:gdLst/>
            <a:ahLst/>
            <a:cxnLst/>
            <a:rect l="0" t="0" r="0" b="0"/>
            <a:pathLst>
              <a:path>
                <a:moveTo>
                  <a:pt x="0" y="0"/>
                </a:moveTo>
                <a:lnTo>
                  <a:pt x="0" y="2596542"/>
                </a:lnTo>
                <a:lnTo>
                  <a:pt x="493567" y="259654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Dowolny kształt: kształt 16"/>
          <p:cNvSpPr/>
          <p:nvPr/>
        </p:nvSpPr>
        <p:spPr>
          <a:xfrm>
            <a:off x="5305471" y="1352516"/>
            <a:ext cx="493567" cy="2014946"/>
          </a:xfrm>
          <a:custGeom>
            <a:avLst/>
            <a:gdLst/>
            <a:ahLst/>
            <a:cxnLst/>
            <a:rect l="0" t="0" r="0" b="0"/>
            <a:pathLst>
              <a:path>
                <a:moveTo>
                  <a:pt x="0" y="0"/>
                </a:moveTo>
                <a:lnTo>
                  <a:pt x="0" y="2014946"/>
                </a:lnTo>
                <a:lnTo>
                  <a:pt x="493567" y="20149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Dowolny kształt: kształt 17"/>
          <p:cNvSpPr/>
          <p:nvPr/>
        </p:nvSpPr>
        <p:spPr>
          <a:xfrm>
            <a:off x="5305471" y="1352516"/>
            <a:ext cx="493567" cy="1433351"/>
          </a:xfrm>
          <a:custGeom>
            <a:avLst/>
            <a:gdLst/>
            <a:ahLst/>
            <a:cxnLst/>
            <a:rect l="0" t="0" r="0" b="0"/>
            <a:pathLst>
              <a:path>
                <a:moveTo>
                  <a:pt x="0" y="0"/>
                </a:moveTo>
                <a:lnTo>
                  <a:pt x="0" y="1433351"/>
                </a:lnTo>
                <a:lnTo>
                  <a:pt x="493567" y="143335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Dowolny kształt: kształt 18"/>
          <p:cNvSpPr/>
          <p:nvPr/>
        </p:nvSpPr>
        <p:spPr>
          <a:xfrm>
            <a:off x="5305471" y="1352516"/>
            <a:ext cx="493567" cy="872065"/>
          </a:xfrm>
          <a:custGeom>
            <a:avLst/>
            <a:gdLst/>
            <a:ahLst/>
            <a:cxnLst/>
            <a:rect l="0" t="0" r="0" b="0"/>
            <a:pathLst>
              <a:path>
                <a:moveTo>
                  <a:pt x="0" y="0"/>
                </a:moveTo>
                <a:lnTo>
                  <a:pt x="0" y="872065"/>
                </a:lnTo>
                <a:lnTo>
                  <a:pt x="493567" y="87206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Dowolny kształt: kształt 19"/>
          <p:cNvSpPr/>
          <p:nvPr/>
        </p:nvSpPr>
        <p:spPr>
          <a:xfrm>
            <a:off x="5305471" y="1352516"/>
            <a:ext cx="493567" cy="310778"/>
          </a:xfrm>
          <a:custGeom>
            <a:avLst/>
            <a:gdLst/>
            <a:ahLst/>
            <a:cxnLst/>
            <a:rect l="0" t="0" r="0" b="0"/>
            <a:pathLst>
              <a:path>
                <a:moveTo>
                  <a:pt x="0" y="0"/>
                </a:moveTo>
                <a:lnTo>
                  <a:pt x="0" y="310778"/>
                </a:lnTo>
                <a:lnTo>
                  <a:pt x="493567" y="31077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Dowolny kształt: kształt 20"/>
          <p:cNvSpPr/>
          <p:nvPr/>
        </p:nvSpPr>
        <p:spPr>
          <a:xfrm>
            <a:off x="6113067" y="555305"/>
            <a:ext cx="109664" cy="202502"/>
          </a:xfrm>
          <a:custGeom>
            <a:avLst/>
            <a:gdLst/>
            <a:ahLst/>
            <a:cxnLst/>
            <a:rect l="0" t="0" r="0" b="0"/>
            <a:pathLst>
              <a:path>
                <a:moveTo>
                  <a:pt x="109664" y="0"/>
                </a:moveTo>
                <a:lnTo>
                  <a:pt x="109664" y="124956"/>
                </a:lnTo>
                <a:lnTo>
                  <a:pt x="0" y="124956"/>
                </a:lnTo>
                <a:lnTo>
                  <a:pt x="0" y="202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Dowolny kształt: kształt 21"/>
          <p:cNvSpPr/>
          <p:nvPr/>
        </p:nvSpPr>
        <p:spPr>
          <a:xfrm>
            <a:off x="2189926" y="1519916"/>
            <a:ext cx="465155" cy="2582218"/>
          </a:xfrm>
          <a:custGeom>
            <a:avLst/>
            <a:gdLst/>
            <a:ahLst/>
            <a:cxnLst/>
            <a:rect l="0" t="0" r="0" b="0"/>
            <a:pathLst>
              <a:path>
                <a:moveTo>
                  <a:pt x="0" y="0"/>
                </a:moveTo>
                <a:lnTo>
                  <a:pt x="0" y="2582218"/>
                </a:lnTo>
                <a:lnTo>
                  <a:pt x="465155" y="2582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Dowolny kształt: kształt 22"/>
          <p:cNvSpPr/>
          <p:nvPr/>
        </p:nvSpPr>
        <p:spPr>
          <a:xfrm>
            <a:off x="2189926" y="1519916"/>
            <a:ext cx="465155" cy="1838252"/>
          </a:xfrm>
          <a:custGeom>
            <a:avLst/>
            <a:gdLst/>
            <a:ahLst/>
            <a:cxnLst/>
            <a:rect l="0" t="0" r="0" b="0"/>
            <a:pathLst>
              <a:path>
                <a:moveTo>
                  <a:pt x="0" y="0"/>
                </a:moveTo>
                <a:lnTo>
                  <a:pt x="0" y="1838252"/>
                </a:lnTo>
                <a:lnTo>
                  <a:pt x="465155" y="18382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Dowolny kształt: kształt 23"/>
          <p:cNvSpPr/>
          <p:nvPr/>
        </p:nvSpPr>
        <p:spPr>
          <a:xfrm>
            <a:off x="2189926" y="1519916"/>
            <a:ext cx="465155" cy="1157859"/>
          </a:xfrm>
          <a:custGeom>
            <a:avLst/>
            <a:gdLst/>
            <a:ahLst/>
            <a:cxnLst/>
            <a:rect l="0" t="0" r="0" b="0"/>
            <a:pathLst>
              <a:path>
                <a:moveTo>
                  <a:pt x="0" y="0"/>
                </a:moveTo>
                <a:lnTo>
                  <a:pt x="0" y="1157859"/>
                </a:lnTo>
                <a:lnTo>
                  <a:pt x="465155" y="115785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owolny kształt: kształt 24"/>
          <p:cNvSpPr/>
          <p:nvPr/>
        </p:nvSpPr>
        <p:spPr>
          <a:xfrm>
            <a:off x="2189926" y="1519916"/>
            <a:ext cx="465155" cy="477466"/>
          </a:xfrm>
          <a:custGeom>
            <a:avLst/>
            <a:gdLst/>
            <a:ahLst/>
            <a:cxnLst/>
            <a:rect l="0" t="0" r="0" b="0"/>
            <a:pathLst>
              <a:path>
                <a:moveTo>
                  <a:pt x="0" y="0"/>
                </a:moveTo>
                <a:lnTo>
                  <a:pt x="0" y="477466"/>
                </a:lnTo>
                <a:lnTo>
                  <a:pt x="465155" y="47746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Dowolny kształt: kształt 25"/>
          <p:cNvSpPr/>
          <p:nvPr/>
        </p:nvSpPr>
        <p:spPr>
          <a:xfrm>
            <a:off x="2864406" y="555305"/>
            <a:ext cx="3358326" cy="138929"/>
          </a:xfrm>
          <a:custGeom>
            <a:avLst/>
            <a:gdLst/>
            <a:ahLst/>
            <a:cxnLst/>
            <a:rect l="0" t="0" r="0" b="0"/>
            <a:pathLst>
              <a:path>
                <a:moveTo>
                  <a:pt x="3358326" y="0"/>
                </a:moveTo>
                <a:lnTo>
                  <a:pt x="3358326" y="61383"/>
                </a:lnTo>
                <a:lnTo>
                  <a:pt x="0" y="61383"/>
                </a:lnTo>
                <a:lnTo>
                  <a:pt x="0" y="1389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Dowolny kształt: kształt 26"/>
          <p:cNvSpPr/>
          <p:nvPr/>
        </p:nvSpPr>
        <p:spPr>
          <a:xfrm>
            <a:off x="2679244" y="186038"/>
            <a:ext cx="7086975" cy="369267"/>
          </a:xfrm>
          <a:custGeom>
            <a:avLst/>
            <a:gdLst>
              <a:gd name="connsiteX0" fmla="*/ 0 w 7086975"/>
              <a:gd name="connsiteY0" fmla="*/ 0 h 369267"/>
              <a:gd name="connsiteX1" fmla="*/ 7086975 w 7086975"/>
              <a:gd name="connsiteY1" fmla="*/ 0 h 369267"/>
              <a:gd name="connsiteX2" fmla="*/ 7086975 w 7086975"/>
              <a:gd name="connsiteY2" fmla="*/ 369267 h 369267"/>
              <a:gd name="connsiteX3" fmla="*/ 0 w 7086975"/>
              <a:gd name="connsiteY3" fmla="*/ 369267 h 369267"/>
              <a:gd name="connsiteX4" fmla="*/ 0 w 7086975"/>
              <a:gd name="connsiteY4" fmla="*/ 0 h 36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975" h="369267">
                <a:moveTo>
                  <a:pt x="0" y="0"/>
                </a:moveTo>
                <a:lnTo>
                  <a:pt x="7086975" y="0"/>
                </a:lnTo>
                <a:lnTo>
                  <a:pt x="7086975" y="369267"/>
                </a:lnTo>
                <a:lnTo>
                  <a:pt x="0" y="369267"/>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1" kern="1200" dirty="0">
                <a:latin typeface="Arial" panose="020B0604020202020204" pitchFamily="34" charset="0"/>
                <a:cs typeface="Arial" panose="020B0604020202020204" pitchFamily="34" charset="0"/>
              </a:rPr>
              <a:t>Zabezpieczenie społeczne</a:t>
            </a:r>
            <a:endParaRPr lang="pl-PL" sz="2400" kern="1200" dirty="0">
              <a:latin typeface="Arial" panose="020B0604020202020204" pitchFamily="34" charset="0"/>
              <a:cs typeface="Arial" panose="020B0604020202020204" pitchFamily="34" charset="0"/>
            </a:endParaRPr>
          </a:p>
        </p:txBody>
      </p:sp>
      <p:sp>
        <p:nvSpPr>
          <p:cNvPr id="28" name="Dowolny kształt: kształt 27"/>
          <p:cNvSpPr/>
          <p:nvPr/>
        </p:nvSpPr>
        <p:spPr>
          <a:xfrm>
            <a:off x="2021306" y="694235"/>
            <a:ext cx="1686199" cy="825681"/>
          </a:xfrm>
          <a:custGeom>
            <a:avLst/>
            <a:gdLst>
              <a:gd name="connsiteX0" fmla="*/ 0 w 1686199"/>
              <a:gd name="connsiteY0" fmla="*/ 0 h 825681"/>
              <a:gd name="connsiteX1" fmla="*/ 1686199 w 1686199"/>
              <a:gd name="connsiteY1" fmla="*/ 0 h 825681"/>
              <a:gd name="connsiteX2" fmla="*/ 1686199 w 1686199"/>
              <a:gd name="connsiteY2" fmla="*/ 825681 h 825681"/>
              <a:gd name="connsiteX3" fmla="*/ 0 w 1686199"/>
              <a:gd name="connsiteY3" fmla="*/ 825681 h 825681"/>
              <a:gd name="connsiteX4" fmla="*/ 0 w 1686199"/>
              <a:gd name="connsiteY4" fmla="*/ 0 h 82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199" h="825681">
                <a:moveTo>
                  <a:pt x="0" y="0"/>
                </a:moveTo>
                <a:lnTo>
                  <a:pt x="1686199" y="0"/>
                </a:lnTo>
                <a:lnTo>
                  <a:pt x="1686199" y="825681"/>
                </a:lnTo>
                <a:lnTo>
                  <a:pt x="0" y="825681"/>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Arial" panose="020B0604020202020204" pitchFamily="34" charset="0"/>
                <a:cs typeface="Arial" panose="020B0604020202020204" pitchFamily="34" charset="0"/>
              </a:rPr>
              <a:t>ubezpieczenie społeczne </a:t>
            </a:r>
            <a:r>
              <a:rPr lang="pl-PL" sz="1400" kern="1200" dirty="0">
                <a:latin typeface="Arial" panose="020B0604020202020204" pitchFamily="34" charset="0"/>
                <a:cs typeface="Arial" panose="020B0604020202020204" pitchFamily="34" charset="0"/>
              </a:rPr>
              <a:t>(składka przymusowa)</a:t>
            </a:r>
          </a:p>
        </p:txBody>
      </p:sp>
      <p:sp>
        <p:nvSpPr>
          <p:cNvPr id="29" name="Dowolny kształt: kształt 28"/>
          <p:cNvSpPr/>
          <p:nvPr/>
        </p:nvSpPr>
        <p:spPr>
          <a:xfrm>
            <a:off x="2655081" y="1751635"/>
            <a:ext cx="982989" cy="491494"/>
          </a:xfrm>
          <a:custGeom>
            <a:avLst/>
            <a:gdLst>
              <a:gd name="connsiteX0" fmla="*/ 0 w 982989"/>
              <a:gd name="connsiteY0" fmla="*/ 0 h 491494"/>
              <a:gd name="connsiteX1" fmla="*/ 982989 w 982989"/>
              <a:gd name="connsiteY1" fmla="*/ 0 h 491494"/>
              <a:gd name="connsiteX2" fmla="*/ 982989 w 982989"/>
              <a:gd name="connsiteY2" fmla="*/ 491494 h 491494"/>
              <a:gd name="connsiteX3" fmla="*/ 0 w 982989"/>
              <a:gd name="connsiteY3" fmla="*/ 491494 h 491494"/>
              <a:gd name="connsiteX4" fmla="*/ 0 w 982989"/>
              <a:gd name="connsiteY4" fmla="*/ 0 h 49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9" h="491494">
                <a:moveTo>
                  <a:pt x="0" y="0"/>
                </a:moveTo>
                <a:lnTo>
                  <a:pt x="982989" y="0"/>
                </a:lnTo>
                <a:lnTo>
                  <a:pt x="982989" y="491494"/>
                </a:lnTo>
                <a:lnTo>
                  <a:pt x="0" y="491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emerytalne</a:t>
            </a:r>
          </a:p>
        </p:txBody>
      </p:sp>
      <p:sp>
        <p:nvSpPr>
          <p:cNvPr id="30" name="Dowolny kształt: kształt 29"/>
          <p:cNvSpPr/>
          <p:nvPr/>
        </p:nvSpPr>
        <p:spPr>
          <a:xfrm>
            <a:off x="2655081" y="2432028"/>
            <a:ext cx="982989" cy="491494"/>
          </a:xfrm>
          <a:custGeom>
            <a:avLst/>
            <a:gdLst>
              <a:gd name="connsiteX0" fmla="*/ 0 w 982989"/>
              <a:gd name="connsiteY0" fmla="*/ 0 h 491494"/>
              <a:gd name="connsiteX1" fmla="*/ 982989 w 982989"/>
              <a:gd name="connsiteY1" fmla="*/ 0 h 491494"/>
              <a:gd name="connsiteX2" fmla="*/ 982989 w 982989"/>
              <a:gd name="connsiteY2" fmla="*/ 491494 h 491494"/>
              <a:gd name="connsiteX3" fmla="*/ 0 w 982989"/>
              <a:gd name="connsiteY3" fmla="*/ 491494 h 491494"/>
              <a:gd name="connsiteX4" fmla="*/ 0 w 982989"/>
              <a:gd name="connsiteY4" fmla="*/ 0 h 49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9" h="491494">
                <a:moveTo>
                  <a:pt x="0" y="0"/>
                </a:moveTo>
                <a:lnTo>
                  <a:pt x="982989" y="0"/>
                </a:lnTo>
                <a:lnTo>
                  <a:pt x="982989" y="491494"/>
                </a:lnTo>
                <a:lnTo>
                  <a:pt x="0" y="491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rentowe</a:t>
            </a:r>
          </a:p>
        </p:txBody>
      </p:sp>
      <p:sp>
        <p:nvSpPr>
          <p:cNvPr id="31" name="Dowolny kształt: kształt 30"/>
          <p:cNvSpPr/>
          <p:nvPr/>
        </p:nvSpPr>
        <p:spPr>
          <a:xfrm>
            <a:off x="2655081" y="3112421"/>
            <a:ext cx="982989" cy="491494"/>
          </a:xfrm>
          <a:custGeom>
            <a:avLst/>
            <a:gdLst>
              <a:gd name="connsiteX0" fmla="*/ 0 w 982989"/>
              <a:gd name="connsiteY0" fmla="*/ 0 h 491494"/>
              <a:gd name="connsiteX1" fmla="*/ 982989 w 982989"/>
              <a:gd name="connsiteY1" fmla="*/ 0 h 491494"/>
              <a:gd name="connsiteX2" fmla="*/ 982989 w 982989"/>
              <a:gd name="connsiteY2" fmla="*/ 491494 h 491494"/>
              <a:gd name="connsiteX3" fmla="*/ 0 w 982989"/>
              <a:gd name="connsiteY3" fmla="*/ 491494 h 491494"/>
              <a:gd name="connsiteX4" fmla="*/ 0 w 982989"/>
              <a:gd name="connsiteY4" fmla="*/ 0 h 49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9" h="491494">
                <a:moveTo>
                  <a:pt x="0" y="0"/>
                </a:moveTo>
                <a:lnTo>
                  <a:pt x="982989" y="0"/>
                </a:lnTo>
                <a:lnTo>
                  <a:pt x="982989" y="491494"/>
                </a:lnTo>
                <a:lnTo>
                  <a:pt x="0" y="491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chorobowe</a:t>
            </a:r>
          </a:p>
        </p:txBody>
      </p:sp>
      <p:sp>
        <p:nvSpPr>
          <p:cNvPr id="32" name="Dowolny kształt: kształt 31"/>
          <p:cNvSpPr/>
          <p:nvPr/>
        </p:nvSpPr>
        <p:spPr>
          <a:xfrm>
            <a:off x="2655081" y="3856388"/>
            <a:ext cx="982989" cy="491494"/>
          </a:xfrm>
          <a:custGeom>
            <a:avLst/>
            <a:gdLst>
              <a:gd name="connsiteX0" fmla="*/ 0 w 982989"/>
              <a:gd name="connsiteY0" fmla="*/ 0 h 491494"/>
              <a:gd name="connsiteX1" fmla="*/ 982989 w 982989"/>
              <a:gd name="connsiteY1" fmla="*/ 0 h 491494"/>
              <a:gd name="connsiteX2" fmla="*/ 982989 w 982989"/>
              <a:gd name="connsiteY2" fmla="*/ 491494 h 491494"/>
              <a:gd name="connsiteX3" fmla="*/ 0 w 982989"/>
              <a:gd name="connsiteY3" fmla="*/ 491494 h 491494"/>
              <a:gd name="connsiteX4" fmla="*/ 0 w 982989"/>
              <a:gd name="connsiteY4" fmla="*/ 0 h 49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9" h="491494">
                <a:moveTo>
                  <a:pt x="0" y="0"/>
                </a:moveTo>
                <a:lnTo>
                  <a:pt x="982989" y="0"/>
                </a:lnTo>
                <a:lnTo>
                  <a:pt x="982989" y="491494"/>
                </a:lnTo>
                <a:lnTo>
                  <a:pt x="0" y="491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wypadkowe</a:t>
            </a:r>
          </a:p>
        </p:txBody>
      </p:sp>
      <p:sp>
        <p:nvSpPr>
          <p:cNvPr id="33" name="Dowolny kształt: kształt 32"/>
          <p:cNvSpPr/>
          <p:nvPr/>
        </p:nvSpPr>
        <p:spPr>
          <a:xfrm>
            <a:off x="5103572" y="757808"/>
            <a:ext cx="2018990" cy="594708"/>
          </a:xfrm>
          <a:custGeom>
            <a:avLst/>
            <a:gdLst>
              <a:gd name="connsiteX0" fmla="*/ 0 w 2018990"/>
              <a:gd name="connsiteY0" fmla="*/ 0 h 594708"/>
              <a:gd name="connsiteX1" fmla="*/ 2018990 w 2018990"/>
              <a:gd name="connsiteY1" fmla="*/ 0 h 594708"/>
              <a:gd name="connsiteX2" fmla="*/ 2018990 w 2018990"/>
              <a:gd name="connsiteY2" fmla="*/ 594708 h 594708"/>
              <a:gd name="connsiteX3" fmla="*/ 0 w 2018990"/>
              <a:gd name="connsiteY3" fmla="*/ 594708 h 594708"/>
              <a:gd name="connsiteX4" fmla="*/ 0 w 2018990"/>
              <a:gd name="connsiteY4" fmla="*/ 0 h 59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990" h="594708">
                <a:moveTo>
                  <a:pt x="0" y="0"/>
                </a:moveTo>
                <a:lnTo>
                  <a:pt x="2018990" y="0"/>
                </a:lnTo>
                <a:lnTo>
                  <a:pt x="2018990" y="594708"/>
                </a:lnTo>
                <a:lnTo>
                  <a:pt x="0" y="594708"/>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Arial" panose="020B0604020202020204" pitchFamily="34" charset="0"/>
                <a:cs typeface="Arial" panose="020B0604020202020204" pitchFamily="34" charset="0"/>
              </a:rPr>
              <a:t>zaopatrzenie społeczne</a:t>
            </a:r>
            <a:r>
              <a:rPr lang="pl-PL" sz="1400" kern="1200" dirty="0">
                <a:latin typeface="Arial" panose="020B0604020202020204" pitchFamily="34" charset="0"/>
                <a:cs typeface="Arial" panose="020B0604020202020204" pitchFamily="34" charset="0"/>
              </a:rPr>
              <a:t> (budżet)</a:t>
            </a:r>
          </a:p>
        </p:txBody>
      </p:sp>
      <p:sp>
        <p:nvSpPr>
          <p:cNvPr id="34" name="Dowolny kształt: kształt 33"/>
          <p:cNvSpPr/>
          <p:nvPr/>
        </p:nvSpPr>
        <p:spPr>
          <a:xfrm>
            <a:off x="5799038" y="1460198"/>
            <a:ext cx="1505651" cy="406193"/>
          </a:xfrm>
          <a:custGeom>
            <a:avLst/>
            <a:gdLst>
              <a:gd name="connsiteX0" fmla="*/ 0 w 1492954"/>
              <a:gd name="connsiteY0" fmla="*/ 0 h 406193"/>
              <a:gd name="connsiteX1" fmla="*/ 1492954 w 1492954"/>
              <a:gd name="connsiteY1" fmla="*/ 0 h 406193"/>
              <a:gd name="connsiteX2" fmla="*/ 1492954 w 1492954"/>
              <a:gd name="connsiteY2" fmla="*/ 406193 h 406193"/>
              <a:gd name="connsiteX3" fmla="*/ 0 w 1492954"/>
              <a:gd name="connsiteY3" fmla="*/ 406193 h 406193"/>
              <a:gd name="connsiteX4" fmla="*/ 0 w 1492954"/>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54" h="406193">
                <a:moveTo>
                  <a:pt x="0" y="0"/>
                </a:moveTo>
                <a:lnTo>
                  <a:pt x="1492954" y="0"/>
                </a:lnTo>
                <a:lnTo>
                  <a:pt x="1492954"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emerytury i renty służb mundurowych</a:t>
            </a:r>
          </a:p>
        </p:txBody>
      </p:sp>
      <p:sp>
        <p:nvSpPr>
          <p:cNvPr id="35" name="Dowolny kształt: kształt 34"/>
          <p:cNvSpPr/>
          <p:nvPr/>
        </p:nvSpPr>
        <p:spPr>
          <a:xfrm>
            <a:off x="5799039" y="2021484"/>
            <a:ext cx="1480842" cy="406193"/>
          </a:xfrm>
          <a:custGeom>
            <a:avLst/>
            <a:gdLst>
              <a:gd name="connsiteX0" fmla="*/ 0 w 1480842"/>
              <a:gd name="connsiteY0" fmla="*/ 0 h 406193"/>
              <a:gd name="connsiteX1" fmla="*/ 1480842 w 1480842"/>
              <a:gd name="connsiteY1" fmla="*/ 0 h 406193"/>
              <a:gd name="connsiteX2" fmla="*/ 1480842 w 1480842"/>
              <a:gd name="connsiteY2" fmla="*/ 406193 h 406193"/>
              <a:gd name="connsiteX3" fmla="*/ 0 w 1480842"/>
              <a:gd name="connsiteY3" fmla="*/ 406193 h 406193"/>
              <a:gd name="connsiteX4" fmla="*/ 0 w 1480842"/>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42" h="406193">
                <a:moveTo>
                  <a:pt x="0" y="0"/>
                </a:moveTo>
                <a:lnTo>
                  <a:pt x="1480842" y="0"/>
                </a:lnTo>
                <a:lnTo>
                  <a:pt x="1480842"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uposażenie sędziów i prokuratorów</a:t>
            </a:r>
          </a:p>
        </p:txBody>
      </p:sp>
      <p:sp>
        <p:nvSpPr>
          <p:cNvPr id="36" name="Dowolny kształt: kształt 35"/>
          <p:cNvSpPr/>
          <p:nvPr/>
        </p:nvSpPr>
        <p:spPr>
          <a:xfrm>
            <a:off x="5799039" y="2582770"/>
            <a:ext cx="1492954" cy="406193"/>
          </a:xfrm>
          <a:custGeom>
            <a:avLst/>
            <a:gdLst>
              <a:gd name="connsiteX0" fmla="*/ 0 w 1492954"/>
              <a:gd name="connsiteY0" fmla="*/ 0 h 406193"/>
              <a:gd name="connsiteX1" fmla="*/ 1492954 w 1492954"/>
              <a:gd name="connsiteY1" fmla="*/ 0 h 406193"/>
              <a:gd name="connsiteX2" fmla="*/ 1492954 w 1492954"/>
              <a:gd name="connsiteY2" fmla="*/ 406193 h 406193"/>
              <a:gd name="connsiteX3" fmla="*/ 0 w 1492954"/>
              <a:gd name="connsiteY3" fmla="*/ 406193 h 406193"/>
              <a:gd name="connsiteX4" fmla="*/ 0 w 1492954"/>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54" h="406193">
                <a:moveTo>
                  <a:pt x="0" y="0"/>
                </a:moveTo>
                <a:lnTo>
                  <a:pt x="1492954" y="0"/>
                </a:lnTo>
                <a:lnTo>
                  <a:pt x="1492954"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renta socjalna</a:t>
            </a:r>
          </a:p>
        </p:txBody>
      </p:sp>
      <p:sp>
        <p:nvSpPr>
          <p:cNvPr id="37" name="Dowolny kształt: kształt 36"/>
          <p:cNvSpPr/>
          <p:nvPr/>
        </p:nvSpPr>
        <p:spPr>
          <a:xfrm>
            <a:off x="5799039" y="3144057"/>
            <a:ext cx="1676170" cy="446813"/>
          </a:xfrm>
          <a:custGeom>
            <a:avLst/>
            <a:gdLst>
              <a:gd name="connsiteX0" fmla="*/ 0 w 1676170"/>
              <a:gd name="connsiteY0" fmla="*/ 0 h 446813"/>
              <a:gd name="connsiteX1" fmla="*/ 1676170 w 1676170"/>
              <a:gd name="connsiteY1" fmla="*/ 0 h 446813"/>
              <a:gd name="connsiteX2" fmla="*/ 1676170 w 1676170"/>
              <a:gd name="connsiteY2" fmla="*/ 446813 h 446813"/>
              <a:gd name="connsiteX3" fmla="*/ 0 w 1676170"/>
              <a:gd name="connsiteY3" fmla="*/ 446813 h 446813"/>
              <a:gd name="connsiteX4" fmla="*/ 0 w 1676170"/>
              <a:gd name="connsiteY4" fmla="*/ 0 h 446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170" h="446813">
                <a:moveTo>
                  <a:pt x="0" y="0"/>
                </a:moveTo>
                <a:lnTo>
                  <a:pt x="1676170" y="0"/>
                </a:lnTo>
                <a:lnTo>
                  <a:pt x="1676170" y="446813"/>
                </a:lnTo>
                <a:lnTo>
                  <a:pt x="0" y="4468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renty dla inwalidów wojennych i wojskowych</a:t>
            </a:r>
          </a:p>
        </p:txBody>
      </p:sp>
      <p:sp>
        <p:nvSpPr>
          <p:cNvPr id="38" name="Dowolny kształt: kształt 37"/>
          <p:cNvSpPr/>
          <p:nvPr/>
        </p:nvSpPr>
        <p:spPr>
          <a:xfrm>
            <a:off x="5799039" y="3745962"/>
            <a:ext cx="1511669" cy="406193"/>
          </a:xfrm>
          <a:custGeom>
            <a:avLst/>
            <a:gdLst>
              <a:gd name="connsiteX0" fmla="*/ 0 w 1511669"/>
              <a:gd name="connsiteY0" fmla="*/ 0 h 406193"/>
              <a:gd name="connsiteX1" fmla="*/ 1511669 w 1511669"/>
              <a:gd name="connsiteY1" fmla="*/ 0 h 406193"/>
              <a:gd name="connsiteX2" fmla="*/ 1511669 w 1511669"/>
              <a:gd name="connsiteY2" fmla="*/ 406193 h 406193"/>
              <a:gd name="connsiteX3" fmla="*/ 0 w 1511669"/>
              <a:gd name="connsiteY3" fmla="*/ 406193 h 406193"/>
              <a:gd name="connsiteX4" fmla="*/ 0 w 1511669"/>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69" h="406193">
                <a:moveTo>
                  <a:pt x="0" y="0"/>
                </a:moveTo>
                <a:lnTo>
                  <a:pt x="1511669" y="0"/>
                </a:lnTo>
                <a:lnTo>
                  <a:pt x="1511669"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świadczenia dla kombatantów</a:t>
            </a:r>
          </a:p>
        </p:txBody>
      </p:sp>
      <p:sp>
        <p:nvSpPr>
          <p:cNvPr id="39" name="Dowolny kształt: kształt 38"/>
          <p:cNvSpPr/>
          <p:nvPr/>
        </p:nvSpPr>
        <p:spPr>
          <a:xfrm>
            <a:off x="5795087" y="4279258"/>
            <a:ext cx="1547273" cy="406193"/>
          </a:xfrm>
          <a:custGeom>
            <a:avLst/>
            <a:gdLst>
              <a:gd name="connsiteX0" fmla="*/ 0 w 1547273"/>
              <a:gd name="connsiteY0" fmla="*/ 0 h 406193"/>
              <a:gd name="connsiteX1" fmla="*/ 1547273 w 1547273"/>
              <a:gd name="connsiteY1" fmla="*/ 0 h 406193"/>
              <a:gd name="connsiteX2" fmla="*/ 1547273 w 1547273"/>
              <a:gd name="connsiteY2" fmla="*/ 406193 h 406193"/>
              <a:gd name="connsiteX3" fmla="*/ 0 w 1547273"/>
              <a:gd name="connsiteY3" fmla="*/ 406193 h 406193"/>
              <a:gd name="connsiteX4" fmla="*/ 0 w 1547273"/>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273" h="406193">
                <a:moveTo>
                  <a:pt x="0" y="0"/>
                </a:moveTo>
                <a:lnTo>
                  <a:pt x="1547273" y="0"/>
                </a:lnTo>
                <a:lnTo>
                  <a:pt x="1547273"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zasiłek dla bezrobotnych</a:t>
            </a:r>
          </a:p>
        </p:txBody>
      </p:sp>
      <p:sp>
        <p:nvSpPr>
          <p:cNvPr id="40" name="Dowolny kształt: kształt 39"/>
          <p:cNvSpPr/>
          <p:nvPr/>
        </p:nvSpPr>
        <p:spPr>
          <a:xfrm>
            <a:off x="5799039" y="4868534"/>
            <a:ext cx="1511676" cy="406193"/>
          </a:xfrm>
          <a:custGeom>
            <a:avLst/>
            <a:gdLst>
              <a:gd name="connsiteX0" fmla="*/ 0 w 1511676"/>
              <a:gd name="connsiteY0" fmla="*/ 0 h 406193"/>
              <a:gd name="connsiteX1" fmla="*/ 1511676 w 1511676"/>
              <a:gd name="connsiteY1" fmla="*/ 0 h 406193"/>
              <a:gd name="connsiteX2" fmla="*/ 1511676 w 1511676"/>
              <a:gd name="connsiteY2" fmla="*/ 406193 h 406193"/>
              <a:gd name="connsiteX3" fmla="*/ 0 w 1511676"/>
              <a:gd name="connsiteY3" fmla="*/ 406193 h 406193"/>
              <a:gd name="connsiteX4" fmla="*/ 0 w 1511676"/>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76" h="406193">
                <a:moveTo>
                  <a:pt x="0" y="0"/>
                </a:moveTo>
                <a:lnTo>
                  <a:pt x="1511676" y="0"/>
                </a:lnTo>
                <a:lnTo>
                  <a:pt x="1511676"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świadczenie przedemerytalne</a:t>
            </a:r>
          </a:p>
        </p:txBody>
      </p:sp>
      <p:sp>
        <p:nvSpPr>
          <p:cNvPr id="41" name="Dowolny kształt: kształt 40"/>
          <p:cNvSpPr/>
          <p:nvPr/>
        </p:nvSpPr>
        <p:spPr>
          <a:xfrm>
            <a:off x="5799039" y="5429820"/>
            <a:ext cx="1511669" cy="406193"/>
          </a:xfrm>
          <a:custGeom>
            <a:avLst/>
            <a:gdLst>
              <a:gd name="connsiteX0" fmla="*/ 0 w 1511669"/>
              <a:gd name="connsiteY0" fmla="*/ 0 h 406193"/>
              <a:gd name="connsiteX1" fmla="*/ 1511669 w 1511669"/>
              <a:gd name="connsiteY1" fmla="*/ 0 h 406193"/>
              <a:gd name="connsiteX2" fmla="*/ 1511669 w 1511669"/>
              <a:gd name="connsiteY2" fmla="*/ 406193 h 406193"/>
              <a:gd name="connsiteX3" fmla="*/ 0 w 1511669"/>
              <a:gd name="connsiteY3" fmla="*/ 406193 h 406193"/>
              <a:gd name="connsiteX4" fmla="*/ 0 w 1511669"/>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69" h="406193">
                <a:moveTo>
                  <a:pt x="0" y="0"/>
                </a:moveTo>
                <a:lnTo>
                  <a:pt x="1511669" y="0"/>
                </a:lnTo>
                <a:lnTo>
                  <a:pt x="1511669"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zasiłek pielęgnacyjny</a:t>
            </a:r>
          </a:p>
        </p:txBody>
      </p:sp>
      <p:sp>
        <p:nvSpPr>
          <p:cNvPr id="42" name="Dowolny kształt: kształt 41"/>
          <p:cNvSpPr/>
          <p:nvPr/>
        </p:nvSpPr>
        <p:spPr>
          <a:xfrm>
            <a:off x="5799039" y="5991106"/>
            <a:ext cx="1516161" cy="725003"/>
          </a:xfrm>
          <a:custGeom>
            <a:avLst/>
            <a:gdLst>
              <a:gd name="connsiteX0" fmla="*/ 0 w 1806491"/>
              <a:gd name="connsiteY0" fmla="*/ 0 h 491494"/>
              <a:gd name="connsiteX1" fmla="*/ 1806491 w 1806491"/>
              <a:gd name="connsiteY1" fmla="*/ 0 h 491494"/>
              <a:gd name="connsiteX2" fmla="*/ 1806491 w 1806491"/>
              <a:gd name="connsiteY2" fmla="*/ 491494 h 491494"/>
              <a:gd name="connsiteX3" fmla="*/ 0 w 1806491"/>
              <a:gd name="connsiteY3" fmla="*/ 491494 h 491494"/>
              <a:gd name="connsiteX4" fmla="*/ 0 w 1806491"/>
              <a:gd name="connsiteY4" fmla="*/ 0 h 49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491" h="491494">
                <a:moveTo>
                  <a:pt x="0" y="0"/>
                </a:moveTo>
                <a:lnTo>
                  <a:pt x="1806491" y="0"/>
                </a:lnTo>
                <a:lnTo>
                  <a:pt x="1806491" y="491494"/>
                </a:lnTo>
                <a:lnTo>
                  <a:pt x="0" y="491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jednorazowa zapomoga z tytułu urodzenia dziecka</a:t>
            </a:r>
          </a:p>
        </p:txBody>
      </p:sp>
      <p:sp>
        <p:nvSpPr>
          <p:cNvPr id="43" name="Dowolny kształt: kształt 42"/>
          <p:cNvSpPr/>
          <p:nvPr/>
        </p:nvSpPr>
        <p:spPr>
          <a:xfrm>
            <a:off x="8362731" y="708115"/>
            <a:ext cx="1524091" cy="594708"/>
          </a:xfrm>
          <a:custGeom>
            <a:avLst/>
            <a:gdLst>
              <a:gd name="connsiteX0" fmla="*/ 0 w 1524091"/>
              <a:gd name="connsiteY0" fmla="*/ 0 h 594708"/>
              <a:gd name="connsiteX1" fmla="*/ 1524091 w 1524091"/>
              <a:gd name="connsiteY1" fmla="*/ 0 h 594708"/>
              <a:gd name="connsiteX2" fmla="*/ 1524091 w 1524091"/>
              <a:gd name="connsiteY2" fmla="*/ 594708 h 594708"/>
              <a:gd name="connsiteX3" fmla="*/ 0 w 1524091"/>
              <a:gd name="connsiteY3" fmla="*/ 594708 h 594708"/>
              <a:gd name="connsiteX4" fmla="*/ 0 w 1524091"/>
              <a:gd name="connsiteY4" fmla="*/ 0 h 59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91" h="594708">
                <a:moveTo>
                  <a:pt x="0" y="0"/>
                </a:moveTo>
                <a:lnTo>
                  <a:pt x="1524091" y="0"/>
                </a:lnTo>
                <a:lnTo>
                  <a:pt x="1524091" y="594708"/>
                </a:lnTo>
                <a:lnTo>
                  <a:pt x="0" y="594708"/>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Arial" panose="020B0604020202020204" pitchFamily="34" charset="0"/>
                <a:cs typeface="Arial" panose="020B0604020202020204" pitchFamily="34" charset="0"/>
              </a:rPr>
              <a:t>pomoc społeczna </a:t>
            </a:r>
            <a:r>
              <a:rPr lang="pl-PL" sz="1400" kern="1200" dirty="0">
                <a:latin typeface="Arial" panose="020B0604020202020204" pitchFamily="34" charset="0"/>
                <a:cs typeface="Arial" panose="020B0604020202020204" pitchFamily="34" charset="0"/>
              </a:rPr>
              <a:t>(budżet)</a:t>
            </a:r>
          </a:p>
        </p:txBody>
      </p:sp>
      <p:sp>
        <p:nvSpPr>
          <p:cNvPr id="44" name="Dowolny kształt: kształt 43"/>
          <p:cNvSpPr/>
          <p:nvPr/>
        </p:nvSpPr>
        <p:spPr>
          <a:xfrm>
            <a:off x="9785973" y="1402761"/>
            <a:ext cx="2300330" cy="465402"/>
          </a:xfrm>
          <a:custGeom>
            <a:avLst/>
            <a:gdLst>
              <a:gd name="connsiteX0" fmla="*/ 0 w 1303055"/>
              <a:gd name="connsiteY0" fmla="*/ 0 h 406193"/>
              <a:gd name="connsiteX1" fmla="*/ 1303055 w 1303055"/>
              <a:gd name="connsiteY1" fmla="*/ 0 h 406193"/>
              <a:gd name="connsiteX2" fmla="*/ 1303055 w 1303055"/>
              <a:gd name="connsiteY2" fmla="*/ 406193 h 406193"/>
              <a:gd name="connsiteX3" fmla="*/ 0 w 1303055"/>
              <a:gd name="connsiteY3" fmla="*/ 406193 h 406193"/>
              <a:gd name="connsiteX4" fmla="*/ 0 w 1303055"/>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55" h="406193">
                <a:moveTo>
                  <a:pt x="0" y="0"/>
                </a:moveTo>
                <a:lnTo>
                  <a:pt x="1303055" y="0"/>
                </a:lnTo>
                <a:lnTo>
                  <a:pt x="1303055" y="406193"/>
                </a:lnTo>
                <a:lnTo>
                  <a:pt x="0" y="406193"/>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t" anchorCtr="0">
            <a:noAutofit/>
          </a:bodyPr>
          <a:lstStyle/>
          <a:p>
            <a:pPr algn="ctr" defTabSz="533400">
              <a:lnSpc>
                <a:spcPct val="90000"/>
              </a:lnSpc>
              <a:spcBef>
                <a:spcPct val="0"/>
              </a:spcBef>
              <a:spcAft>
                <a:spcPct val="35000"/>
              </a:spcAft>
            </a:pPr>
            <a:r>
              <a:rPr lang="pl-PL" sz="1200" kern="1200" dirty="0">
                <a:latin typeface="Arial" panose="020B0604020202020204" pitchFamily="34" charset="0"/>
                <a:cs typeface="Arial" panose="020B0604020202020204" pitchFamily="34" charset="0"/>
              </a:rPr>
              <a:t>zasiłek </a:t>
            </a:r>
            <a:r>
              <a:rPr lang="pl-PL" sz="1200" dirty="0">
                <a:latin typeface="Arial" panose="020B0604020202020204" pitchFamily="34" charset="0"/>
                <a:cs typeface="Arial" panose="020B0604020202020204" pitchFamily="34" charset="0"/>
              </a:rPr>
              <a:t>rodzinny, dodatki do zasiłku rodzinnego</a:t>
            </a:r>
          </a:p>
          <a:p>
            <a:pPr marL="0" lvl="0" indent="0" algn="ctr" defTabSz="533400">
              <a:lnSpc>
                <a:spcPct val="90000"/>
              </a:lnSpc>
              <a:spcBef>
                <a:spcPct val="0"/>
              </a:spcBef>
              <a:spcAft>
                <a:spcPct val="35000"/>
              </a:spcAft>
              <a:buNone/>
            </a:pPr>
            <a:endParaRPr lang="pl-PL" sz="1200" kern="1200" dirty="0">
              <a:latin typeface="Arial" panose="020B0604020202020204" pitchFamily="34" charset="0"/>
              <a:cs typeface="Arial" panose="020B0604020202020204" pitchFamily="34" charset="0"/>
            </a:endParaRPr>
          </a:p>
        </p:txBody>
      </p:sp>
      <p:sp>
        <p:nvSpPr>
          <p:cNvPr id="45" name="Dowolny kształt: kształt 44"/>
          <p:cNvSpPr/>
          <p:nvPr/>
        </p:nvSpPr>
        <p:spPr>
          <a:xfrm>
            <a:off x="9856814" y="1996293"/>
            <a:ext cx="1273329" cy="406193"/>
          </a:xfrm>
          <a:custGeom>
            <a:avLst/>
            <a:gdLst>
              <a:gd name="connsiteX0" fmla="*/ 0 w 1273329"/>
              <a:gd name="connsiteY0" fmla="*/ 0 h 406193"/>
              <a:gd name="connsiteX1" fmla="*/ 1273329 w 1273329"/>
              <a:gd name="connsiteY1" fmla="*/ 0 h 406193"/>
              <a:gd name="connsiteX2" fmla="*/ 1273329 w 1273329"/>
              <a:gd name="connsiteY2" fmla="*/ 406193 h 406193"/>
              <a:gd name="connsiteX3" fmla="*/ 0 w 1273329"/>
              <a:gd name="connsiteY3" fmla="*/ 406193 h 406193"/>
              <a:gd name="connsiteX4" fmla="*/ 0 w 1273329"/>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329" h="406193">
                <a:moveTo>
                  <a:pt x="0" y="0"/>
                </a:moveTo>
                <a:lnTo>
                  <a:pt x="1273329" y="0"/>
                </a:lnTo>
                <a:lnTo>
                  <a:pt x="1273329"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dirty="0">
                <a:latin typeface="Arial" panose="020B0604020202020204" pitchFamily="34" charset="0"/>
                <a:cs typeface="Arial" panose="020B0604020202020204" pitchFamily="34" charset="0"/>
              </a:rPr>
              <a:t>dodatki do zasiłku rodzinnego</a:t>
            </a:r>
          </a:p>
        </p:txBody>
      </p:sp>
      <p:sp>
        <p:nvSpPr>
          <p:cNvPr id="46" name="Dowolny kształt: kształt 45"/>
          <p:cNvSpPr/>
          <p:nvPr/>
        </p:nvSpPr>
        <p:spPr>
          <a:xfrm>
            <a:off x="9856814" y="2471086"/>
            <a:ext cx="1231963" cy="406193"/>
          </a:xfrm>
          <a:custGeom>
            <a:avLst/>
            <a:gdLst>
              <a:gd name="connsiteX0" fmla="*/ 0 w 1231963"/>
              <a:gd name="connsiteY0" fmla="*/ 0 h 406193"/>
              <a:gd name="connsiteX1" fmla="*/ 1231963 w 1231963"/>
              <a:gd name="connsiteY1" fmla="*/ 0 h 406193"/>
              <a:gd name="connsiteX2" fmla="*/ 1231963 w 1231963"/>
              <a:gd name="connsiteY2" fmla="*/ 406193 h 406193"/>
              <a:gd name="connsiteX3" fmla="*/ 0 w 1231963"/>
              <a:gd name="connsiteY3" fmla="*/ 406193 h 406193"/>
              <a:gd name="connsiteX4" fmla="*/ 0 w 1231963"/>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63" h="406193">
                <a:moveTo>
                  <a:pt x="0" y="0"/>
                </a:moveTo>
                <a:lnTo>
                  <a:pt x="1231963" y="0"/>
                </a:lnTo>
                <a:lnTo>
                  <a:pt x="1231963"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zasiłek stały</a:t>
            </a:r>
          </a:p>
        </p:txBody>
      </p:sp>
      <p:sp>
        <p:nvSpPr>
          <p:cNvPr id="47" name="Dowolny kształt: kształt 46"/>
          <p:cNvSpPr/>
          <p:nvPr/>
        </p:nvSpPr>
        <p:spPr>
          <a:xfrm>
            <a:off x="9856814" y="3008432"/>
            <a:ext cx="1231956" cy="406193"/>
          </a:xfrm>
          <a:custGeom>
            <a:avLst/>
            <a:gdLst>
              <a:gd name="connsiteX0" fmla="*/ 0 w 1231956"/>
              <a:gd name="connsiteY0" fmla="*/ 0 h 406193"/>
              <a:gd name="connsiteX1" fmla="*/ 1231956 w 1231956"/>
              <a:gd name="connsiteY1" fmla="*/ 0 h 406193"/>
              <a:gd name="connsiteX2" fmla="*/ 1231956 w 1231956"/>
              <a:gd name="connsiteY2" fmla="*/ 406193 h 406193"/>
              <a:gd name="connsiteX3" fmla="*/ 0 w 1231956"/>
              <a:gd name="connsiteY3" fmla="*/ 406193 h 406193"/>
              <a:gd name="connsiteX4" fmla="*/ 0 w 1231956"/>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56" h="406193">
                <a:moveTo>
                  <a:pt x="0" y="0"/>
                </a:moveTo>
                <a:lnTo>
                  <a:pt x="1231956" y="0"/>
                </a:lnTo>
                <a:lnTo>
                  <a:pt x="1231956"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zasiłek celowy</a:t>
            </a:r>
          </a:p>
        </p:txBody>
      </p:sp>
      <p:sp>
        <p:nvSpPr>
          <p:cNvPr id="48" name="Dowolny kształt: kształt 47"/>
          <p:cNvSpPr/>
          <p:nvPr/>
        </p:nvSpPr>
        <p:spPr>
          <a:xfrm>
            <a:off x="9856814" y="3545779"/>
            <a:ext cx="1231963" cy="406193"/>
          </a:xfrm>
          <a:custGeom>
            <a:avLst/>
            <a:gdLst>
              <a:gd name="connsiteX0" fmla="*/ 0 w 1231963"/>
              <a:gd name="connsiteY0" fmla="*/ 0 h 406193"/>
              <a:gd name="connsiteX1" fmla="*/ 1231963 w 1231963"/>
              <a:gd name="connsiteY1" fmla="*/ 0 h 406193"/>
              <a:gd name="connsiteX2" fmla="*/ 1231963 w 1231963"/>
              <a:gd name="connsiteY2" fmla="*/ 406193 h 406193"/>
              <a:gd name="connsiteX3" fmla="*/ 0 w 1231963"/>
              <a:gd name="connsiteY3" fmla="*/ 406193 h 406193"/>
              <a:gd name="connsiteX4" fmla="*/ 0 w 1231963"/>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63" h="406193">
                <a:moveTo>
                  <a:pt x="0" y="0"/>
                </a:moveTo>
                <a:lnTo>
                  <a:pt x="1231963" y="0"/>
                </a:lnTo>
                <a:lnTo>
                  <a:pt x="1231963"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zasiłek okresowy</a:t>
            </a:r>
          </a:p>
        </p:txBody>
      </p:sp>
      <p:sp>
        <p:nvSpPr>
          <p:cNvPr id="49" name="Dowolny kształt: kształt 48"/>
          <p:cNvSpPr/>
          <p:nvPr/>
        </p:nvSpPr>
        <p:spPr>
          <a:xfrm>
            <a:off x="9856814" y="4083125"/>
            <a:ext cx="1231963" cy="406193"/>
          </a:xfrm>
          <a:custGeom>
            <a:avLst/>
            <a:gdLst>
              <a:gd name="connsiteX0" fmla="*/ 0 w 1231963"/>
              <a:gd name="connsiteY0" fmla="*/ 0 h 406193"/>
              <a:gd name="connsiteX1" fmla="*/ 1231963 w 1231963"/>
              <a:gd name="connsiteY1" fmla="*/ 0 h 406193"/>
              <a:gd name="connsiteX2" fmla="*/ 1231963 w 1231963"/>
              <a:gd name="connsiteY2" fmla="*/ 406193 h 406193"/>
              <a:gd name="connsiteX3" fmla="*/ 0 w 1231963"/>
              <a:gd name="connsiteY3" fmla="*/ 406193 h 406193"/>
              <a:gd name="connsiteX4" fmla="*/ 0 w 1231963"/>
              <a:gd name="connsiteY4" fmla="*/ 0 h 40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63" h="406193">
                <a:moveTo>
                  <a:pt x="0" y="0"/>
                </a:moveTo>
                <a:lnTo>
                  <a:pt x="1231963" y="0"/>
                </a:lnTo>
                <a:lnTo>
                  <a:pt x="1231963" y="406193"/>
                </a:lnTo>
                <a:lnTo>
                  <a:pt x="0" y="4061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świadczenia rzeczowe</a:t>
            </a:r>
          </a:p>
        </p:txBody>
      </p:sp>
      <p:sp>
        <p:nvSpPr>
          <p:cNvPr id="50" name="Dowolny kształt: kształt 49"/>
          <p:cNvSpPr/>
          <p:nvPr/>
        </p:nvSpPr>
        <p:spPr>
          <a:xfrm>
            <a:off x="9731714" y="4620472"/>
            <a:ext cx="2362876" cy="1215541"/>
          </a:xfrm>
          <a:custGeom>
            <a:avLst/>
            <a:gdLst>
              <a:gd name="connsiteX0" fmla="*/ 0 w 1657980"/>
              <a:gd name="connsiteY0" fmla="*/ 0 h 1838285"/>
              <a:gd name="connsiteX1" fmla="*/ 1657980 w 1657980"/>
              <a:gd name="connsiteY1" fmla="*/ 0 h 1838285"/>
              <a:gd name="connsiteX2" fmla="*/ 1657980 w 1657980"/>
              <a:gd name="connsiteY2" fmla="*/ 1838285 h 1838285"/>
              <a:gd name="connsiteX3" fmla="*/ 0 w 1657980"/>
              <a:gd name="connsiteY3" fmla="*/ 1838285 h 1838285"/>
              <a:gd name="connsiteX4" fmla="*/ 0 w 1657980"/>
              <a:gd name="connsiteY4" fmla="*/ 0 h 183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80" h="1838285">
                <a:moveTo>
                  <a:pt x="0" y="0"/>
                </a:moveTo>
                <a:lnTo>
                  <a:pt x="1657980" y="0"/>
                </a:lnTo>
                <a:lnTo>
                  <a:pt x="1657980" y="1838285"/>
                </a:lnTo>
                <a:lnTo>
                  <a:pt x="0" y="18382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l-PL" sz="1200" kern="1200" dirty="0">
                <a:latin typeface="Arial" panose="020B0604020202020204" pitchFamily="34" charset="0"/>
                <a:cs typeface="Arial" panose="020B0604020202020204" pitchFamily="34" charset="0"/>
              </a:rPr>
              <a:t>składka na ubezpieczenie emerytalne i rentowe za osobę, która rezygnuje z zatrudnienia w związku z koniecznością opieki nad chorym członkiem rodziny i spełnia kryterium dochodowe.</a:t>
            </a:r>
          </a:p>
        </p:txBody>
      </p:sp>
    </p:spTree>
    <p:extLst>
      <p:ext uri="{BB962C8B-B14F-4D97-AF65-F5344CB8AC3E}">
        <p14:creationId xmlns:p14="http://schemas.microsoft.com/office/powerpoint/2010/main" val="1632200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1000"/>
                                        <p:tgtEl>
                                          <p:spTgt spid="41"/>
                                        </p:tgtEl>
                                      </p:cBhvr>
                                    </p:animEffect>
                                    <p:anim calcmode="lin" valueType="num">
                                      <p:cBhvr>
                                        <p:cTn id="99" dur="1000" fill="hold"/>
                                        <p:tgtEl>
                                          <p:spTgt spid="41"/>
                                        </p:tgtEl>
                                        <p:attrNameLst>
                                          <p:attrName>ppt_x</p:attrName>
                                        </p:attrNameLst>
                                      </p:cBhvr>
                                      <p:tavLst>
                                        <p:tav tm="0">
                                          <p:val>
                                            <p:strVal val="#ppt_x"/>
                                          </p:val>
                                        </p:tav>
                                        <p:tav tm="100000">
                                          <p:val>
                                            <p:strVal val="#ppt_x"/>
                                          </p:val>
                                        </p:tav>
                                      </p:tavLst>
                                    </p:anim>
                                    <p:anim calcmode="lin" valueType="num">
                                      <p:cBhvr>
                                        <p:cTn id="10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1000"/>
                                        <p:tgtEl>
                                          <p:spTgt spid="44"/>
                                        </p:tgtEl>
                                      </p:cBhvr>
                                    </p:animEffect>
                                    <p:anim calcmode="lin" valueType="num">
                                      <p:cBhvr>
                                        <p:cTn id="120" dur="1000" fill="hold"/>
                                        <p:tgtEl>
                                          <p:spTgt spid="44"/>
                                        </p:tgtEl>
                                        <p:attrNameLst>
                                          <p:attrName>ppt_x</p:attrName>
                                        </p:attrNameLst>
                                      </p:cBhvr>
                                      <p:tavLst>
                                        <p:tav tm="0">
                                          <p:val>
                                            <p:strVal val="#ppt_x"/>
                                          </p:val>
                                        </p:tav>
                                        <p:tav tm="100000">
                                          <p:val>
                                            <p:strVal val="#ppt_x"/>
                                          </p:val>
                                        </p:tav>
                                      </p:tavLst>
                                    </p:anim>
                                    <p:anim calcmode="lin" valueType="num">
                                      <p:cBhvr>
                                        <p:cTn id="1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1000"/>
                                        <p:tgtEl>
                                          <p:spTgt spid="46"/>
                                        </p:tgtEl>
                                      </p:cBhvr>
                                    </p:animEffect>
                                    <p:anim calcmode="lin" valueType="num">
                                      <p:cBhvr>
                                        <p:cTn id="134" dur="1000" fill="hold"/>
                                        <p:tgtEl>
                                          <p:spTgt spid="46"/>
                                        </p:tgtEl>
                                        <p:attrNameLst>
                                          <p:attrName>ppt_x</p:attrName>
                                        </p:attrNameLst>
                                      </p:cBhvr>
                                      <p:tavLst>
                                        <p:tav tm="0">
                                          <p:val>
                                            <p:strVal val="#ppt_x"/>
                                          </p:val>
                                        </p:tav>
                                        <p:tav tm="100000">
                                          <p:val>
                                            <p:strVal val="#ppt_x"/>
                                          </p:val>
                                        </p:tav>
                                      </p:tavLst>
                                    </p:anim>
                                    <p:anim calcmode="lin" valueType="num">
                                      <p:cBhvr>
                                        <p:cTn id="1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1000"/>
                                        <p:tgtEl>
                                          <p:spTgt spid="47"/>
                                        </p:tgtEl>
                                      </p:cBhvr>
                                    </p:animEffect>
                                    <p:anim calcmode="lin" valueType="num">
                                      <p:cBhvr>
                                        <p:cTn id="141" dur="1000" fill="hold"/>
                                        <p:tgtEl>
                                          <p:spTgt spid="47"/>
                                        </p:tgtEl>
                                        <p:attrNameLst>
                                          <p:attrName>ppt_x</p:attrName>
                                        </p:attrNameLst>
                                      </p:cBhvr>
                                      <p:tavLst>
                                        <p:tav tm="0">
                                          <p:val>
                                            <p:strVal val="#ppt_x"/>
                                          </p:val>
                                        </p:tav>
                                        <p:tav tm="100000">
                                          <p:val>
                                            <p:strVal val="#ppt_x"/>
                                          </p:val>
                                        </p:tav>
                                      </p:tavLst>
                                    </p:anim>
                                    <p:anim calcmode="lin" valueType="num">
                                      <p:cBhvr>
                                        <p:cTn id="14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1000"/>
                                        <p:tgtEl>
                                          <p:spTgt spid="48"/>
                                        </p:tgtEl>
                                      </p:cBhvr>
                                    </p:animEffect>
                                    <p:anim calcmode="lin" valueType="num">
                                      <p:cBhvr>
                                        <p:cTn id="148" dur="1000" fill="hold"/>
                                        <p:tgtEl>
                                          <p:spTgt spid="48"/>
                                        </p:tgtEl>
                                        <p:attrNameLst>
                                          <p:attrName>ppt_x</p:attrName>
                                        </p:attrNameLst>
                                      </p:cBhvr>
                                      <p:tavLst>
                                        <p:tav tm="0">
                                          <p:val>
                                            <p:strVal val="#ppt_x"/>
                                          </p:val>
                                        </p:tav>
                                        <p:tav tm="100000">
                                          <p:val>
                                            <p:strVal val="#ppt_x"/>
                                          </p:val>
                                        </p:tav>
                                      </p:tavLst>
                                    </p:anim>
                                    <p:anim calcmode="lin" valueType="num">
                                      <p:cBhvr>
                                        <p:cTn id="1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anim calcmode="lin" valueType="num">
                                      <p:cBhvr>
                                        <p:cTn id="155" dur="1000" fill="hold"/>
                                        <p:tgtEl>
                                          <p:spTgt spid="49"/>
                                        </p:tgtEl>
                                        <p:attrNameLst>
                                          <p:attrName>ppt_x</p:attrName>
                                        </p:attrNameLst>
                                      </p:cBhvr>
                                      <p:tavLst>
                                        <p:tav tm="0">
                                          <p:val>
                                            <p:strVal val="#ppt_x"/>
                                          </p:val>
                                        </p:tav>
                                        <p:tav tm="100000">
                                          <p:val>
                                            <p:strVal val="#ppt_x"/>
                                          </p:val>
                                        </p:tav>
                                      </p:tavLst>
                                    </p:anim>
                                    <p:anim calcmode="lin" valueType="num">
                                      <p:cBhvr>
                                        <p:cTn id="15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1000"/>
                                        <p:tgtEl>
                                          <p:spTgt spid="50"/>
                                        </p:tgtEl>
                                      </p:cBhvr>
                                    </p:animEffect>
                                    <p:anim calcmode="lin" valueType="num">
                                      <p:cBhvr>
                                        <p:cTn id="162" dur="1000" fill="hold"/>
                                        <p:tgtEl>
                                          <p:spTgt spid="50"/>
                                        </p:tgtEl>
                                        <p:attrNameLst>
                                          <p:attrName>ppt_x</p:attrName>
                                        </p:attrNameLst>
                                      </p:cBhvr>
                                      <p:tavLst>
                                        <p:tav tm="0">
                                          <p:val>
                                            <p:strVal val="#ppt_x"/>
                                          </p:val>
                                        </p:tav>
                                        <p:tav tm="100000">
                                          <p:val>
                                            <p:strVal val="#ppt_x"/>
                                          </p:val>
                                        </p:tav>
                                      </p:tavLst>
                                    </p:anim>
                                    <p:anim calcmode="lin" valueType="num">
                                      <p:cBhvr>
                                        <p:cTn id="16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olny kształt: kształt 2"/>
          <p:cNvSpPr/>
          <p:nvPr/>
        </p:nvSpPr>
        <p:spPr>
          <a:xfrm>
            <a:off x="8552620" y="1635997"/>
            <a:ext cx="558363" cy="4674709"/>
          </a:xfrm>
          <a:custGeom>
            <a:avLst/>
            <a:gdLst/>
            <a:ahLst/>
            <a:cxnLst/>
            <a:rect l="0" t="0" r="0" b="0"/>
            <a:pathLst>
              <a:path>
                <a:moveTo>
                  <a:pt x="0" y="0"/>
                </a:moveTo>
                <a:lnTo>
                  <a:pt x="0" y="4674709"/>
                </a:lnTo>
                <a:lnTo>
                  <a:pt x="558363" y="467470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Dowolny kształt: kształt 3"/>
          <p:cNvSpPr/>
          <p:nvPr/>
        </p:nvSpPr>
        <p:spPr>
          <a:xfrm>
            <a:off x="8552620" y="1635997"/>
            <a:ext cx="558363" cy="3795910"/>
          </a:xfrm>
          <a:custGeom>
            <a:avLst/>
            <a:gdLst/>
            <a:ahLst/>
            <a:cxnLst/>
            <a:rect l="0" t="0" r="0" b="0"/>
            <a:pathLst>
              <a:path>
                <a:moveTo>
                  <a:pt x="0" y="0"/>
                </a:moveTo>
                <a:lnTo>
                  <a:pt x="0" y="3795910"/>
                </a:lnTo>
                <a:lnTo>
                  <a:pt x="558363" y="37959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owolny kształt: kształt 5"/>
          <p:cNvSpPr/>
          <p:nvPr/>
        </p:nvSpPr>
        <p:spPr>
          <a:xfrm>
            <a:off x="8552620" y="1635997"/>
            <a:ext cx="558363" cy="3018452"/>
          </a:xfrm>
          <a:custGeom>
            <a:avLst/>
            <a:gdLst/>
            <a:ahLst/>
            <a:cxnLst/>
            <a:rect l="0" t="0" r="0" b="0"/>
            <a:pathLst>
              <a:path>
                <a:moveTo>
                  <a:pt x="0" y="0"/>
                </a:moveTo>
                <a:lnTo>
                  <a:pt x="0" y="3018452"/>
                </a:lnTo>
                <a:lnTo>
                  <a:pt x="558363" y="301845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owolny kształt: kształt 6"/>
          <p:cNvSpPr/>
          <p:nvPr/>
        </p:nvSpPr>
        <p:spPr>
          <a:xfrm>
            <a:off x="8552620" y="1635997"/>
            <a:ext cx="558363" cy="2139654"/>
          </a:xfrm>
          <a:custGeom>
            <a:avLst/>
            <a:gdLst/>
            <a:ahLst/>
            <a:cxnLst/>
            <a:rect l="0" t="0" r="0" b="0"/>
            <a:pathLst>
              <a:path>
                <a:moveTo>
                  <a:pt x="0" y="0"/>
                </a:moveTo>
                <a:lnTo>
                  <a:pt x="0" y="2139654"/>
                </a:lnTo>
                <a:lnTo>
                  <a:pt x="558363" y="213965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owolny kształt: kształt 7"/>
          <p:cNvSpPr/>
          <p:nvPr/>
        </p:nvSpPr>
        <p:spPr>
          <a:xfrm>
            <a:off x="8552620" y="1635997"/>
            <a:ext cx="558363" cy="1260850"/>
          </a:xfrm>
          <a:custGeom>
            <a:avLst/>
            <a:gdLst/>
            <a:ahLst/>
            <a:cxnLst/>
            <a:rect l="0" t="0" r="0" b="0"/>
            <a:pathLst>
              <a:path>
                <a:moveTo>
                  <a:pt x="0" y="0"/>
                </a:moveTo>
                <a:lnTo>
                  <a:pt x="0" y="1260850"/>
                </a:lnTo>
                <a:lnTo>
                  <a:pt x="558363" y="126085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Dowolny kształt: kształt 8"/>
          <p:cNvSpPr/>
          <p:nvPr/>
        </p:nvSpPr>
        <p:spPr>
          <a:xfrm>
            <a:off x="8552620" y="1635997"/>
            <a:ext cx="558363" cy="554070"/>
          </a:xfrm>
          <a:custGeom>
            <a:avLst/>
            <a:gdLst/>
            <a:ahLst/>
            <a:cxnLst/>
            <a:rect l="0" t="0" r="0" b="0"/>
            <a:pathLst>
              <a:path>
                <a:moveTo>
                  <a:pt x="0" y="0"/>
                </a:moveTo>
                <a:lnTo>
                  <a:pt x="0" y="554070"/>
                </a:lnTo>
                <a:lnTo>
                  <a:pt x="558363" y="5540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owolny kształt: kształt 9"/>
          <p:cNvSpPr/>
          <p:nvPr/>
        </p:nvSpPr>
        <p:spPr>
          <a:xfrm>
            <a:off x="6154587" y="704858"/>
            <a:ext cx="2991676" cy="189084"/>
          </a:xfrm>
          <a:custGeom>
            <a:avLst/>
            <a:gdLst/>
            <a:ahLst/>
            <a:cxnLst/>
            <a:rect l="0" t="0" r="0" b="0"/>
            <a:pathLst>
              <a:path>
                <a:moveTo>
                  <a:pt x="0" y="0"/>
                </a:moveTo>
                <a:lnTo>
                  <a:pt x="0" y="82649"/>
                </a:lnTo>
                <a:lnTo>
                  <a:pt x="2991676" y="82649"/>
                </a:lnTo>
                <a:lnTo>
                  <a:pt x="2991676" y="1890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Dowolny kształt: kształt 10"/>
          <p:cNvSpPr/>
          <p:nvPr/>
        </p:nvSpPr>
        <p:spPr>
          <a:xfrm>
            <a:off x="6874601" y="4975426"/>
            <a:ext cx="91440" cy="531313"/>
          </a:xfrm>
          <a:custGeom>
            <a:avLst/>
            <a:gdLst/>
            <a:ahLst/>
            <a:cxnLst/>
            <a:rect l="0" t="0" r="0" b="0"/>
            <a:pathLst>
              <a:path>
                <a:moveTo>
                  <a:pt x="45720" y="0"/>
                </a:moveTo>
                <a:lnTo>
                  <a:pt x="45720" y="531313"/>
                </a:lnTo>
                <a:lnTo>
                  <a:pt x="74842" y="53131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owolny kształt: kształt 11"/>
          <p:cNvSpPr/>
          <p:nvPr/>
        </p:nvSpPr>
        <p:spPr>
          <a:xfrm>
            <a:off x="6874601" y="4139248"/>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Dowolny kształt: kształt 12"/>
          <p:cNvSpPr/>
          <p:nvPr/>
        </p:nvSpPr>
        <p:spPr>
          <a:xfrm>
            <a:off x="6874601" y="3313109"/>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owolny kształt: kształt 13"/>
          <p:cNvSpPr/>
          <p:nvPr/>
        </p:nvSpPr>
        <p:spPr>
          <a:xfrm>
            <a:off x="6874601" y="2486971"/>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owolny kształt: kształt 14"/>
          <p:cNvSpPr/>
          <p:nvPr/>
        </p:nvSpPr>
        <p:spPr>
          <a:xfrm>
            <a:off x="6874601" y="1660832"/>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owolny kształt: kształt 15"/>
          <p:cNvSpPr/>
          <p:nvPr/>
        </p:nvSpPr>
        <p:spPr>
          <a:xfrm>
            <a:off x="6154587" y="704858"/>
            <a:ext cx="765734" cy="213919"/>
          </a:xfrm>
          <a:custGeom>
            <a:avLst/>
            <a:gdLst/>
            <a:ahLst/>
            <a:cxnLst/>
            <a:rect l="0" t="0" r="0" b="0"/>
            <a:pathLst>
              <a:path>
                <a:moveTo>
                  <a:pt x="0" y="0"/>
                </a:moveTo>
                <a:lnTo>
                  <a:pt x="0" y="107483"/>
                </a:lnTo>
                <a:lnTo>
                  <a:pt x="765734" y="107483"/>
                </a:lnTo>
                <a:lnTo>
                  <a:pt x="765734" y="2139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Dowolny kształt: kształt 16"/>
          <p:cNvSpPr/>
          <p:nvPr/>
        </p:nvSpPr>
        <p:spPr>
          <a:xfrm>
            <a:off x="5174046" y="4950054"/>
            <a:ext cx="91440" cy="561977"/>
          </a:xfrm>
          <a:custGeom>
            <a:avLst/>
            <a:gdLst/>
            <a:ahLst/>
            <a:cxnLst/>
            <a:rect l="0" t="0" r="0" b="0"/>
            <a:pathLst>
              <a:path>
                <a:moveTo>
                  <a:pt x="45720" y="0"/>
                </a:moveTo>
                <a:lnTo>
                  <a:pt x="45720" y="561977"/>
                </a:lnTo>
                <a:lnTo>
                  <a:pt x="71426" y="5619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Dowolny kształt: kształt 17"/>
          <p:cNvSpPr/>
          <p:nvPr/>
        </p:nvSpPr>
        <p:spPr>
          <a:xfrm>
            <a:off x="5177621" y="4139248"/>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Dowolny kształt: kształt 18"/>
          <p:cNvSpPr/>
          <p:nvPr/>
        </p:nvSpPr>
        <p:spPr>
          <a:xfrm>
            <a:off x="5177621" y="3313109"/>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Dowolny kształt: kształt 19"/>
          <p:cNvSpPr/>
          <p:nvPr/>
        </p:nvSpPr>
        <p:spPr>
          <a:xfrm>
            <a:off x="5177621" y="2486971"/>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Dowolny kształt: kształt 20"/>
          <p:cNvSpPr/>
          <p:nvPr/>
        </p:nvSpPr>
        <p:spPr>
          <a:xfrm>
            <a:off x="5177621" y="1660832"/>
            <a:ext cx="91440" cy="212870"/>
          </a:xfrm>
          <a:custGeom>
            <a:avLst/>
            <a:gdLst/>
            <a:ahLst/>
            <a:cxnLst/>
            <a:rect l="0" t="0" r="0" b="0"/>
            <a:pathLst>
              <a:path>
                <a:moveTo>
                  <a:pt x="45720" y="0"/>
                </a:moveTo>
                <a:lnTo>
                  <a:pt x="45720" y="2128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Dowolny kształt: kształt 21"/>
          <p:cNvSpPr/>
          <p:nvPr/>
        </p:nvSpPr>
        <p:spPr>
          <a:xfrm>
            <a:off x="5223341" y="704858"/>
            <a:ext cx="931246" cy="213919"/>
          </a:xfrm>
          <a:custGeom>
            <a:avLst/>
            <a:gdLst/>
            <a:ahLst/>
            <a:cxnLst/>
            <a:rect l="0" t="0" r="0" b="0"/>
            <a:pathLst>
              <a:path>
                <a:moveTo>
                  <a:pt x="931246" y="0"/>
                </a:moveTo>
                <a:lnTo>
                  <a:pt x="931246" y="107483"/>
                </a:lnTo>
                <a:lnTo>
                  <a:pt x="0" y="107483"/>
                </a:lnTo>
                <a:lnTo>
                  <a:pt x="0" y="2139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Dowolny kształt: kształt 22"/>
          <p:cNvSpPr/>
          <p:nvPr/>
        </p:nvSpPr>
        <p:spPr>
          <a:xfrm>
            <a:off x="2544989" y="1635997"/>
            <a:ext cx="204978" cy="1331528"/>
          </a:xfrm>
          <a:custGeom>
            <a:avLst/>
            <a:gdLst/>
            <a:ahLst/>
            <a:cxnLst/>
            <a:rect l="0" t="0" r="0" b="0"/>
            <a:pathLst>
              <a:path>
                <a:moveTo>
                  <a:pt x="0" y="0"/>
                </a:moveTo>
                <a:lnTo>
                  <a:pt x="0" y="1331528"/>
                </a:lnTo>
                <a:lnTo>
                  <a:pt x="204978" y="13315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Dowolny kształt: kształt 23"/>
          <p:cNvSpPr/>
          <p:nvPr/>
        </p:nvSpPr>
        <p:spPr>
          <a:xfrm>
            <a:off x="2544989" y="1635997"/>
            <a:ext cx="204978" cy="554070"/>
          </a:xfrm>
          <a:custGeom>
            <a:avLst/>
            <a:gdLst/>
            <a:ahLst/>
            <a:cxnLst/>
            <a:rect l="0" t="0" r="0" b="0"/>
            <a:pathLst>
              <a:path>
                <a:moveTo>
                  <a:pt x="0" y="0"/>
                </a:moveTo>
                <a:lnTo>
                  <a:pt x="0" y="554070"/>
                </a:lnTo>
                <a:lnTo>
                  <a:pt x="204978" y="5540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owolny kształt: kształt 24"/>
          <p:cNvSpPr/>
          <p:nvPr/>
        </p:nvSpPr>
        <p:spPr>
          <a:xfrm>
            <a:off x="3138633" y="704858"/>
            <a:ext cx="3015954" cy="189084"/>
          </a:xfrm>
          <a:custGeom>
            <a:avLst/>
            <a:gdLst/>
            <a:ahLst/>
            <a:cxnLst/>
            <a:rect l="0" t="0" r="0" b="0"/>
            <a:pathLst>
              <a:path>
                <a:moveTo>
                  <a:pt x="3015954" y="0"/>
                </a:moveTo>
                <a:lnTo>
                  <a:pt x="3015954" y="82649"/>
                </a:lnTo>
                <a:lnTo>
                  <a:pt x="0" y="82649"/>
                </a:lnTo>
                <a:lnTo>
                  <a:pt x="0" y="1890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Dowolny kształt: kształt 25"/>
          <p:cNvSpPr/>
          <p:nvPr/>
        </p:nvSpPr>
        <p:spPr>
          <a:xfrm>
            <a:off x="2679289" y="116632"/>
            <a:ext cx="6950595" cy="588226"/>
          </a:xfrm>
          <a:custGeom>
            <a:avLst/>
            <a:gdLst>
              <a:gd name="connsiteX0" fmla="*/ 0 w 6950595"/>
              <a:gd name="connsiteY0" fmla="*/ 0 h 588226"/>
              <a:gd name="connsiteX1" fmla="*/ 6950595 w 6950595"/>
              <a:gd name="connsiteY1" fmla="*/ 0 h 588226"/>
              <a:gd name="connsiteX2" fmla="*/ 6950595 w 6950595"/>
              <a:gd name="connsiteY2" fmla="*/ 588226 h 588226"/>
              <a:gd name="connsiteX3" fmla="*/ 0 w 6950595"/>
              <a:gd name="connsiteY3" fmla="*/ 588226 h 588226"/>
              <a:gd name="connsiteX4" fmla="*/ 0 w 6950595"/>
              <a:gd name="connsiteY4" fmla="*/ 0 h 58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595" h="588226">
                <a:moveTo>
                  <a:pt x="0" y="0"/>
                </a:moveTo>
                <a:lnTo>
                  <a:pt x="6950595" y="0"/>
                </a:lnTo>
                <a:lnTo>
                  <a:pt x="6950595" y="588226"/>
                </a:lnTo>
                <a:lnTo>
                  <a:pt x="0" y="588226"/>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latin typeface="Arial" panose="020B0604020202020204" pitchFamily="34" charset="0"/>
                <a:cs typeface="Arial" panose="020B0604020202020204" pitchFamily="34" charset="0"/>
              </a:rPr>
              <a:t>ubezpieczenie społeczne</a:t>
            </a:r>
          </a:p>
          <a:p>
            <a:pPr marL="0" lvl="0" indent="0" algn="ctr" defTabSz="800100">
              <a:lnSpc>
                <a:spcPct val="90000"/>
              </a:lnSpc>
              <a:spcBef>
                <a:spcPct val="0"/>
              </a:spcBef>
              <a:spcAft>
                <a:spcPct val="35000"/>
              </a:spcAft>
              <a:buNone/>
            </a:pPr>
            <a:r>
              <a:rPr lang="pl-PL" sz="1800" b="1" kern="1200" dirty="0">
                <a:latin typeface="Arial" panose="020B0604020202020204" pitchFamily="34" charset="0"/>
                <a:cs typeface="Arial" panose="020B0604020202020204" pitchFamily="34" charset="0"/>
              </a:rPr>
              <a:t> </a:t>
            </a:r>
            <a:r>
              <a:rPr lang="pl-PL" sz="1400" kern="1200" dirty="0">
                <a:latin typeface="Arial" panose="020B0604020202020204" pitchFamily="34" charset="0"/>
                <a:cs typeface="Arial" panose="020B0604020202020204" pitchFamily="34" charset="0"/>
              </a:rPr>
              <a:t>(składka przymusowa)</a:t>
            </a:r>
          </a:p>
        </p:txBody>
      </p:sp>
      <p:sp>
        <p:nvSpPr>
          <p:cNvPr id="27" name="Dowolny kształt: kształt 26"/>
          <p:cNvSpPr/>
          <p:nvPr/>
        </p:nvSpPr>
        <p:spPr>
          <a:xfrm>
            <a:off x="2396578" y="893942"/>
            <a:ext cx="1484110" cy="742055"/>
          </a:xfrm>
          <a:custGeom>
            <a:avLst/>
            <a:gdLst>
              <a:gd name="connsiteX0" fmla="*/ 0 w 1484110"/>
              <a:gd name="connsiteY0" fmla="*/ 0 h 742055"/>
              <a:gd name="connsiteX1" fmla="*/ 1484110 w 1484110"/>
              <a:gd name="connsiteY1" fmla="*/ 0 h 742055"/>
              <a:gd name="connsiteX2" fmla="*/ 1484110 w 1484110"/>
              <a:gd name="connsiteY2" fmla="*/ 742055 h 742055"/>
              <a:gd name="connsiteX3" fmla="*/ 0 w 1484110"/>
              <a:gd name="connsiteY3" fmla="*/ 742055 h 742055"/>
              <a:gd name="connsiteX4" fmla="*/ 0 w 1484110"/>
              <a:gd name="connsiteY4" fmla="*/ 0 h 74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10" h="742055">
                <a:moveTo>
                  <a:pt x="0" y="0"/>
                </a:moveTo>
                <a:lnTo>
                  <a:pt x="1484110" y="0"/>
                </a:lnTo>
                <a:lnTo>
                  <a:pt x="1484110" y="742055"/>
                </a:lnTo>
                <a:lnTo>
                  <a:pt x="0" y="742055"/>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emerytalne</a:t>
            </a:r>
          </a:p>
        </p:txBody>
      </p:sp>
      <p:sp>
        <p:nvSpPr>
          <p:cNvPr id="28" name="Dowolny kształt: kształt 27"/>
          <p:cNvSpPr/>
          <p:nvPr/>
        </p:nvSpPr>
        <p:spPr>
          <a:xfrm>
            <a:off x="2749967" y="1883433"/>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emerytury</a:t>
            </a:r>
          </a:p>
        </p:txBody>
      </p:sp>
      <p:sp>
        <p:nvSpPr>
          <p:cNvPr id="29" name="Dowolny kształt: kształt 28"/>
          <p:cNvSpPr/>
          <p:nvPr/>
        </p:nvSpPr>
        <p:spPr>
          <a:xfrm>
            <a:off x="2749967" y="2660891"/>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dodatek pielęgnacyjny</a:t>
            </a:r>
          </a:p>
        </p:txBody>
      </p:sp>
      <p:sp>
        <p:nvSpPr>
          <p:cNvPr id="30" name="Dowolny kształt: kształt 29"/>
          <p:cNvSpPr/>
          <p:nvPr/>
        </p:nvSpPr>
        <p:spPr>
          <a:xfrm>
            <a:off x="4481286" y="918777"/>
            <a:ext cx="1484110" cy="742055"/>
          </a:xfrm>
          <a:custGeom>
            <a:avLst/>
            <a:gdLst>
              <a:gd name="connsiteX0" fmla="*/ 0 w 1484110"/>
              <a:gd name="connsiteY0" fmla="*/ 0 h 742055"/>
              <a:gd name="connsiteX1" fmla="*/ 1484110 w 1484110"/>
              <a:gd name="connsiteY1" fmla="*/ 0 h 742055"/>
              <a:gd name="connsiteX2" fmla="*/ 1484110 w 1484110"/>
              <a:gd name="connsiteY2" fmla="*/ 742055 h 742055"/>
              <a:gd name="connsiteX3" fmla="*/ 0 w 1484110"/>
              <a:gd name="connsiteY3" fmla="*/ 742055 h 742055"/>
              <a:gd name="connsiteX4" fmla="*/ 0 w 1484110"/>
              <a:gd name="connsiteY4" fmla="*/ 0 h 74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10" h="742055">
                <a:moveTo>
                  <a:pt x="0" y="0"/>
                </a:moveTo>
                <a:lnTo>
                  <a:pt x="1484110" y="0"/>
                </a:lnTo>
                <a:lnTo>
                  <a:pt x="1484110" y="742055"/>
                </a:lnTo>
                <a:lnTo>
                  <a:pt x="0" y="742055"/>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rentowe</a:t>
            </a:r>
          </a:p>
        </p:txBody>
      </p:sp>
      <p:sp>
        <p:nvSpPr>
          <p:cNvPr id="31" name="Dowolny kształt: kształt 30"/>
          <p:cNvSpPr/>
          <p:nvPr/>
        </p:nvSpPr>
        <p:spPr>
          <a:xfrm>
            <a:off x="4610072" y="1873702"/>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z tytułu niezdolności do pracy</a:t>
            </a:r>
          </a:p>
        </p:txBody>
      </p:sp>
      <p:sp>
        <p:nvSpPr>
          <p:cNvPr id="32" name="Dowolny kształt: kształt 31"/>
          <p:cNvSpPr/>
          <p:nvPr/>
        </p:nvSpPr>
        <p:spPr>
          <a:xfrm>
            <a:off x="4610072" y="2699841"/>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szkoleniowa</a:t>
            </a:r>
          </a:p>
        </p:txBody>
      </p:sp>
      <p:sp>
        <p:nvSpPr>
          <p:cNvPr id="33" name="Dowolny kształt: kształt 32"/>
          <p:cNvSpPr/>
          <p:nvPr/>
        </p:nvSpPr>
        <p:spPr>
          <a:xfrm>
            <a:off x="4610072" y="3525980"/>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rodzinna</a:t>
            </a:r>
          </a:p>
        </p:txBody>
      </p:sp>
      <p:sp>
        <p:nvSpPr>
          <p:cNvPr id="34" name="Dowolny kształt: kształt 33"/>
          <p:cNvSpPr/>
          <p:nvPr/>
        </p:nvSpPr>
        <p:spPr>
          <a:xfrm>
            <a:off x="4610072" y="4352118"/>
            <a:ext cx="122653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pogrzebowy</a:t>
            </a:r>
          </a:p>
        </p:txBody>
      </p:sp>
      <p:sp>
        <p:nvSpPr>
          <p:cNvPr id="35" name="Dowolny kształt: kształt 34"/>
          <p:cNvSpPr/>
          <p:nvPr/>
        </p:nvSpPr>
        <p:spPr>
          <a:xfrm>
            <a:off x="4571634" y="5178256"/>
            <a:ext cx="1264976" cy="674595"/>
          </a:xfrm>
          <a:custGeom>
            <a:avLst/>
            <a:gdLst>
              <a:gd name="connsiteX0" fmla="*/ 0 w 1349191"/>
              <a:gd name="connsiteY0" fmla="*/ 0 h 674595"/>
              <a:gd name="connsiteX1" fmla="*/ 1349191 w 1349191"/>
              <a:gd name="connsiteY1" fmla="*/ 0 h 674595"/>
              <a:gd name="connsiteX2" fmla="*/ 1349191 w 1349191"/>
              <a:gd name="connsiteY2" fmla="*/ 674595 h 674595"/>
              <a:gd name="connsiteX3" fmla="*/ 0 w 1349191"/>
              <a:gd name="connsiteY3" fmla="*/ 674595 h 674595"/>
              <a:gd name="connsiteX4" fmla="*/ 0 w 1349191"/>
              <a:gd name="connsiteY4" fmla="*/ 0 h 67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91" h="674595">
                <a:moveTo>
                  <a:pt x="0" y="0"/>
                </a:moveTo>
                <a:lnTo>
                  <a:pt x="1349191" y="0"/>
                </a:lnTo>
                <a:lnTo>
                  <a:pt x="1349191" y="674595"/>
                </a:lnTo>
                <a:lnTo>
                  <a:pt x="0" y="674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dodatek pielęgnacyjny</a:t>
            </a:r>
          </a:p>
        </p:txBody>
      </p:sp>
      <p:sp>
        <p:nvSpPr>
          <p:cNvPr id="36" name="Dowolny kształt: kształt 35"/>
          <p:cNvSpPr/>
          <p:nvPr/>
        </p:nvSpPr>
        <p:spPr>
          <a:xfrm>
            <a:off x="6178266" y="918777"/>
            <a:ext cx="1484110" cy="742055"/>
          </a:xfrm>
          <a:custGeom>
            <a:avLst/>
            <a:gdLst>
              <a:gd name="connsiteX0" fmla="*/ 0 w 1484110"/>
              <a:gd name="connsiteY0" fmla="*/ 0 h 742055"/>
              <a:gd name="connsiteX1" fmla="*/ 1484110 w 1484110"/>
              <a:gd name="connsiteY1" fmla="*/ 0 h 742055"/>
              <a:gd name="connsiteX2" fmla="*/ 1484110 w 1484110"/>
              <a:gd name="connsiteY2" fmla="*/ 742055 h 742055"/>
              <a:gd name="connsiteX3" fmla="*/ 0 w 1484110"/>
              <a:gd name="connsiteY3" fmla="*/ 742055 h 742055"/>
              <a:gd name="connsiteX4" fmla="*/ 0 w 1484110"/>
              <a:gd name="connsiteY4" fmla="*/ 0 h 74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10" h="742055">
                <a:moveTo>
                  <a:pt x="0" y="0"/>
                </a:moveTo>
                <a:lnTo>
                  <a:pt x="1484110" y="0"/>
                </a:lnTo>
                <a:lnTo>
                  <a:pt x="1484110" y="742055"/>
                </a:lnTo>
                <a:lnTo>
                  <a:pt x="0" y="742055"/>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chorobowe</a:t>
            </a:r>
          </a:p>
        </p:txBody>
      </p:sp>
      <p:sp>
        <p:nvSpPr>
          <p:cNvPr id="37" name="Dowolny kształt: kształt 36"/>
          <p:cNvSpPr/>
          <p:nvPr/>
        </p:nvSpPr>
        <p:spPr>
          <a:xfrm>
            <a:off x="6307053" y="1873702"/>
            <a:ext cx="127225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chorobowy</a:t>
            </a:r>
          </a:p>
        </p:txBody>
      </p:sp>
      <p:sp>
        <p:nvSpPr>
          <p:cNvPr id="38" name="Dowolny kształt: kształt 37"/>
          <p:cNvSpPr/>
          <p:nvPr/>
        </p:nvSpPr>
        <p:spPr>
          <a:xfrm>
            <a:off x="6307053" y="2699841"/>
            <a:ext cx="127225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świadczenie rehabilitacyjne</a:t>
            </a:r>
          </a:p>
        </p:txBody>
      </p:sp>
      <p:sp>
        <p:nvSpPr>
          <p:cNvPr id="39" name="Dowolny kształt: kształt 38"/>
          <p:cNvSpPr/>
          <p:nvPr/>
        </p:nvSpPr>
        <p:spPr>
          <a:xfrm>
            <a:off x="6307053" y="3525980"/>
            <a:ext cx="127225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wyrównawczy</a:t>
            </a:r>
          </a:p>
        </p:txBody>
      </p:sp>
      <p:sp>
        <p:nvSpPr>
          <p:cNvPr id="40" name="Dowolny kształt: kształt 39"/>
          <p:cNvSpPr/>
          <p:nvPr/>
        </p:nvSpPr>
        <p:spPr>
          <a:xfrm>
            <a:off x="6307053" y="4352118"/>
            <a:ext cx="127225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macierzyński</a:t>
            </a:r>
          </a:p>
        </p:txBody>
      </p:sp>
      <p:sp>
        <p:nvSpPr>
          <p:cNvPr id="41" name="Dowolny kształt: kształt 40"/>
          <p:cNvSpPr/>
          <p:nvPr/>
        </p:nvSpPr>
        <p:spPr>
          <a:xfrm>
            <a:off x="6307053" y="5199177"/>
            <a:ext cx="1272257"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opiekuńczy</a:t>
            </a:r>
          </a:p>
        </p:txBody>
      </p:sp>
      <p:sp>
        <p:nvSpPr>
          <p:cNvPr id="42" name="Dowolny kształt: kształt 41"/>
          <p:cNvSpPr/>
          <p:nvPr/>
        </p:nvSpPr>
        <p:spPr>
          <a:xfrm>
            <a:off x="8404209" y="893942"/>
            <a:ext cx="1484110" cy="742055"/>
          </a:xfrm>
          <a:custGeom>
            <a:avLst/>
            <a:gdLst>
              <a:gd name="connsiteX0" fmla="*/ 0 w 1484110"/>
              <a:gd name="connsiteY0" fmla="*/ 0 h 742055"/>
              <a:gd name="connsiteX1" fmla="*/ 1484110 w 1484110"/>
              <a:gd name="connsiteY1" fmla="*/ 0 h 742055"/>
              <a:gd name="connsiteX2" fmla="*/ 1484110 w 1484110"/>
              <a:gd name="connsiteY2" fmla="*/ 742055 h 742055"/>
              <a:gd name="connsiteX3" fmla="*/ 0 w 1484110"/>
              <a:gd name="connsiteY3" fmla="*/ 742055 h 742055"/>
              <a:gd name="connsiteX4" fmla="*/ 0 w 1484110"/>
              <a:gd name="connsiteY4" fmla="*/ 0 h 74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10" h="742055">
                <a:moveTo>
                  <a:pt x="0" y="0"/>
                </a:moveTo>
                <a:lnTo>
                  <a:pt x="1484110" y="0"/>
                </a:lnTo>
                <a:lnTo>
                  <a:pt x="1484110" y="742055"/>
                </a:lnTo>
                <a:lnTo>
                  <a:pt x="0" y="742055"/>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wypadkowe</a:t>
            </a:r>
          </a:p>
        </p:txBody>
      </p:sp>
      <p:sp>
        <p:nvSpPr>
          <p:cNvPr id="43" name="Dowolny kształt: kształt 42"/>
          <p:cNvSpPr/>
          <p:nvPr/>
        </p:nvSpPr>
        <p:spPr>
          <a:xfrm>
            <a:off x="9110983" y="1883433"/>
            <a:ext cx="1349192"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zasiłek chorobowy</a:t>
            </a:r>
          </a:p>
        </p:txBody>
      </p:sp>
      <p:sp>
        <p:nvSpPr>
          <p:cNvPr id="44" name="Dowolny kształt: kształt 43"/>
          <p:cNvSpPr/>
          <p:nvPr/>
        </p:nvSpPr>
        <p:spPr>
          <a:xfrm>
            <a:off x="9110983" y="2590213"/>
            <a:ext cx="1349191"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świadczenie rehabilitacyjne</a:t>
            </a:r>
          </a:p>
        </p:txBody>
      </p:sp>
      <p:sp>
        <p:nvSpPr>
          <p:cNvPr id="45" name="Dowolny kształt: kształt 44"/>
          <p:cNvSpPr/>
          <p:nvPr/>
        </p:nvSpPr>
        <p:spPr>
          <a:xfrm>
            <a:off x="9110983" y="3438353"/>
            <a:ext cx="1349191" cy="674595"/>
          </a:xfrm>
          <a:custGeom>
            <a:avLst/>
            <a:gdLst>
              <a:gd name="connsiteX0" fmla="*/ 0 w 1349191"/>
              <a:gd name="connsiteY0" fmla="*/ 0 h 674595"/>
              <a:gd name="connsiteX1" fmla="*/ 1349191 w 1349191"/>
              <a:gd name="connsiteY1" fmla="*/ 0 h 674595"/>
              <a:gd name="connsiteX2" fmla="*/ 1349191 w 1349191"/>
              <a:gd name="connsiteY2" fmla="*/ 674595 h 674595"/>
              <a:gd name="connsiteX3" fmla="*/ 0 w 1349191"/>
              <a:gd name="connsiteY3" fmla="*/ 674595 h 674595"/>
              <a:gd name="connsiteX4" fmla="*/ 0 w 1349191"/>
              <a:gd name="connsiteY4" fmla="*/ 0 h 67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91" h="674595">
                <a:moveTo>
                  <a:pt x="0" y="0"/>
                </a:moveTo>
                <a:lnTo>
                  <a:pt x="1349191" y="0"/>
                </a:lnTo>
                <a:lnTo>
                  <a:pt x="1349191" y="674595"/>
                </a:lnTo>
                <a:lnTo>
                  <a:pt x="0" y="674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z tytułu niezdolności do pracy</a:t>
            </a:r>
          </a:p>
        </p:txBody>
      </p:sp>
      <p:sp>
        <p:nvSpPr>
          <p:cNvPr id="46" name="Dowolny kształt: kształt 45"/>
          <p:cNvSpPr/>
          <p:nvPr/>
        </p:nvSpPr>
        <p:spPr>
          <a:xfrm>
            <a:off x="9110983" y="4347815"/>
            <a:ext cx="1349191"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szkoleniowa</a:t>
            </a:r>
          </a:p>
        </p:txBody>
      </p:sp>
      <p:sp>
        <p:nvSpPr>
          <p:cNvPr id="47" name="Dowolny kształt: kształt 46"/>
          <p:cNvSpPr/>
          <p:nvPr/>
        </p:nvSpPr>
        <p:spPr>
          <a:xfrm>
            <a:off x="9110983" y="5125273"/>
            <a:ext cx="1349191" cy="613268"/>
          </a:xfrm>
          <a:custGeom>
            <a:avLst/>
            <a:gdLst>
              <a:gd name="connsiteX0" fmla="*/ 0 w 1226537"/>
              <a:gd name="connsiteY0" fmla="*/ 0 h 613268"/>
              <a:gd name="connsiteX1" fmla="*/ 1226537 w 1226537"/>
              <a:gd name="connsiteY1" fmla="*/ 0 h 613268"/>
              <a:gd name="connsiteX2" fmla="*/ 1226537 w 1226537"/>
              <a:gd name="connsiteY2" fmla="*/ 613268 h 613268"/>
              <a:gd name="connsiteX3" fmla="*/ 0 w 1226537"/>
              <a:gd name="connsiteY3" fmla="*/ 613268 h 613268"/>
              <a:gd name="connsiteX4" fmla="*/ 0 w 1226537"/>
              <a:gd name="connsiteY4" fmla="*/ 0 h 61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537" h="613268">
                <a:moveTo>
                  <a:pt x="0" y="0"/>
                </a:moveTo>
                <a:lnTo>
                  <a:pt x="1226537" y="0"/>
                </a:lnTo>
                <a:lnTo>
                  <a:pt x="1226537" y="613268"/>
                </a:lnTo>
                <a:lnTo>
                  <a:pt x="0" y="6132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renta rodzinna</a:t>
            </a:r>
          </a:p>
        </p:txBody>
      </p:sp>
      <p:sp>
        <p:nvSpPr>
          <p:cNvPr id="48" name="Dowolny kształt: kształt 47"/>
          <p:cNvSpPr/>
          <p:nvPr/>
        </p:nvSpPr>
        <p:spPr>
          <a:xfrm>
            <a:off x="9110983" y="5973408"/>
            <a:ext cx="1349191" cy="674595"/>
          </a:xfrm>
          <a:custGeom>
            <a:avLst/>
            <a:gdLst>
              <a:gd name="connsiteX0" fmla="*/ 0 w 1349191"/>
              <a:gd name="connsiteY0" fmla="*/ 0 h 674595"/>
              <a:gd name="connsiteX1" fmla="*/ 1349191 w 1349191"/>
              <a:gd name="connsiteY1" fmla="*/ 0 h 674595"/>
              <a:gd name="connsiteX2" fmla="*/ 1349191 w 1349191"/>
              <a:gd name="connsiteY2" fmla="*/ 674595 h 674595"/>
              <a:gd name="connsiteX3" fmla="*/ 0 w 1349191"/>
              <a:gd name="connsiteY3" fmla="*/ 674595 h 674595"/>
              <a:gd name="connsiteX4" fmla="*/ 0 w 1349191"/>
              <a:gd name="connsiteY4" fmla="*/ 0 h 67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191" h="674595">
                <a:moveTo>
                  <a:pt x="0" y="0"/>
                </a:moveTo>
                <a:lnTo>
                  <a:pt x="1349191" y="0"/>
                </a:lnTo>
                <a:lnTo>
                  <a:pt x="1349191" y="674595"/>
                </a:lnTo>
                <a:lnTo>
                  <a:pt x="0" y="674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Arial" panose="020B0604020202020204" pitchFamily="34" charset="0"/>
                <a:cs typeface="Arial" panose="020B0604020202020204" pitchFamily="34" charset="0"/>
              </a:rPr>
              <a:t>jednorazowe odszkodowanie</a:t>
            </a:r>
          </a:p>
        </p:txBody>
      </p:sp>
    </p:spTree>
    <p:extLst>
      <p:ext uri="{BB962C8B-B14F-4D97-AF65-F5344CB8AC3E}">
        <p14:creationId xmlns:p14="http://schemas.microsoft.com/office/powerpoint/2010/main" val="361312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1000"/>
                                        <p:tgtEl>
                                          <p:spTgt spid="41"/>
                                        </p:tgtEl>
                                      </p:cBhvr>
                                    </p:animEffect>
                                    <p:anim calcmode="lin" valueType="num">
                                      <p:cBhvr>
                                        <p:cTn id="106" dur="1000" fill="hold"/>
                                        <p:tgtEl>
                                          <p:spTgt spid="41"/>
                                        </p:tgtEl>
                                        <p:attrNameLst>
                                          <p:attrName>ppt_x</p:attrName>
                                        </p:attrNameLst>
                                      </p:cBhvr>
                                      <p:tavLst>
                                        <p:tav tm="0">
                                          <p:val>
                                            <p:strVal val="#ppt_x"/>
                                          </p:val>
                                        </p:tav>
                                        <p:tav tm="100000">
                                          <p:val>
                                            <p:strVal val="#ppt_x"/>
                                          </p:val>
                                        </p:tav>
                                      </p:tavLst>
                                    </p:anim>
                                    <p:anim calcmode="lin" valueType="num">
                                      <p:cBhvr>
                                        <p:cTn id="10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1000"/>
                                        <p:tgtEl>
                                          <p:spTgt spid="43"/>
                                        </p:tgtEl>
                                      </p:cBhvr>
                                    </p:animEffect>
                                    <p:anim calcmode="lin" valueType="num">
                                      <p:cBhvr>
                                        <p:cTn id="120" dur="1000" fill="hold"/>
                                        <p:tgtEl>
                                          <p:spTgt spid="43"/>
                                        </p:tgtEl>
                                        <p:attrNameLst>
                                          <p:attrName>ppt_x</p:attrName>
                                        </p:attrNameLst>
                                      </p:cBhvr>
                                      <p:tavLst>
                                        <p:tav tm="0">
                                          <p:val>
                                            <p:strVal val="#ppt_x"/>
                                          </p:val>
                                        </p:tav>
                                        <p:tav tm="100000">
                                          <p:val>
                                            <p:strVal val="#ppt_x"/>
                                          </p:val>
                                        </p:tav>
                                      </p:tavLst>
                                    </p:anim>
                                    <p:anim calcmode="lin" valueType="num">
                                      <p:cBhvr>
                                        <p:cTn id="1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0"/>
                                        <p:tgtEl>
                                          <p:spTgt spid="44"/>
                                        </p:tgtEl>
                                      </p:cBhvr>
                                    </p:animEffect>
                                    <p:anim calcmode="lin" valueType="num">
                                      <p:cBhvr>
                                        <p:cTn id="127" dur="1000" fill="hold"/>
                                        <p:tgtEl>
                                          <p:spTgt spid="44"/>
                                        </p:tgtEl>
                                        <p:attrNameLst>
                                          <p:attrName>ppt_x</p:attrName>
                                        </p:attrNameLst>
                                      </p:cBhvr>
                                      <p:tavLst>
                                        <p:tav tm="0">
                                          <p:val>
                                            <p:strVal val="#ppt_x"/>
                                          </p:val>
                                        </p:tav>
                                        <p:tav tm="100000">
                                          <p:val>
                                            <p:strVal val="#ppt_x"/>
                                          </p:val>
                                        </p:tav>
                                      </p:tavLst>
                                    </p:anim>
                                    <p:anim calcmode="lin" valueType="num">
                                      <p:cBhvr>
                                        <p:cTn id="1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1000"/>
                                        <p:tgtEl>
                                          <p:spTgt spid="45"/>
                                        </p:tgtEl>
                                      </p:cBhvr>
                                    </p:animEffect>
                                    <p:anim calcmode="lin" valueType="num">
                                      <p:cBhvr>
                                        <p:cTn id="134" dur="1000" fill="hold"/>
                                        <p:tgtEl>
                                          <p:spTgt spid="45"/>
                                        </p:tgtEl>
                                        <p:attrNameLst>
                                          <p:attrName>ppt_x</p:attrName>
                                        </p:attrNameLst>
                                      </p:cBhvr>
                                      <p:tavLst>
                                        <p:tav tm="0">
                                          <p:val>
                                            <p:strVal val="#ppt_x"/>
                                          </p:val>
                                        </p:tav>
                                        <p:tav tm="100000">
                                          <p:val>
                                            <p:strVal val="#ppt_x"/>
                                          </p:val>
                                        </p:tav>
                                      </p:tavLst>
                                    </p:anim>
                                    <p:anim calcmode="lin" valueType="num">
                                      <p:cBhvr>
                                        <p:cTn id="1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1000"/>
                                        <p:tgtEl>
                                          <p:spTgt spid="46"/>
                                        </p:tgtEl>
                                      </p:cBhvr>
                                    </p:animEffect>
                                    <p:anim calcmode="lin" valueType="num">
                                      <p:cBhvr>
                                        <p:cTn id="141" dur="1000" fill="hold"/>
                                        <p:tgtEl>
                                          <p:spTgt spid="46"/>
                                        </p:tgtEl>
                                        <p:attrNameLst>
                                          <p:attrName>ppt_x</p:attrName>
                                        </p:attrNameLst>
                                      </p:cBhvr>
                                      <p:tavLst>
                                        <p:tav tm="0">
                                          <p:val>
                                            <p:strVal val="#ppt_x"/>
                                          </p:val>
                                        </p:tav>
                                        <p:tav tm="100000">
                                          <p:val>
                                            <p:strVal val="#ppt_x"/>
                                          </p:val>
                                        </p:tav>
                                      </p:tavLst>
                                    </p:anim>
                                    <p:anim calcmode="lin" valueType="num">
                                      <p:cBhvr>
                                        <p:cTn id="1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1000"/>
                                        <p:tgtEl>
                                          <p:spTgt spid="47"/>
                                        </p:tgtEl>
                                      </p:cBhvr>
                                    </p:animEffect>
                                    <p:anim calcmode="lin" valueType="num">
                                      <p:cBhvr>
                                        <p:cTn id="148" dur="1000" fill="hold"/>
                                        <p:tgtEl>
                                          <p:spTgt spid="47"/>
                                        </p:tgtEl>
                                        <p:attrNameLst>
                                          <p:attrName>ppt_x</p:attrName>
                                        </p:attrNameLst>
                                      </p:cBhvr>
                                      <p:tavLst>
                                        <p:tav tm="0">
                                          <p:val>
                                            <p:strVal val="#ppt_x"/>
                                          </p:val>
                                        </p:tav>
                                        <p:tav tm="100000">
                                          <p:val>
                                            <p:strVal val="#ppt_x"/>
                                          </p:val>
                                        </p:tav>
                                      </p:tavLst>
                                    </p:anim>
                                    <p:anim calcmode="lin" valueType="num">
                                      <p:cBhvr>
                                        <p:cTn id="14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8"/>
                                        </p:tgtEl>
                                        <p:attrNameLst>
                                          <p:attrName>style.visibility</p:attrName>
                                        </p:attrNameLst>
                                      </p:cBhvr>
                                      <p:to>
                                        <p:strVal val="visible"/>
                                      </p:to>
                                    </p:set>
                                    <p:animEffect transition="in" filter="fade">
                                      <p:cBhvr>
                                        <p:cTn id="154" dur="1000"/>
                                        <p:tgtEl>
                                          <p:spTgt spid="48"/>
                                        </p:tgtEl>
                                      </p:cBhvr>
                                    </p:animEffect>
                                    <p:anim calcmode="lin" valueType="num">
                                      <p:cBhvr>
                                        <p:cTn id="155" dur="1000" fill="hold"/>
                                        <p:tgtEl>
                                          <p:spTgt spid="48"/>
                                        </p:tgtEl>
                                        <p:attrNameLst>
                                          <p:attrName>ppt_x</p:attrName>
                                        </p:attrNameLst>
                                      </p:cBhvr>
                                      <p:tavLst>
                                        <p:tav tm="0">
                                          <p:val>
                                            <p:strVal val="#ppt_x"/>
                                          </p:val>
                                        </p:tav>
                                        <p:tav tm="100000">
                                          <p:val>
                                            <p:strVal val="#ppt_x"/>
                                          </p:val>
                                        </p:tav>
                                      </p:tavLst>
                                    </p:anim>
                                    <p:anim calcmode="lin" valueType="num">
                                      <p:cBhvr>
                                        <p:cTn id="15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ójkąt równoramienny 5"/>
          <p:cNvSpPr/>
          <p:nvPr/>
        </p:nvSpPr>
        <p:spPr>
          <a:xfrm>
            <a:off x="2460158" y="244475"/>
            <a:ext cx="6137275" cy="6137275"/>
          </a:xfrm>
          <a:prstGeom prst="triangl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Dowolny kształt: kształt 6"/>
          <p:cNvSpPr/>
          <p:nvPr/>
        </p:nvSpPr>
        <p:spPr>
          <a:xfrm>
            <a:off x="5528795" y="859085"/>
            <a:ext cx="4936630"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powszechności</a:t>
            </a:r>
          </a:p>
        </p:txBody>
      </p:sp>
      <p:sp>
        <p:nvSpPr>
          <p:cNvPr id="8" name="Dowolny kształt: kształt 7"/>
          <p:cNvSpPr/>
          <p:nvPr/>
        </p:nvSpPr>
        <p:spPr>
          <a:xfrm>
            <a:off x="5519181" y="1627345"/>
            <a:ext cx="4946244"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przymusowości</a:t>
            </a:r>
          </a:p>
        </p:txBody>
      </p:sp>
      <p:sp>
        <p:nvSpPr>
          <p:cNvPr id="9" name="Dowolny kształt: kształt 8"/>
          <p:cNvSpPr/>
          <p:nvPr/>
        </p:nvSpPr>
        <p:spPr>
          <a:xfrm>
            <a:off x="5548063" y="2278661"/>
            <a:ext cx="4917362"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automatyzmu prawnego</a:t>
            </a:r>
          </a:p>
        </p:txBody>
      </p:sp>
      <p:sp>
        <p:nvSpPr>
          <p:cNvPr id="10" name="Dowolny kształt: kształt 9"/>
          <p:cNvSpPr/>
          <p:nvPr/>
        </p:nvSpPr>
        <p:spPr>
          <a:xfrm>
            <a:off x="5548043" y="2929979"/>
            <a:ext cx="4917382" cy="456100"/>
          </a:xfrm>
          <a:custGeom>
            <a:avLst/>
            <a:gdLst>
              <a:gd name="connsiteX0" fmla="*/ 0 w 4797725"/>
              <a:gd name="connsiteY0" fmla="*/ 76018 h 456100"/>
              <a:gd name="connsiteX1" fmla="*/ 76018 w 4797725"/>
              <a:gd name="connsiteY1" fmla="*/ 0 h 456100"/>
              <a:gd name="connsiteX2" fmla="*/ 4721707 w 4797725"/>
              <a:gd name="connsiteY2" fmla="*/ 0 h 456100"/>
              <a:gd name="connsiteX3" fmla="*/ 4797725 w 4797725"/>
              <a:gd name="connsiteY3" fmla="*/ 76018 h 456100"/>
              <a:gd name="connsiteX4" fmla="*/ 4797725 w 4797725"/>
              <a:gd name="connsiteY4" fmla="*/ 380082 h 456100"/>
              <a:gd name="connsiteX5" fmla="*/ 4721707 w 4797725"/>
              <a:gd name="connsiteY5" fmla="*/ 456100 h 456100"/>
              <a:gd name="connsiteX6" fmla="*/ 76018 w 4797725"/>
              <a:gd name="connsiteY6" fmla="*/ 456100 h 456100"/>
              <a:gd name="connsiteX7" fmla="*/ 0 w 4797725"/>
              <a:gd name="connsiteY7" fmla="*/ 380082 h 456100"/>
              <a:gd name="connsiteX8" fmla="*/ 0 w 4797725"/>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7725" h="456100">
                <a:moveTo>
                  <a:pt x="0" y="76018"/>
                </a:moveTo>
                <a:cubicBezTo>
                  <a:pt x="0" y="34034"/>
                  <a:pt x="34034" y="0"/>
                  <a:pt x="76018" y="0"/>
                </a:cubicBezTo>
                <a:lnTo>
                  <a:pt x="4721707" y="0"/>
                </a:lnTo>
                <a:cubicBezTo>
                  <a:pt x="4763691" y="0"/>
                  <a:pt x="4797725" y="34034"/>
                  <a:pt x="4797725" y="76018"/>
                </a:cubicBezTo>
                <a:lnTo>
                  <a:pt x="4797725" y="380082"/>
                </a:lnTo>
                <a:cubicBezTo>
                  <a:pt x="4797725" y="422066"/>
                  <a:pt x="4763691" y="456100"/>
                  <a:pt x="4721707"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solidarności wspólnoty ryzyka</a:t>
            </a:r>
          </a:p>
        </p:txBody>
      </p:sp>
      <p:sp>
        <p:nvSpPr>
          <p:cNvPr id="11" name="Dowolny kształt: kształt 10"/>
          <p:cNvSpPr/>
          <p:nvPr/>
        </p:nvSpPr>
        <p:spPr>
          <a:xfrm>
            <a:off x="5524686" y="3506875"/>
            <a:ext cx="4940739" cy="456100"/>
          </a:xfrm>
          <a:custGeom>
            <a:avLst/>
            <a:gdLst>
              <a:gd name="connsiteX0" fmla="*/ 0 w 4940739"/>
              <a:gd name="connsiteY0" fmla="*/ 76018 h 456100"/>
              <a:gd name="connsiteX1" fmla="*/ 76018 w 4940739"/>
              <a:gd name="connsiteY1" fmla="*/ 0 h 456100"/>
              <a:gd name="connsiteX2" fmla="*/ 4864721 w 4940739"/>
              <a:gd name="connsiteY2" fmla="*/ 0 h 456100"/>
              <a:gd name="connsiteX3" fmla="*/ 4940739 w 4940739"/>
              <a:gd name="connsiteY3" fmla="*/ 76018 h 456100"/>
              <a:gd name="connsiteX4" fmla="*/ 4940739 w 4940739"/>
              <a:gd name="connsiteY4" fmla="*/ 380082 h 456100"/>
              <a:gd name="connsiteX5" fmla="*/ 4864721 w 4940739"/>
              <a:gd name="connsiteY5" fmla="*/ 456100 h 456100"/>
              <a:gd name="connsiteX6" fmla="*/ 76018 w 4940739"/>
              <a:gd name="connsiteY6" fmla="*/ 456100 h 456100"/>
              <a:gd name="connsiteX7" fmla="*/ 0 w 4940739"/>
              <a:gd name="connsiteY7" fmla="*/ 380082 h 456100"/>
              <a:gd name="connsiteX8" fmla="*/ 0 w 4940739"/>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0739" h="456100">
                <a:moveTo>
                  <a:pt x="0" y="76018"/>
                </a:moveTo>
                <a:cubicBezTo>
                  <a:pt x="0" y="34034"/>
                  <a:pt x="34034" y="0"/>
                  <a:pt x="76018" y="0"/>
                </a:cubicBezTo>
                <a:lnTo>
                  <a:pt x="4864721" y="0"/>
                </a:lnTo>
                <a:cubicBezTo>
                  <a:pt x="4906705" y="0"/>
                  <a:pt x="4940739" y="34034"/>
                  <a:pt x="4940739" y="76018"/>
                </a:cubicBezTo>
                <a:lnTo>
                  <a:pt x="4940739" y="380082"/>
                </a:lnTo>
                <a:cubicBezTo>
                  <a:pt x="4940739" y="422066"/>
                  <a:pt x="4906705" y="456100"/>
                  <a:pt x="4864721"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równego traktowania ubezpieczonych</a:t>
            </a:r>
          </a:p>
        </p:txBody>
      </p:sp>
      <p:sp>
        <p:nvSpPr>
          <p:cNvPr id="12" name="Dowolny kształt: kształt 11"/>
          <p:cNvSpPr/>
          <p:nvPr/>
        </p:nvSpPr>
        <p:spPr>
          <a:xfrm>
            <a:off x="5557677" y="4115668"/>
            <a:ext cx="4907748"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gwarancji wypłacalności świadczeń</a:t>
            </a:r>
          </a:p>
        </p:txBody>
      </p:sp>
      <p:sp>
        <p:nvSpPr>
          <p:cNvPr id="13" name="Dowolny kształt: kształt 12"/>
          <p:cNvSpPr/>
          <p:nvPr/>
        </p:nvSpPr>
        <p:spPr>
          <a:xfrm>
            <a:off x="5538409" y="4724462"/>
            <a:ext cx="4927016"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schematyzmu świadczeń</a:t>
            </a:r>
          </a:p>
        </p:txBody>
      </p:sp>
      <p:sp>
        <p:nvSpPr>
          <p:cNvPr id="14" name="Dowolny kształt: kształt 13"/>
          <p:cNvSpPr/>
          <p:nvPr/>
        </p:nvSpPr>
        <p:spPr>
          <a:xfrm>
            <a:off x="5548063" y="5375782"/>
            <a:ext cx="4917362"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marL="0" lvl="0" indent="0" algn="ctr" defTabSz="755650">
              <a:lnSpc>
                <a:spcPct val="90000"/>
              </a:lnSpc>
              <a:spcBef>
                <a:spcPct val="0"/>
              </a:spcBef>
              <a:spcAft>
                <a:spcPct val="35000"/>
              </a:spcAft>
              <a:buNone/>
            </a:pPr>
            <a:r>
              <a:rPr lang="pl-PL" sz="1700" kern="1200" dirty="0"/>
              <a:t>Zasada formalizmu normatywnego</a:t>
            </a:r>
          </a:p>
        </p:txBody>
      </p:sp>
      <p:sp>
        <p:nvSpPr>
          <p:cNvPr id="15" name="Dowolny kształt: kształt 14"/>
          <p:cNvSpPr/>
          <p:nvPr/>
        </p:nvSpPr>
        <p:spPr>
          <a:xfrm>
            <a:off x="485133" y="357684"/>
            <a:ext cx="3989228" cy="1094043"/>
          </a:xfrm>
          <a:custGeom>
            <a:avLst/>
            <a:gdLst>
              <a:gd name="connsiteX0" fmla="*/ 0 w 3989228"/>
              <a:gd name="connsiteY0" fmla="*/ 124359 h 746138"/>
              <a:gd name="connsiteX1" fmla="*/ 124359 w 3989228"/>
              <a:gd name="connsiteY1" fmla="*/ 0 h 746138"/>
              <a:gd name="connsiteX2" fmla="*/ 3864869 w 3989228"/>
              <a:gd name="connsiteY2" fmla="*/ 0 h 746138"/>
              <a:gd name="connsiteX3" fmla="*/ 3989228 w 3989228"/>
              <a:gd name="connsiteY3" fmla="*/ 124359 h 746138"/>
              <a:gd name="connsiteX4" fmla="*/ 3989228 w 3989228"/>
              <a:gd name="connsiteY4" fmla="*/ 621779 h 746138"/>
              <a:gd name="connsiteX5" fmla="*/ 3864869 w 3989228"/>
              <a:gd name="connsiteY5" fmla="*/ 746138 h 746138"/>
              <a:gd name="connsiteX6" fmla="*/ 124359 w 3989228"/>
              <a:gd name="connsiteY6" fmla="*/ 746138 h 746138"/>
              <a:gd name="connsiteX7" fmla="*/ 0 w 3989228"/>
              <a:gd name="connsiteY7" fmla="*/ 621779 h 746138"/>
              <a:gd name="connsiteX8" fmla="*/ 0 w 3989228"/>
              <a:gd name="connsiteY8" fmla="*/ 124359 h 7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746138">
                <a:moveTo>
                  <a:pt x="0" y="124359"/>
                </a:moveTo>
                <a:cubicBezTo>
                  <a:pt x="0" y="55677"/>
                  <a:pt x="55677" y="0"/>
                  <a:pt x="124359" y="0"/>
                </a:cubicBezTo>
                <a:lnTo>
                  <a:pt x="3864869" y="0"/>
                </a:lnTo>
                <a:cubicBezTo>
                  <a:pt x="3933551" y="0"/>
                  <a:pt x="3989228" y="55677"/>
                  <a:pt x="3989228" y="124359"/>
                </a:cubicBezTo>
                <a:lnTo>
                  <a:pt x="3989228" y="621779"/>
                </a:lnTo>
                <a:cubicBezTo>
                  <a:pt x="3989228" y="690461"/>
                  <a:pt x="3933551" y="746138"/>
                  <a:pt x="3864869" y="746138"/>
                </a:cubicBezTo>
                <a:lnTo>
                  <a:pt x="124359" y="746138"/>
                </a:lnTo>
                <a:cubicBezTo>
                  <a:pt x="55677" y="746138"/>
                  <a:pt x="0" y="690461"/>
                  <a:pt x="0" y="621779"/>
                </a:cubicBezTo>
                <a:lnTo>
                  <a:pt x="0" y="124359"/>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193" tIns="101193" rIns="101193" bIns="101193" numCol="1" spcCol="1270" anchor="ctr" anchorCtr="0">
            <a:noAutofit/>
          </a:bodyPr>
          <a:lstStyle/>
          <a:p>
            <a:pPr marL="0" lvl="0" indent="0" algn="ctr" defTabSz="755650">
              <a:lnSpc>
                <a:spcPct val="90000"/>
              </a:lnSpc>
              <a:spcBef>
                <a:spcPct val="0"/>
              </a:spcBef>
              <a:spcAft>
                <a:spcPct val="35000"/>
              </a:spcAft>
              <a:buNone/>
            </a:pPr>
            <a:r>
              <a:rPr lang="pl-PL" sz="2800" kern="1200" dirty="0"/>
              <a:t>Zasady prawa ubezpieczeń społecznych</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051889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Łuk blokowy 6"/>
          <p:cNvSpPr/>
          <p:nvPr/>
        </p:nvSpPr>
        <p:spPr>
          <a:xfrm>
            <a:off x="-6602632" y="-909690"/>
            <a:ext cx="8131281" cy="8131281"/>
          </a:xfrm>
          <a:prstGeom prst="blockArc">
            <a:avLst>
              <a:gd name="adj1" fmla="val 18900000"/>
              <a:gd name="adj2" fmla="val 2700000"/>
              <a:gd name="adj3" fmla="val 26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Dowolny kształt 7"/>
          <p:cNvSpPr/>
          <p:nvPr/>
        </p:nvSpPr>
        <p:spPr>
          <a:xfrm>
            <a:off x="728347" y="271850"/>
            <a:ext cx="11186141" cy="744611"/>
          </a:xfrm>
          <a:custGeom>
            <a:avLst/>
            <a:gdLst>
              <a:gd name="connsiteX0" fmla="*/ 0 w 11266802"/>
              <a:gd name="connsiteY0" fmla="*/ 0 h 549099"/>
              <a:gd name="connsiteX1" fmla="*/ 11266802 w 11266802"/>
              <a:gd name="connsiteY1" fmla="*/ 0 h 549099"/>
              <a:gd name="connsiteX2" fmla="*/ 11266802 w 11266802"/>
              <a:gd name="connsiteY2" fmla="*/ 549099 h 549099"/>
              <a:gd name="connsiteX3" fmla="*/ 0 w 11266802"/>
              <a:gd name="connsiteY3" fmla="*/ 549099 h 549099"/>
              <a:gd name="connsiteX4" fmla="*/ 0 w 11266802"/>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6802" h="549099">
                <a:moveTo>
                  <a:pt x="0" y="0"/>
                </a:moveTo>
                <a:lnTo>
                  <a:pt x="11266802" y="0"/>
                </a:lnTo>
                <a:lnTo>
                  <a:pt x="11266802" y="549099"/>
                </a:lnTo>
                <a:lnTo>
                  <a:pt x="0" y="549099"/>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STOSUNEK PRACY</a:t>
            </a:r>
          </a:p>
        </p:txBody>
      </p:sp>
      <p:sp>
        <p:nvSpPr>
          <p:cNvPr id="9" name="Elipsa 8"/>
          <p:cNvSpPr/>
          <p:nvPr/>
        </p:nvSpPr>
        <p:spPr>
          <a:xfrm>
            <a:off x="304499" y="340971"/>
            <a:ext cx="686374" cy="6863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Dowolny kształt 9"/>
          <p:cNvSpPr/>
          <p:nvPr/>
        </p:nvSpPr>
        <p:spPr>
          <a:xfrm>
            <a:off x="1144944" y="1233740"/>
            <a:ext cx="10769544" cy="549099"/>
          </a:xfrm>
          <a:custGeom>
            <a:avLst/>
            <a:gdLst>
              <a:gd name="connsiteX0" fmla="*/ 0 w 10769544"/>
              <a:gd name="connsiteY0" fmla="*/ 0 h 549099"/>
              <a:gd name="connsiteX1" fmla="*/ 10769544 w 10769544"/>
              <a:gd name="connsiteY1" fmla="*/ 0 h 549099"/>
              <a:gd name="connsiteX2" fmla="*/ 10769544 w 10769544"/>
              <a:gd name="connsiteY2" fmla="*/ 549099 h 549099"/>
              <a:gd name="connsiteX3" fmla="*/ 0 w 10769544"/>
              <a:gd name="connsiteY3" fmla="*/ 549099 h 549099"/>
              <a:gd name="connsiteX4" fmla="*/ 0 w 10769544"/>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9544" h="549099">
                <a:moveTo>
                  <a:pt x="0" y="0"/>
                </a:moveTo>
                <a:lnTo>
                  <a:pt x="10769544" y="0"/>
                </a:lnTo>
                <a:lnTo>
                  <a:pt x="10769544"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dobrowolność</a:t>
            </a:r>
          </a:p>
        </p:txBody>
      </p:sp>
      <p:sp>
        <p:nvSpPr>
          <p:cNvPr id="11" name="Strzałka w prawo 10"/>
          <p:cNvSpPr/>
          <p:nvPr/>
        </p:nvSpPr>
        <p:spPr>
          <a:xfrm>
            <a:off x="801757" y="1165103"/>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Dowolny kształt 11"/>
          <p:cNvSpPr/>
          <p:nvPr/>
        </p:nvSpPr>
        <p:spPr>
          <a:xfrm>
            <a:off x="1417440" y="2057268"/>
            <a:ext cx="10497048" cy="549099"/>
          </a:xfrm>
          <a:custGeom>
            <a:avLst/>
            <a:gdLst>
              <a:gd name="connsiteX0" fmla="*/ 0 w 10497048"/>
              <a:gd name="connsiteY0" fmla="*/ 0 h 549099"/>
              <a:gd name="connsiteX1" fmla="*/ 10497048 w 10497048"/>
              <a:gd name="connsiteY1" fmla="*/ 0 h 549099"/>
              <a:gd name="connsiteX2" fmla="*/ 10497048 w 10497048"/>
              <a:gd name="connsiteY2" fmla="*/ 549099 h 549099"/>
              <a:gd name="connsiteX3" fmla="*/ 0 w 10497048"/>
              <a:gd name="connsiteY3" fmla="*/ 549099 h 549099"/>
              <a:gd name="connsiteX4" fmla="*/ 0 w 10497048"/>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7048" h="549099">
                <a:moveTo>
                  <a:pt x="0" y="0"/>
                </a:moveTo>
                <a:lnTo>
                  <a:pt x="10497048" y="0"/>
                </a:lnTo>
                <a:lnTo>
                  <a:pt x="10497048"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podporządkowanie</a:t>
            </a:r>
          </a:p>
        </p:txBody>
      </p:sp>
      <p:sp>
        <p:nvSpPr>
          <p:cNvPr id="13" name="Strzałka w prawo 12"/>
          <p:cNvSpPr/>
          <p:nvPr/>
        </p:nvSpPr>
        <p:spPr>
          <a:xfrm>
            <a:off x="1074253" y="1988631"/>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Dowolny kształt 13"/>
          <p:cNvSpPr/>
          <p:nvPr/>
        </p:nvSpPr>
        <p:spPr>
          <a:xfrm>
            <a:off x="1585107" y="2929529"/>
            <a:ext cx="10329382" cy="549099"/>
          </a:xfrm>
          <a:custGeom>
            <a:avLst/>
            <a:gdLst>
              <a:gd name="connsiteX0" fmla="*/ 0 w 10410043"/>
              <a:gd name="connsiteY0" fmla="*/ 0 h 549099"/>
              <a:gd name="connsiteX1" fmla="*/ 10410043 w 10410043"/>
              <a:gd name="connsiteY1" fmla="*/ 0 h 549099"/>
              <a:gd name="connsiteX2" fmla="*/ 10410043 w 10410043"/>
              <a:gd name="connsiteY2" fmla="*/ 549099 h 549099"/>
              <a:gd name="connsiteX3" fmla="*/ 0 w 10410043"/>
              <a:gd name="connsiteY3" fmla="*/ 549099 h 549099"/>
              <a:gd name="connsiteX4" fmla="*/ 0 w 10410043"/>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043" h="549099">
                <a:moveTo>
                  <a:pt x="0" y="0"/>
                </a:moveTo>
                <a:lnTo>
                  <a:pt x="10410043" y="0"/>
                </a:lnTo>
                <a:lnTo>
                  <a:pt x="10410043"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odpłatność</a:t>
            </a:r>
          </a:p>
        </p:txBody>
      </p:sp>
      <p:sp>
        <p:nvSpPr>
          <p:cNvPr id="15" name="Strzałka w prawo 14"/>
          <p:cNvSpPr/>
          <p:nvPr/>
        </p:nvSpPr>
        <p:spPr>
          <a:xfrm>
            <a:off x="1161258" y="2812763"/>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Dowolny kształt 15"/>
          <p:cNvSpPr/>
          <p:nvPr/>
        </p:nvSpPr>
        <p:spPr>
          <a:xfrm>
            <a:off x="1417440" y="3705533"/>
            <a:ext cx="10497048" cy="734985"/>
          </a:xfrm>
          <a:custGeom>
            <a:avLst/>
            <a:gdLst>
              <a:gd name="connsiteX0" fmla="*/ 0 w 10497048"/>
              <a:gd name="connsiteY0" fmla="*/ 0 h 549099"/>
              <a:gd name="connsiteX1" fmla="*/ 10497048 w 10497048"/>
              <a:gd name="connsiteY1" fmla="*/ 0 h 549099"/>
              <a:gd name="connsiteX2" fmla="*/ 10497048 w 10497048"/>
              <a:gd name="connsiteY2" fmla="*/ 549099 h 549099"/>
              <a:gd name="connsiteX3" fmla="*/ 0 w 10497048"/>
              <a:gd name="connsiteY3" fmla="*/ 549099 h 549099"/>
              <a:gd name="connsiteX4" fmla="*/ 0 w 10497048"/>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7048" h="549099">
                <a:moveTo>
                  <a:pt x="0" y="0"/>
                </a:moveTo>
                <a:lnTo>
                  <a:pt x="10497048" y="0"/>
                </a:lnTo>
                <a:lnTo>
                  <a:pt x="10497048"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wykonywanie pracy osobiście na rzecz podmiotu zatrudniającego</a:t>
            </a:r>
          </a:p>
        </p:txBody>
      </p:sp>
      <p:sp>
        <p:nvSpPr>
          <p:cNvPr id="17" name="Strzałka w prawo 16"/>
          <p:cNvSpPr/>
          <p:nvPr/>
        </p:nvSpPr>
        <p:spPr>
          <a:xfrm>
            <a:off x="1074253" y="3636895"/>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Dowolny kształt 17"/>
          <p:cNvSpPr/>
          <p:nvPr/>
        </p:nvSpPr>
        <p:spPr>
          <a:xfrm>
            <a:off x="1144944" y="4597698"/>
            <a:ext cx="10769544" cy="549099"/>
          </a:xfrm>
          <a:custGeom>
            <a:avLst/>
            <a:gdLst>
              <a:gd name="connsiteX0" fmla="*/ 0 w 10769544"/>
              <a:gd name="connsiteY0" fmla="*/ 0 h 549099"/>
              <a:gd name="connsiteX1" fmla="*/ 10769544 w 10769544"/>
              <a:gd name="connsiteY1" fmla="*/ 0 h 549099"/>
              <a:gd name="connsiteX2" fmla="*/ 10769544 w 10769544"/>
              <a:gd name="connsiteY2" fmla="*/ 549099 h 549099"/>
              <a:gd name="connsiteX3" fmla="*/ 0 w 10769544"/>
              <a:gd name="connsiteY3" fmla="*/ 549099 h 549099"/>
              <a:gd name="connsiteX4" fmla="*/ 0 w 10769544"/>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9544" h="549099">
                <a:moveTo>
                  <a:pt x="0" y="0"/>
                </a:moveTo>
                <a:lnTo>
                  <a:pt x="10769544" y="0"/>
                </a:lnTo>
                <a:lnTo>
                  <a:pt x="10769544"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dirty="0"/>
              <a:t>zobowiązanie do starannego działania</a:t>
            </a:r>
          </a:p>
        </p:txBody>
      </p:sp>
      <p:sp>
        <p:nvSpPr>
          <p:cNvPr id="19" name="Strzałka w prawo 18"/>
          <p:cNvSpPr/>
          <p:nvPr/>
        </p:nvSpPr>
        <p:spPr>
          <a:xfrm>
            <a:off x="801757" y="4460423"/>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Dowolny kształt 19"/>
          <p:cNvSpPr/>
          <p:nvPr/>
        </p:nvSpPr>
        <p:spPr>
          <a:xfrm>
            <a:off x="647686" y="5353193"/>
            <a:ext cx="11266802" cy="549099"/>
          </a:xfrm>
          <a:custGeom>
            <a:avLst/>
            <a:gdLst>
              <a:gd name="connsiteX0" fmla="*/ 0 w 11266802"/>
              <a:gd name="connsiteY0" fmla="*/ 0 h 549099"/>
              <a:gd name="connsiteX1" fmla="*/ 11266802 w 11266802"/>
              <a:gd name="connsiteY1" fmla="*/ 0 h 549099"/>
              <a:gd name="connsiteX2" fmla="*/ 11266802 w 11266802"/>
              <a:gd name="connsiteY2" fmla="*/ 549099 h 549099"/>
              <a:gd name="connsiteX3" fmla="*/ 0 w 11266802"/>
              <a:gd name="connsiteY3" fmla="*/ 549099 h 549099"/>
              <a:gd name="connsiteX4" fmla="*/ 0 w 11266802"/>
              <a:gd name="connsiteY4" fmla="*/ 0 h 54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6802" h="549099">
                <a:moveTo>
                  <a:pt x="0" y="0"/>
                </a:moveTo>
                <a:lnTo>
                  <a:pt x="11266802" y="0"/>
                </a:lnTo>
                <a:lnTo>
                  <a:pt x="11266802" y="549099"/>
                </a:lnTo>
                <a:lnTo>
                  <a:pt x="0" y="549099"/>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5848" tIns="71120" rIns="71120" bIns="71120" numCol="1" spcCol="1270" anchor="ctr" anchorCtr="0">
            <a:noAutofit/>
          </a:bodyPr>
          <a:lstStyle/>
          <a:p>
            <a:pPr lvl="0" algn="l" defTabSz="1244600">
              <a:lnSpc>
                <a:spcPct val="90000"/>
              </a:lnSpc>
              <a:spcBef>
                <a:spcPct val="0"/>
              </a:spcBef>
              <a:spcAft>
                <a:spcPct val="35000"/>
              </a:spcAft>
            </a:pPr>
            <a:r>
              <a:rPr lang="pl-PL" sz="2800" kern="1200"/>
              <a:t>ryzyko </a:t>
            </a:r>
            <a:r>
              <a:rPr lang="pl-PL" sz="2800" kern="1200" dirty="0"/>
              <a:t>pracodawcy</a:t>
            </a:r>
          </a:p>
        </p:txBody>
      </p:sp>
      <p:sp>
        <p:nvSpPr>
          <p:cNvPr id="21" name="Strzałka w prawo 20"/>
          <p:cNvSpPr/>
          <p:nvPr/>
        </p:nvSpPr>
        <p:spPr>
          <a:xfrm>
            <a:off x="304499" y="5284555"/>
            <a:ext cx="686374" cy="686374"/>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pole tekstowe 21"/>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493142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94948" y="134471"/>
            <a:ext cx="11699828" cy="6042492"/>
          </a:xfrm>
        </p:spPr>
        <p:txBody>
          <a:bodyPr anchor="ctr">
            <a:normAutofit fontScale="92500" lnSpcReduction="10000"/>
          </a:bodyPr>
          <a:lstStyle/>
          <a:p>
            <a:pPr marL="0" indent="0">
              <a:buNone/>
            </a:pPr>
            <a:endParaRPr lang="pl-PL" b="1" dirty="0"/>
          </a:p>
          <a:p>
            <a:endParaRPr lang="pl-PL" dirty="0"/>
          </a:p>
          <a:p>
            <a:r>
              <a:rPr lang="pl-PL" sz="2400" dirty="0"/>
              <a:t>osób wykonujących samodzielna pozarolnicza działalność gospodarczą, w tym samozatrudnionych;</a:t>
            </a:r>
          </a:p>
          <a:p>
            <a:endParaRPr lang="pl-PL" sz="2400" dirty="0"/>
          </a:p>
          <a:p>
            <a:r>
              <a:rPr lang="pl-PL" sz="2400" dirty="0"/>
              <a:t>osób samodzielnie wykonujących pracę rolniczą;</a:t>
            </a:r>
          </a:p>
          <a:p>
            <a:endParaRPr lang="pl-PL" sz="2400" dirty="0"/>
          </a:p>
          <a:p>
            <a:r>
              <a:rPr lang="pl-PL" sz="2400" dirty="0"/>
              <a:t>osób świadczących pracę na podstawie umów cywilnoprawnych, takich jak umowa o dzieło, umowa zlecenia czy umowa agencyjna;</a:t>
            </a:r>
          </a:p>
          <a:p>
            <a:endParaRPr lang="pl-PL" sz="2400" dirty="0"/>
          </a:p>
          <a:p>
            <a:r>
              <a:rPr lang="pl-PL" sz="2400" dirty="0"/>
              <a:t>Prezydenta RP, premiera, ministrów, posłów senatorów;</a:t>
            </a:r>
          </a:p>
          <a:p>
            <a:endParaRPr lang="pl-PL" sz="2400" dirty="0"/>
          </a:p>
          <a:p>
            <a:r>
              <a:rPr lang="pl-PL" sz="2400" dirty="0"/>
              <a:t>pracy wolontariuszy;</a:t>
            </a:r>
          </a:p>
        </p:txBody>
      </p:sp>
      <p:sp>
        <p:nvSpPr>
          <p:cNvPr id="4" name="Dowolny kształt: kształt 3"/>
          <p:cNvSpPr/>
          <p:nvPr/>
        </p:nvSpPr>
        <p:spPr>
          <a:xfrm>
            <a:off x="487103" y="162751"/>
            <a:ext cx="11315517" cy="867266"/>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r>
              <a:rPr lang="pl-PL" sz="3600" b="1" dirty="0"/>
              <a:t>Prawo pracy nie obejmuje:</a:t>
            </a:r>
          </a:p>
        </p:txBody>
      </p:sp>
    </p:spTree>
    <p:extLst>
      <p:ext uri="{BB962C8B-B14F-4D97-AF65-F5344CB8AC3E}">
        <p14:creationId xmlns:p14="http://schemas.microsoft.com/office/powerpoint/2010/main" val="2126686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26244" y="134471"/>
            <a:ext cx="11768532" cy="6042492"/>
          </a:xfrm>
        </p:spPr>
        <p:txBody>
          <a:bodyPr anchor="ctr">
            <a:normAutofit lnSpcReduction="10000"/>
          </a:bodyPr>
          <a:lstStyle/>
          <a:p>
            <a:pPr marL="0" indent="0">
              <a:buNone/>
            </a:pPr>
            <a:endParaRPr lang="pl-PL" b="1" dirty="0"/>
          </a:p>
          <a:p>
            <a:pPr marL="0" indent="0">
              <a:buNone/>
            </a:pPr>
            <a:endParaRPr lang="pl-PL" b="1" dirty="0"/>
          </a:p>
          <a:p>
            <a:pPr lvl="0"/>
            <a:r>
              <a:rPr lang="pl-PL" sz="2400" dirty="0"/>
              <a:t>nakładców (chałupników);</a:t>
            </a:r>
          </a:p>
          <a:p>
            <a:endParaRPr lang="pl-PL" sz="2400" dirty="0"/>
          </a:p>
          <a:p>
            <a:r>
              <a:rPr lang="pl-PL" sz="2400" dirty="0"/>
              <a:t>więźniów wykonujących prace przymusową w ramach odbywania kary pozbawienia wolności;</a:t>
            </a:r>
          </a:p>
          <a:p>
            <a:pPr marL="0" indent="0">
              <a:buNone/>
            </a:pPr>
            <a:endParaRPr lang="pl-PL" sz="2400" dirty="0"/>
          </a:p>
          <a:p>
            <a:r>
              <a:rPr lang="pl-PL" sz="2400" dirty="0"/>
              <a:t>żołnierzy wykonujących służbę wojskową, policjantów, funkcjonariuszy Straży Granicznej, Służby Więziennej, Państwowej Straży Pożarnej, Agencji Bezpieczeństwa Wewnętrznego, Agencji Wywiadu itp.;</a:t>
            </a:r>
          </a:p>
          <a:p>
            <a:endParaRPr lang="pl-PL" sz="2400" dirty="0"/>
          </a:p>
          <a:p>
            <a:r>
              <a:rPr lang="pl-PL" sz="2400" dirty="0"/>
              <a:t>osób wykonujących pracę na podstawie obowiązku mającego źródło w ustawie.</a:t>
            </a:r>
          </a:p>
        </p:txBody>
      </p:sp>
      <p:sp>
        <p:nvSpPr>
          <p:cNvPr id="3" name="Dowolny kształt: kształt 2"/>
          <p:cNvSpPr/>
          <p:nvPr/>
        </p:nvSpPr>
        <p:spPr>
          <a:xfrm>
            <a:off x="452751" y="209885"/>
            <a:ext cx="11315517" cy="867266"/>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r>
              <a:rPr lang="pl-PL" sz="3600" b="1" dirty="0"/>
              <a:t>Prawo pracy nie obejmuje:</a:t>
            </a:r>
          </a:p>
        </p:txBody>
      </p:sp>
    </p:spTree>
    <p:extLst>
      <p:ext uri="{BB962C8B-B14F-4D97-AF65-F5344CB8AC3E}">
        <p14:creationId xmlns:p14="http://schemas.microsoft.com/office/powerpoint/2010/main" val="4095525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3"/>
          </p:nvPr>
        </p:nvSpPr>
        <p:spPr>
          <a:scene3d>
            <a:camera prst="orthographicFront"/>
            <a:lightRig rig="threePt" dir="t"/>
          </a:scene3d>
          <a:sp3d>
            <a:bevelT/>
          </a:sp3d>
        </p:spPr>
        <p:txBody>
          <a:bodyPr anchor="ctr"/>
          <a:lstStyle/>
          <a:p>
            <a:endParaRPr lang="pl-PL" dirty="0"/>
          </a:p>
        </p:txBody>
      </p:sp>
      <p:sp>
        <p:nvSpPr>
          <p:cNvPr id="5" name="Dowolny kształt: kształt 4"/>
          <p:cNvSpPr/>
          <p:nvPr/>
        </p:nvSpPr>
        <p:spPr>
          <a:xfrm>
            <a:off x="395926" y="0"/>
            <a:ext cx="11331018" cy="1751765"/>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379757" rIns="549936" bIns="483856" numCol="1" spcCol="1270" anchor="ctr" anchorCtr="0">
            <a:noAutofit/>
          </a:bodyPr>
          <a:lstStyle/>
          <a:p>
            <a:pPr defTabSz="977900">
              <a:lnSpc>
                <a:spcPct val="90000"/>
              </a:lnSpc>
              <a:spcBef>
                <a:spcPct val="0"/>
              </a:spcBef>
              <a:spcAft>
                <a:spcPct val="35000"/>
              </a:spcAft>
            </a:pPr>
            <a:endParaRPr lang="pl-PL" sz="2000" dirty="0">
              <a:latin typeface="Constantia" panose="02030602050306030303" pitchFamily="18" charset="0"/>
              <a:cs typeface="Calibri" pitchFamily="34" charset="0"/>
            </a:endParaRPr>
          </a:p>
          <a:p>
            <a:pPr defTabSz="977900">
              <a:lnSpc>
                <a:spcPct val="90000"/>
              </a:lnSpc>
              <a:spcBef>
                <a:spcPct val="0"/>
              </a:spcBef>
              <a:spcAft>
                <a:spcPct val="35000"/>
              </a:spcAft>
            </a:pPr>
            <a:r>
              <a:rPr lang="pl-PL" sz="2800" dirty="0"/>
              <a:t>Katalog danych osobowych, których można żądać od kandydata do pracy:</a:t>
            </a:r>
            <a:endParaRPr lang="pl-PL" sz="2500" dirty="0">
              <a:cs typeface="Calibri" pitchFamily="34" charset="0"/>
            </a:endParaRPr>
          </a:p>
          <a:p>
            <a:pPr marL="0" lvl="0" indent="0" algn="l" defTabSz="977900">
              <a:lnSpc>
                <a:spcPct val="90000"/>
              </a:lnSpc>
              <a:spcBef>
                <a:spcPct val="0"/>
              </a:spcBef>
              <a:spcAft>
                <a:spcPct val="35000"/>
              </a:spcAft>
              <a:buNone/>
            </a:pPr>
            <a:endParaRPr lang="pl-PL" sz="2200" kern="1200" dirty="0"/>
          </a:p>
        </p:txBody>
      </p:sp>
      <p:sp>
        <p:nvSpPr>
          <p:cNvPr id="6" name="Dowolny kształt: kształt 5"/>
          <p:cNvSpPr/>
          <p:nvPr/>
        </p:nvSpPr>
        <p:spPr>
          <a:xfrm>
            <a:off x="461913" y="1527143"/>
            <a:ext cx="9756743" cy="4364610"/>
          </a:xfrm>
          <a:custGeom>
            <a:avLst/>
            <a:gdLst>
              <a:gd name="connsiteX0" fmla="*/ 0 w 2503424"/>
              <a:gd name="connsiteY0" fmla="*/ 0 h 2280331"/>
              <a:gd name="connsiteX1" fmla="*/ 2503424 w 2503424"/>
              <a:gd name="connsiteY1" fmla="*/ 0 h 2280331"/>
              <a:gd name="connsiteX2" fmla="*/ 2503424 w 2503424"/>
              <a:gd name="connsiteY2" fmla="*/ 2280331 h 2280331"/>
              <a:gd name="connsiteX3" fmla="*/ 0 w 2503424"/>
              <a:gd name="connsiteY3" fmla="*/ 2280331 h 2280331"/>
              <a:gd name="connsiteX4" fmla="*/ 0 w 2503424"/>
              <a:gd name="connsiteY4" fmla="*/ 0 h 228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2280331">
                <a:moveTo>
                  <a:pt x="0" y="0"/>
                </a:moveTo>
                <a:lnTo>
                  <a:pt x="2503424" y="0"/>
                </a:lnTo>
                <a:lnTo>
                  <a:pt x="2503424" y="2280331"/>
                </a:lnTo>
                <a:lnTo>
                  <a:pt x="0" y="2280331"/>
                </a:lnTo>
                <a:lnTo>
                  <a:pt x="0" y="0"/>
                </a:lnTo>
                <a:close/>
              </a:path>
            </a:pathLst>
          </a:custGeom>
          <a:solidFill>
            <a:srgbClr val="FFCCFF">
              <a:alpha val="24000"/>
            </a:srgbClr>
          </a:solidFill>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8600" tIns="228600" rIns="228600" bIns="228600" numCol="1" spcCol="1270" anchor="t" anchorCtr="0">
            <a:noAutofit/>
          </a:bodyPr>
          <a:lstStyle/>
          <a:p>
            <a:pPr marL="342900" indent="-342900">
              <a:buFont typeface="Wingdings" panose="05000000000000000000" pitchFamily="2" charset="2"/>
              <a:buChar char="§"/>
            </a:pPr>
            <a:r>
              <a:rPr lang="pl-PL" sz="2400" dirty="0"/>
              <a:t>imię (imiona) i nazwisko;</a:t>
            </a:r>
          </a:p>
          <a:p>
            <a:pPr marL="342900" indent="-342900">
              <a:buFont typeface="Wingdings" panose="05000000000000000000" pitchFamily="2" charset="2"/>
              <a:buChar char="§"/>
            </a:pPr>
            <a:endParaRPr lang="pl-PL" sz="2400" dirty="0"/>
          </a:p>
          <a:p>
            <a:pPr marL="342900" indent="-342900">
              <a:buFont typeface="Wingdings" panose="05000000000000000000" pitchFamily="2" charset="2"/>
              <a:buChar char="§"/>
            </a:pPr>
            <a:r>
              <a:rPr lang="pl-PL" sz="2400" dirty="0"/>
              <a:t>imiona rodziców;</a:t>
            </a:r>
          </a:p>
          <a:p>
            <a:pPr marL="342900" indent="-342900">
              <a:buFont typeface="Wingdings" panose="05000000000000000000" pitchFamily="2" charset="2"/>
              <a:buChar char="§"/>
            </a:pPr>
            <a:endParaRPr lang="pl-PL" sz="2400" dirty="0"/>
          </a:p>
          <a:p>
            <a:pPr marL="342900" indent="-342900">
              <a:buFont typeface="Wingdings" panose="05000000000000000000" pitchFamily="2" charset="2"/>
              <a:buChar char="§"/>
            </a:pPr>
            <a:r>
              <a:rPr lang="pl-PL" sz="2400" dirty="0"/>
              <a:t>datę urodzenia;</a:t>
            </a:r>
          </a:p>
          <a:p>
            <a:pPr marL="342900" indent="-342900">
              <a:buFont typeface="Wingdings" panose="05000000000000000000" pitchFamily="2" charset="2"/>
              <a:buChar char="§"/>
            </a:pPr>
            <a:endParaRPr lang="pl-PL" sz="2400" dirty="0"/>
          </a:p>
          <a:p>
            <a:pPr marL="342900" indent="-342900">
              <a:buFont typeface="Wingdings" panose="05000000000000000000" pitchFamily="2" charset="2"/>
              <a:buChar char="§"/>
            </a:pPr>
            <a:r>
              <a:rPr lang="pl-PL" sz="2400" dirty="0"/>
              <a:t>miejsce zamieszkania (adres do korespondencji);</a:t>
            </a:r>
          </a:p>
          <a:p>
            <a:pPr marL="342900" indent="-342900">
              <a:buFont typeface="Wingdings" panose="05000000000000000000" pitchFamily="2" charset="2"/>
              <a:buChar char="§"/>
            </a:pPr>
            <a:endParaRPr lang="pl-PL" sz="2400" dirty="0"/>
          </a:p>
          <a:p>
            <a:pPr marL="342900" indent="-342900">
              <a:buFont typeface="Wingdings" panose="05000000000000000000" pitchFamily="2" charset="2"/>
              <a:buChar char="§"/>
            </a:pPr>
            <a:r>
              <a:rPr lang="pl-PL" sz="2400" dirty="0"/>
              <a:t>wykształcenie;</a:t>
            </a:r>
          </a:p>
          <a:p>
            <a:pPr marL="342900" indent="-342900">
              <a:buFont typeface="Wingdings" panose="05000000000000000000" pitchFamily="2" charset="2"/>
              <a:buChar char="§"/>
            </a:pPr>
            <a:endParaRPr lang="pl-PL" sz="2400" dirty="0"/>
          </a:p>
          <a:p>
            <a:pPr marL="342900" indent="-342900">
              <a:buFont typeface="Wingdings" panose="05000000000000000000" pitchFamily="2" charset="2"/>
              <a:buChar char="§"/>
            </a:pPr>
            <a:r>
              <a:rPr lang="pl-PL" sz="2400" dirty="0"/>
              <a:t>przebieg dotychczasowego zatrudnienia</a:t>
            </a:r>
          </a:p>
          <a:p>
            <a:pPr marL="342900" indent="-342900">
              <a:lnSpc>
                <a:spcPct val="150000"/>
              </a:lnSpc>
              <a:buFont typeface="Wingdings" panose="05000000000000000000" pitchFamily="2" charset="2"/>
              <a:buChar char="§"/>
            </a:pPr>
            <a:endParaRPr lang="pl-PL" sz="2400" dirty="0">
              <a:cs typeface="Calibri" pitchFamily="34" charset="0"/>
            </a:endParaRPr>
          </a:p>
        </p:txBody>
      </p:sp>
      <p:sp>
        <p:nvSpPr>
          <p:cNvPr id="7" name="pole tekstowe 6"/>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97346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8218" y="245096"/>
            <a:ext cx="11736371" cy="6136849"/>
          </a:xfrm>
        </p:spPr>
        <p:txBody>
          <a:bodyPr>
            <a:normAutofit/>
          </a:bodyPr>
          <a:lstStyle/>
          <a:p>
            <a:pPr marL="0" indent="0">
              <a:buNone/>
            </a:pPr>
            <a:r>
              <a:rPr lang="pl-PL" dirty="0"/>
              <a:t>ROZPORZĄDZENIE MINISTRA PRACY I POLITYKI SOCJALNEJ z dnia 28 maja 1996 r.</a:t>
            </a:r>
          </a:p>
          <a:p>
            <a:pPr marL="0" indent="0">
              <a:buNone/>
            </a:pPr>
            <a:r>
              <a:rPr lang="pl-PL" dirty="0"/>
              <a:t>w sprawie zakresu prowadzenia przez pracodawców dokumentacji w sprawach związanych ze stosunkiem pracy oraz sposobu prowadzenia akt osobowych pracownika:</a:t>
            </a:r>
          </a:p>
          <a:p>
            <a:pPr marL="0" indent="0">
              <a:buNone/>
            </a:pPr>
            <a:r>
              <a:rPr lang="pl-PL" dirty="0"/>
              <a:t>Pracodawca może żądać od osoby ubiegającej się o zatrudnienie złożenia następujących dokumentów:</a:t>
            </a:r>
          </a:p>
          <a:p>
            <a:pPr marL="0" indent="0">
              <a:buNone/>
            </a:pPr>
            <a:r>
              <a:rPr lang="pl-PL" dirty="0"/>
              <a:t>1) wypełnionego kwestionariusza osobowego dla osoby ubiegającej się o zatrudnienie,</a:t>
            </a:r>
          </a:p>
          <a:p>
            <a:pPr marL="0" indent="0">
              <a:buNone/>
            </a:pPr>
            <a:r>
              <a:rPr lang="pl-PL" dirty="0"/>
              <a:t>2) świadectw pracy z poprzednich miejsc pracy lub innych dokumentów potwierdzających okresy zatrudnienia, obejmujących okresy pracy przypadające w roku kalendarzowym, w którym pracownik ubiega się o zatrudnienie,</a:t>
            </a:r>
          </a:p>
          <a:p>
            <a:pPr marL="0" indent="0">
              <a:buNone/>
            </a:pPr>
            <a:r>
              <a:rPr lang="pl-PL" dirty="0"/>
              <a:t>3) dokumentów potwierdzających kwalifikacje zawodowe, wymagane do wykonywania oferowanej pracy,</a:t>
            </a:r>
          </a:p>
          <a:p>
            <a:pPr marL="0" indent="0">
              <a:buNone/>
            </a:pPr>
            <a:r>
              <a:rPr lang="pl-PL" dirty="0"/>
              <a:t>4) świadectwa ukończenia gimnazjum - w przypadku osoby ubiegającej się o zatrudnienie w celu przygotowania zawodowego,</a:t>
            </a:r>
          </a:p>
          <a:p>
            <a:pPr marL="0" indent="0">
              <a:buNone/>
            </a:pPr>
            <a:r>
              <a:rPr lang="pl-PL" dirty="0"/>
              <a:t>5) orzeczenia lekarskiego stwierdzającego brak przeciwwskazań do pracy na określonym stanowisku,</a:t>
            </a:r>
          </a:p>
          <a:p>
            <a:pPr marL="0" indent="0">
              <a:buNone/>
            </a:pPr>
            <a:r>
              <a:rPr lang="pl-PL" dirty="0"/>
              <a:t>6) innych dokumentów, jeżeli obowiązek ich przedłożenia wynika z odrębnych przepisów.</a:t>
            </a:r>
          </a:p>
          <a:p>
            <a:pPr marL="0" indent="0">
              <a:buNone/>
            </a:pPr>
            <a:endParaRPr lang="pl-PL" dirty="0"/>
          </a:p>
          <a:p>
            <a:endParaRPr lang="pl-PL"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608130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olny kształt: kształt 6"/>
          <p:cNvSpPr/>
          <p:nvPr/>
        </p:nvSpPr>
        <p:spPr>
          <a:xfrm>
            <a:off x="141401" y="215253"/>
            <a:ext cx="3139126" cy="6611439"/>
          </a:xfrm>
          <a:custGeom>
            <a:avLst/>
            <a:gdLst>
              <a:gd name="connsiteX0" fmla="*/ 0 w 3206486"/>
              <a:gd name="connsiteY0" fmla="*/ 0 h 2244540"/>
              <a:gd name="connsiteX1" fmla="*/ 2084216 w 3206486"/>
              <a:gd name="connsiteY1" fmla="*/ 0 h 2244540"/>
              <a:gd name="connsiteX2" fmla="*/ 3206486 w 3206486"/>
              <a:gd name="connsiteY2" fmla="*/ 1122270 h 2244540"/>
              <a:gd name="connsiteX3" fmla="*/ 2084216 w 3206486"/>
              <a:gd name="connsiteY3" fmla="*/ 2244540 h 2244540"/>
              <a:gd name="connsiteX4" fmla="*/ 0 w 3206486"/>
              <a:gd name="connsiteY4" fmla="*/ 2244540 h 2244540"/>
              <a:gd name="connsiteX5" fmla="*/ 1122270 w 3206486"/>
              <a:gd name="connsiteY5" fmla="*/ 1122270 h 2244540"/>
              <a:gd name="connsiteX6" fmla="*/ 0 w 3206486"/>
              <a:gd name="connsiteY6" fmla="*/ 0 h 22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6486" h="2244540">
                <a:moveTo>
                  <a:pt x="3206486" y="0"/>
                </a:moveTo>
                <a:lnTo>
                  <a:pt x="3206486" y="1458951"/>
                </a:lnTo>
                <a:lnTo>
                  <a:pt x="1603243" y="2244540"/>
                </a:lnTo>
                <a:lnTo>
                  <a:pt x="0" y="1458951"/>
                </a:lnTo>
                <a:lnTo>
                  <a:pt x="0" y="0"/>
                </a:lnTo>
                <a:lnTo>
                  <a:pt x="1603243" y="785589"/>
                </a:lnTo>
                <a:lnTo>
                  <a:pt x="3206486" y="0"/>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005" tIns="1162275" rIns="40005" bIns="1162275" numCol="1" spcCol="1270" anchor="ctr" anchorCtr="0">
            <a:noAutofit/>
          </a:bodyPr>
          <a:lstStyle/>
          <a:p>
            <a:pPr marL="0" lvl="0" indent="0" algn="ctr" defTabSz="2800350">
              <a:lnSpc>
                <a:spcPct val="90000"/>
              </a:lnSpc>
              <a:spcBef>
                <a:spcPct val="0"/>
              </a:spcBef>
              <a:spcAft>
                <a:spcPct val="35000"/>
              </a:spcAft>
              <a:buNone/>
            </a:pPr>
            <a:endParaRPr lang="pl-PL" sz="3600" kern="1200" dirty="0"/>
          </a:p>
          <a:p>
            <a:pPr marL="0" lvl="0" indent="0" algn="ctr" defTabSz="2800350">
              <a:lnSpc>
                <a:spcPct val="90000"/>
              </a:lnSpc>
              <a:spcBef>
                <a:spcPct val="0"/>
              </a:spcBef>
              <a:spcAft>
                <a:spcPct val="35000"/>
              </a:spcAft>
              <a:buNone/>
            </a:pPr>
            <a:r>
              <a:rPr lang="pl-PL" sz="3600" kern="1200" dirty="0"/>
              <a:t>Definicja legalna </a:t>
            </a:r>
          </a:p>
          <a:p>
            <a:pPr marL="0" lvl="0" indent="0" algn="ctr" defTabSz="2800350">
              <a:lnSpc>
                <a:spcPct val="90000"/>
              </a:lnSpc>
              <a:spcBef>
                <a:spcPct val="0"/>
              </a:spcBef>
              <a:spcAft>
                <a:spcPct val="35000"/>
              </a:spcAft>
              <a:buNone/>
            </a:pPr>
            <a:r>
              <a:rPr lang="pl-PL" sz="3600" dirty="0"/>
              <a:t>prawa</a:t>
            </a:r>
          </a:p>
          <a:p>
            <a:pPr marL="0" lvl="0" indent="0" algn="ctr" defTabSz="2800350">
              <a:lnSpc>
                <a:spcPct val="90000"/>
              </a:lnSpc>
              <a:spcBef>
                <a:spcPct val="0"/>
              </a:spcBef>
              <a:spcAft>
                <a:spcPct val="35000"/>
              </a:spcAft>
              <a:buNone/>
            </a:pPr>
            <a:r>
              <a:rPr lang="pl-PL" sz="3600" kern="1200" dirty="0"/>
              <a:t>pracy</a:t>
            </a:r>
          </a:p>
        </p:txBody>
      </p:sp>
      <p:sp>
        <p:nvSpPr>
          <p:cNvPr id="8" name="Dowolny kształt: kształt 7"/>
          <p:cNvSpPr/>
          <p:nvPr/>
        </p:nvSpPr>
        <p:spPr>
          <a:xfrm>
            <a:off x="3280527" y="246562"/>
            <a:ext cx="8814635" cy="6041116"/>
          </a:xfrm>
          <a:custGeom>
            <a:avLst/>
            <a:gdLst>
              <a:gd name="connsiteX0" fmla="*/ 347376 w 2084216"/>
              <a:gd name="connsiteY0" fmla="*/ 0 h 9491847"/>
              <a:gd name="connsiteX1" fmla="*/ 1736840 w 2084216"/>
              <a:gd name="connsiteY1" fmla="*/ 0 h 9491847"/>
              <a:gd name="connsiteX2" fmla="*/ 2084216 w 2084216"/>
              <a:gd name="connsiteY2" fmla="*/ 347376 h 9491847"/>
              <a:gd name="connsiteX3" fmla="*/ 2084216 w 2084216"/>
              <a:gd name="connsiteY3" fmla="*/ 9491847 h 9491847"/>
              <a:gd name="connsiteX4" fmla="*/ 2084216 w 2084216"/>
              <a:gd name="connsiteY4" fmla="*/ 9491847 h 9491847"/>
              <a:gd name="connsiteX5" fmla="*/ 0 w 2084216"/>
              <a:gd name="connsiteY5" fmla="*/ 9491847 h 9491847"/>
              <a:gd name="connsiteX6" fmla="*/ 0 w 2084216"/>
              <a:gd name="connsiteY6" fmla="*/ 9491847 h 9491847"/>
              <a:gd name="connsiteX7" fmla="*/ 0 w 2084216"/>
              <a:gd name="connsiteY7" fmla="*/ 347376 h 9491847"/>
              <a:gd name="connsiteX8" fmla="*/ 347376 w 2084216"/>
              <a:gd name="connsiteY8" fmla="*/ 0 h 949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16" h="9491847">
                <a:moveTo>
                  <a:pt x="2084216" y="1582006"/>
                </a:moveTo>
                <a:lnTo>
                  <a:pt x="2084216" y="7909841"/>
                </a:lnTo>
                <a:cubicBezTo>
                  <a:pt x="2084216" y="8783555"/>
                  <a:pt x="2050066" y="9491845"/>
                  <a:pt x="2007939" y="9491845"/>
                </a:cubicBezTo>
                <a:lnTo>
                  <a:pt x="0" y="9491845"/>
                </a:lnTo>
                <a:lnTo>
                  <a:pt x="0" y="9491845"/>
                </a:lnTo>
                <a:lnTo>
                  <a:pt x="0" y="2"/>
                </a:lnTo>
                <a:lnTo>
                  <a:pt x="0" y="2"/>
                </a:lnTo>
                <a:lnTo>
                  <a:pt x="2007939" y="2"/>
                </a:lnTo>
                <a:cubicBezTo>
                  <a:pt x="2050066" y="2"/>
                  <a:pt x="2084216" y="708292"/>
                  <a:pt x="2084216" y="158200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9609" tIns="139208" rIns="139208" bIns="139209" numCol="1" spcCol="1270" anchor="ctr" anchorCtr="0">
            <a:noAutofit/>
          </a:bodyPr>
          <a:lstStyle/>
          <a:p>
            <a:r>
              <a:rPr lang="pl-PL" sz="3200" dirty="0"/>
              <a:t>Przez pojęcie to należy rozumieć:</a:t>
            </a:r>
          </a:p>
          <a:p>
            <a:r>
              <a:rPr lang="pl-PL" sz="3200" dirty="0"/>
              <a:t> </a:t>
            </a:r>
          </a:p>
          <a:p>
            <a:pPr marL="285750" indent="-285750">
              <a:buFont typeface="Wingdings" panose="05000000000000000000" pitchFamily="2" charset="2"/>
              <a:buChar char="Ø"/>
            </a:pPr>
            <a:r>
              <a:rPr lang="pl-PL" sz="3200" dirty="0"/>
              <a:t>przepisy Kodeksu pracy oraz </a:t>
            </a:r>
          </a:p>
          <a:p>
            <a:pPr marL="285750" indent="-285750">
              <a:buFont typeface="Wingdings" panose="05000000000000000000" pitchFamily="2" charset="2"/>
              <a:buChar char="Ø"/>
            </a:pPr>
            <a:r>
              <a:rPr lang="pl-PL" sz="3200" dirty="0"/>
              <a:t>przepisy innych ustaw i aktów wykonawczych, określających prawa i obowiązki pracowników i pracodawców, a także </a:t>
            </a:r>
          </a:p>
          <a:p>
            <a:pPr marL="285750" indent="-285750">
              <a:buFont typeface="Wingdings" panose="05000000000000000000" pitchFamily="2" charset="2"/>
              <a:buChar char="Ø"/>
            </a:pPr>
            <a:r>
              <a:rPr lang="pl-PL" sz="3200" dirty="0"/>
              <a:t>postanowienia układów zbiorowych pracy i innych opartych na ustawie porozumień zbiorowych, </a:t>
            </a:r>
          </a:p>
          <a:p>
            <a:pPr marL="285750" indent="-285750">
              <a:buFont typeface="Wingdings" panose="05000000000000000000" pitchFamily="2" charset="2"/>
              <a:buChar char="Ø"/>
            </a:pPr>
            <a:r>
              <a:rPr lang="pl-PL" sz="3200" dirty="0"/>
              <a:t>regulaminów i statutów określających prawa i obowiązki stron stosunku pracy</a:t>
            </a:r>
            <a:r>
              <a:rPr lang="pl-PL" dirty="0"/>
              <a:t>.</a:t>
            </a:r>
            <a:endParaRPr lang="pl-PL" sz="1600" dirty="0"/>
          </a:p>
          <a:p>
            <a:pPr marL="0" lvl="1" algn="l" defTabSz="2622550">
              <a:lnSpc>
                <a:spcPct val="90000"/>
              </a:lnSpc>
              <a:spcBef>
                <a:spcPct val="0"/>
              </a:spcBef>
              <a:spcAft>
                <a:spcPct val="15000"/>
              </a:spcAft>
            </a:pPr>
            <a:endParaRPr lang="pl-PL" sz="5900" kern="1200"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988653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8218" y="245096"/>
            <a:ext cx="11736371" cy="6136849"/>
          </a:xfrm>
        </p:spPr>
        <p:txBody>
          <a:bodyPr anchor="ctr"/>
          <a:lstStyle/>
          <a:p>
            <a:pPr marL="0" indent="0">
              <a:lnSpc>
                <a:spcPct val="250000"/>
              </a:lnSpc>
              <a:buNone/>
            </a:pPr>
            <a:r>
              <a:rPr lang="pl-PL" dirty="0"/>
              <a:t>Osoba ubiegająca się o zatrudnienie może dodatkowo przedłożyć dokumenty potwierdzające jej umiejętności i osiągnięcia zawodowe, świadectwa pracy z poprzednich miejsc pracy lub inne dokumenty potwierdzające okresy zatrudnienia, obejmujące okresy pracy przypadające w innym roku kalendarzowym niż rok, w którym pracownik ubiega się o zatrudnienie oraz dokumenty stanowiące podstawę do korzystania ze szczególnych uprawnień w zakresie stosunku pracy.</a:t>
            </a:r>
          </a:p>
          <a:p>
            <a:endParaRPr lang="pl-PL"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2400879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endParaRPr lang="pl-PL" dirty="0"/>
          </a:p>
          <a:p>
            <a:endParaRPr lang="pl-PL" dirty="0"/>
          </a:p>
        </p:txBody>
      </p:sp>
      <p:sp>
        <p:nvSpPr>
          <p:cNvPr id="5" name="Strzałka: w prawo 4"/>
          <p:cNvSpPr/>
          <p:nvPr/>
        </p:nvSpPr>
        <p:spPr>
          <a:xfrm>
            <a:off x="328628" y="1304128"/>
            <a:ext cx="11775387" cy="5418667"/>
          </a:xfrm>
          <a:prstGeom prst="rightArrow">
            <a:avLst/>
          </a:prstGeom>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Dowolny kształt: kształt 5"/>
          <p:cNvSpPr/>
          <p:nvPr/>
        </p:nvSpPr>
        <p:spPr>
          <a:xfrm>
            <a:off x="490194" y="2929728"/>
            <a:ext cx="1847653"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400" dirty="0"/>
              <a:t>umowa o pracę</a:t>
            </a:r>
          </a:p>
        </p:txBody>
      </p:sp>
      <p:sp>
        <p:nvSpPr>
          <p:cNvPr id="7" name="Dowolny kształt: kształt 6"/>
          <p:cNvSpPr/>
          <p:nvPr/>
        </p:nvSpPr>
        <p:spPr>
          <a:xfrm>
            <a:off x="2494436" y="2929728"/>
            <a:ext cx="1979629"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powołanie</a:t>
            </a:r>
          </a:p>
        </p:txBody>
      </p:sp>
      <p:sp>
        <p:nvSpPr>
          <p:cNvPr id="8" name="Dowolny kształt: kształt 7"/>
          <p:cNvSpPr/>
          <p:nvPr/>
        </p:nvSpPr>
        <p:spPr>
          <a:xfrm>
            <a:off x="4630654" y="2929728"/>
            <a:ext cx="2243580"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latin typeface="Constantia" panose="02030602050306030303" pitchFamily="18" charset="0"/>
                <a:cs typeface="Calibri" pitchFamily="34" charset="0"/>
              </a:rPr>
              <a:t>mianowanie</a:t>
            </a:r>
          </a:p>
        </p:txBody>
      </p:sp>
      <p:sp>
        <p:nvSpPr>
          <p:cNvPr id="9" name="Dowolny kształt: kształt 8"/>
          <p:cNvSpPr/>
          <p:nvPr/>
        </p:nvSpPr>
        <p:spPr>
          <a:xfrm>
            <a:off x="328628" y="214313"/>
            <a:ext cx="7676038" cy="181185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800" dirty="0"/>
              <a:t>Podstawy nawiązania stosunku pracy </a:t>
            </a:r>
            <a:r>
              <a:rPr lang="pl-PL" sz="2800" b="1" dirty="0">
                <a:latin typeface="Constantia" panose="02030602050306030303" pitchFamily="18" charset="0"/>
                <a:cs typeface="Calibri" pitchFamily="34" charset="0"/>
              </a:rPr>
              <a:t>:</a:t>
            </a:r>
          </a:p>
        </p:txBody>
      </p:sp>
      <p:sp>
        <p:nvSpPr>
          <p:cNvPr id="10" name="pole tekstowe 9"/>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1" name="Dowolny kształt: kształt 10"/>
          <p:cNvSpPr/>
          <p:nvPr/>
        </p:nvSpPr>
        <p:spPr>
          <a:xfrm>
            <a:off x="7030823" y="2929728"/>
            <a:ext cx="1781665"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400" dirty="0"/>
              <a:t>wybór</a:t>
            </a:r>
          </a:p>
        </p:txBody>
      </p:sp>
      <p:sp>
        <p:nvSpPr>
          <p:cNvPr id="12" name="Dowolny kształt: kształt 11"/>
          <p:cNvSpPr/>
          <p:nvPr/>
        </p:nvSpPr>
        <p:spPr>
          <a:xfrm>
            <a:off x="8969077" y="2929728"/>
            <a:ext cx="2097991"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r>
              <a:rPr lang="pl-PL" sz="2400" dirty="0"/>
              <a:t>Spółdzielcza</a:t>
            </a:r>
          </a:p>
          <a:p>
            <a:r>
              <a:rPr lang="pl-PL" sz="2400" dirty="0"/>
              <a:t>umowa o pracę</a:t>
            </a:r>
          </a:p>
        </p:txBody>
      </p:sp>
    </p:spTree>
    <p:extLst>
      <p:ext uri="{BB962C8B-B14F-4D97-AF65-F5344CB8AC3E}">
        <p14:creationId xmlns:p14="http://schemas.microsoft.com/office/powerpoint/2010/main" val="1551664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8218" y="245096"/>
            <a:ext cx="11736371" cy="6136849"/>
          </a:xfrm>
        </p:spPr>
        <p:txBody>
          <a:bodyPr/>
          <a:lstStyle/>
          <a:p>
            <a:pPr marL="0" indent="0">
              <a:buNone/>
            </a:pPr>
            <a:endParaRPr lang="pl-PL" dirty="0"/>
          </a:p>
          <a:p>
            <a:endParaRPr lang="pl-PL" dirty="0"/>
          </a:p>
          <a:p>
            <a:endParaRPr lang="pl-PL" dirty="0"/>
          </a:p>
          <a:p>
            <a:pPr marL="457200" lvl="1" indent="0">
              <a:buNone/>
            </a:pPr>
            <a:endParaRPr lang="pl-PL" dirty="0"/>
          </a:p>
          <a:p>
            <a:pPr lvl="1"/>
            <a:r>
              <a:rPr lang="pl-PL" b="1" dirty="0"/>
              <a:t>rokowania</a:t>
            </a:r>
            <a:r>
              <a:rPr lang="pl-PL" dirty="0"/>
              <a:t> – stopniowe uzgadnianie poszczególnych postanowień umowy (uzgodnienie treści umowy)</a:t>
            </a:r>
          </a:p>
          <a:p>
            <a:pPr lvl="1"/>
            <a:r>
              <a:rPr lang="pl-PL" b="1" dirty="0"/>
              <a:t>przyjęcie oferty </a:t>
            </a:r>
            <a:r>
              <a:rPr lang="pl-PL" dirty="0"/>
              <a:t>– polega na przedstawieniu przez pracodawcę tekstu umowy, zapoznaniu się z jej treścią a następnie podpisania umowy przez pracownika i pracodawcę	</a:t>
            </a:r>
          </a:p>
          <a:p>
            <a:pPr lvl="1"/>
            <a:endParaRPr lang="pl-PL" dirty="0"/>
          </a:p>
          <a:p>
            <a:pPr marL="457200" lvl="1" indent="0">
              <a:buNone/>
            </a:pPr>
            <a:endParaRPr lang="pl-PL" dirty="0"/>
          </a:p>
          <a:p>
            <a:pPr marL="457200" lvl="1" indent="0">
              <a:buNone/>
            </a:pPr>
            <a:endParaRPr lang="pl-PL" dirty="0"/>
          </a:p>
          <a:p>
            <a:pPr lvl="1"/>
            <a:r>
              <a:rPr lang="pl-PL" dirty="0"/>
              <a:t>powinna być zawarta </a:t>
            </a:r>
            <a:r>
              <a:rPr lang="pl-PL" b="1" dirty="0"/>
              <a:t>na piśmie </a:t>
            </a:r>
            <a:r>
              <a:rPr lang="pl-PL" dirty="0"/>
              <a:t>w dwóch jednobrzmiących egzemplarzach</a:t>
            </a:r>
          </a:p>
          <a:p>
            <a:pPr lvl="1"/>
            <a:r>
              <a:rPr lang="pl-PL" dirty="0"/>
              <a:t>Jeżeli umowa o pracę nie została zawarta z zachowaniem formy pisemnej, pracodawca przed dopuszczeniem pracownika do pracy potwierdza pracownikowi na piśmie ustalenia co do stron umowy, rodzaju umowy oraz jej warunków. Dokument ten doręcz się pracownikowi za pisemnym potwierdzeniem odbioru.</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4" name="Dowolny kształt: kształt 3"/>
          <p:cNvSpPr/>
          <p:nvPr/>
        </p:nvSpPr>
        <p:spPr>
          <a:xfrm>
            <a:off x="2808532" y="169681"/>
            <a:ext cx="6835742" cy="867267"/>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800" dirty="0"/>
              <a:t>UMOWA O PRACĘ</a:t>
            </a:r>
          </a:p>
        </p:txBody>
      </p:sp>
      <p:sp>
        <p:nvSpPr>
          <p:cNvPr id="5" name="Dowolny kształt: kształt 4"/>
          <p:cNvSpPr/>
          <p:nvPr/>
        </p:nvSpPr>
        <p:spPr>
          <a:xfrm>
            <a:off x="434548" y="1359962"/>
            <a:ext cx="4231720" cy="60738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800" dirty="0"/>
              <a:t>Tryb zawarcia</a:t>
            </a:r>
          </a:p>
        </p:txBody>
      </p:sp>
      <p:sp>
        <p:nvSpPr>
          <p:cNvPr id="6" name="Dowolny kształt: kształt 5"/>
          <p:cNvSpPr/>
          <p:nvPr/>
        </p:nvSpPr>
        <p:spPr>
          <a:xfrm>
            <a:off x="434548" y="3573834"/>
            <a:ext cx="4231720" cy="60738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800" dirty="0"/>
              <a:t>Forma umowy</a:t>
            </a:r>
          </a:p>
        </p:txBody>
      </p:sp>
    </p:spTree>
    <p:extLst>
      <p:ext uri="{BB962C8B-B14F-4D97-AF65-F5344CB8AC3E}">
        <p14:creationId xmlns:p14="http://schemas.microsoft.com/office/powerpoint/2010/main" val="3673405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1000"/>
                                        <p:tgtEl>
                                          <p:spTgt spid="2">
                                            <p:txEl>
                                              <p:pRg st="9" end="9"/>
                                            </p:txEl>
                                          </p:spTgt>
                                        </p:tgtEl>
                                      </p:cBhvr>
                                    </p:animEffect>
                                    <p:anim calcmode="lin" valueType="num">
                                      <p:cBhvr>
                                        <p:cTn id="2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1000"/>
                                        <p:tgtEl>
                                          <p:spTgt spid="2">
                                            <p:txEl>
                                              <p:pRg st="10" end="10"/>
                                            </p:txEl>
                                          </p:spTgt>
                                        </p:tgtEl>
                                      </p:cBhvr>
                                    </p:animEffect>
                                    <p:anim calcmode="lin" valueType="num">
                                      <p:cBhvr>
                                        <p:cTn id="3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08588" y="6381946"/>
            <a:ext cx="6080288" cy="369332"/>
          </a:xfrm>
          <a:prstGeom prst="rect">
            <a:avLst/>
          </a:prstGeom>
          <a:noFill/>
        </p:spPr>
        <p:txBody>
          <a:bodyPr wrap="square" rtlCol="0">
            <a:spAutoFit/>
          </a:bodyPr>
          <a:lstStyle/>
          <a:p>
            <a:pPr algn="ctr"/>
            <a:r>
              <a:rPr lang="pl-PL" dirty="0"/>
              <a:t>Podstawy prawa pracy i zabezpieczenia społecznego</a:t>
            </a:r>
          </a:p>
        </p:txBody>
      </p:sp>
      <p:sp>
        <p:nvSpPr>
          <p:cNvPr id="4" name="Symbol zastępczy zawartości 3"/>
          <p:cNvSpPr>
            <a:spLocks noGrp="1"/>
          </p:cNvSpPr>
          <p:nvPr>
            <p:ph idx="1"/>
          </p:nvPr>
        </p:nvSpPr>
        <p:spPr>
          <a:xfrm>
            <a:off x="4089862" y="2680118"/>
            <a:ext cx="3763676" cy="1549834"/>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marL="0" indent="0" algn="ctr" defTabSz="2355850">
              <a:spcBef>
                <a:spcPct val="0"/>
              </a:spcBef>
              <a:spcAft>
                <a:spcPct val="35000"/>
              </a:spcAft>
              <a:buNone/>
            </a:pPr>
            <a:r>
              <a:rPr lang="pl-PL" sz="3200" dirty="0"/>
              <a:t>Rodzaje umów o pracę</a:t>
            </a:r>
            <a:endParaRPr lang="pl-PL" sz="3200" dirty="0">
              <a:latin typeface="Constantia" panose="02030602050306030303" pitchFamily="18" charset="0"/>
              <a:cs typeface="Calibri" pitchFamily="34" charset="0"/>
            </a:endParaRPr>
          </a:p>
        </p:txBody>
      </p:sp>
      <p:sp>
        <p:nvSpPr>
          <p:cNvPr id="5" name="Symbol zastępczy zawartości 3"/>
          <p:cNvSpPr txBox="1">
            <a:spLocks/>
          </p:cNvSpPr>
          <p:nvPr/>
        </p:nvSpPr>
        <p:spPr>
          <a:xfrm>
            <a:off x="4089862" y="130139"/>
            <a:ext cx="3576297"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na okres próbny</a:t>
            </a:r>
            <a:endParaRPr lang="pl-PL" sz="2400" dirty="0">
              <a:latin typeface="Constantia" panose="02030602050306030303" pitchFamily="18" charset="0"/>
              <a:cs typeface="Calibri" pitchFamily="34" charset="0"/>
            </a:endParaRPr>
          </a:p>
        </p:txBody>
      </p:sp>
      <p:sp>
        <p:nvSpPr>
          <p:cNvPr id="6" name="Symbol zastępczy zawartości 3"/>
          <p:cNvSpPr txBox="1">
            <a:spLocks/>
          </p:cNvSpPr>
          <p:nvPr/>
        </p:nvSpPr>
        <p:spPr>
          <a:xfrm>
            <a:off x="8359822" y="5019421"/>
            <a:ext cx="3763676" cy="182914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sz="2000" dirty="0"/>
              <a:t>na zastępstwo </a:t>
            </a:r>
          </a:p>
          <a:p>
            <a:pPr marL="0" indent="0" algn="ctr" defTabSz="2355850">
              <a:spcBef>
                <a:spcPct val="0"/>
              </a:spcBef>
              <a:spcAft>
                <a:spcPct val="35000"/>
              </a:spcAft>
              <a:buNone/>
            </a:pPr>
            <a:r>
              <a:rPr lang="pl-PL" sz="2000" dirty="0"/>
              <a:t>(jeżeli zachodzi konieczność zastępstwa pracownika w czasie jego usprawiedliwionej nieobecności w pracy)</a:t>
            </a:r>
            <a:endParaRPr lang="pl-PL" sz="2000" dirty="0">
              <a:latin typeface="Constantia" panose="02030602050306030303" pitchFamily="18" charset="0"/>
              <a:cs typeface="Calibri" pitchFamily="34" charset="0"/>
            </a:endParaRPr>
          </a:p>
        </p:txBody>
      </p:sp>
      <p:sp>
        <p:nvSpPr>
          <p:cNvPr id="7" name="Symbol zastępczy zawartości 3"/>
          <p:cNvSpPr txBox="1">
            <a:spLocks/>
          </p:cNvSpPr>
          <p:nvPr/>
        </p:nvSpPr>
        <p:spPr>
          <a:xfrm>
            <a:off x="8592589" y="2425165"/>
            <a:ext cx="3298142" cy="206060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pl-PL" dirty="0"/>
              <a:t>na czas określony lub </a:t>
            </a:r>
          </a:p>
        </p:txBody>
      </p:sp>
      <p:sp>
        <p:nvSpPr>
          <p:cNvPr id="8" name="Symbol zastępczy zawartości 3"/>
          <p:cNvSpPr txBox="1">
            <a:spLocks/>
          </p:cNvSpPr>
          <p:nvPr/>
        </p:nvSpPr>
        <p:spPr>
          <a:xfrm>
            <a:off x="186813" y="2425166"/>
            <a:ext cx="3163998" cy="2060608"/>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2355850">
              <a:spcBef>
                <a:spcPct val="0"/>
              </a:spcBef>
              <a:spcAft>
                <a:spcPct val="35000"/>
              </a:spcAft>
              <a:buNone/>
            </a:pPr>
            <a:r>
              <a:rPr lang="pl-PL" dirty="0"/>
              <a:t>na czas nieokreślony</a:t>
            </a:r>
            <a:endParaRPr lang="pl-PL" dirty="0">
              <a:latin typeface="Constantia" panose="02030602050306030303" pitchFamily="18" charset="0"/>
              <a:cs typeface="Calibri" pitchFamily="34" charset="0"/>
            </a:endParaRPr>
          </a:p>
        </p:txBody>
      </p:sp>
      <p:sp>
        <p:nvSpPr>
          <p:cNvPr id="9" name="Strzałka: w prawo 8"/>
          <p:cNvSpPr/>
          <p:nvPr/>
        </p:nvSpPr>
        <p:spPr>
          <a:xfrm>
            <a:off x="7786876" y="3155631"/>
            <a:ext cx="819080" cy="717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lewo 9"/>
          <p:cNvSpPr/>
          <p:nvPr/>
        </p:nvSpPr>
        <p:spPr>
          <a:xfrm>
            <a:off x="3306529" y="3155631"/>
            <a:ext cx="789374" cy="7570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Strzałka: w górę 10"/>
          <p:cNvSpPr/>
          <p:nvPr/>
        </p:nvSpPr>
        <p:spPr>
          <a:xfrm>
            <a:off x="5456158" y="1963055"/>
            <a:ext cx="843699" cy="717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9856633" y="4485774"/>
            <a:ext cx="770054" cy="59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422014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Łuk blokowy 18"/>
          <p:cNvSpPr/>
          <p:nvPr/>
        </p:nvSpPr>
        <p:spPr>
          <a:xfrm>
            <a:off x="-6608399" y="-909690"/>
            <a:ext cx="8131281" cy="8131281"/>
          </a:xfrm>
          <a:prstGeom prst="blockArc">
            <a:avLst>
              <a:gd name="adj1" fmla="val 18900000"/>
              <a:gd name="adj2" fmla="val 2700000"/>
              <a:gd name="adj3" fmla="val 26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Dowolny kształt 19"/>
          <p:cNvSpPr/>
          <p:nvPr/>
        </p:nvSpPr>
        <p:spPr>
          <a:xfrm>
            <a:off x="918673" y="73301"/>
            <a:ext cx="10926361" cy="693598"/>
          </a:xfrm>
          <a:custGeom>
            <a:avLst/>
            <a:gdLst>
              <a:gd name="connsiteX0" fmla="*/ 0 w 11117564"/>
              <a:gd name="connsiteY0" fmla="*/ 0 h 935997"/>
              <a:gd name="connsiteX1" fmla="*/ 11117564 w 11117564"/>
              <a:gd name="connsiteY1" fmla="*/ 0 h 935997"/>
              <a:gd name="connsiteX2" fmla="*/ 11117564 w 11117564"/>
              <a:gd name="connsiteY2" fmla="*/ 935997 h 935997"/>
              <a:gd name="connsiteX3" fmla="*/ 0 w 11117564"/>
              <a:gd name="connsiteY3" fmla="*/ 935997 h 935997"/>
              <a:gd name="connsiteX4" fmla="*/ 0 w 11117564"/>
              <a:gd name="connsiteY4" fmla="*/ 0 h 9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564" h="935997">
                <a:moveTo>
                  <a:pt x="0" y="0"/>
                </a:moveTo>
                <a:lnTo>
                  <a:pt x="11117564" y="0"/>
                </a:lnTo>
                <a:lnTo>
                  <a:pt x="11117564" y="935997"/>
                </a:lnTo>
                <a:lnTo>
                  <a:pt x="0" y="935997"/>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dirty="0"/>
              <a:t>Treść umowy o pracę</a:t>
            </a:r>
            <a:endParaRPr lang="pl-PL" sz="3900" kern="1200" dirty="0"/>
          </a:p>
        </p:txBody>
      </p:sp>
      <p:sp>
        <p:nvSpPr>
          <p:cNvPr id="21" name="Pięciokąt 20"/>
          <p:cNvSpPr/>
          <p:nvPr/>
        </p:nvSpPr>
        <p:spPr>
          <a:xfrm>
            <a:off x="279601" y="69114"/>
            <a:ext cx="944368" cy="697785"/>
          </a:xfrm>
          <a:prstGeom prst="homePlat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Dowolny kształt 21"/>
          <p:cNvSpPr/>
          <p:nvPr/>
        </p:nvSpPr>
        <p:spPr>
          <a:xfrm>
            <a:off x="1223968" y="969586"/>
            <a:ext cx="10426243" cy="566983"/>
          </a:xfrm>
          <a:custGeom>
            <a:avLst/>
            <a:gdLst>
              <a:gd name="connsiteX0" fmla="*/ 0 w 10576199"/>
              <a:gd name="connsiteY0" fmla="*/ 0 h 755494"/>
              <a:gd name="connsiteX1" fmla="*/ 10576199 w 10576199"/>
              <a:gd name="connsiteY1" fmla="*/ 0 h 755494"/>
              <a:gd name="connsiteX2" fmla="*/ 10576199 w 10576199"/>
              <a:gd name="connsiteY2" fmla="*/ 755494 h 755494"/>
              <a:gd name="connsiteX3" fmla="*/ 0 w 10576199"/>
              <a:gd name="connsiteY3" fmla="*/ 755494 h 755494"/>
              <a:gd name="connsiteX4" fmla="*/ 0 w 10576199"/>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5494">
                <a:moveTo>
                  <a:pt x="0" y="0"/>
                </a:moveTo>
                <a:lnTo>
                  <a:pt x="10576199" y="0"/>
                </a:lnTo>
                <a:lnTo>
                  <a:pt x="10576199"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kern="1200" dirty="0"/>
              <a:t>Strony umowy</a:t>
            </a:r>
          </a:p>
        </p:txBody>
      </p:sp>
      <p:sp>
        <p:nvSpPr>
          <p:cNvPr id="23" name="Elipsa 22"/>
          <p:cNvSpPr/>
          <p:nvPr/>
        </p:nvSpPr>
        <p:spPr>
          <a:xfrm>
            <a:off x="578514" y="875149"/>
            <a:ext cx="754010" cy="7502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24" name="Dowolny kształt 23"/>
          <p:cNvSpPr/>
          <p:nvPr/>
        </p:nvSpPr>
        <p:spPr>
          <a:xfrm>
            <a:off x="1564845" y="4050535"/>
            <a:ext cx="10104936" cy="611819"/>
          </a:xfrm>
          <a:custGeom>
            <a:avLst/>
            <a:gdLst>
              <a:gd name="connsiteX0" fmla="*/ 0 w 10410043"/>
              <a:gd name="connsiteY0" fmla="*/ 0 h 755494"/>
              <a:gd name="connsiteX1" fmla="*/ 10410043 w 10410043"/>
              <a:gd name="connsiteY1" fmla="*/ 0 h 755494"/>
              <a:gd name="connsiteX2" fmla="*/ 10410043 w 10410043"/>
              <a:gd name="connsiteY2" fmla="*/ 755494 h 755494"/>
              <a:gd name="connsiteX3" fmla="*/ 0 w 10410043"/>
              <a:gd name="connsiteY3" fmla="*/ 755494 h 755494"/>
              <a:gd name="connsiteX4" fmla="*/ 0 w 10410043"/>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043" h="755494">
                <a:moveTo>
                  <a:pt x="0" y="0"/>
                </a:moveTo>
                <a:lnTo>
                  <a:pt x="10410043" y="0"/>
                </a:lnTo>
                <a:lnTo>
                  <a:pt x="10410043"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dirty="0"/>
              <a:t>w</a:t>
            </a:r>
            <a:r>
              <a:rPr lang="pl-PL" sz="3900" kern="1200" dirty="0"/>
              <a:t>arunki pracy i płacy</a:t>
            </a:r>
          </a:p>
        </p:txBody>
      </p:sp>
      <p:sp>
        <p:nvSpPr>
          <p:cNvPr id="25" name="Elipsa 24"/>
          <p:cNvSpPr/>
          <p:nvPr/>
        </p:nvSpPr>
        <p:spPr>
          <a:xfrm>
            <a:off x="769278" y="3990216"/>
            <a:ext cx="795567" cy="76706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26" name="Dowolny kształt 25"/>
          <p:cNvSpPr/>
          <p:nvPr/>
        </p:nvSpPr>
        <p:spPr>
          <a:xfrm>
            <a:off x="1223969" y="4916493"/>
            <a:ext cx="4790332" cy="538454"/>
          </a:xfrm>
          <a:custGeom>
            <a:avLst/>
            <a:gdLst>
              <a:gd name="connsiteX0" fmla="*/ 0 w 10576199"/>
              <a:gd name="connsiteY0" fmla="*/ 0 h 756000"/>
              <a:gd name="connsiteX1" fmla="*/ 10576199 w 10576199"/>
              <a:gd name="connsiteY1" fmla="*/ 0 h 756000"/>
              <a:gd name="connsiteX2" fmla="*/ 10576199 w 10576199"/>
              <a:gd name="connsiteY2" fmla="*/ 756000 h 756000"/>
              <a:gd name="connsiteX3" fmla="*/ 0 w 10576199"/>
              <a:gd name="connsiteY3" fmla="*/ 756000 h 756000"/>
              <a:gd name="connsiteX4" fmla="*/ 0 w 10576199"/>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6000">
                <a:moveTo>
                  <a:pt x="0" y="0"/>
                </a:moveTo>
                <a:lnTo>
                  <a:pt x="10576199" y="0"/>
                </a:lnTo>
                <a:lnTo>
                  <a:pt x="10576199" y="756000"/>
                </a:lnTo>
                <a:lnTo>
                  <a:pt x="0" y="75600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dirty="0"/>
              <a:t>r</a:t>
            </a:r>
            <a:r>
              <a:rPr lang="pl-PL" sz="3200" kern="1200" dirty="0"/>
              <a:t>odzaj pracy</a:t>
            </a:r>
          </a:p>
        </p:txBody>
      </p:sp>
      <p:sp>
        <p:nvSpPr>
          <p:cNvPr id="27" name="Strzałka w prawo 26"/>
          <p:cNvSpPr/>
          <p:nvPr/>
        </p:nvSpPr>
        <p:spPr>
          <a:xfrm>
            <a:off x="415196" y="4836153"/>
            <a:ext cx="931598" cy="628835"/>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28" name="Dowolny kształt 27"/>
          <p:cNvSpPr/>
          <p:nvPr/>
        </p:nvSpPr>
        <p:spPr>
          <a:xfrm>
            <a:off x="1167061" y="5731318"/>
            <a:ext cx="4847239" cy="497812"/>
          </a:xfrm>
          <a:custGeom>
            <a:avLst/>
            <a:gdLst>
              <a:gd name="connsiteX0" fmla="*/ 0 w 11117564"/>
              <a:gd name="connsiteY0" fmla="*/ 0 h 755494"/>
              <a:gd name="connsiteX1" fmla="*/ 11117564 w 11117564"/>
              <a:gd name="connsiteY1" fmla="*/ 0 h 755494"/>
              <a:gd name="connsiteX2" fmla="*/ 11117564 w 11117564"/>
              <a:gd name="connsiteY2" fmla="*/ 755494 h 755494"/>
              <a:gd name="connsiteX3" fmla="*/ 0 w 11117564"/>
              <a:gd name="connsiteY3" fmla="*/ 755494 h 755494"/>
              <a:gd name="connsiteX4" fmla="*/ 0 w 11117564"/>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564" h="755494">
                <a:moveTo>
                  <a:pt x="0" y="0"/>
                </a:moveTo>
                <a:lnTo>
                  <a:pt x="11117564" y="0"/>
                </a:lnTo>
                <a:lnTo>
                  <a:pt x="11117564" y="755494"/>
                </a:lnTo>
                <a:lnTo>
                  <a:pt x="0" y="75549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dirty="0"/>
              <a:t>m</a:t>
            </a:r>
            <a:r>
              <a:rPr lang="pl-PL" sz="3200" kern="1200" dirty="0"/>
              <a:t>iejsce, czas</a:t>
            </a:r>
          </a:p>
        </p:txBody>
      </p:sp>
      <p:sp>
        <p:nvSpPr>
          <p:cNvPr id="29" name="Strzałka w prawo 28"/>
          <p:cNvSpPr/>
          <p:nvPr/>
        </p:nvSpPr>
        <p:spPr>
          <a:xfrm>
            <a:off x="279601" y="5672095"/>
            <a:ext cx="944368" cy="592252"/>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pole tekstowe 14"/>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4" name="Dowolny kształt 25"/>
          <p:cNvSpPr/>
          <p:nvPr/>
        </p:nvSpPr>
        <p:spPr>
          <a:xfrm>
            <a:off x="1427703" y="1654947"/>
            <a:ext cx="5792622" cy="538454"/>
          </a:xfrm>
          <a:custGeom>
            <a:avLst/>
            <a:gdLst>
              <a:gd name="connsiteX0" fmla="*/ 0 w 10576199"/>
              <a:gd name="connsiteY0" fmla="*/ 0 h 756000"/>
              <a:gd name="connsiteX1" fmla="*/ 10576199 w 10576199"/>
              <a:gd name="connsiteY1" fmla="*/ 0 h 756000"/>
              <a:gd name="connsiteX2" fmla="*/ 10576199 w 10576199"/>
              <a:gd name="connsiteY2" fmla="*/ 756000 h 756000"/>
              <a:gd name="connsiteX3" fmla="*/ 0 w 10576199"/>
              <a:gd name="connsiteY3" fmla="*/ 756000 h 756000"/>
              <a:gd name="connsiteX4" fmla="*/ 0 w 10576199"/>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6000">
                <a:moveTo>
                  <a:pt x="0" y="0"/>
                </a:moveTo>
                <a:lnTo>
                  <a:pt x="10576199" y="0"/>
                </a:lnTo>
                <a:lnTo>
                  <a:pt x="10576199" y="756000"/>
                </a:lnTo>
                <a:lnTo>
                  <a:pt x="0" y="75600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kern="1200" dirty="0"/>
              <a:t>pracownik, pracodawca</a:t>
            </a:r>
          </a:p>
        </p:txBody>
      </p:sp>
      <p:sp>
        <p:nvSpPr>
          <p:cNvPr id="16" name="Strzałka w prawo 26"/>
          <p:cNvSpPr/>
          <p:nvPr/>
        </p:nvSpPr>
        <p:spPr>
          <a:xfrm>
            <a:off x="918673" y="1612572"/>
            <a:ext cx="818600" cy="624670"/>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Elipsa 22"/>
          <p:cNvSpPr/>
          <p:nvPr/>
        </p:nvSpPr>
        <p:spPr>
          <a:xfrm>
            <a:off x="950968" y="2287838"/>
            <a:ext cx="754010" cy="7502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18" name="Dowolny kształt 21"/>
          <p:cNvSpPr/>
          <p:nvPr/>
        </p:nvSpPr>
        <p:spPr>
          <a:xfrm>
            <a:off x="1717704" y="2375695"/>
            <a:ext cx="9932508" cy="566983"/>
          </a:xfrm>
          <a:custGeom>
            <a:avLst/>
            <a:gdLst>
              <a:gd name="connsiteX0" fmla="*/ 0 w 10576199"/>
              <a:gd name="connsiteY0" fmla="*/ 0 h 755494"/>
              <a:gd name="connsiteX1" fmla="*/ 10576199 w 10576199"/>
              <a:gd name="connsiteY1" fmla="*/ 0 h 755494"/>
              <a:gd name="connsiteX2" fmla="*/ 10576199 w 10576199"/>
              <a:gd name="connsiteY2" fmla="*/ 755494 h 755494"/>
              <a:gd name="connsiteX3" fmla="*/ 0 w 10576199"/>
              <a:gd name="connsiteY3" fmla="*/ 755494 h 755494"/>
              <a:gd name="connsiteX4" fmla="*/ 0 w 10576199"/>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5494">
                <a:moveTo>
                  <a:pt x="0" y="0"/>
                </a:moveTo>
                <a:lnTo>
                  <a:pt x="10576199" y="0"/>
                </a:lnTo>
                <a:lnTo>
                  <a:pt x="10576199"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dirty="0"/>
              <a:t>r</a:t>
            </a:r>
            <a:r>
              <a:rPr lang="pl-PL" sz="3900" kern="1200" dirty="0"/>
              <a:t>odzaj umowy</a:t>
            </a:r>
          </a:p>
        </p:txBody>
      </p:sp>
      <p:sp>
        <p:nvSpPr>
          <p:cNvPr id="30" name="Elipsa 22"/>
          <p:cNvSpPr/>
          <p:nvPr/>
        </p:nvSpPr>
        <p:spPr>
          <a:xfrm>
            <a:off x="963694" y="3114063"/>
            <a:ext cx="754010" cy="7502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32" name="Dowolny kształt 21"/>
          <p:cNvSpPr/>
          <p:nvPr/>
        </p:nvSpPr>
        <p:spPr>
          <a:xfrm>
            <a:off x="1737273" y="3183734"/>
            <a:ext cx="9932508" cy="566983"/>
          </a:xfrm>
          <a:custGeom>
            <a:avLst/>
            <a:gdLst>
              <a:gd name="connsiteX0" fmla="*/ 0 w 10576199"/>
              <a:gd name="connsiteY0" fmla="*/ 0 h 755494"/>
              <a:gd name="connsiteX1" fmla="*/ 10576199 w 10576199"/>
              <a:gd name="connsiteY1" fmla="*/ 0 h 755494"/>
              <a:gd name="connsiteX2" fmla="*/ 10576199 w 10576199"/>
              <a:gd name="connsiteY2" fmla="*/ 755494 h 755494"/>
              <a:gd name="connsiteX3" fmla="*/ 0 w 10576199"/>
              <a:gd name="connsiteY3" fmla="*/ 755494 h 755494"/>
              <a:gd name="connsiteX4" fmla="*/ 0 w 10576199"/>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5494">
                <a:moveTo>
                  <a:pt x="0" y="0"/>
                </a:moveTo>
                <a:lnTo>
                  <a:pt x="10576199" y="0"/>
                </a:lnTo>
                <a:lnTo>
                  <a:pt x="10576199"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dirty="0"/>
              <a:t>data zawarcia umowy</a:t>
            </a:r>
            <a:endParaRPr lang="pl-PL" sz="3900" kern="1200" dirty="0"/>
          </a:p>
        </p:txBody>
      </p:sp>
      <p:sp>
        <p:nvSpPr>
          <p:cNvPr id="33" name="Strzałka w prawo 26"/>
          <p:cNvSpPr/>
          <p:nvPr/>
        </p:nvSpPr>
        <p:spPr>
          <a:xfrm>
            <a:off x="6151514" y="4915762"/>
            <a:ext cx="931598" cy="628835"/>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34" name="Strzałka w prawo 26"/>
          <p:cNvSpPr/>
          <p:nvPr/>
        </p:nvSpPr>
        <p:spPr>
          <a:xfrm>
            <a:off x="6151514" y="5653803"/>
            <a:ext cx="931598" cy="628835"/>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35" name="Dowolny kształt 25"/>
          <p:cNvSpPr/>
          <p:nvPr/>
        </p:nvSpPr>
        <p:spPr>
          <a:xfrm>
            <a:off x="7220325" y="4926534"/>
            <a:ext cx="4491419" cy="538454"/>
          </a:xfrm>
          <a:custGeom>
            <a:avLst/>
            <a:gdLst>
              <a:gd name="connsiteX0" fmla="*/ 0 w 10576199"/>
              <a:gd name="connsiteY0" fmla="*/ 0 h 756000"/>
              <a:gd name="connsiteX1" fmla="*/ 10576199 w 10576199"/>
              <a:gd name="connsiteY1" fmla="*/ 0 h 756000"/>
              <a:gd name="connsiteX2" fmla="*/ 10576199 w 10576199"/>
              <a:gd name="connsiteY2" fmla="*/ 756000 h 756000"/>
              <a:gd name="connsiteX3" fmla="*/ 0 w 10576199"/>
              <a:gd name="connsiteY3" fmla="*/ 756000 h 756000"/>
              <a:gd name="connsiteX4" fmla="*/ 0 w 10576199"/>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6000">
                <a:moveTo>
                  <a:pt x="0" y="0"/>
                </a:moveTo>
                <a:lnTo>
                  <a:pt x="10576199" y="0"/>
                </a:lnTo>
                <a:lnTo>
                  <a:pt x="10576199" y="756000"/>
                </a:lnTo>
                <a:lnTo>
                  <a:pt x="0" y="75600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dirty="0"/>
              <a:t>termin rozpoczęcia</a:t>
            </a:r>
            <a:endParaRPr lang="pl-PL" sz="3200" kern="1200" dirty="0"/>
          </a:p>
        </p:txBody>
      </p:sp>
      <p:sp>
        <p:nvSpPr>
          <p:cNvPr id="36" name="Dowolny kształt 25"/>
          <p:cNvSpPr/>
          <p:nvPr/>
        </p:nvSpPr>
        <p:spPr>
          <a:xfrm>
            <a:off x="7220325" y="5693218"/>
            <a:ext cx="4491419" cy="503237"/>
          </a:xfrm>
          <a:custGeom>
            <a:avLst/>
            <a:gdLst>
              <a:gd name="connsiteX0" fmla="*/ 0 w 10576199"/>
              <a:gd name="connsiteY0" fmla="*/ 0 h 756000"/>
              <a:gd name="connsiteX1" fmla="*/ 10576199 w 10576199"/>
              <a:gd name="connsiteY1" fmla="*/ 0 h 756000"/>
              <a:gd name="connsiteX2" fmla="*/ 10576199 w 10576199"/>
              <a:gd name="connsiteY2" fmla="*/ 756000 h 756000"/>
              <a:gd name="connsiteX3" fmla="*/ 0 w 10576199"/>
              <a:gd name="connsiteY3" fmla="*/ 756000 h 756000"/>
              <a:gd name="connsiteX4" fmla="*/ 0 w 10576199"/>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6000">
                <a:moveTo>
                  <a:pt x="0" y="0"/>
                </a:moveTo>
                <a:lnTo>
                  <a:pt x="10576199" y="0"/>
                </a:lnTo>
                <a:lnTo>
                  <a:pt x="10576199" y="756000"/>
                </a:lnTo>
                <a:lnTo>
                  <a:pt x="0" y="75600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dirty="0"/>
              <a:t>wynagrodzenie</a:t>
            </a:r>
            <a:endParaRPr lang="pl-PL" sz="3200" kern="1200" dirty="0"/>
          </a:p>
        </p:txBody>
      </p:sp>
    </p:spTree>
    <p:extLst>
      <p:ext uri="{BB962C8B-B14F-4D97-AF65-F5344CB8AC3E}">
        <p14:creationId xmlns:p14="http://schemas.microsoft.com/office/powerpoint/2010/main" val="278497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1000"/>
                                        <p:tgtEl>
                                          <p:spTgt spid="34"/>
                                        </p:tgtEl>
                                      </p:cBhvr>
                                    </p:animEffect>
                                    <p:anim calcmode="lin" valueType="num">
                                      <p:cBhvr>
                                        <p:cTn id="120" dur="1000" fill="hold"/>
                                        <p:tgtEl>
                                          <p:spTgt spid="34"/>
                                        </p:tgtEl>
                                        <p:attrNameLst>
                                          <p:attrName>ppt_x</p:attrName>
                                        </p:attrNameLst>
                                      </p:cBhvr>
                                      <p:tavLst>
                                        <p:tav tm="0">
                                          <p:val>
                                            <p:strVal val="#ppt_x"/>
                                          </p:val>
                                        </p:tav>
                                        <p:tav tm="100000">
                                          <p:val>
                                            <p:strVal val="#ppt_x"/>
                                          </p:val>
                                        </p:tav>
                                      </p:tavLst>
                                    </p:anim>
                                    <p:anim calcmode="lin" valueType="num">
                                      <p:cBhvr>
                                        <p:cTn id="1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1000"/>
                                        <p:tgtEl>
                                          <p:spTgt spid="36"/>
                                        </p:tgtEl>
                                      </p:cBhvr>
                                    </p:animEffect>
                                    <p:anim calcmode="lin" valueType="num">
                                      <p:cBhvr>
                                        <p:cTn id="127" dur="1000" fill="hold"/>
                                        <p:tgtEl>
                                          <p:spTgt spid="36"/>
                                        </p:tgtEl>
                                        <p:attrNameLst>
                                          <p:attrName>ppt_x</p:attrName>
                                        </p:attrNameLst>
                                      </p:cBhvr>
                                      <p:tavLst>
                                        <p:tav tm="0">
                                          <p:val>
                                            <p:strVal val="#ppt_x"/>
                                          </p:val>
                                        </p:tav>
                                        <p:tav tm="100000">
                                          <p:val>
                                            <p:strVal val="#ppt_x"/>
                                          </p:val>
                                        </p:tav>
                                      </p:tavLst>
                                    </p:anim>
                                    <p:anim calcmode="lin" valueType="num">
                                      <p:cBhvr>
                                        <p:cTn id="1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4" grpId="0" animBg="1"/>
      <p:bldP spid="17" grpId="0" animBg="1"/>
      <p:bldP spid="18" grpId="0" animBg="1"/>
      <p:bldP spid="30" grpId="0" animBg="1"/>
      <p:bldP spid="32" grpId="0" animBg="1"/>
      <p:bldP spid="33" grpId="0" animBg="1"/>
      <p:bldP spid="34" grpId="0" animBg="1"/>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endParaRPr lang="pl-PL" dirty="0"/>
          </a:p>
          <a:p>
            <a:endParaRPr lang="pl-PL" dirty="0"/>
          </a:p>
        </p:txBody>
      </p:sp>
      <p:sp>
        <p:nvSpPr>
          <p:cNvPr id="5" name="Strzałka: w prawo 4"/>
          <p:cNvSpPr/>
          <p:nvPr/>
        </p:nvSpPr>
        <p:spPr>
          <a:xfrm>
            <a:off x="328628" y="1304128"/>
            <a:ext cx="11775387" cy="5418667"/>
          </a:xfrm>
          <a:prstGeom prst="rightArrow">
            <a:avLst/>
          </a:prstGeom>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Dowolny kształt: kształt 5"/>
          <p:cNvSpPr/>
          <p:nvPr/>
        </p:nvSpPr>
        <p:spPr>
          <a:xfrm>
            <a:off x="544268" y="2929728"/>
            <a:ext cx="1847653"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400" dirty="0"/>
              <a:t>Wstępne badania lekarskie</a:t>
            </a:r>
          </a:p>
        </p:txBody>
      </p:sp>
      <p:sp>
        <p:nvSpPr>
          <p:cNvPr id="7" name="Dowolny kształt: kształt 6"/>
          <p:cNvSpPr/>
          <p:nvPr/>
        </p:nvSpPr>
        <p:spPr>
          <a:xfrm>
            <a:off x="2494436" y="2929728"/>
            <a:ext cx="2539477"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cs typeface="Calibri" pitchFamily="34" charset="0"/>
              </a:rPr>
              <a:t>Zgłoszenie pracownika do ZUS</a:t>
            </a:r>
          </a:p>
        </p:txBody>
      </p:sp>
      <p:sp>
        <p:nvSpPr>
          <p:cNvPr id="8" name="Dowolny kształt: kształt 7"/>
          <p:cNvSpPr/>
          <p:nvPr/>
        </p:nvSpPr>
        <p:spPr>
          <a:xfrm>
            <a:off x="5136428" y="2929728"/>
            <a:ext cx="2243580"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cs typeface="Calibri" pitchFamily="34" charset="0"/>
              </a:rPr>
              <a:t>Rozliczenia z urzędem skarbowym</a:t>
            </a:r>
          </a:p>
        </p:txBody>
      </p:sp>
      <p:sp>
        <p:nvSpPr>
          <p:cNvPr id="9" name="Dowolny kształt: kształt 8"/>
          <p:cNvSpPr/>
          <p:nvPr/>
        </p:nvSpPr>
        <p:spPr>
          <a:xfrm>
            <a:off x="328628" y="214313"/>
            <a:ext cx="7676038" cy="181185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800" dirty="0"/>
              <a:t>Przyjęcie pracownika do pracy</a:t>
            </a:r>
            <a:r>
              <a:rPr lang="pl-PL" sz="2800" b="1" dirty="0">
                <a:latin typeface="Constantia" panose="02030602050306030303" pitchFamily="18" charset="0"/>
                <a:cs typeface="Calibri" pitchFamily="34" charset="0"/>
              </a:rPr>
              <a:t>:</a:t>
            </a:r>
          </a:p>
        </p:txBody>
      </p:sp>
      <p:sp>
        <p:nvSpPr>
          <p:cNvPr id="10" name="pole tekstowe 9"/>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1" name="Dowolny kształt: kształt 10"/>
          <p:cNvSpPr/>
          <p:nvPr/>
        </p:nvSpPr>
        <p:spPr>
          <a:xfrm>
            <a:off x="7482523" y="2929728"/>
            <a:ext cx="2810761"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400" dirty="0"/>
              <a:t>Poinformowanie komornika</a:t>
            </a:r>
          </a:p>
        </p:txBody>
      </p:sp>
    </p:spTree>
    <p:extLst>
      <p:ext uri="{BB962C8B-B14F-4D97-AF65-F5344CB8AC3E}">
        <p14:creationId xmlns:p14="http://schemas.microsoft.com/office/powerpoint/2010/main" val="2429998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ctr"/>
          <a:lstStyle/>
          <a:p>
            <a:pPr marL="0" indent="0">
              <a:lnSpc>
                <a:spcPct val="150000"/>
              </a:lnSpc>
              <a:buNone/>
            </a:pPr>
            <a:r>
              <a:rPr lang="pl-PL" dirty="0"/>
              <a:t>	</a:t>
            </a:r>
          </a:p>
          <a:p>
            <a:pPr marL="0" indent="0">
              <a:lnSpc>
                <a:spcPct val="150000"/>
              </a:lnSpc>
              <a:buNone/>
            </a:pPr>
            <a:endParaRPr lang="pl-PL" dirty="0"/>
          </a:p>
          <a:p>
            <a:pPr marL="0" indent="0">
              <a:lnSpc>
                <a:spcPct val="150000"/>
              </a:lnSpc>
              <a:buNone/>
            </a:pPr>
            <a:r>
              <a:rPr lang="pl-PL" dirty="0"/>
              <a:t>	</a:t>
            </a:r>
            <a:r>
              <a:rPr lang="pl-PL" sz="2400" dirty="0"/>
              <a:t>emerytalnemu</a:t>
            </a:r>
          </a:p>
          <a:p>
            <a:pPr marL="0" indent="0">
              <a:lnSpc>
                <a:spcPct val="150000"/>
              </a:lnSpc>
              <a:buNone/>
            </a:pPr>
            <a:endParaRPr lang="pl-PL" dirty="0"/>
          </a:p>
          <a:p>
            <a:pPr marL="0" indent="0">
              <a:lnSpc>
                <a:spcPct val="150000"/>
              </a:lnSpc>
              <a:buNone/>
            </a:pPr>
            <a:r>
              <a:rPr lang="pl-PL" dirty="0"/>
              <a:t>	</a:t>
            </a:r>
            <a:r>
              <a:rPr lang="pl-PL" sz="2400" dirty="0"/>
              <a:t>rentowemu</a:t>
            </a:r>
          </a:p>
          <a:p>
            <a:pPr marL="0" lvl="0" indent="0">
              <a:lnSpc>
                <a:spcPct val="150000"/>
              </a:lnSpc>
              <a:buNone/>
            </a:pPr>
            <a:endParaRPr lang="pl-PL" dirty="0"/>
          </a:p>
          <a:p>
            <a:pPr marL="0" lvl="0" indent="0">
              <a:lnSpc>
                <a:spcPct val="150000"/>
              </a:lnSpc>
              <a:buNone/>
            </a:pPr>
            <a:r>
              <a:rPr lang="pl-PL" dirty="0"/>
              <a:t>	</a:t>
            </a:r>
            <a:r>
              <a:rPr lang="pl-PL" sz="2400" dirty="0"/>
              <a:t>wypadkowemu</a:t>
            </a:r>
          </a:p>
          <a:p>
            <a:pPr marL="0" lvl="0" indent="0">
              <a:lnSpc>
                <a:spcPct val="150000"/>
              </a:lnSpc>
              <a:buNone/>
            </a:pPr>
            <a:endParaRPr lang="pl-PL" dirty="0"/>
          </a:p>
          <a:p>
            <a:pPr marL="0" indent="0">
              <a:lnSpc>
                <a:spcPct val="150000"/>
              </a:lnSpc>
              <a:buNone/>
            </a:pPr>
            <a:r>
              <a:rPr lang="pl-PL" dirty="0"/>
              <a:t>	</a:t>
            </a:r>
            <a:r>
              <a:rPr lang="pl-PL" sz="2400" dirty="0"/>
              <a:t>chorobowemu</a:t>
            </a:r>
          </a:p>
        </p:txBody>
      </p:sp>
      <p:sp>
        <p:nvSpPr>
          <p:cNvPr id="3" name="Dowolny kształt: kształt 2"/>
          <p:cNvSpPr/>
          <p:nvPr/>
        </p:nvSpPr>
        <p:spPr>
          <a:xfrm>
            <a:off x="370363" y="236121"/>
            <a:ext cx="11315517" cy="1141488"/>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pPr>
              <a:buNone/>
            </a:pPr>
            <a:r>
              <a:rPr lang="pl-PL" sz="3600" dirty="0"/>
              <a:t>Pracownik obligatoryjnie podlega ubezpieczeniom:</a:t>
            </a:r>
          </a:p>
        </p:txBody>
      </p:sp>
      <p:sp>
        <p:nvSpPr>
          <p:cNvPr id="4" name="Strzałka: prążkowana w prawo 3"/>
          <p:cNvSpPr/>
          <p:nvPr/>
        </p:nvSpPr>
        <p:spPr>
          <a:xfrm>
            <a:off x="471635" y="5356007"/>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prążkowana w prawo 4"/>
          <p:cNvSpPr/>
          <p:nvPr/>
        </p:nvSpPr>
        <p:spPr>
          <a:xfrm>
            <a:off x="471636" y="4167438"/>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prążkowana w prawo 5"/>
          <p:cNvSpPr/>
          <p:nvPr/>
        </p:nvSpPr>
        <p:spPr>
          <a:xfrm>
            <a:off x="471637" y="2978869"/>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prążkowana w prawo 6"/>
          <p:cNvSpPr/>
          <p:nvPr/>
        </p:nvSpPr>
        <p:spPr>
          <a:xfrm>
            <a:off x="471638" y="1790300"/>
            <a:ext cx="635267" cy="4716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9" name="pole tekstowe 8"/>
          <p:cNvSpPr txBox="1"/>
          <p:nvPr/>
        </p:nvSpPr>
        <p:spPr>
          <a:xfrm>
            <a:off x="6014301" y="2978869"/>
            <a:ext cx="5420412" cy="1569660"/>
          </a:xfrm>
          <a:prstGeom prst="rect">
            <a:avLst/>
          </a:prstGeom>
          <a:noFill/>
        </p:spPr>
        <p:txBody>
          <a:bodyPr wrap="square" rtlCol="0">
            <a:spAutoFit/>
          </a:bodyPr>
          <a:lstStyle/>
          <a:p>
            <a:r>
              <a:rPr lang="pl-PL" sz="2400" dirty="0"/>
              <a:t>Pracodawca jako płatnik składek powinien w ciągu 7 dni od dnia nawiązania stosunku pracy (daty powstania obowiązku), zgłosić pracownika do ZUS.</a:t>
            </a:r>
          </a:p>
        </p:txBody>
      </p:sp>
    </p:spTree>
    <p:extLst>
      <p:ext uri="{BB962C8B-B14F-4D97-AF65-F5344CB8AC3E}">
        <p14:creationId xmlns:p14="http://schemas.microsoft.com/office/powerpoint/2010/main" val="2273539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br>
              <a:rPr lang="pl-PL" dirty="0"/>
            </a:br>
            <a:r>
              <a:rPr lang="pl-PL" dirty="0"/>
              <a:t>Pojęcie pracownika</a:t>
            </a:r>
          </a:p>
        </p:txBody>
      </p:sp>
      <p:sp>
        <p:nvSpPr>
          <p:cNvPr id="3" name="Podtytuł 2"/>
          <p:cNvSpPr>
            <a:spLocks noGrp="1"/>
          </p:cNvSpPr>
          <p:nvPr>
            <p:ph type="subTitle" idx="1"/>
          </p:nvPr>
        </p:nvSpPr>
        <p:spPr/>
        <p:txBody>
          <a:bodyPr/>
          <a:lstStyle/>
          <a:p>
            <a:r>
              <a:rPr lang="pl-PL" dirty="0"/>
              <a:t>dr Agnieszka </a:t>
            </a:r>
            <a:r>
              <a:rPr lang="pl-PL" dirty="0" err="1"/>
              <a:t>Górnicz</a:t>
            </a:r>
            <a:r>
              <a:rPr lang="pl-PL" dirty="0"/>
              <a:t> </a:t>
            </a:r>
            <a:r>
              <a:rPr lang="pl-PL" dirty="0" err="1"/>
              <a:t>Mulcahy</a:t>
            </a:r>
            <a:endParaRPr lang="pl-PL" dirty="0"/>
          </a:p>
        </p:txBody>
      </p:sp>
    </p:spTree>
    <p:extLst>
      <p:ext uri="{BB962C8B-B14F-4D97-AF65-F5344CB8AC3E}">
        <p14:creationId xmlns:p14="http://schemas.microsoft.com/office/powerpoint/2010/main" val="3040895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p:txBody>
          <a:bodyPr anchor="ctr"/>
          <a:lstStyle/>
          <a:p>
            <a:pPr marL="0" indent="0" algn="ctr">
              <a:lnSpc>
                <a:spcPct val="150000"/>
              </a:lnSpc>
              <a:buNone/>
            </a:pPr>
            <a:r>
              <a:rPr lang="pl-PL" b="1" dirty="0"/>
              <a:t>Pracownikiem</a:t>
            </a:r>
          </a:p>
          <a:p>
            <a:pPr marL="0" indent="0" algn="ctr">
              <a:lnSpc>
                <a:spcPct val="150000"/>
              </a:lnSpc>
              <a:buNone/>
            </a:pPr>
            <a:r>
              <a:rPr lang="pl-PL" dirty="0"/>
              <a:t> jest osoba, która została zatrudniona na podstawie umowy o pracę, powołania, wyboru, mianowania lub spółdzielczej umowy o pracę (art. 2 </a:t>
            </a:r>
            <a:r>
              <a:rPr lang="pl-PL" dirty="0" err="1"/>
              <a:t>k.p</a:t>
            </a:r>
            <a:r>
              <a:rPr lang="pl-PL" dirty="0"/>
              <a:t>.). </a:t>
            </a:r>
          </a:p>
          <a:p>
            <a:endParaRPr lang="pl-PL" dirty="0"/>
          </a:p>
        </p:txBody>
      </p:sp>
    </p:spTree>
    <p:extLst>
      <p:ext uri="{BB962C8B-B14F-4D97-AF65-F5344CB8AC3E}">
        <p14:creationId xmlns:p14="http://schemas.microsoft.com/office/powerpoint/2010/main" val="3558367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p:txBody>
          <a:bodyPr anchor="ctr"/>
          <a:lstStyle/>
          <a:p>
            <a:pPr marL="0" indent="0">
              <a:buNone/>
            </a:pPr>
            <a:r>
              <a:rPr lang="pl-PL" dirty="0"/>
              <a:t>Podstawą prawną nawiązania stosunku pracy jest :</a:t>
            </a:r>
          </a:p>
          <a:p>
            <a:pPr>
              <a:buFont typeface="Wingdings" panose="05000000000000000000" pitchFamily="2" charset="2"/>
              <a:buChar char="§"/>
            </a:pPr>
            <a:r>
              <a:rPr lang="pl-PL" dirty="0"/>
              <a:t>umowa o pracę;</a:t>
            </a:r>
          </a:p>
          <a:p>
            <a:pPr>
              <a:buFont typeface="Wingdings" panose="05000000000000000000" pitchFamily="2" charset="2"/>
              <a:buChar char="§"/>
            </a:pPr>
            <a:r>
              <a:rPr lang="pl-PL" dirty="0"/>
              <a:t>akt powołania;</a:t>
            </a:r>
          </a:p>
          <a:p>
            <a:pPr>
              <a:buFont typeface="Wingdings" panose="05000000000000000000" pitchFamily="2" charset="2"/>
              <a:buChar char="§"/>
            </a:pPr>
            <a:r>
              <a:rPr lang="pl-PL" dirty="0"/>
              <a:t>akt mianowania;</a:t>
            </a:r>
          </a:p>
          <a:p>
            <a:pPr>
              <a:buFont typeface="Wingdings" panose="05000000000000000000" pitchFamily="2" charset="2"/>
              <a:buChar char="§"/>
            </a:pPr>
            <a:r>
              <a:rPr lang="pl-PL" dirty="0"/>
              <a:t>akt wyboru;</a:t>
            </a:r>
          </a:p>
          <a:p>
            <a:pPr>
              <a:buFont typeface="Wingdings" panose="05000000000000000000" pitchFamily="2" charset="2"/>
              <a:buChar char="§"/>
            </a:pPr>
            <a:r>
              <a:rPr lang="pl-PL" dirty="0"/>
              <a:t>zawarcie spółdzielczej umowy o pracę.</a:t>
            </a:r>
          </a:p>
        </p:txBody>
      </p:sp>
    </p:spTree>
    <p:extLst>
      <p:ext uri="{BB962C8B-B14F-4D97-AF65-F5344CB8AC3E}">
        <p14:creationId xmlns:p14="http://schemas.microsoft.com/office/powerpoint/2010/main" val="24126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p:cNvSpPr/>
          <p:nvPr/>
        </p:nvSpPr>
        <p:spPr>
          <a:xfrm>
            <a:off x="358202" y="0"/>
            <a:ext cx="7400058" cy="1483557"/>
          </a:xfrm>
          <a:custGeom>
            <a:avLst/>
            <a:gdLst>
              <a:gd name="connsiteX0" fmla="*/ 0 w 11736388"/>
              <a:gd name="connsiteY0" fmla="*/ 427316 h 1709265"/>
              <a:gd name="connsiteX1" fmla="*/ 10881756 w 11736388"/>
              <a:gd name="connsiteY1" fmla="*/ 427316 h 1709265"/>
              <a:gd name="connsiteX2" fmla="*/ 10881756 w 11736388"/>
              <a:gd name="connsiteY2" fmla="*/ 0 h 1709265"/>
              <a:gd name="connsiteX3" fmla="*/ 11736388 w 11736388"/>
              <a:gd name="connsiteY3" fmla="*/ 854633 h 1709265"/>
              <a:gd name="connsiteX4" fmla="*/ 10881756 w 11736388"/>
              <a:gd name="connsiteY4" fmla="*/ 1709265 h 1709265"/>
              <a:gd name="connsiteX5" fmla="*/ 10881756 w 11736388"/>
              <a:gd name="connsiteY5" fmla="*/ 1281949 h 1709265"/>
              <a:gd name="connsiteX6" fmla="*/ 0 w 11736388"/>
              <a:gd name="connsiteY6" fmla="*/ 1281949 h 1709265"/>
              <a:gd name="connsiteX7" fmla="*/ 0 w 11736388"/>
              <a:gd name="connsiteY7" fmla="*/ 427316 h 170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6388" h="1709265">
                <a:moveTo>
                  <a:pt x="0" y="427316"/>
                </a:moveTo>
                <a:lnTo>
                  <a:pt x="10881756" y="427316"/>
                </a:lnTo>
                <a:lnTo>
                  <a:pt x="10881756" y="0"/>
                </a:lnTo>
                <a:lnTo>
                  <a:pt x="11736388" y="854633"/>
                </a:lnTo>
                <a:lnTo>
                  <a:pt x="10881756" y="1709265"/>
                </a:lnTo>
                <a:lnTo>
                  <a:pt x="10881756" y="1281949"/>
                </a:lnTo>
                <a:lnTo>
                  <a:pt x="0" y="1281949"/>
                </a:lnTo>
                <a:lnTo>
                  <a:pt x="0" y="427316"/>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549236" rIns="681316" bIns="698662" numCol="1" spcCol="1270" anchor="ctr" anchorCtr="0">
            <a:noAutofit/>
          </a:bodyPr>
          <a:lstStyle/>
          <a:p>
            <a:pPr lvl="0" defTabSz="1422400">
              <a:lnSpc>
                <a:spcPct val="90000"/>
              </a:lnSpc>
              <a:spcBef>
                <a:spcPct val="0"/>
              </a:spcBef>
              <a:spcAft>
                <a:spcPct val="35000"/>
              </a:spcAft>
            </a:pPr>
            <a:r>
              <a:rPr lang="pl-PL" sz="2800" dirty="0"/>
              <a:t>Zatrudnienie w szerokim znaczeniu </a:t>
            </a:r>
            <a:endParaRPr lang="pl-PL" sz="2800" kern="1200" dirty="0"/>
          </a:p>
        </p:txBody>
      </p:sp>
      <p:sp>
        <p:nvSpPr>
          <p:cNvPr id="7" name="Dowolny kształt: kształt 6"/>
          <p:cNvSpPr/>
          <p:nvPr/>
        </p:nvSpPr>
        <p:spPr>
          <a:xfrm>
            <a:off x="358202" y="1483557"/>
            <a:ext cx="4232652" cy="4973803"/>
          </a:xfrm>
          <a:custGeom>
            <a:avLst/>
            <a:gdLst>
              <a:gd name="connsiteX0" fmla="*/ 0 w 3614807"/>
              <a:gd name="connsiteY0" fmla="*/ 0 h 3292674"/>
              <a:gd name="connsiteX1" fmla="*/ 3614807 w 3614807"/>
              <a:gd name="connsiteY1" fmla="*/ 0 h 3292674"/>
              <a:gd name="connsiteX2" fmla="*/ 3614807 w 3614807"/>
              <a:gd name="connsiteY2" fmla="*/ 3292674 h 3292674"/>
              <a:gd name="connsiteX3" fmla="*/ 0 w 3614807"/>
              <a:gd name="connsiteY3" fmla="*/ 3292674 h 3292674"/>
              <a:gd name="connsiteX4" fmla="*/ 0 w 3614807"/>
              <a:gd name="connsiteY4" fmla="*/ 0 h 329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807" h="3292674">
                <a:moveTo>
                  <a:pt x="0" y="0"/>
                </a:moveTo>
                <a:lnTo>
                  <a:pt x="3614807" y="0"/>
                </a:lnTo>
                <a:lnTo>
                  <a:pt x="3614807" y="3292674"/>
                </a:lnTo>
                <a:lnTo>
                  <a:pt x="0" y="3292674"/>
                </a:lnTo>
                <a:lnTo>
                  <a:pt x="0" y="0"/>
                </a:lnTo>
                <a:close/>
              </a:path>
            </a:pathLst>
          </a:custGeom>
          <a:solidFill>
            <a:srgbClr val="FFCCFF">
              <a:alpha val="20000"/>
            </a:srgb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t" anchorCtr="0">
            <a:noAutofit/>
          </a:bodyPr>
          <a:lstStyle/>
          <a:p>
            <a:pPr marL="285750" lvl="0" indent="-285750" defTabSz="2889250">
              <a:lnSpc>
                <a:spcPct val="90000"/>
              </a:lnSpc>
              <a:spcBef>
                <a:spcPct val="0"/>
              </a:spcBef>
              <a:spcAft>
                <a:spcPct val="35000"/>
              </a:spcAft>
              <a:buFont typeface="Wingdings" panose="05000000000000000000" pitchFamily="2" charset="2"/>
              <a:buChar char="Ø"/>
            </a:pPr>
            <a:r>
              <a:rPr lang="pl-PL" sz="2300" dirty="0"/>
              <a:t>Praca zarobkowa lub niezarobkowa (np. wolontariat), </a:t>
            </a:r>
          </a:p>
          <a:p>
            <a:pPr marL="285750" lvl="0" indent="-285750" defTabSz="2889250">
              <a:lnSpc>
                <a:spcPct val="90000"/>
              </a:lnSpc>
              <a:spcBef>
                <a:spcPct val="0"/>
              </a:spcBef>
              <a:spcAft>
                <a:spcPct val="35000"/>
              </a:spcAft>
              <a:buFont typeface="Wingdings" panose="05000000000000000000" pitchFamily="2" charset="2"/>
              <a:buChar char="Ø"/>
            </a:pPr>
            <a:r>
              <a:rPr lang="pl-PL" sz="2300" dirty="0"/>
              <a:t>wykonywana przez osobę fizyczną na rzecz innego podmiotu w ramach określonej więzi prawnej lub bez żadnej więzi prawnej (np. praca na czarno), </a:t>
            </a:r>
          </a:p>
          <a:p>
            <a:pPr marL="285750" lvl="0" indent="-285750" defTabSz="2889250">
              <a:lnSpc>
                <a:spcPct val="90000"/>
              </a:lnSpc>
              <a:spcBef>
                <a:spcPct val="0"/>
              </a:spcBef>
              <a:spcAft>
                <a:spcPct val="35000"/>
              </a:spcAft>
              <a:buFont typeface="Wingdings" panose="05000000000000000000" pitchFamily="2" charset="2"/>
              <a:buChar char="Ø"/>
            </a:pPr>
            <a:r>
              <a:rPr lang="pl-PL" sz="2300" dirty="0"/>
              <a:t>świadczona dobrowolnie lub przymusowo.</a:t>
            </a:r>
            <a:endParaRPr lang="pl-PL" sz="2300" kern="1200" dirty="0"/>
          </a:p>
        </p:txBody>
      </p:sp>
      <p:sp>
        <p:nvSpPr>
          <p:cNvPr id="8" name="Dowolny kształt: kształt 7"/>
          <p:cNvSpPr/>
          <p:nvPr/>
        </p:nvSpPr>
        <p:spPr>
          <a:xfrm>
            <a:off x="5141932" y="1706251"/>
            <a:ext cx="6377623" cy="1446542"/>
          </a:xfrm>
          <a:custGeom>
            <a:avLst/>
            <a:gdLst>
              <a:gd name="connsiteX0" fmla="*/ 0 w 8121580"/>
              <a:gd name="connsiteY0" fmla="*/ 427316 h 1709265"/>
              <a:gd name="connsiteX1" fmla="*/ 7266948 w 8121580"/>
              <a:gd name="connsiteY1" fmla="*/ 427316 h 1709265"/>
              <a:gd name="connsiteX2" fmla="*/ 7266948 w 8121580"/>
              <a:gd name="connsiteY2" fmla="*/ 0 h 1709265"/>
              <a:gd name="connsiteX3" fmla="*/ 8121580 w 8121580"/>
              <a:gd name="connsiteY3" fmla="*/ 854633 h 1709265"/>
              <a:gd name="connsiteX4" fmla="*/ 7266948 w 8121580"/>
              <a:gd name="connsiteY4" fmla="*/ 1709265 h 1709265"/>
              <a:gd name="connsiteX5" fmla="*/ 7266948 w 8121580"/>
              <a:gd name="connsiteY5" fmla="*/ 1281949 h 1709265"/>
              <a:gd name="connsiteX6" fmla="*/ 0 w 8121580"/>
              <a:gd name="connsiteY6" fmla="*/ 1281949 h 1709265"/>
              <a:gd name="connsiteX7" fmla="*/ 0 w 8121580"/>
              <a:gd name="connsiteY7" fmla="*/ 427316 h 170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1580" h="1709265">
                <a:moveTo>
                  <a:pt x="0" y="427316"/>
                </a:moveTo>
                <a:lnTo>
                  <a:pt x="7266948" y="427316"/>
                </a:lnTo>
                <a:lnTo>
                  <a:pt x="7266948" y="0"/>
                </a:lnTo>
                <a:lnTo>
                  <a:pt x="8121580" y="854633"/>
                </a:lnTo>
                <a:lnTo>
                  <a:pt x="7266948" y="1709265"/>
                </a:lnTo>
                <a:lnTo>
                  <a:pt x="7266948" y="1281949"/>
                </a:lnTo>
                <a:lnTo>
                  <a:pt x="0" y="1281949"/>
                </a:lnTo>
                <a:lnTo>
                  <a:pt x="0" y="427316"/>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549236" rIns="681316" bIns="698662" numCol="1" spcCol="1270" anchor="ctr" anchorCtr="0">
            <a:noAutofit/>
          </a:bodyPr>
          <a:lstStyle/>
          <a:p>
            <a:pPr lvl="0" defTabSz="1422400">
              <a:lnSpc>
                <a:spcPct val="90000"/>
              </a:lnSpc>
              <a:spcBef>
                <a:spcPct val="0"/>
              </a:spcBef>
              <a:spcAft>
                <a:spcPct val="35000"/>
              </a:spcAft>
            </a:pPr>
            <a:r>
              <a:rPr lang="pl-PL" sz="2800" dirty="0"/>
              <a:t>Zatrudnienie w ścisłym znaczeniu </a:t>
            </a:r>
            <a:endParaRPr lang="pl-PL" sz="2800" kern="1200" dirty="0"/>
          </a:p>
        </p:txBody>
      </p:sp>
      <p:sp>
        <p:nvSpPr>
          <p:cNvPr id="9" name="Dowolny kształt: kształt 8"/>
          <p:cNvSpPr/>
          <p:nvPr/>
        </p:nvSpPr>
        <p:spPr>
          <a:xfrm>
            <a:off x="5141932" y="2996676"/>
            <a:ext cx="5510357" cy="3304567"/>
          </a:xfrm>
          <a:custGeom>
            <a:avLst/>
            <a:gdLst>
              <a:gd name="connsiteX0" fmla="*/ 0 w 3614807"/>
              <a:gd name="connsiteY0" fmla="*/ 0 h 3292674"/>
              <a:gd name="connsiteX1" fmla="*/ 3614807 w 3614807"/>
              <a:gd name="connsiteY1" fmla="*/ 0 h 3292674"/>
              <a:gd name="connsiteX2" fmla="*/ 3614807 w 3614807"/>
              <a:gd name="connsiteY2" fmla="*/ 3292674 h 3292674"/>
              <a:gd name="connsiteX3" fmla="*/ 0 w 3614807"/>
              <a:gd name="connsiteY3" fmla="*/ 3292674 h 3292674"/>
              <a:gd name="connsiteX4" fmla="*/ 0 w 3614807"/>
              <a:gd name="connsiteY4" fmla="*/ 0 h 329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807" h="3292674">
                <a:moveTo>
                  <a:pt x="0" y="0"/>
                </a:moveTo>
                <a:lnTo>
                  <a:pt x="3614807" y="0"/>
                </a:lnTo>
                <a:lnTo>
                  <a:pt x="3614807" y="3292674"/>
                </a:lnTo>
                <a:lnTo>
                  <a:pt x="0" y="3292674"/>
                </a:lnTo>
                <a:lnTo>
                  <a:pt x="0" y="0"/>
                </a:lnTo>
                <a:close/>
              </a:path>
            </a:pathLst>
          </a:custGeom>
          <a:solidFill>
            <a:srgbClr val="FFCCFF">
              <a:alpha val="23000"/>
            </a:srgb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t" anchorCtr="0">
            <a:noAutofit/>
          </a:bodyPr>
          <a:lstStyle/>
          <a:p>
            <a:pPr marL="285750" lvl="0" indent="-285750">
              <a:buFont typeface="Wingdings" panose="05000000000000000000" pitchFamily="2" charset="2"/>
              <a:buChar char="Ø"/>
            </a:pPr>
            <a:r>
              <a:rPr lang="pl-PL" sz="2300" dirty="0"/>
              <a:t>praca zarobkowa</a:t>
            </a:r>
          </a:p>
          <a:p>
            <a:pPr marL="285750" lvl="0" indent="-285750">
              <a:buFont typeface="Wingdings" panose="05000000000000000000" pitchFamily="2" charset="2"/>
              <a:buChar char="Ø"/>
            </a:pPr>
            <a:r>
              <a:rPr lang="pl-PL" sz="2300" dirty="0"/>
              <a:t>dobrowolna</a:t>
            </a:r>
          </a:p>
          <a:p>
            <a:pPr marL="285750" lvl="0" indent="-285750">
              <a:buFont typeface="Wingdings" panose="05000000000000000000" pitchFamily="2" charset="2"/>
              <a:buChar char="Ø"/>
            </a:pPr>
            <a:r>
              <a:rPr lang="pl-PL" sz="2300" dirty="0"/>
              <a:t>zatrudniony: osoba fizyczna</a:t>
            </a:r>
          </a:p>
          <a:p>
            <a:pPr marL="285750" lvl="0" indent="-285750">
              <a:buFont typeface="Wingdings" panose="05000000000000000000" pitchFamily="2" charset="2"/>
              <a:buChar char="Ø"/>
            </a:pPr>
            <a:r>
              <a:rPr lang="pl-PL" sz="2300" dirty="0"/>
              <a:t>podmiot zatrudniający</a:t>
            </a:r>
          </a:p>
          <a:p>
            <a:pPr marL="285750" lvl="0" indent="-285750">
              <a:buFont typeface="Wingdings" panose="05000000000000000000" pitchFamily="2" charset="2"/>
              <a:buChar char="Ø"/>
            </a:pPr>
            <a:r>
              <a:rPr lang="pl-PL" sz="2300" dirty="0"/>
              <a:t>stosunek prawny, którego przedmiotem jest odpłatne świadczenie pracy</a:t>
            </a:r>
          </a:p>
          <a:p>
            <a:pPr marL="285750" lvl="0" indent="-285750">
              <a:buFont typeface="Wingdings" panose="05000000000000000000" pitchFamily="2" charset="2"/>
              <a:buChar char="Ø"/>
            </a:pPr>
            <a:r>
              <a:rPr lang="pl-PL" sz="2300" dirty="0"/>
              <a:t>samodzielność lub niesamodzielność (podporządkowanie) wykonawcy.</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2031848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1000"/>
                                        <p:tgtEl>
                                          <p:spTgt spid="9">
                                            <p:txEl>
                                              <p:pRg st="1" end="1"/>
                                            </p:txEl>
                                          </p:spTgt>
                                        </p:tgtEl>
                                      </p:cBhvr>
                                    </p:animEffect>
                                    <p:anim calcmode="lin" valueType="num">
                                      <p:cBhvr>
                                        <p:cTn id="5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fade">
                                      <p:cBhvr>
                                        <p:cTn id="56" dur="1000"/>
                                        <p:tgtEl>
                                          <p:spTgt spid="9">
                                            <p:txEl>
                                              <p:pRg st="2" end="2"/>
                                            </p:txEl>
                                          </p:spTgt>
                                        </p:tgtEl>
                                      </p:cBhvr>
                                    </p:animEffect>
                                    <p:anim calcmode="lin" valueType="num">
                                      <p:cBhvr>
                                        <p:cTn id="5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fade">
                                      <p:cBhvr>
                                        <p:cTn id="63" dur="1000"/>
                                        <p:tgtEl>
                                          <p:spTgt spid="9">
                                            <p:txEl>
                                              <p:pRg st="3" end="3"/>
                                            </p:txEl>
                                          </p:spTgt>
                                        </p:tgtEl>
                                      </p:cBhvr>
                                    </p:animEffect>
                                    <p:anim calcmode="lin" valueType="num">
                                      <p:cBhvr>
                                        <p:cTn id="6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4" end="4"/>
                                            </p:txEl>
                                          </p:spTgt>
                                        </p:tgtEl>
                                        <p:attrNameLst>
                                          <p:attrName>style.visibility</p:attrName>
                                        </p:attrNameLst>
                                      </p:cBhvr>
                                      <p:to>
                                        <p:strVal val="visible"/>
                                      </p:to>
                                    </p:set>
                                    <p:animEffect transition="in" filter="fade">
                                      <p:cBhvr>
                                        <p:cTn id="70" dur="1000"/>
                                        <p:tgtEl>
                                          <p:spTgt spid="9">
                                            <p:txEl>
                                              <p:pRg st="4" end="4"/>
                                            </p:txEl>
                                          </p:spTgt>
                                        </p:tgtEl>
                                      </p:cBhvr>
                                    </p:animEffect>
                                    <p:anim calcmode="lin" valueType="num">
                                      <p:cBhvr>
                                        <p:cTn id="7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fade">
                                      <p:cBhvr>
                                        <p:cTn id="77" dur="1000"/>
                                        <p:tgtEl>
                                          <p:spTgt spid="9">
                                            <p:txEl>
                                              <p:pRg st="5" end="5"/>
                                            </p:txEl>
                                          </p:spTgt>
                                        </p:tgtEl>
                                      </p:cBhvr>
                                    </p:animEffect>
                                    <p:anim calcmode="lin" valueType="num">
                                      <p:cBhvr>
                                        <p:cTn id="7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200000"/>
              </a:lnSpc>
              <a:buNone/>
            </a:pPr>
            <a:r>
              <a:rPr lang="pl-PL" dirty="0"/>
              <a:t>Bez względu </a:t>
            </a:r>
          </a:p>
          <a:p>
            <a:pPr marL="0" indent="0" algn="ctr">
              <a:lnSpc>
                <a:spcPct val="200000"/>
              </a:lnSpc>
              <a:buNone/>
            </a:pPr>
            <a:r>
              <a:rPr lang="pl-PL" dirty="0"/>
              <a:t>na podstawę prawną nawiązania stosunku pracy, </a:t>
            </a:r>
          </a:p>
          <a:p>
            <a:pPr marL="0" indent="0" algn="ctr">
              <a:lnSpc>
                <a:spcPct val="200000"/>
              </a:lnSpc>
              <a:buNone/>
            </a:pPr>
            <a:r>
              <a:rPr lang="pl-PL" b="1" dirty="0"/>
              <a:t>zatrudnienie zawsze ma charakter umowny</a:t>
            </a:r>
            <a:r>
              <a:rPr lang="pl-PL" dirty="0"/>
              <a:t>, </a:t>
            </a:r>
          </a:p>
          <a:p>
            <a:pPr marL="0" indent="0" algn="ctr">
              <a:lnSpc>
                <a:spcPct val="200000"/>
              </a:lnSpc>
              <a:buNone/>
            </a:pPr>
            <a:r>
              <a:rPr lang="pl-PL" dirty="0"/>
              <a:t>ponieważ wymaga zgodnego oświadczenia woli pracownika i pracodawcy (por. art. 11 </a:t>
            </a:r>
            <a:r>
              <a:rPr lang="pl-PL" dirty="0" err="1"/>
              <a:t>k.p</a:t>
            </a:r>
            <a:r>
              <a:rPr lang="pl-PL" dirty="0"/>
              <a:t>.)</a:t>
            </a:r>
          </a:p>
        </p:txBody>
      </p:sp>
    </p:spTree>
    <p:extLst>
      <p:ext uri="{BB962C8B-B14F-4D97-AF65-F5344CB8AC3E}">
        <p14:creationId xmlns:p14="http://schemas.microsoft.com/office/powerpoint/2010/main" val="3223234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ctr">
              <a:buNone/>
            </a:pPr>
            <a:r>
              <a:rPr lang="pl-PL" b="1" dirty="0"/>
              <a:t>Powołanie</a:t>
            </a:r>
            <a:r>
              <a:rPr lang="pl-PL" dirty="0"/>
              <a:t> </a:t>
            </a:r>
          </a:p>
          <a:p>
            <a:pPr marL="0" indent="0" algn="ctr">
              <a:buNone/>
            </a:pPr>
            <a:r>
              <a:rPr lang="pl-PL" sz="1800" dirty="0"/>
              <a:t>może być podstawą nawiązania stosunku pracy</a:t>
            </a:r>
          </a:p>
          <a:p>
            <a:pPr marL="0" indent="0" algn="ctr">
              <a:buNone/>
            </a:pPr>
            <a:r>
              <a:rPr lang="pl-PL" sz="1800" dirty="0"/>
              <a:t> tylko wtedy, gdy przepis prawa stanowi, </a:t>
            </a:r>
          </a:p>
          <a:p>
            <a:pPr marL="0" indent="0" algn="ctr">
              <a:buNone/>
            </a:pPr>
            <a:r>
              <a:rPr lang="pl-PL" sz="1800" dirty="0"/>
              <a:t>że z powołaniem na stanowisko lub z pełnieniem funkcji wiąże się jednoczesne nawiązanie stosunku pracy </a:t>
            </a:r>
          </a:p>
          <a:p>
            <a:pPr marL="0" indent="0" algn="ctr">
              <a:buNone/>
            </a:pPr>
            <a:r>
              <a:rPr lang="pl-PL" sz="1800" dirty="0"/>
              <a:t>(art. 68 </a:t>
            </a:r>
            <a:r>
              <a:rPr lang="pl-PL" sz="1800" dirty="0" err="1"/>
              <a:t>k.p</a:t>
            </a:r>
            <a:r>
              <a:rPr lang="pl-PL" sz="1800" dirty="0"/>
              <a:t>.). </a:t>
            </a:r>
          </a:p>
          <a:p>
            <a:pPr marL="0" indent="0" algn="ctr">
              <a:buNone/>
            </a:pPr>
            <a:endParaRPr lang="pl-PL" dirty="0"/>
          </a:p>
          <a:p>
            <a:pPr marL="0" indent="0" algn="ctr">
              <a:buNone/>
            </a:pPr>
            <a:r>
              <a:rPr lang="pl-PL" sz="1800" dirty="0"/>
              <a:t>Na podstawie powołania zatrudniany jest np.: </a:t>
            </a:r>
          </a:p>
          <a:p>
            <a:r>
              <a:rPr lang="pl-PL" sz="1800" dirty="0"/>
              <a:t>zastępca wójta (burmistrza, prezydenta miasta);</a:t>
            </a:r>
          </a:p>
          <a:p>
            <a:r>
              <a:rPr lang="pl-PL" sz="1800" dirty="0"/>
              <a:t>dyrektor instytutu badawczego;</a:t>
            </a:r>
          </a:p>
          <a:p>
            <a:r>
              <a:rPr lang="pl-PL" sz="1800" dirty="0"/>
              <a:t>członkowie samorządowych kolegiów odwoławczych.</a:t>
            </a:r>
          </a:p>
        </p:txBody>
      </p:sp>
    </p:spTree>
    <p:extLst>
      <p:ext uri="{BB962C8B-B14F-4D97-AF65-F5344CB8AC3E}">
        <p14:creationId xmlns:p14="http://schemas.microsoft.com/office/powerpoint/2010/main" val="11476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1000"/>
                                        <p:tgtEl>
                                          <p:spTgt spid="2">
                                            <p:txEl>
                                              <p:pRg st="7" end="7"/>
                                            </p:txEl>
                                          </p:spTgt>
                                        </p:tgtEl>
                                      </p:cBhvr>
                                    </p:animEffect>
                                    <p:anim calcmode="lin" valueType="num">
                                      <p:cBhvr>
                                        <p:cTn id="1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anim calcmode="lin" valueType="num">
                                      <p:cBhvr>
                                        <p:cTn id="2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b="1" dirty="0"/>
              <a:t>Mianowanie</a:t>
            </a:r>
            <a:r>
              <a:rPr lang="pl-PL" dirty="0"/>
              <a:t> </a:t>
            </a:r>
          </a:p>
          <a:p>
            <a:pPr marL="0" indent="0" algn="ctr">
              <a:buNone/>
            </a:pPr>
            <a:r>
              <a:rPr lang="pl-PL" dirty="0"/>
              <a:t>jako podstawa nawiązania stosunku pracy </a:t>
            </a:r>
          </a:p>
          <a:p>
            <a:pPr marL="0" indent="0" algn="ctr">
              <a:buNone/>
            </a:pPr>
            <a:r>
              <a:rPr lang="pl-PL" dirty="0"/>
              <a:t>stosowane jest w przypadkach uzasadnionych szczególnym charakterem pracy, </a:t>
            </a:r>
          </a:p>
          <a:p>
            <a:pPr marL="0" indent="0" algn="ctr">
              <a:buNone/>
            </a:pPr>
            <a:r>
              <a:rPr lang="pl-PL" dirty="0"/>
              <a:t>określonych odrębnymi przepisami (art. 76 </a:t>
            </a:r>
            <a:r>
              <a:rPr lang="pl-PL" dirty="0" err="1"/>
              <a:t>k.p</a:t>
            </a:r>
            <a:r>
              <a:rPr lang="pl-PL" dirty="0"/>
              <a:t>.).</a:t>
            </a:r>
          </a:p>
          <a:p>
            <a:pPr marL="0" indent="0" algn="ctr">
              <a:buNone/>
            </a:pPr>
            <a:endParaRPr lang="pl-PL" dirty="0"/>
          </a:p>
          <a:p>
            <a:pPr marL="0" indent="0" algn="ctr">
              <a:buNone/>
            </a:pPr>
            <a:r>
              <a:rPr lang="pl-PL" dirty="0"/>
              <a:t>Na podstawie mianowania zatrudniani są np.: </a:t>
            </a:r>
          </a:p>
          <a:p>
            <a:r>
              <a:rPr lang="pl-PL" dirty="0"/>
              <a:t>sędziowie</a:t>
            </a:r>
          </a:p>
          <a:p>
            <a:r>
              <a:rPr lang="pl-PL" dirty="0"/>
              <a:t>urzędnicy służby cywilnej;</a:t>
            </a:r>
          </a:p>
          <a:p>
            <a:r>
              <a:rPr lang="pl-PL" dirty="0"/>
              <a:t>nauczyciele. </a:t>
            </a:r>
          </a:p>
        </p:txBody>
      </p:sp>
    </p:spTree>
    <p:extLst>
      <p:ext uri="{BB962C8B-B14F-4D97-AF65-F5344CB8AC3E}">
        <p14:creationId xmlns:p14="http://schemas.microsoft.com/office/powerpoint/2010/main" val="31821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ctr">
              <a:lnSpc>
                <a:spcPct val="150000"/>
              </a:lnSpc>
              <a:buNone/>
            </a:pPr>
            <a:r>
              <a:rPr lang="pl-PL" b="1" dirty="0"/>
              <a:t>Wybór</a:t>
            </a:r>
            <a:r>
              <a:rPr lang="pl-PL" dirty="0"/>
              <a:t> </a:t>
            </a:r>
          </a:p>
          <a:p>
            <a:pPr marL="0" indent="0" algn="ctr">
              <a:lnSpc>
                <a:spcPct val="150000"/>
              </a:lnSpc>
              <a:buNone/>
            </a:pPr>
            <a:r>
              <a:rPr lang="pl-PL" dirty="0"/>
              <a:t>jest podstawą nawiązania stosunku pracy, jeżeli z wyboru wynika obowiązek wykonywania pracy w charakterze pracownika (art. 73 </a:t>
            </a:r>
            <a:r>
              <a:rPr lang="pl-PL" dirty="0" err="1"/>
              <a:t>k.p</a:t>
            </a:r>
            <a:r>
              <a:rPr lang="pl-PL" dirty="0"/>
              <a:t>.). </a:t>
            </a:r>
          </a:p>
          <a:p>
            <a:pPr marL="0" indent="0" algn="ctr">
              <a:lnSpc>
                <a:spcPct val="150000"/>
              </a:lnSpc>
              <a:buNone/>
            </a:pPr>
            <a:endParaRPr lang="pl-PL" dirty="0"/>
          </a:p>
        </p:txBody>
      </p:sp>
    </p:spTree>
    <p:extLst>
      <p:ext uri="{BB962C8B-B14F-4D97-AF65-F5344CB8AC3E}">
        <p14:creationId xmlns:p14="http://schemas.microsoft.com/office/powerpoint/2010/main" val="1748931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buNone/>
            </a:pPr>
            <a:r>
              <a:rPr lang="pl-PL" dirty="0"/>
              <a:t>Wybór jako podstawa nawiązania stosunku pracy występuje najczęściej:</a:t>
            </a:r>
          </a:p>
          <a:p>
            <a:r>
              <a:rPr lang="pl-PL" dirty="0"/>
              <a:t> w organizacjach społecznych, </a:t>
            </a:r>
          </a:p>
          <a:p>
            <a:r>
              <a:rPr lang="pl-PL" dirty="0"/>
              <a:t>w organizacjach związkowych, </a:t>
            </a:r>
          </a:p>
          <a:p>
            <a:r>
              <a:rPr lang="pl-PL" dirty="0"/>
              <a:t>w organizacjach politycznych. </a:t>
            </a:r>
          </a:p>
          <a:p>
            <a:pPr marL="0" indent="0">
              <a:buNone/>
            </a:pPr>
            <a:endParaRPr lang="pl-PL" dirty="0"/>
          </a:p>
          <a:p>
            <a:pPr marL="0" indent="0">
              <a:buNone/>
            </a:pPr>
            <a:r>
              <a:rPr lang="pl-PL" dirty="0"/>
              <a:t>Na podstawie wyboru zatrudniani są pracownicy samorządowi w :</a:t>
            </a:r>
          </a:p>
          <a:p>
            <a:r>
              <a:rPr lang="pl-PL" dirty="0"/>
              <a:t>w urzędzie marszałkowskim: marszałek województwa, wicemarszałek.</a:t>
            </a:r>
          </a:p>
          <a:p>
            <a:r>
              <a:rPr lang="pl-PL" dirty="0"/>
              <a:t>wójt, burmistrz, prezydent miasta</a:t>
            </a:r>
          </a:p>
          <a:p>
            <a:endParaRPr lang="pl-PL" dirty="0"/>
          </a:p>
        </p:txBody>
      </p:sp>
    </p:spTree>
    <p:extLst>
      <p:ext uri="{BB962C8B-B14F-4D97-AF65-F5344CB8AC3E}">
        <p14:creationId xmlns:p14="http://schemas.microsoft.com/office/powerpoint/2010/main" val="24967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1847528" y="1237133"/>
            <a:ext cx="8363272" cy="2821285"/>
          </a:xfrm>
          <a:prstGeom prst="rect">
            <a:avLst/>
          </a:prstGeom>
        </p:spPr>
        <p:txBody>
          <a:bodyPr wrap="square" anchor="ctr">
            <a:spAutoFit/>
          </a:bodyPr>
          <a:lstStyle/>
          <a:p>
            <a:pPr marL="0" indent="0">
              <a:buNone/>
            </a:pPr>
            <a:r>
              <a:rPr lang="pl-PL" dirty="0"/>
              <a:t>Pracownikami </a:t>
            </a:r>
            <a:r>
              <a:rPr lang="pl-PL" b="1" dirty="0"/>
              <a:t>nie są </a:t>
            </a:r>
            <a:r>
              <a:rPr lang="pl-PL" dirty="0"/>
              <a:t>następujące osoby: </a:t>
            </a:r>
          </a:p>
          <a:p>
            <a:pPr marL="0" indent="0">
              <a:buNone/>
            </a:pPr>
            <a:endParaRPr lang="pl-PL" dirty="0"/>
          </a:p>
          <a:p>
            <a:pPr marL="514350" indent="-514350" algn="just">
              <a:buAutoNum type="arabicParenR"/>
            </a:pPr>
            <a:r>
              <a:rPr lang="pl-PL" dirty="0"/>
              <a:t>wykonujące pracę na podstawie umów typu cywilnoprawnego, np. umowy zlecenia, umowy o dzieło, umowy agencyjnej, kontraktu menedżerskiego, </a:t>
            </a:r>
          </a:p>
          <a:p>
            <a:pPr marL="514350" indent="-514350" algn="just">
              <a:buAutoNum type="arabicParenR"/>
            </a:pPr>
            <a:endParaRPr lang="pl-PL" dirty="0"/>
          </a:p>
          <a:p>
            <a:pPr marL="514350" indent="-514350" algn="just">
              <a:buAutoNum type="arabicParenR"/>
            </a:pPr>
            <a:r>
              <a:rPr lang="pl-PL" dirty="0"/>
              <a:t>jednoosobowo prowadzące samodzielną działalność gospodarczą, </a:t>
            </a:r>
          </a:p>
        </p:txBody>
      </p:sp>
    </p:spTree>
    <p:extLst>
      <p:ext uri="{BB962C8B-B14F-4D97-AF65-F5344CB8AC3E}">
        <p14:creationId xmlns:p14="http://schemas.microsoft.com/office/powerpoint/2010/main" val="21999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just">
              <a:buNone/>
            </a:pPr>
            <a:r>
              <a:rPr lang="pl-PL" dirty="0"/>
              <a:t>3) zatrudnione w tzw. służbach mundurowych: policjanci, funkcjonariusze Agencji Bezpieczeństwa Wewnętrznego, Straży Więziennej, Straży Granicznej, zawodowi żołnierze i funkcjonariusze Państwowej Straży Pożarnej;</a:t>
            </a:r>
          </a:p>
          <a:p>
            <a:pPr marL="0" indent="0" algn="just">
              <a:buNone/>
            </a:pPr>
            <a:r>
              <a:rPr lang="pl-PL" sz="1800" dirty="0"/>
              <a:t>stosunki prawne, na jakich świadczą oni pracę, nie są stosunkami pracy, lecz stosunkami służbowymi o charakterze administracyjnym, które regulowane są przez tzw. pragmatyki służbowe, </a:t>
            </a:r>
          </a:p>
          <a:p>
            <a:pPr marL="0" indent="0" algn="just">
              <a:buNone/>
            </a:pPr>
            <a:endParaRPr lang="pl-PL" dirty="0"/>
          </a:p>
          <a:p>
            <a:pPr marL="0" indent="0" algn="just">
              <a:buNone/>
            </a:pPr>
            <a:r>
              <a:rPr lang="pl-PL" dirty="0"/>
              <a:t>4) wykonujące pracę nakładczą </a:t>
            </a:r>
          </a:p>
          <a:p>
            <a:pPr marL="0" indent="0" algn="just">
              <a:buNone/>
            </a:pPr>
            <a:r>
              <a:rPr lang="pl-PL" sz="1600" dirty="0"/>
              <a:t>(na podstawie </a:t>
            </a:r>
            <a:r>
              <a:rPr lang="pl-PL" sz="1600" dirty="0" err="1"/>
              <a:t>rozp</a:t>
            </a:r>
            <a:r>
              <a:rPr lang="pl-PL" sz="1600" dirty="0"/>
              <a:t>. RM z 31.12.1975 r. w sprawie uprawnień pracowniczych osób wykonujących pracę nakładczą, </a:t>
            </a:r>
            <a:r>
              <a:rPr lang="pl-PL" sz="1600" dirty="0" err="1"/>
              <a:t>Dz.U</a:t>
            </a:r>
            <a:r>
              <a:rPr lang="pl-PL" sz="1600" dirty="0"/>
              <a:t>. z 1976 r. Nr 3, poz. 19 ze zm.).</a:t>
            </a:r>
          </a:p>
          <a:p>
            <a:endParaRPr lang="pl-PL" dirty="0"/>
          </a:p>
        </p:txBody>
      </p:sp>
    </p:spTree>
    <p:extLst>
      <p:ext uri="{BB962C8B-B14F-4D97-AF65-F5344CB8AC3E}">
        <p14:creationId xmlns:p14="http://schemas.microsoft.com/office/powerpoint/2010/main" val="18326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dirty="0"/>
              <a:t>Warunki jakie należy spełnić aby móc ubiegać się o status pracownika:</a:t>
            </a:r>
          </a:p>
          <a:p>
            <a:endParaRPr lang="pl-PL" dirty="0"/>
          </a:p>
          <a:p>
            <a:pPr marL="514350" indent="-514350">
              <a:buAutoNum type="arabicParenR"/>
            </a:pPr>
            <a:r>
              <a:rPr lang="pl-PL" dirty="0"/>
              <a:t>określony wiek (18 lat) ;</a:t>
            </a:r>
          </a:p>
          <a:p>
            <a:pPr marL="514350" indent="-514350">
              <a:buAutoNum type="arabicParenR"/>
            </a:pPr>
            <a:endParaRPr lang="pl-PL" dirty="0"/>
          </a:p>
          <a:p>
            <a:pPr marL="514350" indent="-514350">
              <a:buAutoNum type="arabicParenR"/>
            </a:pPr>
            <a:r>
              <a:rPr lang="pl-PL" dirty="0"/>
              <a:t>co najmniej ograniczoną zdolność do dokonywania czynności prawnych (por. art. 22 § 2 i 3 </a:t>
            </a:r>
            <a:r>
              <a:rPr lang="pl-PL" dirty="0" err="1"/>
              <a:t>k.p</a:t>
            </a:r>
            <a:r>
              <a:rPr lang="pl-PL" dirty="0"/>
              <a:t>.).</a:t>
            </a:r>
          </a:p>
        </p:txBody>
      </p:sp>
    </p:spTree>
    <p:extLst>
      <p:ext uri="{BB962C8B-B14F-4D97-AF65-F5344CB8AC3E}">
        <p14:creationId xmlns:p14="http://schemas.microsoft.com/office/powerpoint/2010/main" val="15781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Pojęcie pracodawcy</a:t>
            </a:r>
          </a:p>
        </p:txBody>
      </p:sp>
      <p:sp>
        <p:nvSpPr>
          <p:cNvPr id="3" name="Podtytuł 2"/>
          <p:cNvSpPr>
            <a:spLocks noGrp="1"/>
          </p:cNvSpPr>
          <p:nvPr>
            <p:ph type="subTitle" idx="1"/>
          </p:nvPr>
        </p:nvSpPr>
        <p:spPr/>
        <p:txBody>
          <a:bodyPr/>
          <a:lstStyle/>
          <a:p>
            <a:r>
              <a:rPr lang="pl-PL" dirty="0"/>
              <a:t>dr Agnieszka </a:t>
            </a:r>
            <a:r>
              <a:rPr lang="pl-PL" dirty="0" err="1"/>
              <a:t>Górnicz</a:t>
            </a:r>
            <a:r>
              <a:rPr lang="pl-PL" dirty="0"/>
              <a:t> </a:t>
            </a:r>
            <a:r>
              <a:rPr lang="pl-PL" dirty="0" err="1"/>
              <a:t>Mulcahy</a:t>
            </a:r>
            <a:endParaRPr lang="pl-PL" dirty="0"/>
          </a:p>
        </p:txBody>
      </p:sp>
    </p:spTree>
    <p:extLst>
      <p:ext uri="{BB962C8B-B14F-4D97-AF65-F5344CB8AC3E}">
        <p14:creationId xmlns:p14="http://schemas.microsoft.com/office/powerpoint/2010/main" val="1758875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200000"/>
              </a:lnSpc>
              <a:buNone/>
            </a:pPr>
            <a:r>
              <a:rPr lang="pl-PL" dirty="0"/>
              <a:t>Pracodawcą jest jednostka organizacyjna, choćby nie posiadała osobowości prawnej, a także osoba fizyczna, jeżeli zatrudniają one pracowników. </a:t>
            </a:r>
          </a:p>
          <a:p>
            <a:pPr marL="0" indent="0" algn="ctr">
              <a:lnSpc>
                <a:spcPct val="200000"/>
              </a:lnSpc>
              <a:buNone/>
            </a:pPr>
            <a:r>
              <a:rPr lang="pl-PL" dirty="0"/>
              <a:t>(art. 3 </a:t>
            </a:r>
            <a:r>
              <a:rPr lang="pl-PL" dirty="0" err="1"/>
              <a:t>k.p</a:t>
            </a:r>
            <a:r>
              <a:rPr lang="pl-PL" dirty="0"/>
              <a:t>.)</a:t>
            </a:r>
          </a:p>
        </p:txBody>
      </p:sp>
    </p:spTree>
    <p:extLst>
      <p:ext uri="{BB962C8B-B14F-4D97-AF65-F5344CB8AC3E}">
        <p14:creationId xmlns:p14="http://schemas.microsoft.com/office/powerpoint/2010/main" val="359982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Łuk blokowy 18"/>
          <p:cNvSpPr/>
          <p:nvPr/>
        </p:nvSpPr>
        <p:spPr>
          <a:xfrm>
            <a:off x="-6608399" y="-909690"/>
            <a:ext cx="8131281" cy="8131281"/>
          </a:xfrm>
          <a:prstGeom prst="blockArc">
            <a:avLst>
              <a:gd name="adj1" fmla="val 18900000"/>
              <a:gd name="adj2" fmla="val 2700000"/>
              <a:gd name="adj3" fmla="val 26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Dowolny kształt 19"/>
          <p:cNvSpPr/>
          <p:nvPr/>
        </p:nvSpPr>
        <p:spPr>
          <a:xfrm>
            <a:off x="791157" y="422192"/>
            <a:ext cx="11117564" cy="935997"/>
          </a:xfrm>
          <a:custGeom>
            <a:avLst/>
            <a:gdLst>
              <a:gd name="connsiteX0" fmla="*/ 0 w 11117564"/>
              <a:gd name="connsiteY0" fmla="*/ 0 h 935997"/>
              <a:gd name="connsiteX1" fmla="*/ 11117564 w 11117564"/>
              <a:gd name="connsiteY1" fmla="*/ 0 h 935997"/>
              <a:gd name="connsiteX2" fmla="*/ 11117564 w 11117564"/>
              <a:gd name="connsiteY2" fmla="*/ 935997 h 935997"/>
              <a:gd name="connsiteX3" fmla="*/ 0 w 11117564"/>
              <a:gd name="connsiteY3" fmla="*/ 935997 h 935997"/>
              <a:gd name="connsiteX4" fmla="*/ 0 w 11117564"/>
              <a:gd name="connsiteY4" fmla="*/ 0 h 9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564" h="935997">
                <a:moveTo>
                  <a:pt x="0" y="0"/>
                </a:moveTo>
                <a:lnTo>
                  <a:pt x="11117564" y="0"/>
                </a:lnTo>
                <a:lnTo>
                  <a:pt x="11117564" y="935997"/>
                </a:lnTo>
                <a:lnTo>
                  <a:pt x="0" y="935997"/>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kern="1200" dirty="0"/>
              <a:t>ZATRUDNIENIE</a:t>
            </a:r>
          </a:p>
        </p:txBody>
      </p:sp>
      <p:sp>
        <p:nvSpPr>
          <p:cNvPr id="21" name="Pięciokąt 20"/>
          <p:cNvSpPr/>
          <p:nvPr/>
        </p:nvSpPr>
        <p:spPr>
          <a:xfrm>
            <a:off x="318973" y="418006"/>
            <a:ext cx="944368" cy="944368"/>
          </a:xfrm>
          <a:prstGeom prst="homePlat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Dowolny kształt 21"/>
          <p:cNvSpPr/>
          <p:nvPr/>
        </p:nvSpPr>
        <p:spPr>
          <a:xfrm>
            <a:off x="1332524" y="1645323"/>
            <a:ext cx="9932508" cy="755494"/>
          </a:xfrm>
          <a:custGeom>
            <a:avLst/>
            <a:gdLst>
              <a:gd name="connsiteX0" fmla="*/ 0 w 10576199"/>
              <a:gd name="connsiteY0" fmla="*/ 0 h 755494"/>
              <a:gd name="connsiteX1" fmla="*/ 10576199 w 10576199"/>
              <a:gd name="connsiteY1" fmla="*/ 0 h 755494"/>
              <a:gd name="connsiteX2" fmla="*/ 10576199 w 10576199"/>
              <a:gd name="connsiteY2" fmla="*/ 755494 h 755494"/>
              <a:gd name="connsiteX3" fmla="*/ 0 w 10576199"/>
              <a:gd name="connsiteY3" fmla="*/ 755494 h 755494"/>
              <a:gd name="connsiteX4" fmla="*/ 0 w 10576199"/>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5494">
                <a:moveTo>
                  <a:pt x="0" y="0"/>
                </a:moveTo>
                <a:lnTo>
                  <a:pt x="10576199" y="0"/>
                </a:lnTo>
                <a:lnTo>
                  <a:pt x="10576199"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kern="1200" dirty="0"/>
              <a:t>pracownicze</a:t>
            </a:r>
          </a:p>
        </p:txBody>
      </p:sp>
      <p:sp>
        <p:nvSpPr>
          <p:cNvPr id="23" name="Elipsa 22"/>
          <p:cNvSpPr/>
          <p:nvPr/>
        </p:nvSpPr>
        <p:spPr>
          <a:xfrm>
            <a:off x="860338" y="1550886"/>
            <a:ext cx="944368" cy="94436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Dowolny kształt 23"/>
          <p:cNvSpPr/>
          <p:nvPr/>
        </p:nvSpPr>
        <p:spPr>
          <a:xfrm>
            <a:off x="1498678" y="2778203"/>
            <a:ext cx="9766353" cy="755494"/>
          </a:xfrm>
          <a:custGeom>
            <a:avLst/>
            <a:gdLst>
              <a:gd name="connsiteX0" fmla="*/ 0 w 10410043"/>
              <a:gd name="connsiteY0" fmla="*/ 0 h 755494"/>
              <a:gd name="connsiteX1" fmla="*/ 10410043 w 10410043"/>
              <a:gd name="connsiteY1" fmla="*/ 0 h 755494"/>
              <a:gd name="connsiteX2" fmla="*/ 10410043 w 10410043"/>
              <a:gd name="connsiteY2" fmla="*/ 755494 h 755494"/>
              <a:gd name="connsiteX3" fmla="*/ 0 w 10410043"/>
              <a:gd name="connsiteY3" fmla="*/ 755494 h 755494"/>
              <a:gd name="connsiteX4" fmla="*/ 0 w 10410043"/>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043" h="755494">
                <a:moveTo>
                  <a:pt x="0" y="0"/>
                </a:moveTo>
                <a:lnTo>
                  <a:pt x="10410043" y="0"/>
                </a:lnTo>
                <a:lnTo>
                  <a:pt x="10410043" y="755494"/>
                </a:lnTo>
                <a:lnTo>
                  <a:pt x="0" y="75549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99060" rIns="99060" bIns="99060" numCol="1" spcCol="1270" anchor="ctr" anchorCtr="0">
            <a:noAutofit/>
          </a:bodyPr>
          <a:lstStyle/>
          <a:p>
            <a:pPr lvl="0" algn="l" defTabSz="1733550">
              <a:lnSpc>
                <a:spcPct val="90000"/>
              </a:lnSpc>
              <a:spcBef>
                <a:spcPct val="0"/>
              </a:spcBef>
              <a:spcAft>
                <a:spcPct val="35000"/>
              </a:spcAft>
            </a:pPr>
            <a:r>
              <a:rPr lang="pl-PL" sz="3900" kern="1200" dirty="0"/>
              <a:t>niepracownicze</a:t>
            </a:r>
          </a:p>
        </p:txBody>
      </p:sp>
      <p:sp>
        <p:nvSpPr>
          <p:cNvPr id="25" name="Elipsa 24"/>
          <p:cNvSpPr/>
          <p:nvPr/>
        </p:nvSpPr>
        <p:spPr>
          <a:xfrm>
            <a:off x="1026494" y="2683766"/>
            <a:ext cx="944368" cy="94436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Dowolny kształt 25"/>
          <p:cNvSpPr/>
          <p:nvPr/>
        </p:nvSpPr>
        <p:spPr>
          <a:xfrm>
            <a:off x="1332524" y="3910830"/>
            <a:ext cx="8848424" cy="538454"/>
          </a:xfrm>
          <a:custGeom>
            <a:avLst/>
            <a:gdLst>
              <a:gd name="connsiteX0" fmla="*/ 0 w 10576199"/>
              <a:gd name="connsiteY0" fmla="*/ 0 h 756000"/>
              <a:gd name="connsiteX1" fmla="*/ 10576199 w 10576199"/>
              <a:gd name="connsiteY1" fmla="*/ 0 h 756000"/>
              <a:gd name="connsiteX2" fmla="*/ 10576199 w 10576199"/>
              <a:gd name="connsiteY2" fmla="*/ 756000 h 756000"/>
              <a:gd name="connsiteX3" fmla="*/ 0 w 10576199"/>
              <a:gd name="connsiteY3" fmla="*/ 756000 h 756000"/>
              <a:gd name="connsiteX4" fmla="*/ 0 w 10576199"/>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6199" h="756000">
                <a:moveTo>
                  <a:pt x="0" y="0"/>
                </a:moveTo>
                <a:lnTo>
                  <a:pt x="10576199" y="0"/>
                </a:lnTo>
                <a:lnTo>
                  <a:pt x="10576199" y="756000"/>
                </a:lnTo>
                <a:lnTo>
                  <a:pt x="0" y="75600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kern="1200" dirty="0"/>
              <a:t>cywilnoprawne, administracyjnoprawne</a:t>
            </a:r>
          </a:p>
        </p:txBody>
      </p:sp>
      <p:sp>
        <p:nvSpPr>
          <p:cNvPr id="27" name="Strzałka w prawo 26"/>
          <p:cNvSpPr/>
          <p:nvPr/>
        </p:nvSpPr>
        <p:spPr>
          <a:xfrm>
            <a:off x="873108" y="3769819"/>
            <a:ext cx="931598" cy="802181"/>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Dowolny kształt 27"/>
          <p:cNvSpPr/>
          <p:nvPr/>
        </p:nvSpPr>
        <p:spPr>
          <a:xfrm>
            <a:off x="791157" y="5043962"/>
            <a:ext cx="9389791" cy="497812"/>
          </a:xfrm>
          <a:custGeom>
            <a:avLst/>
            <a:gdLst>
              <a:gd name="connsiteX0" fmla="*/ 0 w 11117564"/>
              <a:gd name="connsiteY0" fmla="*/ 0 h 755494"/>
              <a:gd name="connsiteX1" fmla="*/ 11117564 w 11117564"/>
              <a:gd name="connsiteY1" fmla="*/ 0 h 755494"/>
              <a:gd name="connsiteX2" fmla="*/ 11117564 w 11117564"/>
              <a:gd name="connsiteY2" fmla="*/ 755494 h 755494"/>
              <a:gd name="connsiteX3" fmla="*/ 0 w 11117564"/>
              <a:gd name="connsiteY3" fmla="*/ 755494 h 755494"/>
              <a:gd name="connsiteX4" fmla="*/ 0 w 11117564"/>
              <a:gd name="connsiteY4" fmla="*/ 0 h 75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564" h="755494">
                <a:moveTo>
                  <a:pt x="0" y="0"/>
                </a:moveTo>
                <a:lnTo>
                  <a:pt x="11117564" y="0"/>
                </a:lnTo>
                <a:lnTo>
                  <a:pt x="11117564" y="755494"/>
                </a:lnTo>
                <a:lnTo>
                  <a:pt x="0" y="75549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9674" tIns="81280" rIns="81280" bIns="81280" numCol="1" spcCol="1270" anchor="ctr" anchorCtr="0">
            <a:noAutofit/>
          </a:bodyPr>
          <a:lstStyle/>
          <a:p>
            <a:pPr lvl="0" algn="l" defTabSz="1422400">
              <a:lnSpc>
                <a:spcPct val="90000"/>
              </a:lnSpc>
              <a:spcBef>
                <a:spcPct val="0"/>
              </a:spcBef>
              <a:spcAft>
                <a:spcPct val="35000"/>
              </a:spcAft>
            </a:pPr>
            <a:r>
              <a:rPr lang="pl-PL" sz="3200" kern="1200" dirty="0"/>
              <a:t>ustrojowe i penalne</a:t>
            </a:r>
          </a:p>
        </p:txBody>
      </p:sp>
      <p:sp>
        <p:nvSpPr>
          <p:cNvPr id="29" name="Strzałka w prawo 28"/>
          <p:cNvSpPr/>
          <p:nvPr/>
        </p:nvSpPr>
        <p:spPr>
          <a:xfrm>
            <a:off x="318973" y="4949525"/>
            <a:ext cx="944368" cy="781972"/>
          </a:xfrm>
          <a:prstGeom prst="rightArrow">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pole tekstowe 14"/>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653596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ctr">
              <a:lnSpc>
                <a:spcPct val="150000"/>
              </a:lnSpc>
              <a:buNone/>
            </a:pPr>
            <a:r>
              <a:rPr lang="pl-PL" dirty="0"/>
              <a:t>Pracodawcą jest każdy </a:t>
            </a:r>
            <a:r>
              <a:rPr lang="pl-PL" b="1" dirty="0"/>
              <a:t>podmiot, który zatrudnia pracowników we własnym imieniu</a:t>
            </a:r>
            <a:r>
              <a:rPr lang="pl-PL" dirty="0"/>
              <a:t>.</a:t>
            </a:r>
          </a:p>
          <a:p>
            <a:pPr marL="0" indent="0">
              <a:lnSpc>
                <a:spcPct val="150000"/>
              </a:lnSpc>
              <a:buNone/>
            </a:pPr>
            <a:r>
              <a:rPr lang="pl-PL" dirty="0"/>
              <a:t>Bez względu na: </a:t>
            </a:r>
          </a:p>
          <a:p>
            <a:pPr algn="just">
              <a:lnSpc>
                <a:spcPct val="150000"/>
              </a:lnSpc>
              <a:buFontTx/>
              <a:buChar char="-"/>
            </a:pPr>
            <a:r>
              <a:rPr lang="pl-PL" dirty="0"/>
              <a:t>status prawny jednostki zatrudniającej (osoba prawna, jednostka organizacyjna nieposiadająca osobowości prawnej, osoba fizyczna),</a:t>
            </a:r>
          </a:p>
          <a:p>
            <a:pPr algn="just">
              <a:lnSpc>
                <a:spcPct val="150000"/>
              </a:lnSpc>
              <a:buFontTx/>
              <a:buChar char="-"/>
            </a:pPr>
            <a:endParaRPr lang="pl-PL" dirty="0"/>
          </a:p>
          <a:p>
            <a:pPr marL="0" indent="0" algn="just">
              <a:lnSpc>
                <a:spcPct val="150000"/>
              </a:lnSpc>
              <a:buNone/>
            </a:pPr>
            <a:r>
              <a:rPr lang="pl-PL" dirty="0"/>
              <a:t> - jej formę organizacyjną (spółka, fundacja, spółdzielnia, zakład opieki zdrowotnej, szkoła, osoba prywatna itp.), </a:t>
            </a:r>
          </a:p>
          <a:p>
            <a:pPr marL="0" indent="0" algn="just">
              <a:lnSpc>
                <a:spcPct val="150000"/>
              </a:lnSpc>
              <a:buNone/>
            </a:pPr>
            <a:endParaRPr lang="pl-PL" dirty="0"/>
          </a:p>
          <a:p>
            <a:pPr marL="0" indent="0">
              <a:lnSpc>
                <a:spcPct val="150000"/>
              </a:lnSpc>
              <a:buNone/>
            </a:pPr>
            <a:r>
              <a:rPr lang="pl-PL" dirty="0"/>
              <a:t>- cel działalności (gospodarczy, niezarobkowy).</a:t>
            </a:r>
          </a:p>
        </p:txBody>
      </p:sp>
    </p:spTree>
    <p:extLst>
      <p:ext uri="{BB962C8B-B14F-4D97-AF65-F5344CB8AC3E}">
        <p14:creationId xmlns:p14="http://schemas.microsoft.com/office/powerpoint/2010/main" val="15644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ctr">
              <a:lnSpc>
                <a:spcPct val="150000"/>
              </a:lnSpc>
              <a:buNone/>
            </a:pPr>
            <a:r>
              <a:rPr lang="pl-PL" dirty="0"/>
              <a:t>W systemie prawa polskiego jednostka organizacyjna uzyskuje </a:t>
            </a:r>
            <a:r>
              <a:rPr lang="pl-PL" b="1" dirty="0"/>
              <a:t>osobowość prawną</a:t>
            </a:r>
            <a:r>
              <a:rPr lang="pl-PL" dirty="0"/>
              <a:t> </a:t>
            </a:r>
          </a:p>
          <a:p>
            <a:pPr marL="0" indent="0" algn="ctr">
              <a:lnSpc>
                <a:spcPct val="150000"/>
              </a:lnSpc>
              <a:buNone/>
            </a:pPr>
            <a:r>
              <a:rPr lang="pl-PL" dirty="0"/>
              <a:t>z chwilą wpisu do właściwego rejestru </a:t>
            </a:r>
          </a:p>
          <a:p>
            <a:pPr marL="0" indent="0" algn="ctr">
              <a:lnSpc>
                <a:spcPct val="150000"/>
              </a:lnSpc>
              <a:buNone/>
            </a:pPr>
            <a:r>
              <a:rPr lang="pl-PL" dirty="0"/>
              <a:t>(np. Krajowego Rejestru Sądowego).</a:t>
            </a:r>
          </a:p>
        </p:txBody>
      </p:sp>
    </p:spTree>
    <p:extLst>
      <p:ext uri="{BB962C8B-B14F-4D97-AF65-F5344CB8AC3E}">
        <p14:creationId xmlns:p14="http://schemas.microsoft.com/office/powerpoint/2010/main" val="3609423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Status pracodawcy mają np.:</a:t>
            </a:r>
          </a:p>
        </p:txBody>
      </p:sp>
      <p:sp>
        <p:nvSpPr>
          <p:cNvPr id="3" name="Symbol zastępczy zawartości 2"/>
          <p:cNvSpPr>
            <a:spLocks noGrp="1"/>
          </p:cNvSpPr>
          <p:nvPr>
            <p:ph sz="half" idx="1"/>
          </p:nvPr>
        </p:nvSpPr>
        <p:spPr/>
        <p:txBody>
          <a:bodyPr>
            <a:normAutofit fontScale="92500" lnSpcReduction="20000"/>
          </a:bodyPr>
          <a:lstStyle/>
          <a:p>
            <a:r>
              <a:rPr lang="pl-PL" dirty="0"/>
              <a:t>przedsiębiorstwa państwowe, </a:t>
            </a:r>
          </a:p>
          <a:p>
            <a:r>
              <a:rPr lang="pl-PL" dirty="0"/>
              <a:t>spółki handlowe</a:t>
            </a:r>
            <a:r>
              <a:rPr lang="pl-PL" baseline="30000" dirty="0"/>
              <a:t> </a:t>
            </a:r>
            <a:r>
              <a:rPr lang="pl-PL" dirty="0"/>
              <a:t>, </a:t>
            </a:r>
          </a:p>
          <a:p>
            <a:r>
              <a:rPr lang="pl-PL" dirty="0"/>
              <a:t>spółdzielnie, </a:t>
            </a:r>
          </a:p>
          <a:p>
            <a:r>
              <a:rPr lang="pl-PL" dirty="0"/>
              <a:t>agencje, </a:t>
            </a:r>
          </a:p>
          <a:p>
            <a:r>
              <a:rPr lang="pl-PL" dirty="0"/>
              <a:t>szkoły wyższe, </a:t>
            </a:r>
          </a:p>
          <a:p>
            <a:r>
              <a:rPr lang="pl-PL" dirty="0"/>
              <a:t>instytuty badawcze, </a:t>
            </a:r>
          </a:p>
          <a:p>
            <a:r>
              <a:rPr lang="pl-PL" dirty="0"/>
              <a:t>stowarzyszenia, </a:t>
            </a:r>
          </a:p>
          <a:p>
            <a:r>
              <a:rPr lang="pl-PL" dirty="0"/>
              <a:t>fundacje, </a:t>
            </a:r>
          </a:p>
          <a:p>
            <a:pPr marL="0" indent="0">
              <a:buNone/>
            </a:pPr>
            <a:endParaRPr lang="pl-PL" dirty="0"/>
          </a:p>
        </p:txBody>
      </p:sp>
      <p:sp>
        <p:nvSpPr>
          <p:cNvPr id="4" name="Symbol zastępczy zawartości 3"/>
          <p:cNvSpPr>
            <a:spLocks noGrp="1"/>
          </p:cNvSpPr>
          <p:nvPr>
            <p:ph sz="half" idx="2"/>
          </p:nvPr>
        </p:nvSpPr>
        <p:spPr/>
        <p:txBody>
          <a:bodyPr>
            <a:normAutofit fontScale="92500" lnSpcReduction="20000"/>
          </a:bodyPr>
          <a:lstStyle/>
          <a:p>
            <a:r>
              <a:rPr lang="pl-PL" dirty="0"/>
              <a:t>zakłady opieki zdrowotnej, </a:t>
            </a:r>
          </a:p>
          <a:p>
            <a:r>
              <a:rPr lang="pl-PL" dirty="0"/>
              <a:t>partie polityczne, </a:t>
            </a:r>
          </a:p>
          <a:p>
            <a:r>
              <a:rPr lang="pl-PL" dirty="0"/>
              <a:t>organizacje społeczne, </a:t>
            </a:r>
          </a:p>
          <a:p>
            <a:r>
              <a:rPr lang="pl-PL" dirty="0"/>
              <a:t>organizacje pracodawców, </a:t>
            </a:r>
          </a:p>
          <a:p>
            <a:r>
              <a:rPr lang="pl-PL" dirty="0"/>
              <a:t>związki zawodowe.</a:t>
            </a:r>
          </a:p>
          <a:p>
            <a:endParaRPr lang="pl-PL" dirty="0"/>
          </a:p>
        </p:txBody>
      </p:sp>
    </p:spTree>
    <p:extLst>
      <p:ext uri="{BB962C8B-B14F-4D97-AF65-F5344CB8AC3E}">
        <p14:creationId xmlns:p14="http://schemas.microsoft.com/office/powerpoint/2010/main" val="32236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150000"/>
              </a:lnSpc>
              <a:buNone/>
            </a:pPr>
            <a:r>
              <a:rPr lang="pl-PL" dirty="0"/>
              <a:t>Jednostka </a:t>
            </a:r>
            <a:r>
              <a:rPr lang="pl-PL" b="1" dirty="0"/>
              <a:t>nieposiadająca osobowości prawnej </a:t>
            </a:r>
            <a:r>
              <a:rPr lang="pl-PL" dirty="0"/>
              <a:t>może mieć przymiot pracodawcy jeżeli:</a:t>
            </a:r>
          </a:p>
          <a:p>
            <a:pPr marL="0" indent="0" algn="ctr">
              <a:buNone/>
            </a:pPr>
            <a:endParaRPr lang="pl-PL" dirty="0"/>
          </a:p>
          <a:p>
            <a:pPr marL="0" indent="0" algn="ctr">
              <a:buNone/>
            </a:pPr>
            <a:endParaRPr lang="pl-PL" dirty="0"/>
          </a:p>
          <a:p>
            <a:r>
              <a:rPr lang="pl-PL" dirty="0"/>
              <a:t> przyznano jej zdolność do zatrudniania pracowników we własnym imieniu oraz</a:t>
            </a:r>
          </a:p>
          <a:p>
            <a:endParaRPr lang="pl-PL" dirty="0"/>
          </a:p>
          <a:p>
            <a:r>
              <a:rPr lang="pl-PL" dirty="0"/>
              <a:t> została wyodrębniona organizacyjnie </a:t>
            </a:r>
          </a:p>
          <a:p>
            <a:endParaRPr lang="pl-PL" dirty="0"/>
          </a:p>
          <a:p>
            <a:r>
              <a:rPr lang="pl-PL" dirty="0"/>
              <a:t>i została wyodrębniona finansowo.</a:t>
            </a:r>
          </a:p>
        </p:txBody>
      </p:sp>
    </p:spTree>
    <p:extLst>
      <p:ext uri="{BB962C8B-B14F-4D97-AF65-F5344CB8AC3E}">
        <p14:creationId xmlns:p14="http://schemas.microsoft.com/office/powerpoint/2010/main" val="38348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150000"/>
              </a:lnSpc>
              <a:buNone/>
            </a:pPr>
            <a:r>
              <a:rPr lang="pl-PL" b="1" dirty="0"/>
              <a:t>Zdolność samodzielnego zatrudniania pracowników </a:t>
            </a:r>
          </a:p>
          <a:p>
            <a:pPr algn="ctr">
              <a:lnSpc>
                <a:spcPct val="150000"/>
              </a:lnSpc>
            </a:pPr>
            <a:r>
              <a:rPr lang="pl-PL" dirty="0"/>
              <a:t>musi mieć podstawę w aktach regulujących ustrój osoby prawnej </a:t>
            </a:r>
          </a:p>
          <a:p>
            <a:pPr marL="0" indent="0" algn="ctr">
              <a:lnSpc>
                <a:spcPct val="150000"/>
              </a:lnSpc>
              <a:buNone/>
            </a:pPr>
            <a:r>
              <a:rPr lang="pl-PL" dirty="0"/>
              <a:t>(np. statucie spółki) albo </a:t>
            </a:r>
          </a:p>
          <a:p>
            <a:pPr marL="0" indent="0" algn="ctr">
              <a:lnSpc>
                <a:spcPct val="150000"/>
              </a:lnSpc>
              <a:buNone/>
            </a:pPr>
            <a:endParaRPr lang="pl-PL" dirty="0"/>
          </a:p>
          <a:p>
            <a:pPr algn="ctr">
              <a:lnSpc>
                <a:spcPct val="150000"/>
              </a:lnSpc>
            </a:pPr>
            <a:r>
              <a:rPr lang="pl-PL" dirty="0"/>
              <a:t>w aktach jej organów kreujących strukturę organizacyjną </a:t>
            </a:r>
          </a:p>
          <a:p>
            <a:pPr marL="0" indent="0" algn="ctr">
              <a:lnSpc>
                <a:spcPct val="150000"/>
              </a:lnSpc>
              <a:buNone/>
            </a:pPr>
            <a:r>
              <a:rPr lang="pl-PL" dirty="0"/>
              <a:t>(np. w uchwałach zarządu spółki).</a:t>
            </a:r>
          </a:p>
        </p:txBody>
      </p:sp>
    </p:spTree>
    <p:extLst>
      <p:ext uri="{BB962C8B-B14F-4D97-AF65-F5344CB8AC3E}">
        <p14:creationId xmlns:p14="http://schemas.microsoft.com/office/powerpoint/2010/main" val="194287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b="1" dirty="0"/>
              <a:t>Wyodrębnienie organizacyjno-finansowe </a:t>
            </a:r>
            <a:r>
              <a:rPr lang="pl-PL" dirty="0"/>
              <a:t>jednostki organizacyjnej nieposiadającej osobowości prawnej</a:t>
            </a:r>
          </a:p>
          <a:p>
            <a:pPr marL="0" indent="0" algn="ctr">
              <a:buNone/>
            </a:pPr>
            <a:r>
              <a:rPr lang="pl-PL" dirty="0"/>
              <a:t>oznacza </a:t>
            </a:r>
          </a:p>
          <a:p>
            <a:pPr algn="ctr"/>
            <a:r>
              <a:rPr lang="pl-PL" dirty="0"/>
              <a:t>formalne wydzielenie jej  ze struktur jednostki organizacyjnej posiadającej osobowość prawną</a:t>
            </a:r>
          </a:p>
          <a:p>
            <a:pPr marL="0" indent="0">
              <a:buNone/>
            </a:pPr>
            <a:r>
              <a:rPr lang="pl-PL" dirty="0"/>
              <a:t>oraz </a:t>
            </a:r>
          </a:p>
          <a:p>
            <a:pPr marL="0" indent="0">
              <a:buNone/>
            </a:pPr>
            <a:endParaRPr lang="pl-PL" dirty="0"/>
          </a:p>
          <a:p>
            <a:pPr algn="ctr"/>
            <a:r>
              <a:rPr lang="pl-PL" dirty="0"/>
              <a:t>odrębny status finansowy (np. własne konta bankowe). Minimum posiadanie wyodrębnionego funduszu płac, z którego są wypłacane pracownikom wynagrodzenia.</a:t>
            </a:r>
          </a:p>
        </p:txBody>
      </p:sp>
    </p:spTree>
    <p:extLst>
      <p:ext uri="{BB962C8B-B14F-4D97-AF65-F5344CB8AC3E}">
        <p14:creationId xmlns:p14="http://schemas.microsoft.com/office/powerpoint/2010/main" val="13979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ymbol zastępczy zawartości 2"/>
          <p:cNvGraphicFramePr>
            <a:graphicFrameLocks noGrp="1"/>
          </p:cNvGraphicFramePr>
          <p:nvPr>
            <p:ph idx="1"/>
            <p:extLst>
              <p:ext uri="{D42A27DB-BD31-4B8C-83A1-F6EECF244321}">
                <p14:modId xmlns:p14="http://schemas.microsoft.com/office/powerpoint/2010/main" val="3056500624"/>
              </p:ext>
            </p:extLst>
          </p:nvPr>
        </p:nvGraphicFramePr>
        <p:xfrm>
          <a:off x="1774825" y="188914"/>
          <a:ext cx="8713788" cy="648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załka w lewo 5"/>
          <p:cNvSpPr/>
          <p:nvPr/>
        </p:nvSpPr>
        <p:spPr>
          <a:xfrm>
            <a:off x="8052707" y="1863405"/>
            <a:ext cx="76398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6"/>
          <p:cNvSpPr/>
          <p:nvPr/>
        </p:nvSpPr>
        <p:spPr>
          <a:xfrm>
            <a:off x="7989988" y="3235175"/>
            <a:ext cx="86421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lewo 7"/>
          <p:cNvSpPr/>
          <p:nvPr/>
        </p:nvSpPr>
        <p:spPr>
          <a:xfrm>
            <a:off x="8040101" y="4536077"/>
            <a:ext cx="86837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8908474" y="1196753"/>
            <a:ext cx="1759527" cy="1200329"/>
          </a:xfrm>
          <a:prstGeom prst="rect">
            <a:avLst/>
          </a:prstGeom>
          <a:noFill/>
        </p:spPr>
        <p:txBody>
          <a:bodyPr wrap="square" rtlCol="0">
            <a:spAutoFit/>
          </a:bodyPr>
          <a:lstStyle/>
          <a:p>
            <a:r>
              <a:rPr lang="pl-PL" dirty="0"/>
              <a:t>Zdolność do samodzielnego zatrudniania pracowników</a:t>
            </a:r>
          </a:p>
        </p:txBody>
      </p:sp>
      <p:sp>
        <p:nvSpPr>
          <p:cNvPr id="11" name="pole tekstowe 10"/>
          <p:cNvSpPr txBox="1"/>
          <p:nvPr/>
        </p:nvSpPr>
        <p:spPr>
          <a:xfrm>
            <a:off x="8854201" y="3154326"/>
            <a:ext cx="1760047" cy="646331"/>
          </a:xfrm>
          <a:prstGeom prst="rect">
            <a:avLst/>
          </a:prstGeom>
          <a:noFill/>
        </p:spPr>
        <p:txBody>
          <a:bodyPr wrap="square" rtlCol="0">
            <a:spAutoFit/>
          </a:bodyPr>
          <a:lstStyle/>
          <a:p>
            <a:r>
              <a:rPr lang="pl-PL" dirty="0"/>
              <a:t>Wyodrębnienie organizacyjne</a:t>
            </a:r>
          </a:p>
        </p:txBody>
      </p:sp>
      <p:sp>
        <p:nvSpPr>
          <p:cNvPr id="12" name="pole tekstowe 11"/>
          <p:cNvSpPr txBox="1"/>
          <p:nvPr/>
        </p:nvSpPr>
        <p:spPr>
          <a:xfrm>
            <a:off x="8908474" y="4455228"/>
            <a:ext cx="1759526" cy="646331"/>
          </a:xfrm>
          <a:prstGeom prst="rect">
            <a:avLst/>
          </a:prstGeom>
          <a:noFill/>
        </p:spPr>
        <p:txBody>
          <a:bodyPr wrap="square" rtlCol="0">
            <a:spAutoFit/>
          </a:bodyPr>
          <a:lstStyle/>
          <a:p>
            <a:r>
              <a:rPr lang="pl-PL" dirty="0"/>
              <a:t>Wyodrębnienie finansowe</a:t>
            </a:r>
          </a:p>
        </p:txBody>
      </p:sp>
    </p:spTree>
    <p:extLst>
      <p:ext uri="{BB962C8B-B14F-4D97-AF65-F5344CB8AC3E}">
        <p14:creationId xmlns:p14="http://schemas.microsoft.com/office/powerpoint/2010/main" val="20417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150000"/>
              </a:lnSpc>
              <a:buNone/>
            </a:pPr>
            <a:r>
              <a:rPr lang="pl-PL" b="1" dirty="0"/>
              <a:t>Pracodawcą</a:t>
            </a:r>
            <a:r>
              <a:rPr lang="pl-PL" dirty="0"/>
              <a:t> może być również osoba fizyczna zatrudniająca pracowników.</a:t>
            </a:r>
          </a:p>
          <a:p>
            <a:pPr marL="0" indent="0">
              <a:buNone/>
            </a:pPr>
            <a:endParaRPr lang="pl-PL" dirty="0"/>
          </a:p>
          <a:p>
            <a:pPr marL="0" indent="0" algn="ctr">
              <a:lnSpc>
                <a:spcPct val="150000"/>
              </a:lnSpc>
              <a:buNone/>
            </a:pPr>
            <a:r>
              <a:rPr lang="pl-PL" dirty="0"/>
              <a:t>Nie ma znaczenia, czy osoba fizyczna prowadzi działalność gospodarczą, czy też zatrudnia pracowników we własnym imieniu dla realizacji własnych potrzeb.</a:t>
            </a:r>
          </a:p>
        </p:txBody>
      </p:sp>
    </p:spTree>
    <p:extLst>
      <p:ext uri="{BB962C8B-B14F-4D97-AF65-F5344CB8AC3E}">
        <p14:creationId xmlns:p14="http://schemas.microsoft.com/office/powerpoint/2010/main" val="304008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b="1" dirty="0"/>
              <a:t>Reprezentacja jednostki organizacyjnej w sprawach ze stosunku pracy</a:t>
            </a:r>
          </a:p>
          <a:p>
            <a:pPr marL="0" indent="0" algn="ctr">
              <a:buNone/>
            </a:pPr>
            <a:endParaRPr lang="pl-PL" b="1" dirty="0"/>
          </a:p>
          <a:p>
            <a:pPr marL="514350" indent="-514350">
              <a:buFont typeface="+mj-lt"/>
              <a:buAutoNum type="arabicPeriod"/>
            </a:pPr>
            <a:r>
              <a:rPr lang="pl-PL" dirty="0"/>
              <a:t>Za pracodawcę czynności takich dokonuje </a:t>
            </a:r>
            <a:r>
              <a:rPr lang="pl-PL" b="1" dirty="0"/>
              <a:t>osoba lub organ </a:t>
            </a:r>
            <a:r>
              <a:rPr lang="pl-PL" dirty="0"/>
              <a:t>zarządzający tą jednostką albo</a:t>
            </a:r>
          </a:p>
          <a:p>
            <a:pPr marL="514350" indent="-514350">
              <a:buFont typeface="+mj-lt"/>
              <a:buAutoNum type="arabicPeriod"/>
            </a:pPr>
            <a:endParaRPr lang="pl-PL" dirty="0"/>
          </a:p>
          <a:p>
            <a:pPr marL="514350" indent="-514350">
              <a:buFont typeface="+mj-lt"/>
              <a:buAutoNum type="arabicPeriod"/>
            </a:pPr>
            <a:r>
              <a:rPr lang="pl-PL" b="1" dirty="0"/>
              <a:t>inna wyznaczona osoba </a:t>
            </a:r>
            <a:r>
              <a:rPr lang="pl-PL" dirty="0"/>
              <a:t>(osoba wyznaczona przez zarządzającego jednostką organizacyjną, będącą pracodawcą). </a:t>
            </a:r>
          </a:p>
        </p:txBody>
      </p:sp>
    </p:spTree>
    <p:extLst>
      <p:ext uri="{BB962C8B-B14F-4D97-AF65-F5344CB8AC3E}">
        <p14:creationId xmlns:p14="http://schemas.microsoft.com/office/powerpoint/2010/main" val="69123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normAutofit/>
          </a:bodyPr>
          <a:lstStyle/>
          <a:p>
            <a:pPr marL="0" indent="0" algn="ctr">
              <a:buNone/>
            </a:pPr>
            <a:r>
              <a:rPr lang="pl-PL" sz="2200" dirty="0"/>
              <a:t>Działanie osoby lub organu zarządzającego w sprawach z zakresu prawa pracy może nastąpić na podstawie: </a:t>
            </a:r>
          </a:p>
          <a:p>
            <a:r>
              <a:rPr lang="pl-PL" sz="2200" dirty="0"/>
              <a:t>aktu, na mocy którego został utworzony dany podmiot (np. statut), lub </a:t>
            </a:r>
          </a:p>
          <a:p>
            <a:endParaRPr lang="pl-PL" sz="2200" dirty="0"/>
          </a:p>
          <a:p>
            <a:r>
              <a:rPr lang="pl-PL" sz="2200" dirty="0"/>
              <a:t>aktu wewnętrznego określającego strukturę organizacyjną jednostki (np. regulamin organizacyjny, regulamin pracy), lub </a:t>
            </a:r>
          </a:p>
          <a:p>
            <a:endParaRPr lang="pl-PL" sz="2200" dirty="0"/>
          </a:p>
          <a:p>
            <a:r>
              <a:rPr lang="pl-PL" sz="2200" dirty="0"/>
              <a:t>przepisu prawa określającego, kto w imieniu jednostki organizacyjnej dokonuje czynności z zakresu prawa pracy. </a:t>
            </a:r>
          </a:p>
        </p:txBody>
      </p:sp>
    </p:spTree>
    <p:extLst>
      <p:ext uri="{BB962C8B-B14F-4D97-AF65-F5344CB8AC3E}">
        <p14:creationId xmlns:p14="http://schemas.microsoft.com/office/powerpoint/2010/main" val="30705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p:cNvSpPr/>
          <p:nvPr/>
        </p:nvSpPr>
        <p:spPr>
          <a:xfrm>
            <a:off x="358775" y="677687"/>
            <a:ext cx="11736388" cy="1559025"/>
          </a:xfrm>
          <a:custGeom>
            <a:avLst/>
            <a:gdLst>
              <a:gd name="connsiteX0" fmla="*/ 0 w 11736388"/>
              <a:gd name="connsiteY0" fmla="*/ 259843 h 1559025"/>
              <a:gd name="connsiteX1" fmla="*/ 259843 w 11736388"/>
              <a:gd name="connsiteY1" fmla="*/ 0 h 1559025"/>
              <a:gd name="connsiteX2" fmla="*/ 11476545 w 11736388"/>
              <a:gd name="connsiteY2" fmla="*/ 0 h 1559025"/>
              <a:gd name="connsiteX3" fmla="*/ 11736388 w 11736388"/>
              <a:gd name="connsiteY3" fmla="*/ 259843 h 1559025"/>
              <a:gd name="connsiteX4" fmla="*/ 11736388 w 11736388"/>
              <a:gd name="connsiteY4" fmla="*/ 1299182 h 1559025"/>
              <a:gd name="connsiteX5" fmla="*/ 11476545 w 11736388"/>
              <a:gd name="connsiteY5" fmla="*/ 1559025 h 1559025"/>
              <a:gd name="connsiteX6" fmla="*/ 259843 w 11736388"/>
              <a:gd name="connsiteY6" fmla="*/ 1559025 h 1559025"/>
              <a:gd name="connsiteX7" fmla="*/ 0 w 11736388"/>
              <a:gd name="connsiteY7" fmla="*/ 1299182 h 1559025"/>
              <a:gd name="connsiteX8" fmla="*/ 0 w 11736388"/>
              <a:gd name="connsiteY8" fmla="*/ 259843 h 155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6388" h="1559025">
                <a:moveTo>
                  <a:pt x="0" y="259843"/>
                </a:moveTo>
                <a:cubicBezTo>
                  <a:pt x="0" y="116336"/>
                  <a:pt x="116336" y="0"/>
                  <a:pt x="259843" y="0"/>
                </a:cubicBezTo>
                <a:lnTo>
                  <a:pt x="11476545" y="0"/>
                </a:lnTo>
                <a:cubicBezTo>
                  <a:pt x="11620052" y="0"/>
                  <a:pt x="11736388" y="116336"/>
                  <a:pt x="11736388" y="259843"/>
                </a:cubicBezTo>
                <a:lnTo>
                  <a:pt x="11736388" y="1299182"/>
                </a:lnTo>
                <a:cubicBezTo>
                  <a:pt x="11736388" y="1442689"/>
                  <a:pt x="11620052" y="1559025"/>
                  <a:pt x="11476545" y="1559025"/>
                </a:cubicBezTo>
                <a:lnTo>
                  <a:pt x="259843" y="1559025"/>
                </a:lnTo>
                <a:cubicBezTo>
                  <a:pt x="116336" y="1559025"/>
                  <a:pt x="0" y="1442689"/>
                  <a:pt x="0" y="1299182"/>
                </a:cubicBezTo>
                <a:lnTo>
                  <a:pt x="0" y="259843"/>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755" tIns="323755" rIns="323755" bIns="323755" numCol="1" spcCol="1270" anchor="ctr" anchorCtr="0">
            <a:noAutofit/>
          </a:bodyPr>
          <a:lstStyle/>
          <a:p>
            <a:pPr marL="0" lvl="0" indent="0" algn="l" defTabSz="2889250">
              <a:lnSpc>
                <a:spcPct val="90000"/>
              </a:lnSpc>
              <a:spcBef>
                <a:spcPct val="0"/>
              </a:spcBef>
              <a:spcAft>
                <a:spcPct val="35000"/>
              </a:spcAft>
              <a:buNone/>
            </a:pPr>
            <a:r>
              <a:rPr lang="pl-PL" sz="5400" b="1" kern="1200" dirty="0"/>
              <a:t>Prawem pracy</a:t>
            </a:r>
            <a:r>
              <a:rPr lang="pl-PL" sz="5400" kern="1200" dirty="0"/>
              <a:t> objęta jest: </a:t>
            </a:r>
          </a:p>
        </p:txBody>
      </p:sp>
      <p:sp>
        <p:nvSpPr>
          <p:cNvPr id="7" name="Dowolny kształt: kształt 6"/>
          <p:cNvSpPr/>
          <p:nvPr/>
        </p:nvSpPr>
        <p:spPr>
          <a:xfrm>
            <a:off x="358775" y="2236712"/>
            <a:ext cx="11736388" cy="3928418"/>
          </a:xfrm>
          <a:custGeom>
            <a:avLst/>
            <a:gdLst>
              <a:gd name="connsiteX0" fmla="*/ 0 w 11736388"/>
              <a:gd name="connsiteY0" fmla="*/ 0 h 1076400"/>
              <a:gd name="connsiteX1" fmla="*/ 11736388 w 11736388"/>
              <a:gd name="connsiteY1" fmla="*/ 0 h 1076400"/>
              <a:gd name="connsiteX2" fmla="*/ 11736388 w 11736388"/>
              <a:gd name="connsiteY2" fmla="*/ 1076400 h 1076400"/>
              <a:gd name="connsiteX3" fmla="*/ 0 w 11736388"/>
              <a:gd name="connsiteY3" fmla="*/ 1076400 h 1076400"/>
              <a:gd name="connsiteX4" fmla="*/ 0 w 11736388"/>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388" h="1076400">
                <a:moveTo>
                  <a:pt x="0" y="0"/>
                </a:moveTo>
                <a:lnTo>
                  <a:pt x="11736388" y="0"/>
                </a:lnTo>
                <a:lnTo>
                  <a:pt x="11736388"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2630" tIns="82550" rIns="462280" bIns="82550" numCol="1" spcCol="1270" anchor="ctr" anchorCtr="0">
            <a:noAutofit/>
          </a:bodyPr>
          <a:lstStyle/>
          <a:p>
            <a:pPr marL="285750" indent="-285750">
              <a:buFont typeface="Wingdings" panose="05000000000000000000" pitchFamily="2" charset="2"/>
              <a:buChar char="Ø"/>
            </a:pPr>
            <a:r>
              <a:rPr lang="pl-PL" sz="3200" dirty="0"/>
              <a:t>praca podporządkowana;</a:t>
            </a:r>
          </a:p>
          <a:p>
            <a:pPr marL="285750" indent="-285750">
              <a:buFont typeface="Wingdings" panose="05000000000000000000" pitchFamily="2" charset="2"/>
              <a:buChar char="Ø"/>
            </a:pPr>
            <a:r>
              <a:rPr lang="pl-PL" sz="3200" dirty="0"/>
              <a:t>praca na warunkach dobrowolnie przyjętych;</a:t>
            </a:r>
          </a:p>
          <a:p>
            <a:pPr marL="285750" indent="-285750">
              <a:buFont typeface="Wingdings" panose="05000000000000000000" pitchFamily="2" charset="2"/>
              <a:buChar char="Ø"/>
            </a:pPr>
            <a:r>
              <a:rPr lang="pl-PL" sz="3200" dirty="0"/>
              <a:t>wykonywana osobiście;</a:t>
            </a:r>
          </a:p>
          <a:p>
            <a:pPr marL="285750" indent="-285750">
              <a:buFont typeface="Wingdings" panose="05000000000000000000" pitchFamily="2" charset="2"/>
              <a:buChar char="Ø"/>
            </a:pPr>
            <a:r>
              <a:rPr lang="pl-PL" sz="3200" dirty="0"/>
              <a:t>w celach zarobkowych;</a:t>
            </a:r>
          </a:p>
          <a:p>
            <a:pPr marL="285750" indent="-285750">
              <a:buFont typeface="Wingdings" panose="05000000000000000000" pitchFamily="2" charset="2"/>
              <a:buChar char="Ø"/>
            </a:pPr>
            <a:r>
              <a:rPr lang="pl-PL" sz="3200" dirty="0"/>
              <a:t>przez osobę fizyczną, zwaną pracownikiem;</a:t>
            </a:r>
          </a:p>
          <a:p>
            <a:pPr marL="285750" indent="-285750">
              <a:buFont typeface="Wingdings" panose="05000000000000000000" pitchFamily="2" charset="2"/>
              <a:buChar char="Ø"/>
            </a:pPr>
            <a:r>
              <a:rPr lang="pl-PL" sz="3200" dirty="0"/>
              <a:t>na rzecz i pod kierownictwem drugiej strony stosunku pracy, zwaną pracodawcą.</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38855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dirty="0"/>
              <a:t>Organ lub osoba, która na podstawie przepisów prawa lub statutu zarządza jednostką organizacyjną będącą pracodawcą, może </a:t>
            </a:r>
            <a:r>
              <a:rPr lang="pl-PL" b="1" dirty="0"/>
              <a:t>wyznaczyć inną osobę</a:t>
            </a:r>
            <a:r>
              <a:rPr lang="pl-PL" dirty="0"/>
              <a:t> do dokonywania czynności z zakresu prawa pracy.</a:t>
            </a:r>
          </a:p>
          <a:p>
            <a:pPr marL="0" indent="0">
              <a:buNone/>
            </a:pPr>
            <a:endParaRPr lang="pl-PL" dirty="0"/>
          </a:p>
          <a:p>
            <a:pPr marL="0" indent="0">
              <a:buNone/>
            </a:pPr>
            <a:endParaRPr lang="pl-PL" dirty="0"/>
          </a:p>
          <a:p>
            <a:pPr marL="0" indent="0" algn="ctr">
              <a:buNone/>
            </a:pPr>
            <a:r>
              <a:rPr lang="pl-PL" dirty="0"/>
              <a:t>"Inna wyznaczona do tego osoba" może być osobą fizyczną lub prawną.</a:t>
            </a:r>
          </a:p>
        </p:txBody>
      </p:sp>
    </p:spTree>
    <p:extLst>
      <p:ext uri="{BB962C8B-B14F-4D97-AF65-F5344CB8AC3E}">
        <p14:creationId xmlns:p14="http://schemas.microsoft.com/office/powerpoint/2010/main" val="21376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b="1" dirty="0"/>
              <a:t>Osoba wyznaczona</a:t>
            </a:r>
            <a:r>
              <a:rPr lang="pl-PL" dirty="0"/>
              <a:t> może wykonywać czynności z zakresu prawa pracy: </a:t>
            </a:r>
          </a:p>
          <a:p>
            <a:pPr marL="0" indent="0">
              <a:buNone/>
            </a:pPr>
            <a:endParaRPr lang="pl-PL" dirty="0"/>
          </a:p>
          <a:p>
            <a:pPr algn="just"/>
            <a:r>
              <a:rPr lang="pl-PL" dirty="0"/>
              <a:t>na podstawie umowy cywilnoprawnej (np. zlecenia);</a:t>
            </a:r>
          </a:p>
          <a:p>
            <a:endParaRPr lang="pl-PL" dirty="0"/>
          </a:p>
          <a:p>
            <a:pPr algn="just"/>
            <a:r>
              <a:rPr lang="pl-PL" dirty="0"/>
              <a:t>w ramach obowiązków wynikających z zatrudnienia w charakterze pracownika (np. z zakresu obowiązków kierownika kadr, z umowy o pracę). </a:t>
            </a:r>
          </a:p>
        </p:txBody>
      </p:sp>
    </p:spTree>
    <p:extLst>
      <p:ext uri="{BB962C8B-B14F-4D97-AF65-F5344CB8AC3E}">
        <p14:creationId xmlns:p14="http://schemas.microsoft.com/office/powerpoint/2010/main" val="42003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lnSpc>
                <a:spcPct val="150000"/>
              </a:lnSpc>
              <a:buNone/>
            </a:pPr>
            <a:r>
              <a:rPr lang="pl-PL" dirty="0"/>
              <a:t>W przypadku, gdy pracodawcą jest osoba fizyczna, czynności z zakresu prawa pracy dokonuje ona osobiście albo przez organ zarządzający zakładem lub przez inną wyznaczoną do tego osobę. </a:t>
            </a:r>
          </a:p>
        </p:txBody>
      </p:sp>
    </p:spTree>
    <p:extLst>
      <p:ext uri="{BB962C8B-B14F-4D97-AF65-F5344CB8AC3E}">
        <p14:creationId xmlns:p14="http://schemas.microsoft.com/office/powerpoint/2010/main" val="790613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chor="ctr"/>
          <a:lstStyle/>
          <a:p>
            <a:pPr marL="0" indent="0" algn="ctr">
              <a:buNone/>
            </a:pPr>
            <a:r>
              <a:rPr lang="pl-PL" b="1" dirty="0"/>
              <a:t>Czynności z zakresu prawa pracy</a:t>
            </a:r>
          </a:p>
          <a:p>
            <a:pPr marL="0" indent="0" algn="ctr">
              <a:buNone/>
            </a:pPr>
            <a:endParaRPr lang="pl-PL" b="1" dirty="0"/>
          </a:p>
          <a:p>
            <a:pPr algn="ctr"/>
            <a:r>
              <a:rPr lang="pl-PL" b="1" dirty="0"/>
              <a:t>oświadczenia woli</a:t>
            </a:r>
            <a:r>
              <a:rPr lang="pl-PL" dirty="0"/>
              <a:t> pracodawcy kształtujące treść łączącego strony stosunku pracy (np. zawarcie umowy o pracę, wypowiedzenie umowy, wypowiedzenie warunków pracy i płacy), jak i </a:t>
            </a:r>
          </a:p>
          <a:p>
            <a:endParaRPr lang="pl-PL" dirty="0"/>
          </a:p>
          <a:p>
            <a:pPr algn="ctr"/>
            <a:r>
              <a:rPr lang="pl-PL" b="1" dirty="0"/>
              <a:t>inne działania</a:t>
            </a:r>
            <a:r>
              <a:rPr lang="pl-PL" dirty="0"/>
              <a:t> wywołujące określone przepisami skutki prawne (np. wydanie świadectwa pracy, udzielenie urlopu wypoczynkowego lub okolicznościowego, udzielenie kary porządkowej, itp.). </a:t>
            </a:r>
          </a:p>
        </p:txBody>
      </p:sp>
    </p:spTree>
    <p:extLst>
      <p:ext uri="{BB962C8B-B14F-4D97-AF65-F5344CB8AC3E}">
        <p14:creationId xmlns:p14="http://schemas.microsoft.com/office/powerpoint/2010/main" val="2112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b="1" dirty="0"/>
              <a:t>Wynagrodzenie</a:t>
            </a:r>
            <a:r>
              <a:rPr lang="pl-PL" sz="2400" dirty="0"/>
              <a:t> jest świadczeniem </a:t>
            </a:r>
            <a:r>
              <a:rPr lang="pl-PL" sz="2400" b="1" dirty="0"/>
              <a:t>obowiązkowym</a:t>
            </a:r>
            <a:r>
              <a:rPr lang="pl-PL" sz="2400" dirty="0"/>
              <a:t> i jednocześnie składnikiem </a:t>
            </a:r>
            <a:r>
              <a:rPr lang="pl-PL" sz="2400" b="1" dirty="0"/>
              <a:t>koniecznym</a:t>
            </a:r>
            <a:r>
              <a:rPr lang="pl-PL" sz="2400" dirty="0"/>
              <a:t> każdego stosunku pracy, którego spełnienie należy do podstawowych obowiązków pracodawcy.</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825333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b="1" dirty="0"/>
              <a:t>Wynagrodzenie</a:t>
            </a:r>
            <a:r>
              <a:rPr lang="pl-PL" sz="2400" dirty="0"/>
              <a:t> za pracę to świadczenie </a:t>
            </a:r>
            <a:r>
              <a:rPr lang="pl-PL" sz="2400" b="1" dirty="0"/>
              <a:t>konieczne</a:t>
            </a:r>
            <a:r>
              <a:rPr lang="pl-PL" sz="2400" dirty="0"/>
              <a:t>, o charakterze </a:t>
            </a:r>
            <a:r>
              <a:rPr lang="pl-PL" sz="2400" b="1" dirty="0" err="1"/>
              <a:t>przysparzająco</a:t>
            </a:r>
            <a:r>
              <a:rPr lang="pl-PL" sz="2400" b="1" dirty="0"/>
              <a:t>-majątkowym</a:t>
            </a:r>
            <a:r>
              <a:rPr lang="pl-PL" sz="2400" dirty="0"/>
              <a:t>, które pracodawca zobowiązany jest wypłacać </a:t>
            </a:r>
            <a:r>
              <a:rPr lang="pl-PL" sz="2400" b="1" dirty="0"/>
              <a:t>okresowo</a:t>
            </a:r>
            <a:r>
              <a:rPr lang="pl-PL" sz="2400" dirty="0"/>
              <a:t> pracownikowi w zamian za wykonaną pracę, świadczoną w ramach stosunku pracy, odpowiednio do rodzaju, ilości i jakości pracy. </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3435901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89212" y="134471"/>
            <a:ext cx="9405564" cy="6042492"/>
          </a:xfrm>
        </p:spPr>
        <p:txBody>
          <a:bodyPr anchor="ctr">
            <a:normAutofit/>
          </a:bodyPr>
          <a:lstStyle/>
          <a:p>
            <a:pPr marL="0" indent="0">
              <a:buNone/>
            </a:pPr>
            <a:r>
              <a:rPr lang="pl-PL" sz="2400" dirty="0"/>
              <a:t>Wynagrodzenie za pracę jest świadczeniem:</a:t>
            </a:r>
          </a:p>
          <a:p>
            <a:pPr marL="0" indent="0">
              <a:buNone/>
            </a:pPr>
            <a:endParaRPr lang="pl-PL" sz="2400" dirty="0"/>
          </a:p>
          <a:p>
            <a:r>
              <a:rPr lang="pl-PL" sz="2400" dirty="0"/>
              <a:t>koniecznym.</a:t>
            </a:r>
          </a:p>
          <a:p>
            <a:pPr marL="0" indent="0">
              <a:buNone/>
            </a:pPr>
            <a:endParaRPr lang="pl-PL" sz="2400" dirty="0"/>
          </a:p>
          <a:p>
            <a:pPr marL="0" indent="0">
              <a:buNone/>
            </a:pPr>
            <a:r>
              <a:rPr lang="pl-PL" sz="2400" dirty="0"/>
              <a:t>Odpłatność jest cechą konstytutywną stosunku pracy.</a:t>
            </a:r>
          </a:p>
          <a:p>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310644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89212" y="134471"/>
            <a:ext cx="9405564" cy="6042492"/>
          </a:xfrm>
        </p:spPr>
        <p:txBody>
          <a:bodyPr anchor="ctr">
            <a:normAutofit/>
          </a:bodyPr>
          <a:lstStyle/>
          <a:p>
            <a:pPr marL="0" indent="0">
              <a:buNone/>
            </a:pPr>
            <a:r>
              <a:rPr lang="pl-PL" sz="2400" dirty="0"/>
              <a:t>Wynagrodzenie za pracę jest świadczeniem:</a:t>
            </a:r>
          </a:p>
          <a:p>
            <a:r>
              <a:rPr lang="pl-PL" sz="2400" dirty="0"/>
              <a:t>okresowym. </a:t>
            </a:r>
          </a:p>
          <a:p>
            <a:endParaRPr lang="pl-PL" sz="2400" dirty="0"/>
          </a:p>
          <a:p>
            <a:pPr marL="0" indent="0">
              <a:buNone/>
            </a:pPr>
            <a:r>
              <a:rPr lang="pl-PL" sz="2400" dirty="0"/>
              <a:t>Wypłata wynagrodzenia powinna następować regularnie, w nieodległych odstępach czasu. </a:t>
            </a:r>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740464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ójkąt równoramienny 5"/>
          <p:cNvSpPr/>
          <p:nvPr/>
        </p:nvSpPr>
        <p:spPr>
          <a:xfrm>
            <a:off x="2460158" y="244475"/>
            <a:ext cx="6137275" cy="6137275"/>
          </a:xfrm>
          <a:prstGeom prst="triangl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Dowolny kształt: kształt 6"/>
          <p:cNvSpPr/>
          <p:nvPr/>
        </p:nvSpPr>
        <p:spPr>
          <a:xfrm>
            <a:off x="5528795" y="995627"/>
            <a:ext cx="4936630"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lvl="0" algn="ctr" defTabSz="755650">
              <a:lnSpc>
                <a:spcPct val="90000"/>
              </a:lnSpc>
              <a:spcBef>
                <a:spcPct val="0"/>
              </a:spcBef>
              <a:spcAft>
                <a:spcPct val="35000"/>
              </a:spcAft>
            </a:pPr>
            <a:r>
              <a:rPr lang="pl-PL" dirty="0">
                <a:cs typeface="Times New Roman" pitchFamily="18" charset="0"/>
              </a:rPr>
              <a:t>majątkowo -  przysparzające,</a:t>
            </a:r>
            <a:endParaRPr lang="pl-PL" sz="1700" kern="1200" dirty="0"/>
          </a:p>
        </p:txBody>
      </p:sp>
      <p:sp>
        <p:nvSpPr>
          <p:cNvPr id="8" name="Dowolny kształt: kształt 7"/>
          <p:cNvSpPr/>
          <p:nvPr/>
        </p:nvSpPr>
        <p:spPr>
          <a:xfrm>
            <a:off x="5556959" y="1930040"/>
            <a:ext cx="4946244"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lvl="0" algn="ctr" defTabSz="755650">
              <a:lnSpc>
                <a:spcPct val="90000"/>
              </a:lnSpc>
              <a:spcBef>
                <a:spcPct val="0"/>
              </a:spcBef>
              <a:spcAft>
                <a:spcPct val="35000"/>
              </a:spcAft>
            </a:pPr>
            <a:r>
              <a:rPr lang="pl-PL" dirty="0">
                <a:cs typeface="Times New Roman" pitchFamily="18" charset="0"/>
              </a:rPr>
              <a:t>periodyczne</a:t>
            </a:r>
            <a:endParaRPr lang="pl-PL" sz="1700" kern="1200" dirty="0"/>
          </a:p>
        </p:txBody>
      </p:sp>
      <p:sp>
        <p:nvSpPr>
          <p:cNvPr id="9" name="Dowolny kształt: kształt 8"/>
          <p:cNvSpPr/>
          <p:nvPr/>
        </p:nvSpPr>
        <p:spPr>
          <a:xfrm>
            <a:off x="5571400" y="2772945"/>
            <a:ext cx="4917362"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lvl="0" algn="ctr" defTabSz="755650">
              <a:lnSpc>
                <a:spcPct val="90000"/>
              </a:lnSpc>
              <a:spcBef>
                <a:spcPct val="0"/>
              </a:spcBef>
              <a:spcAft>
                <a:spcPct val="35000"/>
              </a:spcAft>
            </a:pPr>
            <a:r>
              <a:rPr lang="pl-PL" dirty="0">
                <a:cs typeface="Times New Roman" pitchFamily="18" charset="0"/>
              </a:rPr>
              <a:t>obowiązkowe</a:t>
            </a:r>
            <a:endParaRPr lang="pl-PL" sz="1700" kern="1200" dirty="0"/>
          </a:p>
        </p:txBody>
      </p:sp>
      <p:sp>
        <p:nvSpPr>
          <p:cNvPr id="10" name="Dowolny kształt: kształt 9"/>
          <p:cNvSpPr/>
          <p:nvPr/>
        </p:nvSpPr>
        <p:spPr>
          <a:xfrm>
            <a:off x="5571400" y="3691316"/>
            <a:ext cx="4917382" cy="456100"/>
          </a:xfrm>
          <a:custGeom>
            <a:avLst/>
            <a:gdLst>
              <a:gd name="connsiteX0" fmla="*/ 0 w 4797725"/>
              <a:gd name="connsiteY0" fmla="*/ 76018 h 456100"/>
              <a:gd name="connsiteX1" fmla="*/ 76018 w 4797725"/>
              <a:gd name="connsiteY1" fmla="*/ 0 h 456100"/>
              <a:gd name="connsiteX2" fmla="*/ 4721707 w 4797725"/>
              <a:gd name="connsiteY2" fmla="*/ 0 h 456100"/>
              <a:gd name="connsiteX3" fmla="*/ 4797725 w 4797725"/>
              <a:gd name="connsiteY3" fmla="*/ 76018 h 456100"/>
              <a:gd name="connsiteX4" fmla="*/ 4797725 w 4797725"/>
              <a:gd name="connsiteY4" fmla="*/ 380082 h 456100"/>
              <a:gd name="connsiteX5" fmla="*/ 4721707 w 4797725"/>
              <a:gd name="connsiteY5" fmla="*/ 456100 h 456100"/>
              <a:gd name="connsiteX6" fmla="*/ 76018 w 4797725"/>
              <a:gd name="connsiteY6" fmla="*/ 456100 h 456100"/>
              <a:gd name="connsiteX7" fmla="*/ 0 w 4797725"/>
              <a:gd name="connsiteY7" fmla="*/ 380082 h 456100"/>
              <a:gd name="connsiteX8" fmla="*/ 0 w 4797725"/>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7725" h="456100">
                <a:moveTo>
                  <a:pt x="0" y="76018"/>
                </a:moveTo>
                <a:cubicBezTo>
                  <a:pt x="0" y="34034"/>
                  <a:pt x="34034" y="0"/>
                  <a:pt x="76018" y="0"/>
                </a:cubicBezTo>
                <a:lnTo>
                  <a:pt x="4721707" y="0"/>
                </a:lnTo>
                <a:cubicBezTo>
                  <a:pt x="4763691" y="0"/>
                  <a:pt x="4797725" y="34034"/>
                  <a:pt x="4797725" y="76018"/>
                </a:cubicBezTo>
                <a:lnTo>
                  <a:pt x="4797725" y="380082"/>
                </a:lnTo>
                <a:cubicBezTo>
                  <a:pt x="4797725" y="422066"/>
                  <a:pt x="4763691" y="456100"/>
                  <a:pt x="4721707"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lvl="0" algn="ctr" defTabSz="755650">
              <a:lnSpc>
                <a:spcPct val="90000"/>
              </a:lnSpc>
              <a:spcBef>
                <a:spcPct val="0"/>
              </a:spcBef>
              <a:spcAft>
                <a:spcPct val="35000"/>
              </a:spcAft>
            </a:pPr>
            <a:r>
              <a:rPr lang="pl-PL" dirty="0">
                <a:cs typeface="Times New Roman" pitchFamily="18" charset="0"/>
              </a:rPr>
              <a:t>roszczeniowe,</a:t>
            </a:r>
            <a:endParaRPr lang="pl-PL" sz="1700" kern="1200" dirty="0"/>
          </a:p>
        </p:txBody>
      </p:sp>
      <p:sp>
        <p:nvSpPr>
          <p:cNvPr id="11" name="Dowolny kształt: kształt 10"/>
          <p:cNvSpPr/>
          <p:nvPr/>
        </p:nvSpPr>
        <p:spPr>
          <a:xfrm>
            <a:off x="5548043" y="4543500"/>
            <a:ext cx="4940739" cy="456100"/>
          </a:xfrm>
          <a:custGeom>
            <a:avLst/>
            <a:gdLst>
              <a:gd name="connsiteX0" fmla="*/ 0 w 4940739"/>
              <a:gd name="connsiteY0" fmla="*/ 76018 h 456100"/>
              <a:gd name="connsiteX1" fmla="*/ 76018 w 4940739"/>
              <a:gd name="connsiteY1" fmla="*/ 0 h 456100"/>
              <a:gd name="connsiteX2" fmla="*/ 4864721 w 4940739"/>
              <a:gd name="connsiteY2" fmla="*/ 0 h 456100"/>
              <a:gd name="connsiteX3" fmla="*/ 4940739 w 4940739"/>
              <a:gd name="connsiteY3" fmla="*/ 76018 h 456100"/>
              <a:gd name="connsiteX4" fmla="*/ 4940739 w 4940739"/>
              <a:gd name="connsiteY4" fmla="*/ 380082 h 456100"/>
              <a:gd name="connsiteX5" fmla="*/ 4864721 w 4940739"/>
              <a:gd name="connsiteY5" fmla="*/ 456100 h 456100"/>
              <a:gd name="connsiteX6" fmla="*/ 76018 w 4940739"/>
              <a:gd name="connsiteY6" fmla="*/ 456100 h 456100"/>
              <a:gd name="connsiteX7" fmla="*/ 0 w 4940739"/>
              <a:gd name="connsiteY7" fmla="*/ 380082 h 456100"/>
              <a:gd name="connsiteX8" fmla="*/ 0 w 4940739"/>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0739" h="456100">
                <a:moveTo>
                  <a:pt x="0" y="76018"/>
                </a:moveTo>
                <a:cubicBezTo>
                  <a:pt x="0" y="34034"/>
                  <a:pt x="34034" y="0"/>
                  <a:pt x="76018" y="0"/>
                </a:cubicBezTo>
                <a:lnTo>
                  <a:pt x="4864721" y="0"/>
                </a:lnTo>
                <a:cubicBezTo>
                  <a:pt x="4906705" y="0"/>
                  <a:pt x="4940739" y="34034"/>
                  <a:pt x="4940739" y="76018"/>
                </a:cubicBezTo>
                <a:lnTo>
                  <a:pt x="4940739" y="380082"/>
                </a:lnTo>
                <a:cubicBezTo>
                  <a:pt x="4940739" y="422066"/>
                  <a:pt x="4906705" y="456100"/>
                  <a:pt x="4864721"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algn="ctr">
              <a:lnSpc>
                <a:spcPct val="150000"/>
              </a:lnSpc>
            </a:pPr>
            <a:r>
              <a:rPr lang="pl-PL" dirty="0">
                <a:cs typeface="Times New Roman" pitchFamily="18" charset="0"/>
              </a:rPr>
              <a:t>indywidualne</a:t>
            </a:r>
          </a:p>
        </p:txBody>
      </p:sp>
      <p:sp>
        <p:nvSpPr>
          <p:cNvPr id="12" name="Dowolny kształt: kształt 11"/>
          <p:cNvSpPr/>
          <p:nvPr/>
        </p:nvSpPr>
        <p:spPr>
          <a:xfrm>
            <a:off x="5548043" y="5386405"/>
            <a:ext cx="4907748" cy="456100"/>
          </a:xfrm>
          <a:custGeom>
            <a:avLst/>
            <a:gdLst>
              <a:gd name="connsiteX0" fmla="*/ 0 w 3989228"/>
              <a:gd name="connsiteY0" fmla="*/ 76018 h 456100"/>
              <a:gd name="connsiteX1" fmla="*/ 76018 w 3989228"/>
              <a:gd name="connsiteY1" fmla="*/ 0 h 456100"/>
              <a:gd name="connsiteX2" fmla="*/ 3913210 w 3989228"/>
              <a:gd name="connsiteY2" fmla="*/ 0 h 456100"/>
              <a:gd name="connsiteX3" fmla="*/ 3989228 w 3989228"/>
              <a:gd name="connsiteY3" fmla="*/ 76018 h 456100"/>
              <a:gd name="connsiteX4" fmla="*/ 3989228 w 3989228"/>
              <a:gd name="connsiteY4" fmla="*/ 380082 h 456100"/>
              <a:gd name="connsiteX5" fmla="*/ 3913210 w 3989228"/>
              <a:gd name="connsiteY5" fmla="*/ 456100 h 456100"/>
              <a:gd name="connsiteX6" fmla="*/ 76018 w 3989228"/>
              <a:gd name="connsiteY6" fmla="*/ 456100 h 456100"/>
              <a:gd name="connsiteX7" fmla="*/ 0 w 3989228"/>
              <a:gd name="connsiteY7" fmla="*/ 380082 h 456100"/>
              <a:gd name="connsiteX8" fmla="*/ 0 w 3989228"/>
              <a:gd name="connsiteY8" fmla="*/ 76018 h 4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456100">
                <a:moveTo>
                  <a:pt x="0" y="76018"/>
                </a:moveTo>
                <a:cubicBezTo>
                  <a:pt x="0" y="34034"/>
                  <a:pt x="34034" y="0"/>
                  <a:pt x="76018" y="0"/>
                </a:cubicBezTo>
                <a:lnTo>
                  <a:pt x="3913210" y="0"/>
                </a:lnTo>
                <a:cubicBezTo>
                  <a:pt x="3955194" y="0"/>
                  <a:pt x="3989228" y="34034"/>
                  <a:pt x="3989228" y="76018"/>
                </a:cubicBezTo>
                <a:lnTo>
                  <a:pt x="3989228" y="380082"/>
                </a:lnTo>
                <a:cubicBezTo>
                  <a:pt x="3989228" y="422066"/>
                  <a:pt x="3955194" y="456100"/>
                  <a:pt x="3913210" y="456100"/>
                </a:cubicBezTo>
                <a:lnTo>
                  <a:pt x="76018" y="456100"/>
                </a:lnTo>
                <a:cubicBezTo>
                  <a:pt x="34034" y="456100"/>
                  <a:pt x="0" y="422066"/>
                  <a:pt x="0" y="380082"/>
                </a:cubicBezTo>
                <a:lnTo>
                  <a:pt x="0" y="76018"/>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035" tIns="87035" rIns="87035" bIns="87035" numCol="1" spcCol="1270" anchor="ctr" anchorCtr="0">
            <a:noAutofit/>
          </a:bodyPr>
          <a:lstStyle/>
          <a:p>
            <a:pPr lvl="0" algn="ctr" defTabSz="755650">
              <a:lnSpc>
                <a:spcPct val="90000"/>
              </a:lnSpc>
              <a:spcBef>
                <a:spcPct val="0"/>
              </a:spcBef>
              <a:spcAft>
                <a:spcPct val="35000"/>
              </a:spcAft>
            </a:pPr>
            <a:r>
              <a:rPr lang="pl-PL" dirty="0">
                <a:cs typeface="Times New Roman" pitchFamily="18" charset="0"/>
              </a:rPr>
              <a:t>ekwiwalentne</a:t>
            </a:r>
            <a:endParaRPr lang="pl-PL" sz="1700" kern="1200" dirty="0"/>
          </a:p>
        </p:txBody>
      </p:sp>
      <p:sp>
        <p:nvSpPr>
          <p:cNvPr id="15" name="Dowolny kształt: kształt 14"/>
          <p:cNvSpPr/>
          <p:nvPr/>
        </p:nvSpPr>
        <p:spPr>
          <a:xfrm>
            <a:off x="485133" y="357684"/>
            <a:ext cx="3989228" cy="1094043"/>
          </a:xfrm>
          <a:custGeom>
            <a:avLst/>
            <a:gdLst>
              <a:gd name="connsiteX0" fmla="*/ 0 w 3989228"/>
              <a:gd name="connsiteY0" fmla="*/ 124359 h 746138"/>
              <a:gd name="connsiteX1" fmla="*/ 124359 w 3989228"/>
              <a:gd name="connsiteY1" fmla="*/ 0 h 746138"/>
              <a:gd name="connsiteX2" fmla="*/ 3864869 w 3989228"/>
              <a:gd name="connsiteY2" fmla="*/ 0 h 746138"/>
              <a:gd name="connsiteX3" fmla="*/ 3989228 w 3989228"/>
              <a:gd name="connsiteY3" fmla="*/ 124359 h 746138"/>
              <a:gd name="connsiteX4" fmla="*/ 3989228 w 3989228"/>
              <a:gd name="connsiteY4" fmla="*/ 621779 h 746138"/>
              <a:gd name="connsiteX5" fmla="*/ 3864869 w 3989228"/>
              <a:gd name="connsiteY5" fmla="*/ 746138 h 746138"/>
              <a:gd name="connsiteX6" fmla="*/ 124359 w 3989228"/>
              <a:gd name="connsiteY6" fmla="*/ 746138 h 746138"/>
              <a:gd name="connsiteX7" fmla="*/ 0 w 3989228"/>
              <a:gd name="connsiteY7" fmla="*/ 621779 h 746138"/>
              <a:gd name="connsiteX8" fmla="*/ 0 w 3989228"/>
              <a:gd name="connsiteY8" fmla="*/ 124359 h 7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228" h="746138">
                <a:moveTo>
                  <a:pt x="0" y="124359"/>
                </a:moveTo>
                <a:cubicBezTo>
                  <a:pt x="0" y="55677"/>
                  <a:pt x="55677" y="0"/>
                  <a:pt x="124359" y="0"/>
                </a:cubicBezTo>
                <a:lnTo>
                  <a:pt x="3864869" y="0"/>
                </a:lnTo>
                <a:cubicBezTo>
                  <a:pt x="3933551" y="0"/>
                  <a:pt x="3989228" y="55677"/>
                  <a:pt x="3989228" y="124359"/>
                </a:cubicBezTo>
                <a:lnTo>
                  <a:pt x="3989228" y="621779"/>
                </a:lnTo>
                <a:cubicBezTo>
                  <a:pt x="3989228" y="690461"/>
                  <a:pt x="3933551" y="746138"/>
                  <a:pt x="3864869" y="746138"/>
                </a:cubicBezTo>
                <a:lnTo>
                  <a:pt x="124359" y="746138"/>
                </a:lnTo>
                <a:cubicBezTo>
                  <a:pt x="55677" y="746138"/>
                  <a:pt x="0" y="690461"/>
                  <a:pt x="0" y="621779"/>
                </a:cubicBezTo>
                <a:lnTo>
                  <a:pt x="0" y="124359"/>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193" tIns="101193" rIns="101193" bIns="101193" numCol="1" spcCol="1270" anchor="ctr" anchorCtr="0">
            <a:noAutofit/>
          </a:bodyPr>
          <a:lstStyle/>
          <a:p>
            <a:pPr algn="ctr"/>
            <a:r>
              <a:rPr lang="pl-PL" sz="2800" b="1" dirty="0">
                <a:cs typeface="Times New Roman" pitchFamily="18" charset="0"/>
              </a:rPr>
              <a:t>Wynagrodzenia </a:t>
            </a:r>
            <a:r>
              <a:rPr lang="pl-PL" sz="2800" dirty="0">
                <a:cs typeface="Times New Roman" pitchFamily="18" charset="0"/>
              </a:rPr>
              <a:t>za pracę to świadczenie: </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20334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2032000" y="374855"/>
            <a:ext cx="8128000" cy="11980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defTabSz="2222500">
              <a:lnSpc>
                <a:spcPct val="90000"/>
              </a:lnSpc>
              <a:spcBef>
                <a:spcPct val="0"/>
              </a:spcBef>
              <a:spcAft>
                <a:spcPct val="35000"/>
              </a:spcAft>
            </a:pPr>
            <a:r>
              <a:rPr lang="pl-PL" sz="2800" b="1" dirty="0"/>
              <a:t>Wysokość wynagrodzenia</a:t>
            </a:r>
            <a:r>
              <a:rPr lang="pl-PL" sz="2800" dirty="0"/>
              <a:t> można ustalić w sposób, który odpowiada:</a:t>
            </a:r>
          </a:p>
        </p:txBody>
      </p:sp>
      <p:sp>
        <p:nvSpPr>
          <p:cNvPr id="18" name="Dowolny kształt: kształt 17"/>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0" name="Dowolny kształt: kształt 19"/>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1" name="Strzałka: w prawo 20"/>
          <p:cNvSpPr/>
          <p:nvPr/>
        </p:nvSpPr>
        <p:spPr>
          <a:xfrm>
            <a:off x="2032000" y="2061681"/>
            <a:ext cx="798897" cy="83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3392356" y="2249547"/>
            <a:ext cx="6679933" cy="461665"/>
          </a:xfrm>
          <a:prstGeom prst="rect">
            <a:avLst/>
          </a:prstGeom>
          <a:noFill/>
        </p:spPr>
        <p:txBody>
          <a:bodyPr wrap="square" rtlCol="0">
            <a:spAutoFit/>
          </a:bodyPr>
          <a:lstStyle/>
          <a:p>
            <a:r>
              <a:rPr lang="pl-PL" sz="2400" dirty="0"/>
              <a:t>rodzajowi pracy</a:t>
            </a:r>
          </a:p>
        </p:txBody>
      </p:sp>
      <p:sp>
        <p:nvSpPr>
          <p:cNvPr id="23" name="Strzałka: w prawo 22"/>
          <p:cNvSpPr/>
          <p:nvPr/>
        </p:nvSpPr>
        <p:spPr>
          <a:xfrm>
            <a:off x="2032000" y="3422648"/>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ole tekstowe 23"/>
          <p:cNvSpPr txBox="1"/>
          <p:nvPr/>
        </p:nvSpPr>
        <p:spPr>
          <a:xfrm>
            <a:off x="3392356" y="3629318"/>
            <a:ext cx="6679933" cy="461665"/>
          </a:xfrm>
          <a:prstGeom prst="rect">
            <a:avLst/>
          </a:prstGeom>
          <a:noFill/>
        </p:spPr>
        <p:txBody>
          <a:bodyPr wrap="square" rtlCol="0">
            <a:spAutoFit/>
          </a:bodyPr>
          <a:lstStyle/>
          <a:p>
            <a:r>
              <a:rPr lang="pl-PL" sz="2400" dirty="0"/>
              <a:t>kwalifikacjom, ilości i jakości świadczonej pracy</a:t>
            </a:r>
          </a:p>
        </p:txBody>
      </p:sp>
      <p:sp>
        <p:nvSpPr>
          <p:cNvPr id="10" name="Strzałka: w prawo 9"/>
          <p:cNvSpPr/>
          <p:nvPr/>
        </p:nvSpPr>
        <p:spPr>
          <a:xfrm>
            <a:off x="2031999" y="4814196"/>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ole tekstowe 10"/>
          <p:cNvSpPr txBox="1"/>
          <p:nvPr/>
        </p:nvSpPr>
        <p:spPr>
          <a:xfrm>
            <a:off x="3256313" y="4648020"/>
            <a:ext cx="6679933" cy="1200329"/>
          </a:xfrm>
          <a:prstGeom prst="rect">
            <a:avLst/>
          </a:prstGeom>
          <a:noFill/>
        </p:spPr>
        <p:txBody>
          <a:bodyPr wrap="square" rtlCol="0">
            <a:spAutoFit/>
          </a:bodyPr>
          <a:lstStyle/>
          <a:p>
            <a:r>
              <a:rPr lang="pl-PL" sz="2400" dirty="0"/>
              <a:t>jednakowemu traktowaniu i zakazowi dyskryminacji z tytułu m.in. wykonywania tej samej pracy lub pracy jednakowej wartości</a:t>
            </a:r>
          </a:p>
        </p:txBody>
      </p:sp>
    </p:spTree>
    <p:extLst>
      <p:ext uri="{BB962C8B-B14F-4D97-AF65-F5344CB8AC3E}">
        <p14:creationId xmlns:p14="http://schemas.microsoft.com/office/powerpoint/2010/main" val="2672733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Łuk blokowy 5"/>
          <p:cNvSpPr/>
          <p:nvPr/>
        </p:nvSpPr>
        <p:spPr>
          <a:xfrm>
            <a:off x="3658156" y="1000589"/>
            <a:ext cx="5052064" cy="5052064"/>
          </a:xfrm>
          <a:prstGeom prst="blockArc">
            <a:avLst>
              <a:gd name="adj1" fmla="val 1188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Łuk blokowy 6"/>
          <p:cNvSpPr/>
          <p:nvPr/>
        </p:nvSpPr>
        <p:spPr>
          <a:xfrm>
            <a:off x="3658156" y="1000589"/>
            <a:ext cx="5052064" cy="5052064"/>
          </a:xfrm>
          <a:prstGeom prst="blockArc">
            <a:avLst>
              <a:gd name="adj1" fmla="val 7560000"/>
              <a:gd name="adj2" fmla="val 1188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Łuk blokowy 7"/>
          <p:cNvSpPr/>
          <p:nvPr/>
        </p:nvSpPr>
        <p:spPr>
          <a:xfrm>
            <a:off x="3657951" y="1000589"/>
            <a:ext cx="5052064" cy="5052064"/>
          </a:xfrm>
          <a:prstGeom prst="blockArc">
            <a:avLst>
              <a:gd name="adj1" fmla="val 3240000"/>
              <a:gd name="adj2" fmla="val 756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Łuk blokowy 8"/>
          <p:cNvSpPr/>
          <p:nvPr/>
        </p:nvSpPr>
        <p:spPr>
          <a:xfrm>
            <a:off x="3658156" y="1000589"/>
            <a:ext cx="5052064" cy="5052064"/>
          </a:xfrm>
          <a:prstGeom prst="blockArc">
            <a:avLst>
              <a:gd name="adj1" fmla="val 20520000"/>
              <a:gd name="adj2" fmla="val 324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Łuk blokowy 9"/>
          <p:cNvSpPr/>
          <p:nvPr/>
        </p:nvSpPr>
        <p:spPr>
          <a:xfrm>
            <a:off x="3658156" y="1000589"/>
            <a:ext cx="5052064" cy="5052064"/>
          </a:xfrm>
          <a:prstGeom prst="blockArc">
            <a:avLst>
              <a:gd name="adj1" fmla="val 16200000"/>
              <a:gd name="adj2" fmla="val 2052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Dowolny kształt: kształt 10"/>
          <p:cNvSpPr/>
          <p:nvPr/>
        </p:nvSpPr>
        <p:spPr>
          <a:xfrm>
            <a:off x="4901938" y="2219623"/>
            <a:ext cx="2573518" cy="2532805"/>
          </a:xfrm>
          <a:custGeom>
            <a:avLst/>
            <a:gdLst>
              <a:gd name="connsiteX0" fmla="*/ 0 w 2326647"/>
              <a:gd name="connsiteY0" fmla="*/ 1163324 h 2326647"/>
              <a:gd name="connsiteX1" fmla="*/ 1163324 w 2326647"/>
              <a:gd name="connsiteY1" fmla="*/ 0 h 2326647"/>
              <a:gd name="connsiteX2" fmla="*/ 2326648 w 2326647"/>
              <a:gd name="connsiteY2" fmla="*/ 1163324 h 2326647"/>
              <a:gd name="connsiteX3" fmla="*/ 1163324 w 2326647"/>
              <a:gd name="connsiteY3" fmla="*/ 2326648 h 2326647"/>
              <a:gd name="connsiteX4" fmla="*/ 0 w 2326647"/>
              <a:gd name="connsiteY4" fmla="*/ 1163324 h 232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7" h="2326647">
                <a:moveTo>
                  <a:pt x="0" y="1163324"/>
                </a:moveTo>
                <a:cubicBezTo>
                  <a:pt x="0" y="520838"/>
                  <a:pt x="520838" y="0"/>
                  <a:pt x="1163324" y="0"/>
                </a:cubicBezTo>
                <a:cubicBezTo>
                  <a:pt x="1805810" y="0"/>
                  <a:pt x="2326648" y="520838"/>
                  <a:pt x="2326648" y="1163324"/>
                </a:cubicBezTo>
                <a:cubicBezTo>
                  <a:pt x="2326648" y="1805810"/>
                  <a:pt x="1805810" y="2326648"/>
                  <a:pt x="1163324" y="2326648"/>
                </a:cubicBezTo>
                <a:cubicBezTo>
                  <a:pt x="520838" y="2326648"/>
                  <a:pt x="0" y="1805810"/>
                  <a:pt x="0" y="1163324"/>
                </a:cubicBez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370" tIns="381370" rIns="381370" bIns="381370" numCol="1" spcCol="1270" anchor="ctr" anchorCtr="0">
            <a:noAutofit/>
          </a:bodyPr>
          <a:lstStyle/>
          <a:p>
            <a:pPr marL="0" lvl="0" indent="0" algn="ctr" defTabSz="1422400">
              <a:lnSpc>
                <a:spcPct val="90000"/>
              </a:lnSpc>
              <a:spcBef>
                <a:spcPct val="0"/>
              </a:spcBef>
              <a:spcAft>
                <a:spcPct val="35000"/>
              </a:spcAft>
              <a:buNone/>
            </a:pPr>
            <a:r>
              <a:rPr lang="pl-PL" sz="3200" b="1" kern="1200" dirty="0"/>
              <a:t>Stosunek pracy</a:t>
            </a:r>
            <a:endParaRPr lang="pl-PL" sz="3200" kern="1200" dirty="0"/>
          </a:p>
        </p:txBody>
      </p:sp>
      <p:sp>
        <p:nvSpPr>
          <p:cNvPr id="12" name="Dowolny kształt: kształt 11"/>
          <p:cNvSpPr/>
          <p:nvPr/>
        </p:nvSpPr>
        <p:spPr>
          <a:xfrm>
            <a:off x="5147035" y="244894"/>
            <a:ext cx="2073897" cy="1628653"/>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marL="0" lvl="0" indent="0" algn="ctr" defTabSz="800100">
              <a:lnSpc>
                <a:spcPct val="90000"/>
              </a:lnSpc>
              <a:spcBef>
                <a:spcPct val="0"/>
              </a:spcBef>
              <a:spcAft>
                <a:spcPct val="35000"/>
              </a:spcAft>
              <a:buNone/>
            </a:pPr>
            <a:r>
              <a:rPr lang="pl-PL" sz="1800" b="1" kern="1200" dirty="0"/>
              <a:t>Stosunki powstałe wraz ze stosunkiem pracy</a:t>
            </a:r>
            <a:endParaRPr lang="pl-PL" sz="1800" kern="1200" dirty="0"/>
          </a:p>
        </p:txBody>
      </p:sp>
      <p:sp>
        <p:nvSpPr>
          <p:cNvPr id="13" name="Dowolny kształt: kształt 12"/>
          <p:cNvSpPr/>
          <p:nvPr/>
        </p:nvSpPr>
        <p:spPr>
          <a:xfrm>
            <a:off x="7599220" y="1949826"/>
            <a:ext cx="1863211" cy="1628653"/>
          </a:xfrm>
          <a:custGeom>
            <a:avLst/>
            <a:gdLst>
              <a:gd name="connsiteX0" fmla="*/ 0 w 1863211"/>
              <a:gd name="connsiteY0" fmla="*/ 814327 h 1628653"/>
              <a:gd name="connsiteX1" fmla="*/ 931606 w 1863211"/>
              <a:gd name="connsiteY1" fmla="*/ 0 h 1628653"/>
              <a:gd name="connsiteX2" fmla="*/ 1863212 w 1863211"/>
              <a:gd name="connsiteY2" fmla="*/ 814327 h 1628653"/>
              <a:gd name="connsiteX3" fmla="*/ 931606 w 1863211"/>
              <a:gd name="connsiteY3" fmla="*/ 1628654 h 1628653"/>
              <a:gd name="connsiteX4" fmla="*/ 0 w 1863211"/>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11" h="1628653">
                <a:moveTo>
                  <a:pt x="0" y="814327"/>
                </a:moveTo>
                <a:cubicBezTo>
                  <a:pt x="0" y="364587"/>
                  <a:pt x="417094" y="0"/>
                  <a:pt x="931606" y="0"/>
                </a:cubicBezTo>
                <a:cubicBezTo>
                  <a:pt x="1446118" y="0"/>
                  <a:pt x="1863212" y="364587"/>
                  <a:pt x="1863212" y="814327"/>
                </a:cubicBezTo>
                <a:cubicBezTo>
                  <a:pt x="1863212" y="1264067"/>
                  <a:pt x="1446118" y="1628654"/>
                  <a:pt x="931606" y="1628654"/>
                </a:cubicBezTo>
                <a:cubicBezTo>
                  <a:pt x="417094"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911" tIns="257561" rIns="291911" bIns="257561" numCol="1" spcCol="1270" anchor="ctr" anchorCtr="0">
            <a:noAutofit/>
          </a:bodyPr>
          <a:lstStyle/>
          <a:p>
            <a:pPr marL="0" lvl="0" indent="0" algn="ctr" defTabSz="666750">
              <a:lnSpc>
                <a:spcPct val="90000"/>
              </a:lnSpc>
              <a:spcBef>
                <a:spcPct val="0"/>
              </a:spcBef>
              <a:spcAft>
                <a:spcPct val="35000"/>
              </a:spcAft>
              <a:buNone/>
            </a:pPr>
            <a:r>
              <a:rPr lang="pl-PL" sz="1500" b="1" kern="1200" dirty="0"/>
              <a:t>Stosunki stanowiące konsekwencję zakończonego już stosunku pracy</a:t>
            </a:r>
            <a:endParaRPr lang="pl-PL" sz="1500" kern="1200" dirty="0"/>
          </a:p>
        </p:txBody>
      </p:sp>
      <p:sp>
        <p:nvSpPr>
          <p:cNvPr id="14" name="Dowolny kształt: kształt 13"/>
          <p:cNvSpPr/>
          <p:nvPr/>
        </p:nvSpPr>
        <p:spPr>
          <a:xfrm>
            <a:off x="7222786" y="4527716"/>
            <a:ext cx="1890057" cy="1628653"/>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371" tIns="261371" rIns="261371" bIns="261371" numCol="1" spcCol="1270" anchor="ctr" anchorCtr="0">
            <a:noAutofit/>
          </a:bodyPr>
          <a:lstStyle/>
          <a:p>
            <a:pPr marL="0" lvl="0" indent="0" algn="ctr" defTabSz="800100">
              <a:lnSpc>
                <a:spcPct val="90000"/>
              </a:lnSpc>
              <a:spcBef>
                <a:spcPct val="0"/>
              </a:spcBef>
              <a:spcAft>
                <a:spcPct val="35000"/>
              </a:spcAft>
              <a:buNone/>
            </a:pPr>
            <a:r>
              <a:rPr lang="pl-PL" sz="1800" b="1" kern="1200" dirty="0"/>
              <a:t>Stosunki nadzoru nad warunkami pracy</a:t>
            </a:r>
            <a:endParaRPr lang="pl-PL" sz="1800" kern="1200" dirty="0"/>
          </a:p>
        </p:txBody>
      </p:sp>
      <p:sp>
        <p:nvSpPr>
          <p:cNvPr id="15" name="Dowolny kształt: kształt 14"/>
          <p:cNvSpPr/>
          <p:nvPr/>
        </p:nvSpPr>
        <p:spPr>
          <a:xfrm>
            <a:off x="2856528" y="4344413"/>
            <a:ext cx="2045205" cy="1796413"/>
          </a:xfrm>
          <a:custGeom>
            <a:avLst/>
            <a:gdLst>
              <a:gd name="connsiteX0" fmla="*/ 0 w 1628653"/>
              <a:gd name="connsiteY0" fmla="*/ 814327 h 1628653"/>
              <a:gd name="connsiteX1" fmla="*/ 814327 w 1628653"/>
              <a:gd name="connsiteY1" fmla="*/ 0 h 1628653"/>
              <a:gd name="connsiteX2" fmla="*/ 1628654 w 1628653"/>
              <a:gd name="connsiteY2" fmla="*/ 814327 h 1628653"/>
              <a:gd name="connsiteX3" fmla="*/ 814327 w 1628653"/>
              <a:gd name="connsiteY3" fmla="*/ 1628654 h 1628653"/>
              <a:gd name="connsiteX4" fmla="*/ 0 w 1628653"/>
              <a:gd name="connsiteY4" fmla="*/ 814327 h 1628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653" h="1628653">
                <a:moveTo>
                  <a:pt x="0" y="814327"/>
                </a:moveTo>
                <a:cubicBezTo>
                  <a:pt x="0" y="364587"/>
                  <a:pt x="364587" y="0"/>
                  <a:pt x="814327" y="0"/>
                </a:cubicBezTo>
                <a:cubicBezTo>
                  <a:pt x="1264067" y="0"/>
                  <a:pt x="1628654" y="364587"/>
                  <a:pt x="1628654" y="814327"/>
                </a:cubicBezTo>
                <a:cubicBezTo>
                  <a:pt x="1628654" y="1264067"/>
                  <a:pt x="1264067" y="1628654"/>
                  <a:pt x="814327" y="1628654"/>
                </a:cubicBezTo>
                <a:cubicBezTo>
                  <a:pt x="364587" y="1628654"/>
                  <a:pt x="0" y="1264067"/>
                  <a:pt x="0" y="8143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831" tIns="258831" rIns="258831" bIns="258831" numCol="1" spcCol="1270" anchor="ctr" anchorCtr="0">
            <a:noAutofit/>
          </a:bodyPr>
          <a:lstStyle/>
          <a:p>
            <a:pPr marL="0" lvl="0" indent="0" algn="ctr" defTabSz="711200">
              <a:lnSpc>
                <a:spcPct val="90000"/>
              </a:lnSpc>
              <a:spcBef>
                <a:spcPct val="0"/>
              </a:spcBef>
              <a:spcAft>
                <a:spcPct val="35000"/>
              </a:spcAft>
              <a:buNone/>
            </a:pPr>
            <a:r>
              <a:rPr lang="pl-PL" sz="1600" b="1" kern="1200" dirty="0"/>
              <a:t>Stosunki związane z rozstrzyganiem sporów ze stosunku pracy</a:t>
            </a:r>
            <a:endParaRPr lang="pl-PL" sz="1600" kern="1200" dirty="0"/>
          </a:p>
        </p:txBody>
      </p:sp>
      <p:sp>
        <p:nvSpPr>
          <p:cNvPr id="16" name="Dowolny kształt: kształt 15"/>
          <p:cNvSpPr/>
          <p:nvPr/>
        </p:nvSpPr>
        <p:spPr>
          <a:xfrm>
            <a:off x="2582944" y="1753387"/>
            <a:ext cx="2100651" cy="1838228"/>
          </a:xfrm>
          <a:custGeom>
            <a:avLst/>
            <a:gdLst>
              <a:gd name="connsiteX0" fmla="*/ 0 w 1692089"/>
              <a:gd name="connsiteY0" fmla="*/ 827462 h 1654923"/>
              <a:gd name="connsiteX1" fmla="*/ 846045 w 1692089"/>
              <a:gd name="connsiteY1" fmla="*/ 0 h 1654923"/>
              <a:gd name="connsiteX2" fmla="*/ 1692090 w 1692089"/>
              <a:gd name="connsiteY2" fmla="*/ 827462 h 1654923"/>
              <a:gd name="connsiteX3" fmla="*/ 846045 w 1692089"/>
              <a:gd name="connsiteY3" fmla="*/ 1654924 h 1654923"/>
              <a:gd name="connsiteX4" fmla="*/ 0 w 1692089"/>
              <a:gd name="connsiteY4" fmla="*/ 827462 h 165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089" h="1654923">
                <a:moveTo>
                  <a:pt x="0" y="827462"/>
                </a:moveTo>
                <a:cubicBezTo>
                  <a:pt x="0" y="370467"/>
                  <a:pt x="378787" y="0"/>
                  <a:pt x="846045" y="0"/>
                </a:cubicBezTo>
                <a:cubicBezTo>
                  <a:pt x="1313303" y="0"/>
                  <a:pt x="1692090" y="370467"/>
                  <a:pt x="1692090" y="827462"/>
                </a:cubicBezTo>
                <a:cubicBezTo>
                  <a:pt x="1692090" y="1284457"/>
                  <a:pt x="1313303" y="1654924"/>
                  <a:pt x="846045" y="1654924"/>
                </a:cubicBezTo>
                <a:cubicBezTo>
                  <a:pt x="378787" y="1654924"/>
                  <a:pt x="0" y="1284457"/>
                  <a:pt x="0" y="82746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661" tIns="265218" rIns="270661" bIns="265218" numCol="1" spcCol="1270" anchor="ctr" anchorCtr="0">
            <a:noAutofit/>
          </a:bodyPr>
          <a:lstStyle/>
          <a:p>
            <a:pPr marL="0" lvl="0" indent="0" algn="ctr" defTabSz="800100">
              <a:lnSpc>
                <a:spcPct val="90000"/>
              </a:lnSpc>
              <a:spcBef>
                <a:spcPct val="0"/>
              </a:spcBef>
              <a:spcAft>
                <a:spcPct val="35000"/>
              </a:spcAft>
              <a:buNone/>
            </a:pPr>
            <a:r>
              <a:rPr lang="pl-PL" sz="1800" b="1" kern="1200" dirty="0"/>
              <a:t>Stosunki poprzedzające nawiązanie stosunku pracy</a:t>
            </a:r>
            <a:endParaRPr lang="pl-PL" sz="1800" kern="1200" dirty="0"/>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5559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89212" y="134471"/>
            <a:ext cx="9405564" cy="6042492"/>
          </a:xfrm>
        </p:spPr>
        <p:txBody>
          <a:bodyPr anchor="ctr">
            <a:normAutofit/>
          </a:bodyPr>
          <a:lstStyle/>
          <a:p>
            <a:pPr marL="0" indent="0">
              <a:lnSpc>
                <a:spcPct val="150000"/>
              </a:lnSpc>
              <a:buNone/>
            </a:pPr>
            <a:r>
              <a:rPr lang="pl-PL" sz="2400" dirty="0"/>
              <a:t>Składniki wynagrodzenia można określić </a:t>
            </a:r>
            <a:r>
              <a:rPr lang="pl-PL" sz="2400" b="1" dirty="0"/>
              <a:t>jako elementy składowe świadczenia</a:t>
            </a:r>
            <a:r>
              <a:rPr lang="pl-PL" sz="2400" dirty="0"/>
              <a:t> przysługującego pracownikowi, które zależą od:</a:t>
            </a:r>
          </a:p>
          <a:p>
            <a:pPr marL="0" indent="0">
              <a:lnSpc>
                <a:spcPct val="150000"/>
              </a:lnSpc>
              <a:buNone/>
            </a:pPr>
            <a:endParaRPr lang="pl-PL" sz="2400" dirty="0"/>
          </a:p>
          <a:p>
            <a:pPr>
              <a:lnSpc>
                <a:spcPct val="150000"/>
              </a:lnSpc>
            </a:pPr>
            <a:r>
              <a:rPr lang="pl-PL" sz="2400" dirty="0"/>
              <a:t>rodzaju  wykonywanej przez pracownika pracy, </a:t>
            </a:r>
          </a:p>
          <a:p>
            <a:pPr>
              <a:lnSpc>
                <a:spcPct val="150000"/>
              </a:lnSpc>
            </a:pPr>
            <a:r>
              <a:rPr lang="pl-PL" sz="2400" dirty="0"/>
              <a:t>właściwości wykonywanej przez pracownika pracy oraz</a:t>
            </a:r>
          </a:p>
          <a:p>
            <a:pPr>
              <a:lnSpc>
                <a:spcPct val="150000"/>
              </a:lnSpc>
            </a:pPr>
            <a:r>
              <a:rPr lang="pl-PL" sz="2400" dirty="0"/>
              <a:t>warunków wykonywanej przez pracownika pracy.</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5197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b="1" dirty="0"/>
              <a:t>Wynagrodzenie zasadnicze</a:t>
            </a:r>
            <a:r>
              <a:rPr lang="pl-PL" sz="2400" dirty="0"/>
              <a:t>,</a:t>
            </a:r>
            <a:r>
              <a:rPr lang="pl-PL" sz="2400" b="1" dirty="0"/>
              <a:t> </a:t>
            </a:r>
            <a:r>
              <a:rPr lang="pl-PL" sz="2400" dirty="0"/>
              <a:t>jest stałym i obligatoryjnym składnikiem wynagrodzenia nazywane również stawką osobistego zaszeregowania. </a:t>
            </a:r>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338793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b="1" dirty="0"/>
              <a:t>Inne składniki</a:t>
            </a:r>
            <a:r>
              <a:rPr lang="pl-PL" sz="2400" dirty="0"/>
              <a:t> wynagrodzenia (np. dodatki) różnią się od wynagrodzenia zasadniczego tym, że </a:t>
            </a:r>
            <a:r>
              <a:rPr lang="pl-PL" sz="2400" b="1" dirty="0"/>
              <a:t>mają niesamodzielny charakter</a:t>
            </a:r>
            <a:r>
              <a:rPr lang="pl-PL" sz="2400" dirty="0"/>
              <a:t> i zmienną wysokość.</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936381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buNone/>
            </a:pPr>
            <a:r>
              <a:rPr lang="pl-PL" sz="2400" dirty="0"/>
              <a:t>Stałe dodatkowe składniku do wynagrodzenia:</a:t>
            </a:r>
          </a:p>
          <a:p>
            <a:pPr marL="0" indent="0">
              <a:buNone/>
            </a:pPr>
            <a:endParaRPr lang="pl-PL" sz="2400" dirty="0"/>
          </a:p>
          <a:p>
            <a:r>
              <a:rPr lang="pl-PL" sz="2400" dirty="0"/>
              <a:t>z tytułu szczególnego charakteru wykonywanej pracy, </a:t>
            </a:r>
          </a:p>
          <a:p>
            <a:r>
              <a:rPr lang="pl-PL" sz="2400" dirty="0"/>
              <a:t> z tytułu objęcia dodatkowej funkcji.</a:t>
            </a:r>
          </a:p>
          <a:p>
            <a:r>
              <a:rPr lang="pl-PL" sz="2400" dirty="0"/>
              <a:t>z tytułu podjęcia się dodatkowych obowiązków, </a:t>
            </a:r>
          </a:p>
          <a:p>
            <a:r>
              <a:rPr lang="pl-PL" sz="2400" dirty="0"/>
              <a:t>z tytułu posiadanych dodatkowych kwalifikacji czy </a:t>
            </a:r>
          </a:p>
          <a:p>
            <a:r>
              <a:rPr lang="pl-PL" sz="2400" dirty="0"/>
              <a:t>z tytułu stażu pracy.</a:t>
            </a:r>
          </a:p>
          <a:p>
            <a:pPr marL="0" indent="0">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1902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buNone/>
            </a:pPr>
            <a:r>
              <a:rPr lang="pl-PL" sz="2400" dirty="0"/>
              <a:t>Dodatki o </a:t>
            </a:r>
            <a:r>
              <a:rPr lang="pl-PL" sz="2400" b="1" dirty="0"/>
              <a:t>obligatoryjnym</a:t>
            </a:r>
            <a:r>
              <a:rPr lang="pl-PL" sz="2400" dirty="0"/>
              <a:t> charakterze:</a:t>
            </a:r>
          </a:p>
          <a:p>
            <a:pPr marL="0" indent="0">
              <a:buNone/>
            </a:pPr>
            <a:endParaRPr lang="pl-PL" sz="2400" dirty="0"/>
          </a:p>
          <a:p>
            <a:r>
              <a:rPr lang="pl-PL" sz="2400" dirty="0"/>
              <a:t>dodatek za pracę w godzinach nadliczbowych;</a:t>
            </a:r>
          </a:p>
          <a:p>
            <a:r>
              <a:rPr lang="pl-PL" sz="2400" dirty="0"/>
              <a:t>dodatek za pracę w nocy,</a:t>
            </a:r>
          </a:p>
          <a:p>
            <a:r>
              <a:rPr lang="pl-PL" sz="2400" dirty="0"/>
              <a:t>dodatek dla kobiety ciężarnej.</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4406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buNone/>
            </a:pPr>
            <a:r>
              <a:rPr lang="pl-PL" sz="2400" dirty="0"/>
              <a:t>Dodatki </a:t>
            </a:r>
            <a:r>
              <a:rPr lang="pl-PL" sz="2400" b="1" dirty="0"/>
              <a:t>o fakultatywnym</a:t>
            </a:r>
            <a:r>
              <a:rPr lang="pl-PL" sz="2400" dirty="0"/>
              <a:t> charakterze:</a:t>
            </a:r>
          </a:p>
          <a:p>
            <a:pPr marL="0" indent="0">
              <a:buNone/>
            </a:pPr>
            <a:endParaRPr lang="pl-PL" sz="2400" dirty="0"/>
          </a:p>
          <a:p>
            <a:r>
              <a:rPr lang="pl-PL" sz="2400" dirty="0"/>
              <a:t>dodatek z tytułu stażu pracy, </a:t>
            </a:r>
          </a:p>
          <a:p>
            <a:r>
              <a:rPr lang="pl-PL" sz="2400" dirty="0"/>
              <a:t>dodatek funkcyjny (za sprawowanie dodatkowej funkcji), </a:t>
            </a:r>
          </a:p>
          <a:p>
            <a:r>
              <a:rPr lang="pl-PL" sz="2400" dirty="0"/>
              <a:t>dodatek z tytułu posiadania dodatkowych kwalifikacji (np. znajomości języka obcego).</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99271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buNone/>
            </a:pPr>
            <a:r>
              <a:rPr lang="pl-PL" sz="2400" dirty="0"/>
              <a:t>Przyznanie </a:t>
            </a:r>
            <a:r>
              <a:rPr lang="pl-PL" sz="2400" b="1" dirty="0"/>
              <a:t>prawa do premii</a:t>
            </a:r>
            <a:r>
              <a:rPr lang="pl-PL" sz="2400" dirty="0"/>
              <a:t> można uwarunkować w ten sposób, że zostaną wskazane:</a:t>
            </a:r>
          </a:p>
          <a:p>
            <a:pPr marL="0" indent="0">
              <a:buNone/>
            </a:pPr>
            <a:endParaRPr lang="pl-PL" sz="2400" dirty="0"/>
          </a:p>
          <a:p>
            <a:r>
              <a:rPr lang="pl-PL" sz="2400" dirty="0"/>
              <a:t>przesłanki </a:t>
            </a:r>
            <a:r>
              <a:rPr lang="pl-PL" sz="2400" b="1" dirty="0"/>
              <a:t>pozytywne</a:t>
            </a:r>
            <a:r>
              <a:rPr lang="pl-PL" sz="2400" dirty="0"/>
              <a:t>, których spełnienie warunkuje nabycie prawa do premii;</a:t>
            </a:r>
          </a:p>
          <a:p>
            <a:endParaRPr lang="pl-PL" sz="2400" dirty="0"/>
          </a:p>
          <a:p>
            <a:r>
              <a:rPr lang="pl-PL" sz="2400" dirty="0"/>
              <a:t>przesłanki </a:t>
            </a:r>
            <a:r>
              <a:rPr lang="pl-PL" sz="2400" b="1" dirty="0"/>
              <a:t>negatywne</a:t>
            </a:r>
            <a:r>
              <a:rPr lang="pl-PL" sz="2400" dirty="0"/>
              <a:t>, których zaistnienie wyklucza nabycie przez pracownika prawa do premii.</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41437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dirty="0"/>
              <a:t>Przyznanie</a:t>
            </a:r>
            <a:r>
              <a:rPr lang="pl-PL" sz="2400" b="1" dirty="0"/>
              <a:t> nagrody</a:t>
            </a:r>
            <a:r>
              <a:rPr lang="pl-PL" sz="2400" dirty="0"/>
              <a:t>, jak i ustalenie jej wartości jest przedmiotem swobodnego uznania pracodawcy. </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4140436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ctr">
              <a:lnSpc>
                <a:spcPct val="200000"/>
              </a:lnSpc>
              <a:buNone/>
            </a:pPr>
            <a:r>
              <a:rPr lang="pl-PL" sz="2400" b="1" dirty="0"/>
              <a:t>Nagroda jubileuszowa </a:t>
            </a:r>
            <a:r>
              <a:rPr lang="pl-PL" sz="2400" dirty="0"/>
              <a:t>ma charakter premii, przysługującej bezwzględnie z okazji jubileuszy stażu pracy.</a:t>
            </a: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3613780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just">
              <a:buNone/>
            </a:pPr>
            <a:r>
              <a:rPr lang="pl-PL" sz="2400" b="1" dirty="0"/>
              <a:t>Wynagrodzenie </a:t>
            </a:r>
            <a:r>
              <a:rPr lang="pl-PL" sz="2400" dirty="0"/>
              <a:t>przysługuje za pracę wykonaną.</a:t>
            </a:r>
          </a:p>
          <a:p>
            <a:pPr marL="0" indent="0" algn="just">
              <a:buNone/>
            </a:pPr>
            <a:endParaRPr lang="pl-PL" sz="2400" dirty="0"/>
          </a:p>
          <a:p>
            <a:pPr marL="0" indent="0" algn="just">
              <a:lnSpc>
                <a:spcPct val="150000"/>
              </a:lnSpc>
              <a:buNone/>
            </a:pPr>
            <a:r>
              <a:rPr lang="pl-PL" sz="2400" dirty="0"/>
              <a:t>Za czas niewykonywania pracy pracownik zachowuje prawo do wynagrodzenia tylko wówczas, gdy przepisy prawa pracy tak stanowią (art. 80 </a:t>
            </a:r>
            <a:r>
              <a:rPr lang="pl-PL" sz="2400" dirty="0" err="1"/>
              <a:t>k.p</a:t>
            </a:r>
            <a:r>
              <a:rPr lang="pl-PL" sz="2400" dirty="0"/>
              <a:t>.).</a:t>
            </a:r>
            <a:endParaRPr lang="pl-PL" sz="2400" dirty="0">
              <a:cs typeface="Times New Roman" pitchFamily="18" charset="0"/>
            </a:endParaRP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343562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olny kształt: kształt 5"/>
          <p:cNvSpPr/>
          <p:nvPr/>
        </p:nvSpPr>
        <p:spPr>
          <a:xfrm>
            <a:off x="4985384" y="244475"/>
            <a:ext cx="6939915" cy="6213474"/>
          </a:xfrm>
          <a:custGeom>
            <a:avLst/>
            <a:gdLst>
              <a:gd name="connsiteX0" fmla="*/ 0 w 6939915"/>
              <a:gd name="connsiteY0" fmla="*/ 776684 h 6213474"/>
              <a:gd name="connsiteX1" fmla="*/ 3833178 w 6939915"/>
              <a:gd name="connsiteY1" fmla="*/ 776684 h 6213474"/>
              <a:gd name="connsiteX2" fmla="*/ 3833178 w 6939915"/>
              <a:gd name="connsiteY2" fmla="*/ 0 h 6213474"/>
              <a:gd name="connsiteX3" fmla="*/ 6939915 w 6939915"/>
              <a:gd name="connsiteY3" fmla="*/ 3106737 h 6213474"/>
              <a:gd name="connsiteX4" fmla="*/ 3833178 w 6939915"/>
              <a:gd name="connsiteY4" fmla="*/ 6213474 h 6213474"/>
              <a:gd name="connsiteX5" fmla="*/ 3833178 w 6939915"/>
              <a:gd name="connsiteY5" fmla="*/ 5436790 h 6213474"/>
              <a:gd name="connsiteX6" fmla="*/ 0 w 6939915"/>
              <a:gd name="connsiteY6" fmla="*/ 5436790 h 6213474"/>
              <a:gd name="connsiteX7" fmla="*/ 0 w 6939915"/>
              <a:gd name="connsiteY7" fmla="*/ 776684 h 621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9915" h="6213474">
                <a:moveTo>
                  <a:pt x="0" y="776684"/>
                </a:moveTo>
                <a:lnTo>
                  <a:pt x="3833178" y="776684"/>
                </a:lnTo>
                <a:lnTo>
                  <a:pt x="3833178" y="0"/>
                </a:lnTo>
                <a:lnTo>
                  <a:pt x="6939915" y="3106737"/>
                </a:lnTo>
                <a:lnTo>
                  <a:pt x="3833178" y="6213474"/>
                </a:lnTo>
                <a:lnTo>
                  <a:pt x="3833178" y="5436790"/>
                </a:lnTo>
                <a:lnTo>
                  <a:pt x="0" y="5436790"/>
                </a:lnTo>
                <a:lnTo>
                  <a:pt x="0" y="77668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305" tIns="803989" rIns="2357358" bIns="803989" numCol="1" spcCol="1270" anchor="t" anchorCtr="0">
            <a:noAutofit/>
          </a:bodyPr>
          <a:lstStyle/>
          <a:p>
            <a:pPr marL="285750" lvl="1" indent="-285750" algn="l" defTabSz="1911350">
              <a:lnSpc>
                <a:spcPct val="90000"/>
              </a:lnSpc>
              <a:spcBef>
                <a:spcPct val="0"/>
              </a:spcBef>
              <a:spcAft>
                <a:spcPct val="15000"/>
              </a:spcAft>
              <a:buChar char="•"/>
            </a:pPr>
            <a:endParaRPr lang="pl-PL" sz="4300" kern="1200" dirty="0"/>
          </a:p>
          <a:p>
            <a:pPr marL="285750" lvl="1" indent="-285750" algn="l" defTabSz="1911350">
              <a:lnSpc>
                <a:spcPct val="90000"/>
              </a:lnSpc>
              <a:spcBef>
                <a:spcPct val="0"/>
              </a:spcBef>
              <a:spcAft>
                <a:spcPct val="15000"/>
              </a:spcAft>
              <a:buChar char="•"/>
            </a:pPr>
            <a:r>
              <a:rPr lang="pl-PL" sz="4300" dirty="0"/>
              <a:t>f</a:t>
            </a:r>
            <a:r>
              <a:rPr lang="pl-PL" sz="4300" kern="1200" dirty="0"/>
              <a:t>unkcja ochronna</a:t>
            </a:r>
          </a:p>
          <a:p>
            <a:pPr marL="285750" lvl="1" indent="-285750" algn="l" defTabSz="1911350">
              <a:lnSpc>
                <a:spcPct val="90000"/>
              </a:lnSpc>
              <a:spcBef>
                <a:spcPct val="0"/>
              </a:spcBef>
              <a:spcAft>
                <a:spcPct val="15000"/>
              </a:spcAft>
              <a:buChar char="•"/>
            </a:pPr>
            <a:endParaRPr lang="pl-PL" sz="4300" kern="1200" dirty="0"/>
          </a:p>
          <a:p>
            <a:pPr marL="285750" lvl="1" indent="-285750" algn="l" defTabSz="1911350">
              <a:lnSpc>
                <a:spcPct val="90000"/>
              </a:lnSpc>
              <a:spcBef>
                <a:spcPct val="0"/>
              </a:spcBef>
              <a:spcAft>
                <a:spcPct val="15000"/>
              </a:spcAft>
              <a:buChar char="•"/>
            </a:pPr>
            <a:r>
              <a:rPr lang="pl-PL" sz="4300" dirty="0"/>
              <a:t>f</a:t>
            </a:r>
            <a:r>
              <a:rPr lang="pl-PL" sz="4300" kern="1200" dirty="0"/>
              <a:t>unkcja organizatorska</a:t>
            </a:r>
          </a:p>
        </p:txBody>
      </p:sp>
      <p:sp>
        <p:nvSpPr>
          <p:cNvPr id="7" name="Dowolny kształt: kształt 6"/>
          <p:cNvSpPr/>
          <p:nvPr/>
        </p:nvSpPr>
        <p:spPr>
          <a:xfrm>
            <a:off x="358775" y="244475"/>
            <a:ext cx="4626610" cy="6213474"/>
          </a:xfrm>
          <a:custGeom>
            <a:avLst/>
            <a:gdLst>
              <a:gd name="connsiteX0" fmla="*/ 0 w 4626610"/>
              <a:gd name="connsiteY0" fmla="*/ 771117 h 6213474"/>
              <a:gd name="connsiteX1" fmla="*/ 771117 w 4626610"/>
              <a:gd name="connsiteY1" fmla="*/ 0 h 6213474"/>
              <a:gd name="connsiteX2" fmla="*/ 3855493 w 4626610"/>
              <a:gd name="connsiteY2" fmla="*/ 0 h 6213474"/>
              <a:gd name="connsiteX3" fmla="*/ 4626610 w 4626610"/>
              <a:gd name="connsiteY3" fmla="*/ 771117 h 6213474"/>
              <a:gd name="connsiteX4" fmla="*/ 4626610 w 4626610"/>
              <a:gd name="connsiteY4" fmla="*/ 5442357 h 6213474"/>
              <a:gd name="connsiteX5" fmla="*/ 3855493 w 4626610"/>
              <a:gd name="connsiteY5" fmla="*/ 6213474 h 6213474"/>
              <a:gd name="connsiteX6" fmla="*/ 771117 w 4626610"/>
              <a:gd name="connsiteY6" fmla="*/ 6213474 h 6213474"/>
              <a:gd name="connsiteX7" fmla="*/ 0 w 4626610"/>
              <a:gd name="connsiteY7" fmla="*/ 5442357 h 6213474"/>
              <a:gd name="connsiteX8" fmla="*/ 0 w 4626610"/>
              <a:gd name="connsiteY8" fmla="*/ 771117 h 621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610" h="6213474">
                <a:moveTo>
                  <a:pt x="0" y="771117"/>
                </a:moveTo>
                <a:cubicBezTo>
                  <a:pt x="0" y="345241"/>
                  <a:pt x="345241" y="0"/>
                  <a:pt x="771117" y="0"/>
                </a:cubicBezTo>
                <a:lnTo>
                  <a:pt x="3855493" y="0"/>
                </a:lnTo>
                <a:cubicBezTo>
                  <a:pt x="4281369" y="0"/>
                  <a:pt x="4626610" y="345241"/>
                  <a:pt x="4626610" y="771117"/>
                </a:cubicBezTo>
                <a:lnTo>
                  <a:pt x="4626610" y="5442357"/>
                </a:lnTo>
                <a:cubicBezTo>
                  <a:pt x="4626610" y="5868233"/>
                  <a:pt x="4281369" y="6213474"/>
                  <a:pt x="3855493" y="6213474"/>
                </a:cubicBezTo>
                <a:lnTo>
                  <a:pt x="771117" y="6213474"/>
                </a:lnTo>
                <a:cubicBezTo>
                  <a:pt x="345241" y="6213474"/>
                  <a:pt x="0" y="5868233"/>
                  <a:pt x="0" y="5442357"/>
                </a:cubicBezTo>
                <a:lnTo>
                  <a:pt x="0" y="7711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62" tIns="342057" rIns="458262" bIns="342057" numCol="1" spcCol="1270" anchor="ctr" anchorCtr="0">
            <a:noAutofit/>
          </a:bodyPr>
          <a:lstStyle/>
          <a:p>
            <a:pPr marL="0" lvl="0" indent="0" algn="ctr" defTabSz="2711450">
              <a:lnSpc>
                <a:spcPct val="90000"/>
              </a:lnSpc>
              <a:spcBef>
                <a:spcPct val="0"/>
              </a:spcBef>
              <a:spcAft>
                <a:spcPct val="35000"/>
              </a:spcAft>
              <a:buNone/>
            </a:pPr>
            <a:r>
              <a:rPr lang="pl-PL" sz="4800" kern="1200" dirty="0"/>
              <a:t>Podstawowe funkcje prawa pracy</a:t>
            </a:r>
          </a:p>
        </p:txBody>
      </p:sp>
      <p:sp>
        <p:nvSpPr>
          <p:cNvPr id="3" name="pole tekstowe 2"/>
          <p:cNvSpPr txBox="1"/>
          <p:nvPr/>
        </p:nvSpPr>
        <p:spPr>
          <a:xfrm>
            <a:off x="6014301" y="6457360"/>
            <a:ext cx="5910606"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65111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just">
              <a:buNone/>
            </a:pPr>
            <a:r>
              <a:rPr lang="pl-PL" sz="2400" b="1" dirty="0">
                <a:cs typeface="Times New Roman" pitchFamily="18" charset="0"/>
              </a:rPr>
              <a:t>Wynagrodzenia gwarancyjne </a:t>
            </a:r>
          </a:p>
          <a:p>
            <a:pPr marL="0" indent="0" algn="just">
              <a:buNone/>
            </a:pPr>
            <a:endParaRPr lang="pl-PL" sz="2400" b="1" dirty="0">
              <a:cs typeface="Times New Roman" pitchFamily="18" charset="0"/>
            </a:endParaRPr>
          </a:p>
          <a:p>
            <a:pPr algn="just"/>
            <a:r>
              <a:rPr lang="pl-PL" sz="2400" b="1" dirty="0">
                <a:cs typeface="Times New Roman" pitchFamily="18" charset="0"/>
              </a:rPr>
              <a:t> </a:t>
            </a:r>
            <a:r>
              <a:rPr lang="pl-PL" sz="2400" dirty="0">
                <a:cs typeface="Times New Roman" pitchFamily="18" charset="0"/>
              </a:rPr>
              <a:t>art. 81 § 1 </a:t>
            </a:r>
            <a:r>
              <a:rPr lang="pl-PL" sz="2400" dirty="0" err="1">
                <a:cs typeface="Times New Roman" pitchFamily="18" charset="0"/>
              </a:rPr>
              <a:t>k.p</a:t>
            </a:r>
            <a:r>
              <a:rPr lang="pl-PL" sz="2400" dirty="0">
                <a:cs typeface="Times New Roman" pitchFamily="18" charset="0"/>
              </a:rPr>
              <a:t>.</a:t>
            </a:r>
          </a:p>
          <a:p>
            <a:pPr marL="0" indent="0" algn="just">
              <a:buNone/>
            </a:pPr>
            <a:endParaRPr lang="pl-PL" sz="2400" dirty="0">
              <a:cs typeface="Times New Roman" pitchFamily="18" charset="0"/>
            </a:endParaRPr>
          </a:p>
          <a:p>
            <a:pPr algn="just"/>
            <a:r>
              <a:rPr lang="pl-PL" sz="2400" dirty="0">
                <a:cs typeface="Times New Roman" pitchFamily="18" charset="0"/>
              </a:rPr>
              <a:t> art. 81 § 2 </a:t>
            </a:r>
            <a:r>
              <a:rPr lang="pl-PL" sz="2400" dirty="0" err="1">
                <a:cs typeface="Times New Roman" pitchFamily="18" charset="0"/>
              </a:rPr>
              <a:t>k.p</a:t>
            </a:r>
            <a:r>
              <a:rPr lang="pl-PL" sz="2400" dirty="0">
                <a:cs typeface="Times New Roman" pitchFamily="18" charset="0"/>
              </a:rPr>
              <a:t>. (przestój).</a:t>
            </a:r>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599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fontScale="92500"/>
          </a:bodyPr>
          <a:lstStyle/>
          <a:p>
            <a:pPr marL="0" indent="0" algn="just">
              <a:buNone/>
            </a:pPr>
            <a:r>
              <a:rPr lang="pl-PL" sz="2400" b="1" dirty="0">
                <a:cs typeface="Times New Roman" pitchFamily="18" charset="0"/>
              </a:rPr>
              <a:t>Wynagrodzenia socjalne</a:t>
            </a:r>
          </a:p>
          <a:p>
            <a:pPr marL="0" indent="0" algn="just">
              <a:buNone/>
            </a:pPr>
            <a:endParaRPr lang="pl-PL" sz="2400" b="1" dirty="0">
              <a:cs typeface="Times New Roman" pitchFamily="18" charset="0"/>
            </a:endParaRPr>
          </a:p>
          <a:p>
            <a:pPr marL="0" indent="0" algn="just">
              <a:buNone/>
            </a:pPr>
            <a:r>
              <a:rPr lang="pl-PL" sz="2400" dirty="0">
                <a:cs typeface="Times New Roman" pitchFamily="18" charset="0"/>
              </a:rPr>
              <a:t>musi istnieć wyraźna podstawa prawna  w ustawie lub prawie autonomicznym:</a:t>
            </a:r>
          </a:p>
          <a:p>
            <a:pPr algn="just"/>
            <a:r>
              <a:rPr lang="pl-PL" sz="2400" dirty="0">
                <a:cs typeface="Times New Roman" pitchFamily="18" charset="0"/>
              </a:rPr>
              <a:t>art. 92 </a:t>
            </a:r>
            <a:r>
              <a:rPr lang="pl-PL" sz="2400" dirty="0" err="1">
                <a:cs typeface="Times New Roman" pitchFamily="18" charset="0"/>
              </a:rPr>
              <a:t>k.p</a:t>
            </a:r>
            <a:r>
              <a:rPr lang="pl-PL" sz="2400" dirty="0">
                <a:cs typeface="Times New Roman" pitchFamily="18" charset="0"/>
              </a:rPr>
              <a:t>. wynagrodzenie chorobowe;</a:t>
            </a:r>
          </a:p>
          <a:p>
            <a:pPr algn="just">
              <a:lnSpc>
                <a:spcPct val="150000"/>
              </a:lnSpc>
            </a:pPr>
            <a:r>
              <a:rPr lang="pl-PL" sz="2400" dirty="0">
                <a:cs typeface="Times New Roman" pitchFamily="18" charset="0"/>
              </a:rPr>
              <a:t>art. 172 </a:t>
            </a:r>
            <a:r>
              <a:rPr lang="pl-PL" sz="2400" dirty="0" err="1">
                <a:cs typeface="Times New Roman" pitchFamily="18" charset="0"/>
              </a:rPr>
              <a:t>k.p</a:t>
            </a:r>
            <a:r>
              <a:rPr lang="pl-PL" sz="2400" dirty="0">
                <a:cs typeface="Times New Roman" pitchFamily="18" charset="0"/>
              </a:rPr>
              <a:t>. wynagrodzenie za czas urlopu wypoczynkowego; </a:t>
            </a:r>
          </a:p>
          <a:p>
            <a:pPr algn="just">
              <a:lnSpc>
                <a:spcPct val="150000"/>
              </a:lnSpc>
            </a:pPr>
            <a:r>
              <a:rPr lang="pl-PL" sz="2400" dirty="0">
                <a:cs typeface="Times New Roman" pitchFamily="18" charset="0"/>
              </a:rPr>
              <a:t>art. 185§2 </a:t>
            </a:r>
            <a:r>
              <a:rPr lang="pl-PL" sz="2400" dirty="0" err="1">
                <a:cs typeface="Times New Roman" pitchFamily="18" charset="0"/>
              </a:rPr>
              <a:t>k.p</a:t>
            </a:r>
            <a:r>
              <a:rPr lang="pl-PL" sz="2400" dirty="0">
                <a:cs typeface="Times New Roman" pitchFamily="18" charset="0"/>
              </a:rPr>
              <a:t>. zwolnienie na badania związane z ciążą;</a:t>
            </a:r>
          </a:p>
          <a:p>
            <a:pPr algn="just">
              <a:lnSpc>
                <a:spcPct val="150000"/>
              </a:lnSpc>
            </a:pPr>
            <a:r>
              <a:rPr lang="pl-PL" sz="2400" dirty="0">
                <a:cs typeface="Times New Roman" pitchFamily="18" charset="0"/>
              </a:rPr>
              <a:t>art. 188 </a:t>
            </a:r>
            <a:r>
              <a:rPr lang="pl-PL" sz="2400" dirty="0" err="1">
                <a:cs typeface="Times New Roman" pitchFamily="18" charset="0"/>
              </a:rPr>
              <a:t>k.p</a:t>
            </a:r>
            <a:r>
              <a:rPr lang="pl-PL" sz="2400" dirty="0">
                <a:cs typeface="Times New Roman" pitchFamily="18" charset="0"/>
              </a:rPr>
              <a:t>.  za dni wolne na dziecko; </a:t>
            </a:r>
          </a:p>
          <a:p>
            <a:pPr algn="just">
              <a:lnSpc>
                <a:spcPct val="150000"/>
              </a:lnSpc>
            </a:pPr>
            <a:r>
              <a:rPr lang="pl-PL" sz="2400" dirty="0">
                <a:cs typeface="Times New Roman" pitchFamily="18" charset="0"/>
              </a:rPr>
              <a:t>art. 37 </a:t>
            </a:r>
            <a:r>
              <a:rPr lang="pl-PL" sz="2400" dirty="0" err="1">
                <a:cs typeface="Times New Roman" pitchFamily="18" charset="0"/>
              </a:rPr>
              <a:t>k.p</a:t>
            </a:r>
            <a:r>
              <a:rPr lang="pl-PL" sz="2400" dirty="0">
                <a:cs typeface="Times New Roman" pitchFamily="18" charset="0"/>
              </a:rPr>
              <a:t>. dni wolne na poszukiwanie pracy; </a:t>
            </a:r>
          </a:p>
          <a:p>
            <a:pPr algn="just">
              <a:lnSpc>
                <a:spcPct val="150000"/>
              </a:lnSpc>
            </a:pPr>
            <a:r>
              <a:rPr lang="pl-PL" sz="2400" dirty="0">
                <a:cs typeface="Times New Roman" pitchFamily="18" charset="0"/>
              </a:rPr>
              <a:t>art. 103</a:t>
            </a:r>
            <a:r>
              <a:rPr lang="pl-PL" sz="2400" baseline="30000" dirty="0">
                <a:cs typeface="Times New Roman" pitchFamily="18" charset="0"/>
              </a:rPr>
              <a:t>1 </a:t>
            </a:r>
            <a:r>
              <a:rPr lang="pl-PL" sz="2400" dirty="0" err="1">
                <a:cs typeface="Times New Roman" pitchFamily="18" charset="0"/>
              </a:rPr>
              <a:t>k.p</a:t>
            </a:r>
            <a:r>
              <a:rPr lang="pl-PL" sz="2400" dirty="0">
                <a:cs typeface="Times New Roman" pitchFamily="18" charset="0"/>
              </a:rPr>
              <a:t>. za czas urlopu szkoleniowego lub zwolnienia w związku ze szkoleniem.  </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22635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93218" y="134471"/>
            <a:ext cx="9405564" cy="6042492"/>
          </a:xfrm>
        </p:spPr>
        <p:txBody>
          <a:bodyPr anchor="ctr">
            <a:normAutofit/>
          </a:bodyPr>
          <a:lstStyle/>
          <a:p>
            <a:pPr marL="0" indent="0" algn="just">
              <a:buNone/>
            </a:pPr>
            <a:r>
              <a:rPr lang="pl-PL" sz="2400" dirty="0">
                <a:cs typeface="Times New Roman" pitchFamily="18" charset="0"/>
              </a:rPr>
              <a:t>Ochrona wynagrodzenia za pracę (wąsko) obejmuje: </a:t>
            </a:r>
          </a:p>
          <a:p>
            <a:pPr marL="0" indent="0" algn="just">
              <a:buNone/>
            </a:pPr>
            <a:endParaRPr lang="pl-PL" sz="2400" dirty="0">
              <a:cs typeface="Times New Roman" pitchFamily="18" charset="0"/>
            </a:endParaRPr>
          </a:p>
          <a:p>
            <a:pPr algn="just">
              <a:lnSpc>
                <a:spcPct val="150000"/>
              </a:lnSpc>
            </a:pPr>
            <a:r>
              <a:rPr lang="pl-PL" sz="2400" dirty="0">
                <a:cs typeface="Times New Roman" pitchFamily="18" charset="0"/>
              </a:rPr>
              <a:t>regulacje prawne dotyczące, terminu, miejsca, formy wypłaty, </a:t>
            </a:r>
          </a:p>
          <a:p>
            <a:pPr algn="just">
              <a:lnSpc>
                <a:spcPct val="150000"/>
              </a:lnSpc>
            </a:pPr>
            <a:r>
              <a:rPr lang="pl-PL" sz="2400" dirty="0">
                <a:cs typeface="Times New Roman" pitchFamily="18" charset="0"/>
              </a:rPr>
              <a:t>ograniczenie swobody dysponowania prawem do  wynagrodzeniem, </a:t>
            </a:r>
          </a:p>
          <a:p>
            <a:pPr algn="just">
              <a:lnSpc>
                <a:spcPct val="150000"/>
              </a:lnSpc>
            </a:pPr>
            <a:r>
              <a:rPr lang="pl-PL" sz="2400" dirty="0">
                <a:cs typeface="Times New Roman" pitchFamily="18" charset="0"/>
              </a:rPr>
              <a:t>ograniczenie dopuszczalności dokonywania potrąceń z wynagrodzenia, </a:t>
            </a:r>
          </a:p>
          <a:p>
            <a:pPr algn="just">
              <a:lnSpc>
                <a:spcPct val="150000"/>
              </a:lnSpc>
            </a:pPr>
            <a:r>
              <a:rPr lang="pl-PL" sz="2400" dirty="0">
                <a:cs typeface="Times New Roman" pitchFamily="18" charset="0"/>
              </a:rPr>
              <a:t>sankcje z tytułu niewykonania lub nienależytego wykonania obowiązku zapłaty wynagrodzenia.  </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40543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89212" y="134471"/>
            <a:ext cx="9405564" cy="6042492"/>
          </a:xfrm>
        </p:spPr>
        <p:txBody>
          <a:bodyPr anchor="ctr">
            <a:normAutofit/>
          </a:bodyPr>
          <a:lstStyle/>
          <a:p>
            <a:pPr marL="0" indent="0" algn="just">
              <a:buNone/>
            </a:pPr>
            <a:r>
              <a:rPr lang="pl-PL" sz="2000" b="1" dirty="0">
                <a:cs typeface="Times New Roman" pitchFamily="18" charset="0"/>
              </a:rPr>
              <a:t>Termin wypłaty wynagrodzenia</a:t>
            </a:r>
          </a:p>
          <a:p>
            <a:pPr marL="0" indent="0" algn="just">
              <a:buNone/>
            </a:pPr>
            <a:endParaRPr lang="pl-PL" sz="2000" dirty="0">
              <a:cs typeface="Times New Roman" pitchFamily="18" charset="0"/>
            </a:endParaRPr>
          </a:p>
          <a:p>
            <a:pPr algn="just"/>
            <a:r>
              <a:rPr lang="pl-PL" sz="2000" dirty="0"/>
              <a:t>stały określony dzień wypłaty;</a:t>
            </a:r>
          </a:p>
          <a:p>
            <a:pPr algn="just">
              <a:buFont typeface="Arial" panose="020B0604020202020204" pitchFamily="34" charset="0"/>
              <a:buChar char="•"/>
            </a:pPr>
            <a:endParaRPr lang="pl-PL" sz="2000" dirty="0"/>
          </a:p>
          <a:p>
            <a:pPr marL="0" indent="0" algn="just">
              <a:buNone/>
            </a:pPr>
            <a:endParaRPr lang="pl-PL" sz="2000" dirty="0">
              <a:cs typeface="Times New Roman" pitchFamily="18" charset="0"/>
            </a:endParaRPr>
          </a:p>
          <a:p>
            <a:pPr marL="0" indent="0" algn="just">
              <a:buNone/>
            </a:pPr>
            <a:r>
              <a:rPr lang="pl-PL" sz="2000" b="1" dirty="0">
                <a:cs typeface="Times New Roman" pitchFamily="18" charset="0"/>
              </a:rPr>
              <a:t>Częstotliwość wypłaty wynagrodzenia</a:t>
            </a:r>
          </a:p>
          <a:p>
            <a:pPr marL="0" indent="0" algn="just">
              <a:buNone/>
            </a:pPr>
            <a:endParaRPr lang="pl-PL" sz="2000" b="1" dirty="0">
              <a:effectLst>
                <a:outerShdw blurRad="38100" dist="38100" dir="2700000" algn="tl">
                  <a:srgbClr val="000000">
                    <a:alpha val="43137"/>
                  </a:srgbClr>
                </a:outerShdw>
              </a:effectLst>
              <a:cs typeface="Times New Roman" pitchFamily="18" charset="0"/>
            </a:endParaRPr>
          </a:p>
          <a:p>
            <a:pPr algn="just"/>
            <a:r>
              <a:rPr lang="pl-PL" sz="2000" dirty="0">
                <a:cs typeface="Times New Roman" pitchFamily="18" charset="0"/>
              </a:rPr>
              <a:t>miesięcznie, tygodniowo;</a:t>
            </a:r>
          </a:p>
          <a:p>
            <a:pPr marL="0" indent="0" algn="just">
              <a:buNone/>
            </a:pPr>
            <a:r>
              <a:rPr lang="pl-PL" sz="2000" dirty="0">
                <a:cs typeface="Times New Roman" pitchFamily="18" charset="0"/>
              </a:rPr>
              <a:t>-  zob. art. 85 </a:t>
            </a:r>
            <a:r>
              <a:rPr lang="pl-PL" sz="2000" dirty="0" err="1">
                <a:cs typeface="Times New Roman" pitchFamily="18" charset="0"/>
              </a:rPr>
              <a:t>k.p</a:t>
            </a:r>
            <a:r>
              <a:rPr lang="pl-PL" sz="2000" dirty="0">
                <a:cs typeface="Times New Roman" pitchFamily="18" charset="0"/>
              </a:rPr>
              <a:t>.,  art. 104 pkt 5 </a:t>
            </a:r>
            <a:r>
              <a:rPr lang="pl-PL" sz="2000" dirty="0" err="1">
                <a:cs typeface="Times New Roman" pitchFamily="18" charset="0"/>
              </a:rPr>
              <a:t>k.p</a:t>
            </a:r>
            <a:r>
              <a:rPr lang="pl-PL" sz="2000" dirty="0">
                <a:cs typeface="Times New Roman" pitchFamily="18" charset="0"/>
              </a:rPr>
              <a:t>. </a:t>
            </a:r>
          </a:p>
          <a:p>
            <a:pPr marL="0" indent="0" algn="ctr">
              <a:buNone/>
            </a:pPr>
            <a:endParaRPr lang="pl-PL" sz="2200" dirty="0"/>
          </a:p>
        </p:txBody>
      </p:sp>
      <p:sp>
        <p:nvSpPr>
          <p:cNvPr id="3" name="Symbol zastępczy stopki 2"/>
          <p:cNvSpPr>
            <a:spLocks noGrp="1"/>
          </p:cNvSpPr>
          <p:nvPr>
            <p:ph type="ftr" sz="quarter" idx="11"/>
          </p:nvPr>
        </p:nvSpPr>
        <p:spPr/>
        <p:txBody>
          <a:bodyPr/>
          <a:lstStyle/>
          <a:p>
            <a:r>
              <a:rPr lang="pl-PL" dirty="0"/>
              <a:t>Prawo pracy - wykład</a:t>
            </a:r>
          </a:p>
        </p:txBody>
      </p:sp>
    </p:spTree>
    <p:extLst>
      <p:ext uri="{BB962C8B-B14F-4D97-AF65-F5344CB8AC3E}">
        <p14:creationId xmlns:p14="http://schemas.microsoft.com/office/powerpoint/2010/main" val="132817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3"/>
          </p:nvPr>
        </p:nvSpPr>
        <p:spPr>
          <a:scene3d>
            <a:camera prst="orthographicFront"/>
            <a:lightRig rig="threePt" dir="t"/>
          </a:scene3d>
          <a:sp3d>
            <a:bevelT/>
          </a:sp3d>
        </p:spPr>
        <p:txBody>
          <a:bodyPr anchor="ctr"/>
          <a:lstStyle/>
          <a:p>
            <a:endParaRPr lang="pl-PL" dirty="0"/>
          </a:p>
        </p:txBody>
      </p:sp>
      <p:sp>
        <p:nvSpPr>
          <p:cNvPr id="5" name="Dowolny kształt: kształt 4"/>
          <p:cNvSpPr/>
          <p:nvPr/>
        </p:nvSpPr>
        <p:spPr>
          <a:xfrm>
            <a:off x="395926" y="0"/>
            <a:ext cx="11331018" cy="1751765"/>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379757" rIns="549936" bIns="483856" numCol="1" spcCol="1270" anchor="ctr" anchorCtr="0">
            <a:noAutofit/>
          </a:bodyPr>
          <a:lstStyle/>
          <a:p>
            <a:pPr defTabSz="977900">
              <a:lnSpc>
                <a:spcPct val="90000"/>
              </a:lnSpc>
              <a:spcBef>
                <a:spcPct val="0"/>
              </a:spcBef>
              <a:spcAft>
                <a:spcPct val="35000"/>
              </a:spcAft>
            </a:pPr>
            <a:endParaRPr lang="pl-PL" sz="2000" dirty="0">
              <a:latin typeface="Constantia" panose="02030602050306030303" pitchFamily="18" charset="0"/>
              <a:cs typeface="Calibri" pitchFamily="34" charset="0"/>
            </a:endParaRPr>
          </a:p>
          <a:p>
            <a:pPr defTabSz="977900">
              <a:lnSpc>
                <a:spcPct val="90000"/>
              </a:lnSpc>
              <a:spcBef>
                <a:spcPct val="0"/>
              </a:spcBef>
              <a:spcAft>
                <a:spcPct val="35000"/>
              </a:spcAft>
            </a:pPr>
            <a:r>
              <a:rPr lang="pl-PL" sz="2800" dirty="0"/>
              <a:t>Rodzaje kosztów pracy :</a:t>
            </a:r>
            <a:endParaRPr lang="pl-PL" sz="2500" dirty="0">
              <a:cs typeface="Calibri" pitchFamily="34" charset="0"/>
            </a:endParaRPr>
          </a:p>
          <a:p>
            <a:pPr marL="0" lvl="0" indent="0" algn="l" defTabSz="977900">
              <a:lnSpc>
                <a:spcPct val="90000"/>
              </a:lnSpc>
              <a:spcBef>
                <a:spcPct val="0"/>
              </a:spcBef>
              <a:spcAft>
                <a:spcPct val="35000"/>
              </a:spcAft>
              <a:buNone/>
            </a:pPr>
            <a:endParaRPr lang="pl-PL" sz="2200" kern="1200" dirty="0"/>
          </a:p>
        </p:txBody>
      </p:sp>
      <p:sp>
        <p:nvSpPr>
          <p:cNvPr id="6" name="Dowolny kształt: kształt 5"/>
          <p:cNvSpPr/>
          <p:nvPr/>
        </p:nvSpPr>
        <p:spPr>
          <a:xfrm>
            <a:off x="395926" y="1442302"/>
            <a:ext cx="9756743" cy="4364610"/>
          </a:xfrm>
          <a:custGeom>
            <a:avLst/>
            <a:gdLst>
              <a:gd name="connsiteX0" fmla="*/ 0 w 2503424"/>
              <a:gd name="connsiteY0" fmla="*/ 0 h 2280331"/>
              <a:gd name="connsiteX1" fmla="*/ 2503424 w 2503424"/>
              <a:gd name="connsiteY1" fmla="*/ 0 h 2280331"/>
              <a:gd name="connsiteX2" fmla="*/ 2503424 w 2503424"/>
              <a:gd name="connsiteY2" fmla="*/ 2280331 h 2280331"/>
              <a:gd name="connsiteX3" fmla="*/ 0 w 2503424"/>
              <a:gd name="connsiteY3" fmla="*/ 2280331 h 2280331"/>
              <a:gd name="connsiteX4" fmla="*/ 0 w 2503424"/>
              <a:gd name="connsiteY4" fmla="*/ 0 h 228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2280331">
                <a:moveTo>
                  <a:pt x="0" y="0"/>
                </a:moveTo>
                <a:lnTo>
                  <a:pt x="2503424" y="0"/>
                </a:lnTo>
                <a:lnTo>
                  <a:pt x="2503424" y="2280331"/>
                </a:lnTo>
                <a:lnTo>
                  <a:pt x="0" y="2280331"/>
                </a:lnTo>
                <a:lnTo>
                  <a:pt x="0" y="0"/>
                </a:lnTo>
                <a:close/>
              </a:path>
            </a:pathLst>
          </a:custGeom>
          <a:solidFill>
            <a:srgbClr val="FFCCFF">
              <a:alpha val="24000"/>
            </a:srgbClr>
          </a:solidFill>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8600" tIns="228600" rIns="228600" bIns="228600" numCol="1" spcCol="1270" anchor="t" anchorCtr="0">
            <a:noAutofit/>
          </a:bodyPr>
          <a:lstStyle/>
          <a:p>
            <a:pPr marL="342900" indent="-342900">
              <a:buFont typeface="Wingdings" panose="05000000000000000000" pitchFamily="2" charset="2"/>
              <a:buChar char="§"/>
            </a:pPr>
            <a:r>
              <a:rPr lang="pl-PL" sz="2400" dirty="0"/>
              <a:t>wynagrodzenia;</a:t>
            </a:r>
          </a:p>
          <a:p>
            <a:pPr marL="342900" indent="-342900">
              <a:buFont typeface="Wingdings" panose="05000000000000000000" pitchFamily="2" charset="2"/>
              <a:buChar char="§"/>
            </a:pPr>
            <a:r>
              <a:rPr lang="pl-PL" sz="2400" dirty="0"/>
              <a:t>składka na ubezpieczenie społeczne;</a:t>
            </a:r>
          </a:p>
          <a:p>
            <a:pPr marL="342900" indent="-342900">
              <a:buFont typeface="Wingdings" panose="05000000000000000000" pitchFamily="2" charset="2"/>
              <a:buChar char="§"/>
            </a:pPr>
            <a:r>
              <a:rPr lang="pl-PL" sz="2400" dirty="0"/>
              <a:t>składka na Fundusz Pracy;</a:t>
            </a:r>
          </a:p>
          <a:p>
            <a:pPr marL="342900" indent="-342900">
              <a:buFont typeface="Wingdings" panose="05000000000000000000" pitchFamily="2" charset="2"/>
              <a:buChar char="§"/>
            </a:pPr>
            <a:r>
              <a:rPr lang="pl-PL" sz="2400" dirty="0"/>
              <a:t>składka na Fundusz Gwarantowanych świadczeń pracowniczych;</a:t>
            </a:r>
          </a:p>
          <a:p>
            <a:pPr marL="342900" indent="-342900">
              <a:buFont typeface="Wingdings" panose="05000000000000000000" pitchFamily="2" charset="2"/>
              <a:buChar char="§"/>
            </a:pPr>
            <a:r>
              <a:rPr lang="pl-PL" sz="2400" dirty="0"/>
              <a:t>koszty bhp i obowiązkowych badań lekarskich;</a:t>
            </a:r>
          </a:p>
          <a:p>
            <a:pPr marL="342900" indent="-342900">
              <a:buFont typeface="Wingdings" panose="05000000000000000000" pitchFamily="2" charset="2"/>
              <a:buChar char="§"/>
            </a:pPr>
            <a:r>
              <a:rPr lang="pl-PL" sz="2400" dirty="0"/>
              <a:t>utworzenie i utrzymanie stanowisk pracy;</a:t>
            </a:r>
          </a:p>
          <a:p>
            <a:pPr marL="342900" indent="-342900">
              <a:buFont typeface="Wingdings" panose="05000000000000000000" pitchFamily="2" charset="2"/>
              <a:buChar char="§"/>
            </a:pPr>
            <a:r>
              <a:rPr lang="pl-PL" sz="2400" dirty="0"/>
              <a:t>podróże służbowe i zwrot wydatków;</a:t>
            </a:r>
          </a:p>
          <a:p>
            <a:pPr marL="342900" indent="-342900">
              <a:buFont typeface="Wingdings" panose="05000000000000000000" pitchFamily="2" charset="2"/>
              <a:buChar char="§"/>
            </a:pPr>
            <a:r>
              <a:rPr lang="pl-PL" sz="2400" dirty="0"/>
              <a:t>szkolenia i podnoszenie kwalifikacji;</a:t>
            </a:r>
          </a:p>
          <a:p>
            <a:pPr marL="342900" indent="-342900">
              <a:buFont typeface="Wingdings" panose="05000000000000000000" pitchFamily="2" charset="2"/>
              <a:buChar char="§"/>
            </a:pPr>
            <a:r>
              <a:rPr lang="pl-PL" sz="2400" dirty="0"/>
              <a:t>usługi;</a:t>
            </a:r>
          </a:p>
          <a:p>
            <a:pPr marL="342900" indent="-342900">
              <a:buFont typeface="Wingdings" panose="05000000000000000000" pitchFamily="2" charset="2"/>
              <a:buChar char="§"/>
            </a:pPr>
            <a:r>
              <a:rPr lang="pl-PL" sz="2400" dirty="0"/>
              <a:t>telefony i samochody służbowe;</a:t>
            </a:r>
          </a:p>
          <a:p>
            <a:pPr marL="342900" indent="-342900">
              <a:buFont typeface="Wingdings" panose="05000000000000000000" pitchFamily="2" charset="2"/>
              <a:buChar char="§"/>
            </a:pPr>
            <a:r>
              <a:rPr lang="pl-PL" sz="2400" dirty="0"/>
              <a:t>pozostałe.</a:t>
            </a:r>
          </a:p>
          <a:p>
            <a:pPr marL="342900" indent="-342900">
              <a:buFont typeface="Wingdings" panose="05000000000000000000" pitchFamily="2" charset="2"/>
              <a:buChar char="§"/>
            </a:pPr>
            <a:endParaRPr lang="pl-PL" sz="2400" dirty="0"/>
          </a:p>
          <a:p>
            <a:pPr marL="342900" indent="-342900">
              <a:lnSpc>
                <a:spcPct val="150000"/>
              </a:lnSpc>
              <a:buFont typeface="Wingdings" panose="05000000000000000000" pitchFamily="2" charset="2"/>
              <a:buChar char="§"/>
            </a:pPr>
            <a:endParaRPr lang="pl-PL" sz="2400" dirty="0">
              <a:cs typeface="Calibri" pitchFamily="34" charset="0"/>
            </a:endParaRPr>
          </a:p>
        </p:txBody>
      </p:sp>
      <p:sp>
        <p:nvSpPr>
          <p:cNvPr id="7" name="pole tekstowe 6"/>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3512997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endParaRPr lang="pl-PL" dirty="0"/>
          </a:p>
          <a:p>
            <a:endParaRPr lang="pl-PL" dirty="0"/>
          </a:p>
        </p:txBody>
      </p:sp>
      <p:sp>
        <p:nvSpPr>
          <p:cNvPr id="5" name="Strzałka: w prawo 4"/>
          <p:cNvSpPr/>
          <p:nvPr/>
        </p:nvSpPr>
        <p:spPr>
          <a:xfrm>
            <a:off x="328628" y="1304128"/>
            <a:ext cx="11775387" cy="5418667"/>
          </a:xfrm>
          <a:prstGeom prst="rightArrow">
            <a:avLst/>
          </a:prstGeom>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Dowolny kształt: kształt 5"/>
          <p:cNvSpPr/>
          <p:nvPr/>
        </p:nvSpPr>
        <p:spPr>
          <a:xfrm>
            <a:off x="544268" y="2870810"/>
            <a:ext cx="3056771" cy="2226384"/>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a:r>
              <a:rPr lang="pl-PL" sz="2400" dirty="0"/>
              <a:t>Zdeterminowane regulacjami prawnymi</a:t>
            </a:r>
          </a:p>
        </p:txBody>
      </p:sp>
      <p:sp>
        <p:nvSpPr>
          <p:cNvPr id="7" name="Dowolny kształt: kształt 6"/>
          <p:cNvSpPr/>
          <p:nvPr/>
        </p:nvSpPr>
        <p:spPr>
          <a:xfrm>
            <a:off x="4166647" y="2900269"/>
            <a:ext cx="2539477"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cs typeface="Calibri" pitchFamily="34" charset="0"/>
              </a:rPr>
              <a:t>standardowa</a:t>
            </a:r>
          </a:p>
        </p:txBody>
      </p:sp>
      <p:sp>
        <p:nvSpPr>
          <p:cNvPr id="8" name="Dowolny kształt: kształt 7"/>
          <p:cNvSpPr/>
          <p:nvPr/>
        </p:nvSpPr>
        <p:spPr>
          <a:xfrm>
            <a:off x="7271732" y="2900269"/>
            <a:ext cx="2243580"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400" dirty="0">
                <a:cs typeface="Calibri" pitchFamily="34" charset="0"/>
              </a:rPr>
              <a:t>dowolna</a:t>
            </a:r>
          </a:p>
        </p:txBody>
      </p:sp>
      <p:sp>
        <p:nvSpPr>
          <p:cNvPr id="9" name="Dowolny kształt: kształt 8"/>
          <p:cNvSpPr/>
          <p:nvPr/>
        </p:nvSpPr>
        <p:spPr>
          <a:xfrm>
            <a:off x="328628" y="214313"/>
            <a:ext cx="7676038" cy="1811859"/>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pPr algn="ctr" defTabSz="2355850">
              <a:lnSpc>
                <a:spcPct val="90000"/>
              </a:lnSpc>
              <a:spcBef>
                <a:spcPct val="0"/>
              </a:spcBef>
              <a:spcAft>
                <a:spcPct val="35000"/>
              </a:spcAft>
            </a:pPr>
            <a:r>
              <a:rPr lang="pl-PL" sz="2800" dirty="0"/>
              <a:t>Wysokość kosztów pracy</a:t>
            </a:r>
            <a:r>
              <a:rPr lang="pl-PL" sz="2800" b="1" dirty="0">
                <a:latin typeface="Constantia" panose="02030602050306030303" pitchFamily="18" charset="0"/>
                <a:cs typeface="Calibri" pitchFamily="34" charset="0"/>
              </a:rPr>
              <a:t>:</a:t>
            </a:r>
          </a:p>
        </p:txBody>
      </p:sp>
      <p:sp>
        <p:nvSpPr>
          <p:cNvPr id="10" name="pole tekstowe 9"/>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290083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17" name="Dowolny kształt: kształt 16"/>
          <p:cNvSpPr/>
          <p:nvPr/>
        </p:nvSpPr>
        <p:spPr>
          <a:xfrm>
            <a:off x="2032000" y="1171079"/>
            <a:ext cx="8128000" cy="11980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defTabSz="2222500">
              <a:lnSpc>
                <a:spcPct val="90000"/>
              </a:lnSpc>
              <a:spcBef>
                <a:spcPct val="0"/>
              </a:spcBef>
              <a:spcAft>
                <a:spcPct val="35000"/>
              </a:spcAft>
            </a:pPr>
            <a:r>
              <a:rPr lang="pl-PL" sz="2800" b="1" dirty="0"/>
              <a:t>Zasady ponoszenia kosztów pracy:</a:t>
            </a:r>
            <a:endParaRPr lang="pl-PL" sz="2800" dirty="0"/>
          </a:p>
        </p:txBody>
      </p:sp>
      <p:sp>
        <p:nvSpPr>
          <p:cNvPr id="18" name="Dowolny kształt: kształt 17"/>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0" name="Dowolny kształt: kształt 19"/>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pl-PL" sz="3900" kern="1200"/>
          </a:p>
        </p:txBody>
      </p:sp>
      <p:sp>
        <p:nvSpPr>
          <p:cNvPr id="21" name="Strzałka: w prawo 20"/>
          <p:cNvSpPr/>
          <p:nvPr/>
        </p:nvSpPr>
        <p:spPr>
          <a:xfrm>
            <a:off x="2194560" y="2993457"/>
            <a:ext cx="798897" cy="83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3397718" y="3080084"/>
            <a:ext cx="6679933" cy="461665"/>
          </a:xfrm>
          <a:prstGeom prst="rect">
            <a:avLst/>
          </a:prstGeom>
          <a:noFill/>
        </p:spPr>
        <p:txBody>
          <a:bodyPr wrap="square" rtlCol="0">
            <a:spAutoFit/>
          </a:bodyPr>
          <a:lstStyle/>
          <a:p>
            <a:r>
              <a:rPr lang="pl-PL" sz="2400" dirty="0"/>
              <a:t>obowiązkowe</a:t>
            </a:r>
          </a:p>
        </p:txBody>
      </p:sp>
      <p:sp>
        <p:nvSpPr>
          <p:cNvPr id="23" name="Strzałka: w prawo 22"/>
          <p:cNvSpPr/>
          <p:nvPr/>
        </p:nvSpPr>
        <p:spPr>
          <a:xfrm>
            <a:off x="2194560" y="4329663"/>
            <a:ext cx="798897" cy="867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ole tekstowe 23"/>
          <p:cNvSpPr txBox="1"/>
          <p:nvPr/>
        </p:nvSpPr>
        <p:spPr>
          <a:xfrm>
            <a:off x="3397717" y="4460217"/>
            <a:ext cx="6679933" cy="461665"/>
          </a:xfrm>
          <a:prstGeom prst="rect">
            <a:avLst/>
          </a:prstGeom>
          <a:noFill/>
        </p:spPr>
        <p:txBody>
          <a:bodyPr wrap="square" rtlCol="0">
            <a:spAutoFit/>
          </a:bodyPr>
          <a:lstStyle/>
          <a:p>
            <a:r>
              <a:rPr lang="pl-PL" sz="2400" dirty="0"/>
              <a:t>dobrowolne</a:t>
            </a:r>
          </a:p>
        </p:txBody>
      </p:sp>
    </p:spTree>
    <p:extLst>
      <p:ext uri="{BB962C8B-B14F-4D97-AF65-F5344CB8AC3E}">
        <p14:creationId xmlns:p14="http://schemas.microsoft.com/office/powerpoint/2010/main" val="3889400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1000"/>
                                        <p:tgtEl>
                                          <p:spTgt spid="24">
                                            <p:txEl>
                                              <p:pRg st="0" end="0"/>
                                            </p:txEl>
                                          </p:spTgt>
                                        </p:tgtEl>
                                      </p:cBhvr>
                                    </p:animEffect>
                                    <p:anim calcmode="lin" valueType="num">
                                      <p:cBhvr>
                                        <p:cTn id="2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2038803" y="1641953"/>
            <a:ext cx="4363925" cy="51340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rostokąt 12"/>
          <p:cNvSpPr/>
          <p:nvPr/>
        </p:nvSpPr>
        <p:spPr>
          <a:xfrm>
            <a:off x="2038803" y="1834766"/>
            <a:ext cx="320589" cy="32058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Dowolny kształt: kształt 13"/>
          <p:cNvSpPr/>
          <p:nvPr/>
        </p:nvSpPr>
        <p:spPr>
          <a:xfrm>
            <a:off x="2038803" y="719666"/>
            <a:ext cx="4363925" cy="922287"/>
          </a:xfrm>
          <a:custGeom>
            <a:avLst/>
            <a:gdLst>
              <a:gd name="connsiteX0" fmla="*/ 0 w 4363925"/>
              <a:gd name="connsiteY0" fmla="*/ 0 h 922287"/>
              <a:gd name="connsiteX1" fmla="*/ 4363925 w 4363925"/>
              <a:gd name="connsiteY1" fmla="*/ 0 h 922287"/>
              <a:gd name="connsiteX2" fmla="*/ 4363925 w 4363925"/>
              <a:gd name="connsiteY2" fmla="*/ 922287 h 922287"/>
              <a:gd name="connsiteX3" fmla="*/ 0 w 4363925"/>
              <a:gd name="connsiteY3" fmla="*/ 922287 h 922287"/>
              <a:gd name="connsiteX4" fmla="*/ 0 w 4363925"/>
              <a:gd name="connsiteY4" fmla="*/ 0 h 92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3925" h="922287">
                <a:moveTo>
                  <a:pt x="0" y="0"/>
                </a:moveTo>
                <a:lnTo>
                  <a:pt x="4363925" y="0"/>
                </a:lnTo>
                <a:lnTo>
                  <a:pt x="4363925" y="922287"/>
                </a:lnTo>
                <a:lnTo>
                  <a:pt x="0" y="9222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pl-PL" sz="3200" kern="1200" dirty="0"/>
              <a:t>Nazwa składki</a:t>
            </a:r>
          </a:p>
        </p:txBody>
      </p:sp>
      <p:sp>
        <p:nvSpPr>
          <p:cNvPr id="15" name="Prostokąt 14"/>
          <p:cNvSpPr/>
          <p:nvPr/>
        </p:nvSpPr>
        <p:spPr>
          <a:xfrm>
            <a:off x="2038803" y="2582051"/>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Dowolny kształt: kształt 15"/>
          <p:cNvSpPr/>
          <p:nvPr/>
        </p:nvSpPr>
        <p:spPr>
          <a:xfrm>
            <a:off x="2344278" y="2368704"/>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Fundusz Pracy</a:t>
            </a:r>
          </a:p>
        </p:txBody>
      </p:sp>
      <p:sp>
        <p:nvSpPr>
          <p:cNvPr id="17" name="Prostokąt 16"/>
          <p:cNvSpPr/>
          <p:nvPr/>
        </p:nvSpPr>
        <p:spPr>
          <a:xfrm>
            <a:off x="2038803" y="3329328"/>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Dowolny kształt: kształt 17"/>
          <p:cNvSpPr/>
          <p:nvPr/>
        </p:nvSpPr>
        <p:spPr>
          <a:xfrm>
            <a:off x="2344278" y="3115981"/>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Fundusz Gwarantowanych Świadczeń Pracowniczych</a:t>
            </a:r>
          </a:p>
        </p:txBody>
      </p:sp>
      <p:sp>
        <p:nvSpPr>
          <p:cNvPr id="19" name="Prostokąt 18"/>
          <p:cNvSpPr/>
          <p:nvPr/>
        </p:nvSpPr>
        <p:spPr>
          <a:xfrm>
            <a:off x="2038803" y="4076605"/>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20" name="Dowolny kształt: kształt 19"/>
          <p:cNvSpPr/>
          <p:nvPr/>
        </p:nvSpPr>
        <p:spPr>
          <a:xfrm>
            <a:off x="2344278" y="3863258"/>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Fundusz Emerytur Pomostowych</a:t>
            </a:r>
          </a:p>
        </p:txBody>
      </p:sp>
      <p:sp>
        <p:nvSpPr>
          <p:cNvPr id="21" name="Prostokąt 20"/>
          <p:cNvSpPr/>
          <p:nvPr/>
        </p:nvSpPr>
        <p:spPr>
          <a:xfrm>
            <a:off x="6620925" y="1641953"/>
            <a:ext cx="4363925" cy="51340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rostokąt 21"/>
          <p:cNvSpPr/>
          <p:nvPr/>
        </p:nvSpPr>
        <p:spPr>
          <a:xfrm>
            <a:off x="6620925" y="1834766"/>
            <a:ext cx="320589" cy="32058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Dowolny kształt: kształt 22"/>
          <p:cNvSpPr/>
          <p:nvPr/>
        </p:nvSpPr>
        <p:spPr>
          <a:xfrm>
            <a:off x="6620925" y="719666"/>
            <a:ext cx="4363925" cy="922287"/>
          </a:xfrm>
          <a:custGeom>
            <a:avLst/>
            <a:gdLst>
              <a:gd name="connsiteX0" fmla="*/ 0 w 4363925"/>
              <a:gd name="connsiteY0" fmla="*/ 0 h 922287"/>
              <a:gd name="connsiteX1" fmla="*/ 4363925 w 4363925"/>
              <a:gd name="connsiteY1" fmla="*/ 0 h 922287"/>
              <a:gd name="connsiteX2" fmla="*/ 4363925 w 4363925"/>
              <a:gd name="connsiteY2" fmla="*/ 922287 h 922287"/>
              <a:gd name="connsiteX3" fmla="*/ 0 w 4363925"/>
              <a:gd name="connsiteY3" fmla="*/ 922287 h 922287"/>
              <a:gd name="connsiteX4" fmla="*/ 0 w 4363925"/>
              <a:gd name="connsiteY4" fmla="*/ 0 h 92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3925" h="922287">
                <a:moveTo>
                  <a:pt x="0" y="0"/>
                </a:moveTo>
                <a:lnTo>
                  <a:pt x="4363925" y="0"/>
                </a:lnTo>
                <a:lnTo>
                  <a:pt x="4363925" y="922287"/>
                </a:lnTo>
                <a:lnTo>
                  <a:pt x="0" y="9222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pl-PL" sz="3200" kern="1200" dirty="0"/>
              <a:t>Wysokość</a:t>
            </a:r>
          </a:p>
        </p:txBody>
      </p:sp>
      <p:sp>
        <p:nvSpPr>
          <p:cNvPr id="24" name="Prostokąt 23"/>
          <p:cNvSpPr/>
          <p:nvPr/>
        </p:nvSpPr>
        <p:spPr>
          <a:xfrm>
            <a:off x="6620925" y="2582051"/>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Dowolny kształt: kształt 24"/>
          <p:cNvSpPr/>
          <p:nvPr/>
        </p:nvSpPr>
        <p:spPr>
          <a:xfrm>
            <a:off x="6926399" y="2368704"/>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2,45</a:t>
            </a:r>
          </a:p>
        </p:txBody>
      </p:sp>
      <p:sp>
        <p:nvSpPr>
          <p:cNvPr id="26" name="Prostokąt 25"/>
          <p:cNvSpPr/>
          <p:nvPr/>
        </p:nvSpPr>
        <p:spPr>
          <a:xfrm>
            <a:off x="6620925" y="3329328"/>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Dowolny kształt: kształt 26"/>
          <p:cNvSpPr/>
          <p:nvPr/>
        </p:nvSpPr>
        <p:spPr>
          <a:xfrm>
            <a:off x="6926399" y="3115981"/>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0,10</a:t>
            </a:r>
          </a:p>
        </p:txBody>
      </p:sp>
      <p:sp>
        <p:nvSpPr>
          <p:cNvPr id="28" name="Prostokąt 27"/>
          <p:cNvSpPr/>
          <p:nvPr/>
        </p:nvSpPr>
        <p:spPr>
          <a:xfrm>
            <a:off x="6620925" y="4076605"/>
            <a:ext cx="320581" cy="320581"/>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Dowolny kształt: kształt 28"/>
          <p:cNvSpPr/>
          <p:nvPr/>
        </p:nvSpPr>
        <p:spPr>
          <a:xfrm>
            <a:off x="6926399" y="3863258"/>
            <a:ext cx="4058450" cy="747276"/>
          </a:xfrm>
          <a:custGeom>
            <a:avLst/>
            <a:gdLst>
              <a:gd name="connsiteX0" fmla="*/ 0 w 4058450"/>
              <a:gd name="connsiteY0" fmla="*/ 0 h 747276"/>
              <a:gd name="connsiteX1" fmla="*/ 4058450 w 4058450"/>
              <a:gd name="connsiteY1" fmla="*/ 0 h 747276"/>
              <a:gd name="connsiteX2" fmla="*/ 4058450 w 4058450"/>
              <a:gd name="connsiteY2" fmla="*/ 747276 h 747276"/>
              <a:gd name="connsiteX3" fmla="*/ 0 w 4058450"/>
              <a:gd name="connsiteY3" fmla="*/ 747276 h 747276"/>
              <a:gd name="connsiteX4" fmla="*/ 0 w 4058450"/>
              <a:gd name="connsiteY4" fmla="*/ 0 h 74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450" h="747276">
                <a:moveTo>
                  <a:pt x="0" y="0"/>
                </a:moveTo>
                <a:lnTo>
                  <a:pt x="4058450" y="0"/>
                </a:lnTo>
                <a:lnTo>
                  <a:pt x="4058450" y="747276"/>
                </a:lnTo>
                <a:lnTo>
                  <a:pt x="0" y="7472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pl-PL" sz="1800" kern="1200" dirty="0"/>
              <a:t>1,5</a:t>
            </a:r>
          </a:p>
        </p:txBody>
      </p:sp>
      <p:sp>
        <p:nvSpPr>
          <p:cNvPr id="4" name="Symbol zastępczy tekstu 3"/>
          <p:cNvSpPr>
            <a:spLocks noGrp="1"/>
          </p:cNvSpPr>
          <p:nvPr>
            <p:ph type="body" sz="quarter" idx="13"/>
          </p:nvPr>
        </p:nvSpPr>
        <p:spPr>
          <a:xfrm>
            <a:off x="565607" y="123274"/>
            <a:ext cx="11398185" cy="596392"/>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algn="ctr"/>
            <a:r>
              <a:rPr lang="pl-PL" sz="2800" dirty="0">
                <a:cs typeface="Times New Roman" pitchFamily="18" charset="0"/>
              </a:rPr>
              <a:t>Wysokość </a:t>
            </a:r>
            <a:r>
              <a:rPr lang="pl-PL" sz="2800" dirty="0" err="1">
                <a:cs typeface="Times New Roman" pitchFamily="18" charset="0"/>
              </a:rPr>
              <a:t>skałdek</a:t>
            </a:r>
            <a:r>
              <a:rPr lang="pl-PL" sz="2800" dirty="0">
                <a:cs typeface="Times New Roman" pitchFamily="18" charset="0"/>
              </a:rPr>
              <a:t> finansowanych przez zatrudniającego: </a:t>
            </a:r>
          </a:p>
        </p:txBody>
      </p:sp>
      <p:sp>
        <p:nvSpPr>
          <p:cNvPr id="5" name="Prostokąt 4"/>
          <p:cNvSpPr/>
          <p:nvPr/>
        </p:nvSpPr>
        <p:spPr>
          <a:xfrm>
            <a:off x="6620925" y="4810511"/>
            <a:ext cx="320580"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pole tekstowe 5"/>
          <p:cNvSpPr txBox="1"/>
          <p:nvPr/>
        </p:nvSpPr>
        <p:spPr>
          <a:xfrm>
            <a:off x="7015113" y="1668544"/>
            <a:ext cx="3346516" cy="369332"/>
          </a:xfrm>
          <a:prstGeom prst="rect">
            <a:avLst/>
          </a:prstGeom>
          <a:noFill/>
        </p:spPr>
        <p:txBody>
          <a:bodyPr wrap="square" rtlCol="0">
            <a:spAutoFit/>
          </a:bodyPr>
          <a:lstStyle/>
          <a:p>
            <a:r>
              <a:rPr lang="pl-PL" dirty="0">
                <a:solidFill>
                  <a:schemeClr val="bg1"/>
                </a:solidFill>
              </a:rPr>
              <a:t>w % podstawy wymiaru</a:t>
            </a:r>
          </a:p>
        </p:txBody>
      </p:sp>
      <p:sp>
        <p:nvSpPr>
          <p:cNvPr id="7" name="Prostokąt 6"/>
          <p:cNvSpPr/>
          <p:nvPr/>
        </p:nvSpPr>
        <p:spPr>
          <a:xfrm>
            <a:off x="2045696" y="4810511"/>
            <a:ext cx="320432"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pole tekstowe 8"/>
          <p:cNvSpPr txBox="1"/>
          <p:nvPr/>
        </p:nvSpPr>
        <p:spPr>
          <a:xfrm>
            <a:off x="2441542" y="4810511"/>
            <a:ext cx="3233394" cy="646331"/>
          </a:xfrm>
          <a:prstGeom prst="rect">
            <a:avLst/>
          </a:prstGeom>
          <a:noFill/>
        </p:spPr>
        <p:txBody>
          <a:bodyPr wrap="square" rtlCol="0">
            <a:spAutoFit/>
          </a:bodyPr>
          <a:lstStyle/>
          <a:p>
            <a:r>
              <a:rPr lang="pl-PL" dirty="0"/>
              <a:t>Państwowy Fundusz Rehabilitacji Osób Niepełnosprawnych</a:t>
            </a:r>
          </a:p>
        </p:txBody>
      </p:sp>
      <p:sp>
        <p:nvSpPr>
          <p:cNvPr id="10" name="pole tekstowe 9"/>
          <p:cNvSpPr txBox="1"/>
          <p:nvPr/>
        </p:nvSpPr>
        <p:spPr>
          <a:xfrm>
            <a:off x="7015113" y="4732443"/>
            <a:ext cx="3233394" cy="369332"/>
          </a:xfrm>
          <a:prstGeom prst="rect">
            <a:avLst/>
          </a:prstGeom>
          <a:noFill/>
        </p:spPr>
        <p:txBody>
          <a:bodyPr wrap="square" rtlCol="0">
            <a:spAutoFit/>
          </a:bodyPr>
          <a:lstStyle/>
          <a:p>
            <a:r>
              <a:rPr lang="pl-PL" dirty="0"/>
              <a:t>Ustalana według algorytmu</a:t>
            </a:r>
          </a:p>
        </p:txBody>
      </p:sp>
      <p:sp>
        <p:nvSpPr>
          <p:cNvPr id="30" name="pole tekstowe 29"/>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9439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9">
                                            <p:txEl>
                                              <p:pRg st="0" end="0"/>
                                            </p:txEl>
                                          </p:spTgt>
                                        </p:tgtEl>
                                        <p:attrNameLst>
                                          <p:attrName>style.visibility</p:attrName>
                                        </p:attrNameLst>
                                      </p:cBhvr>
                                      <p:to>
                                        <p:strVal val="visible"/>
                                      </p:to>
                                    </p:set>
                                    <p:animEffect transition="in" filter="fade">
                                      <p:cBhvr>
                                        <p:cTn id="70" dur="1000"/>
                                        <p:tgtEl>
                                          <p:spTgt spid="29">
                                            <p:txEl>
                                              <p:pRg st="0" end="0"/>
                                            </p:txEl>
                                          </p:spTgt>
                                        </p:tgtEl>
                                      </p:cBhvr>
                                    </p:animEffect>
                                    <p:anim calcmode="lin" valueType="num">
                                      <p:cBhvr>
                                        <p:cTn id="71"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0">
                                            <p:txEl>
                                              <p:pRg st="0" end="0"/>
                                            </p:txEl>
                                          </p:spTgt>
                                        </p:tgtEl>
                                        <p:attrNameLst>
                                          <p:attrName>style.visibility</p:attrName>
                                        </p:attrNameLst>
                                      </p:cBhvr>
                                      <p:to>
                                        <p:strVal val="visible"/>
                                      </p:to>
                                    </p:set>
                                    <p:animEffect transition="in" filter="fade">
                                      <p:cBhvr>
                                        <p:cTn id="98" dur="1000"/>
                                        <p:tgtEl>
                                          <p:spTgt spid="10">
                                            <p:txEl>
                                              <p:pRg st="0" end="0"/>
                                            </p:txEl>
                                          </p:spTgt>
                                        </p:tgtEl>
                                      </p:cBhvr>
                                    </p:animEffect>
                                    <p:anim calcmode="lin" valueType="num">
                                      <p:cBhvr>
                                        <p:cTn id="9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p:bldP spid="25" grpId="0"/>
      <p:bldP spid="27"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2729004273"/>
              </p:ext>
            </p:extLst>
          </p:nvPr>
        </p:nvGraphicFramePr>
        <p:xfrm>
          <a:off x="285750" y="1385741"/>
          <a:ext cx="10850252" cy="4741682"/>
        </p:xfrm>
        <a:graphic>
          <a:graphicData uri="http://schemas.openxmlformats.org/drawingml/2006/table">
            <a:tbl>
              <a:tblPr firstRow="1" bandRow="1">
                <a:tableStyleId>{5C22544A-7EE6-4342-B048-85BDC9FD1C3A}</a:tableStyleId>
              </a:tblPr>
              <a:tblGrid>
                <a:gridCol w="8367236">
                  <a:extLst>
                    <a:ext uri="{9D8B030D-6E8A-4147-A177-3AD203B41FA5}">
                      <a16:colId xmlns:a16="http://schemas.microsoft.com/office/drawing/2014/main" val="2726864020"/>
                    </a:ext>
                  </a:extLst>
                </a:gridCol>
                <a:gridCol w="2483016">
                  <a:extLst>
                    <a:ext uri="{9D8B030D-6E8A-4147-A177-3AD203B41FA5}">
                      <a16:colId xmlns:a16="http://schemas.microsoft.com/office/drawing/2014/main" val="384998726"/>
                    </a:ext>
                  </a:extLst>
                </a:gridCol>
              </a:tblGrid>
              <a:tr h="488388">
                <a:tc>
                  <a:txBody>
                    <a:bodyPr/>
                    <a:lstStyle/>
                    <a:p>
                      <a:r>
                        <a:rPr lang="pl-PL" dirty="0"/>
                        <a:t>Nazwa kosztu</a:t>
                      </a:r>
                    </a:p>
                  </a:txBody>
                  <a:tcPr/>
                </a:tc>
                <a:tc>
                  <a:txBody>
                    <a:bodyPr/>
                    <a:lstStyle/>
                    <a:p>
                      <a:r>
                        <a:rPr lang="pl-PL" dirty="0"/>
                        <a:t>Wysokość kosztu</a:t>
                      </a:r>
                    </a:p>
                  </a:txBody>
                  <a:tcPr/>
                </a:tc>
                <a:extLst>
                  <a:ext uri="{0D108BD9-81ED-4DB2-BD59-A6C34878D82A}">
                    <a16:rowId xmlns:a16="http://schemas.microsoft.com/office/drawing/2014/main" val="945141551"/>
                  </a:ext>
                </a:extLst>
              </a:tr>
              <a:tr h="488388">
                <a:tc>
                  <a:txBody>
                    <a:bodyPr/>
                    <a:lstStyle/>
                    <a:p>
                      <a:r>
                        <a:rPr lang="pl-PL" dirty="0"/>
                        <a:t>Wynagrodzenie</a:t>
                      </a:r>
                      <a:r>
                        <a:rPr lang="pl-PL" baseline="0" dirty="0"/>
                        <a:t> brutto</a:t>
                      </a:r>
                      <a:endParaRPr lang="pl-PL" dirty="0"/>
                    </a:p>
                  </a:txBody>
                  <a:tcPr/>
                </a:tc>
                <a:tc>
                  <a:txBody>
                    <a:bodyPr/>
                    <a:lstStyle/>
                    <a:p>
                      <a:r>
                        <a:rPr lang="pl-PL" dirty="0"/>
                        <a:t>4200</a:t>
                      </a:r>
                    </a:p>
                  </a:txBody>
                  <a:tcPr/>
                </a:tc>
                <a:extLst>
                  <a:ext uri="{0D108BD9-81ED-4DB2-BD59-A6C34878D82A}">
                    <a16:rowId xmlns:a16="http://schemas.microsoft.com/office/drawing/2014/main" val="636446456"/>
                  </a:ext>
                </a:extLst>
              </a:tr>
              <a:tr h="488388">
                <a:tc>
                  <a:txBody>
                    <a:bodyPr/>
                    <a:lstStyle/>
                    <a:p>
                      <a:r>
                        <a:rPr lang="pl-PL" dirty="0"/>
                        <a:t>Składka na ubezpieczenie emerytalne 9,76%</a:t>
                      </a:r>
                      <a:r>
                        <a:rPr lang="pl-PL" baseline="0" dirty="0"/>
                        <a:t> x 4200,00</a:t>
                      </a:r>
                      <a:endParaRPr lang="pl-PL" dirty="0"/>
                    </a:p>
                  </a:txBody>
                  <a:tcPr/>
                </a:tc>
                <a:tc>
                  <a:txBody>
                    <a:bodyPr/>
                    <a:lstStyle/>
                    <a:p>
                      <a:r>
                        <a:rPr lang="pl-PL" dirty="0"/>
                        <a:t>409,92</a:t>
                      </a:r>
                    </a:p>
                  </a:txBody>
                  <a:tcPr/>
                </a:tc>
                <a:extLst>
                  <a:ext uri="{0D108BD9-81ED-4DB2-BD59-A6C34878D82A}">
                    <a16:rowId xmlns:a16="http://schemas.microsoft.com/office/drawing/2014/main" val="3037516555"/>
                  </a:ext>
                </a:extLst>
              </a:tr>
              <a:tr h="488388">
                <a:tc>
                  <a:txBody>
                    <a:bodyPr/>
                    <a:lstStyle/>
                    <a:p>
                      <a:r>
                        <a:rPr lang="pl-PL" dirty="0"/>
                        <a:t>Składka na ubezpieczenie rentowe 6,5% x 4200,00</a:t>
                      </a:r>
                    </a:p>
                  </a:txBody>
                  <a:tcPr/>
                </a:tc>
                <a:tc>
                  <a:txBody>
                    <a:bodyPr/>
                    <a:lstStyle/>
                    <a:p>
                      <a:r>
                        <a:rPr lang="pl-PL" dirty="0"/>
                        <a:t>273,00</a:t>
                      </a:r>
                    </a:p>
                  </a:txBody>
                  <a:tcPr/>
                </a:tc>
                <a:extLst>
                  <a:ext uri="{0D108BD9-81ED-4DB2-BD59-A6C34878D82A}">
                    <a16:rowId xmlns:a16="http://schemas.microsoft.com/office/drawing/2014/main" val="4139187871"/>
                  </a:ext>
                </a:extLst>
              </a:tr>
              <a:tr h="847960">
                <a:tc>
                  <a:txBody>
                    <a:bodyPr/>
                    <a:lstStyle/>
                    <a:p>
                      <a:r>
                        <a:rPr lang="pl-PL" dirty="0"/>
                        <a:t>Składka na ubezpieczenie wypadkowe 0,40% x 4200,00</a:t>
                      </a:r>
                    </a:p>
                  </a:txBody>
                  <a:tcPr/>
                </a:tc>
                <a:tc>
                  <a:txBody>
                    <a:bodyPr/>
                    <a:lstStyle/>
                    <a:p>
                      <a:r>
                        <a:rPr lang="pl-PL" dirty="0"/>
                        <a:t>16,80</a:t>
                      </a:r>
                    </a:p>
                  </a:txBody>
                  <a:tcPr/>
                </a:tc>
                <a:extLst>
                  <a:ext uri="{0D108BD9-81ED-4DB2-BD59-A6C34878D82A}">
                    <a16:rowId xmlns:a16="http://schemas.microsoft.com/office/drawing/2014/main" val="1954544169"/>
                  </a:ext>
                </a:extLst>
              </a:tr>
              <a:tr h="488388">
                <a:tc>
                  <a:txBody>
                    <a:bodyPr/>
                    <a:lstStyle/>
                    <a:p>
                      <a:r>
                        <a:rPr lang="pl-PL" dirty="0"/>
                        <a:t>Składka na fundusz pracy 2,45% x 4200,00</a:t>
                      </a:r>
                    </a:p>
                  </a:txBody>
                  <a:tcPr/>
                </a:tc>
                <a:tc>
                  <a:txBody>
                    <a:bodyPr/>
                    <a:lstStyle/>
                    <a:p>
                      <a:r>
                        <a:rPr lang="pl-PL" dirty="0"/>
                        <a:t>102,90</a:t>
                      </a:r>
                    </a:p>
                  </a:txBody>
                  <a:tcPr/>
                </a:tc>
                <a:extLst>
                  <a:ext uri="{0D108BD9-81ED-4DB2-BD59-A6C34878D82A}">
                    <a16:rowId xmlns:a16="http://schemas.microsoft.com/office/drawing/2014/main" val="1327615998"/>
                  </a:ext>
                </a:extLst>
              </a:tr>
              <a:tr h="488388">
                <a:tc>
                  <a:txBody>
                    <a:bodyPr/>
                    <a:lstStyle/>
                    <a:p>
                      <a:r>
                        <a:rPr lang="pl-PL" dirty="0"/>
                        <a:t>Składka na fundusz gwarantowanych świadczeń pracowniczych 0,10% x 4200,00</a:t>
                      </a:r>
                    </a:p>
                  </a:txBody>
                  <a:tcPr/>
                </a:tc>
                <a:tc>
                  <a:txBody>
                    <a:bodyPr/>
                    <a:lstStyle/>
                    <a:p>
                      <a:r>
                        <a:rPr lang="pl-PL" dirty="0"/>
                        <a:t>4,20</a:t>
                      </a:r>
                    </a:p>
                  </a:txBody>
                  <a:tcPr/>
                </a:tc>
                <a:extLst>
                  <a:ext uri="{0D108BD9-81ED-4DB2-BD59-A6C34878D82A}">
                    <a16:rowId xmlns:a16="http://schemas.microsoft.com/office/drawing/2014/main" val="3433761675"/>
                  </a:ext>
                </a:extLst>
              </a:tr>
              <a:tr h="481697">
                <a:tc>
                  <a:txBody>
                    <a:bodyPr/>
                    <a:lstStyle/>
                    <a:p>
                      <a:r>
                        <a:rPr lang="pl-PL" dirty="0"/>
                        <a:t>RAZEM</a:t>
                      </a:r>
                    </a:p>
                  </a:txBody>
                  <a:tcPr>
                    <a:solidFill>
                      <a:schemeClr val="accent1">
                        <a:lumMod val="60000"/>
                        <a:lumOff val="40000"/>
                      </a:schemeClr>
                    </a:solidFill>
                  </a:tcPr>
                </a:tc>
                <a:tc>
                  <a:txBody>
                    <a:bodyPr/>
                    <a:lstStyle/>
                    <a:p>
                      <a:r>
                        <a:rPr lang="pl-PL" dirty="0"/>
                        <a:t>5006,82</a:t>
                      </a:r>
                    </a:p>
                  </a:txBody>
                  <a:tcPr>
                    <a:solidFill>
                      <a:schemeClr val="accent1">
                        <a:lumMod val="60000"/>
                        <a:lumOff val="40000"/>
                      </a:schemeClr>
                    </a:solidFill>
                  </a:tcPr>
                </a:tc>
                <a:extLst>
                  <a:ext uri="{0D108BD9-81ED-4DB2-BD59-A6C34878D82A}">
                    <a16:rowId xmlns:a16="http://schemas.microsoft.com/office/drawing/2014/main" val="4053428930"/>
                  </a:ext>
                </a:extLst>
              </a:tr>
              <a:tr h="481697">
                <a:tc>
                  <a:txBody>
                    <a:bodyPr/>
                    <a:lstStyle/>
                    <a:p>
                      <a:r>
                        <a:rPr lang="pl-PL" dirty="0"/>
                        <a:t>Wynagrodzenie netto dla pracownika</a:t>
                      </a:r>
                      <a:r>
                        <a:rPr lang="pl-PL" baseline="0" dirty="0"/>
                        <a:t> </a:t>
                      </a:r>
                      <a:endParaRPr lang="pl-PL" dirty="0"/>
                    </a:p>
                  </a:txBody>
                  <a:tcPr>
                    <a:solidFill>
                      <a:schemeClr val="accent1">
                        <a:lumMod val="60000"/>
                        <a:lumOff val="40000"/>
                      </a:schemeClr>
                    </a:solidFill>
                  </a:tcPr>
                </a:tc>
                <a:tc>
                  <a:txBody>
                    <a:bodyPr/>
                    <a:lstStyle/>
                    <a:p>
                      <a:r>
                        <a:rPr lang="pl-PL" dirty="0"/>
                        <a:t>3298,00</a:t>
                      </a:r>
                    </a:p>
                  </a:txBody>
                  <a:tcPr>
                    <a:solidFill>
                      <a:schemeClr val="accent1">
                        <a:lumMod val="60000"/>
                        <a:lumOff val="40000"/>
                      </a:schemeClr>
                    </a:solidFill>
                  </a:tcPr>
                </a:tc>
                <a:extLst>
                  <a:ext uri="{0D108BD9-81ED-4DB2-BD59-A6C34878D82A}">
                    <a16:rowId xmlns:a16="http://schemas.microsoft.com/office/drawing/2014/main" val="20158372"/>
                  </a:ext>
                </a:extLst>
              </a:tr>
            </a:tbl>
          </a:graphicData>
        </a:graphic>
      </p:graphicFrame>
      <p:sp>
        <p:nvSpPr>
          <p:cNvPr id="4" name="Symbol zastępczy tekstu 3"/>
          <p:cNvSpPr>
            <a:spLocks noGrp="1"/>
          </p:cNvSpPr>
          <p:nvPr>
            <p:ph type="body" sz="quarter" idx="13"/>
          </p:nvPr>
        </p:nvSpPr>
        <p:spPr>
          <a:xfrm>
            <a:off x="285752" y="214313"/>
            <a:ext cx="10850250" cy="662380"/>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985" tIns="248985" rIns="248985" bIns="248985" numCol="1" spcCol="1270" anchor="ctr" anchorCtr="0">
            <a:noAutofit/>
          </a:bodyPr>
          <a:lstStyle/>
          <a:p>
            <a:pPr algn="ctr"/>
            <a:r>
              <a:rPr lang="pl-PL" sz="2800" dirty="0">
                <a:cs typeface="Times New Roman" pitchFamily="18" charset="0"/>
              </a:rPr>
              <a:t>Koszty zatrudnienia przy stosunku pracy: </a:t>
            </a:r>
          </a:p>
        </p:txBody>
      </p:sp>
      <p:sp>
        <p:nvSpPr>
          <p:cNvPr id="5" name="pole tekstowe 4"/>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25494848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marL="109728" indent="0" algn="ctr">
              <a:buNone/>
            </a:pPr>
            <a:r>
              <a:rPr lang="pl-PL" dirty="0"/>
              <a:t>Obowiązkowo ubezpieczeniom emerytalnemu i rentowym podlegają m.in.:</a:t>
            </a:r>
          </a:p>
          <a:p>
            <a:pPr algn="ctr"/>
            <a:r>
              <a:rPr lang="pl-PL" dirty="0"/>
              <a:t>pracownicy;</a:t>
            </a:r>
          </a:p>
          <a:p>
            <a:pPr lvl="2" algn="ctr"/>
            <a:r>
              <a:rPr lang="pl-PL" dirty="0"/>
              <a:t>(art. 6 ust. 1 ustawy systemowej)	</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7057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ztałt 6"/>
          <p:cNvSpPr/>
          <p:nvPr/>
        </p:nvSpPr>
        <p:spPr>
          <a:xfrm>
            <a:off x="653810" y="187999"/>
            <a:ext cx="9788518" cy="6117824"/>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wal 7"/>
          <p:cNvSpPr/>
          <p:nvPr/>
        </p:nvSpPr>
        <p:spPr>
          <a:xfrm>
            <a:off x="1439045" y="4843226"/>
            <a:ext cx="225135" cy="2251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Dowolny kształt: kształt 8"/>
          <p:cNvSpPr/>
          <p:nvPr/>
        </p:nvSpPr>
        <p:spPr>
          <a:xfrm>
            <a:off x="1364359" y="5001318"/>
            <a:ext cx="1538806" cy="1456042"/>
          </a:xfrm>
          <a:custGeom>
            <a:avLst/>
            <a:gdLst>
              <a:gd name="connsiteX0" fmla="*/ 0 w 1538806"/>
              <a:gd name="connsiteY0" fmla="*/ 0 h 1456042"/>
              <a:gd name="connsiteX1" fmla="*/ 1538806 w 1538806"/>
              <a:gd name="connsiteY1" fmla="*/ 0 h 1456042"/>
              <a:gd name="connsiteX2" fmla="*/ 1538806 w 1538806"/>
              <a:gd name="connsiteY2" fmla="*/ 1456042 h 1456042"/>
              <a:gd name="connsiteX3" fmla="*/ 0 w 1538806"/>
              <a:gd name="connsiteY3" fmla="*/ 1456042 h 1456042"/>
              <a:gd name="connsiteX4" fmla="*/ 0 w 1538806"/>
              <a:gd name="connsiteY4" fmla="*/ 0 h 145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806" h="1456042">
                <a:moveTo>
                  <a:pt x="0" y="0"/>
                </a:moveTo>
                <a:lnTo>
                  <a:pt x="1538806" y="0"/>
                </a:lnTo>
                <a:lnTo>
                  <a:pt x="1538806" y="1456042"/>
                </a:lnTo>
                <a:lnTo>
                  <a:pt x="0" y="1456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295" tIns="0" rIns="0" bIns="0" numCol="1" spcCol="1270" anchor="t" anchorCtr="0">
            <a:noAutofit/>
          </a:bodyPr>
          <a:lstStyle/>
          <a:p>
            <a:pPr marL="0" lvl="0" indent="0" algn="l" defTabSz="1066800">
              <a:lnSpc>
                <a:spcPct val="90000"/>
              </a:lnSpc>
              <a:spcBef>
                <a:spcPct val="0"/>
              </a:spcBef>
              <a:spcAft>
                <a:spcPct val="35000"/>
              </a:spcAft>
              <a:buNone/>
            </a:pPr>
            <a:r>
              <a:rPr lang="pl-PL" sz="2400" kern="1200" dirty="0"/>
              <a:t>przepisy BHP (art. 207 – 237</a:t>
            </a:r>
            <a:r>
              <a:rPr lang="pl-PL" sz="2400" kern="1200" baseline="30000" dirty="0"/>
              <a:t>15</a:t>
            </a:r>
            <a:r>
              <a:rPr lang="pl-PL" sz="2400" kern="1200" dirty="0"/>
              <a:t> </a:t>
            </a:r>
            <a:r>
              <a:rPr lang="pl-PL" sz="2400" kern="1200" dirty="0" err="1"/>
              <a:t>k.p</a:t>
            </a:r>
            <a:r>
              <a:rPr lang="pl-PL" sz="2400" kern="1200" dirty="0"/>
              <a:t>.)</a:t>
            </a:r>
          </a:p>
        </p:txBody>
      </p:sp>
      <p:sp>
        <p:nvSpPr>
          <p:cNvPr id="10" name="Owal 9"/>
          <p:cNvSpPr/>
          <p:nvPr/>
        </p:nvSpPr>
        <p:spPr>
          <a:xfrm>
            <a:off x="3156264" y="3387125"/>
            <a:ext cx="352386" cy="3523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Dowolny kształt: kształt 10"/>
          <p:cNvSpPr/>
          <p:nvPr/>
        </p:nvSpPr>
        <p:spPr>
          <a:xfrm>
            <a:off x="2835960" y="4062671"/>
            <a:ext cx="2618939" cy="2563368"/>
          </a:xfrm>
          <a:custGeom>
            <a:avLst/>
            <a:gdLst>
              <a:gd name="connsiteX0" fmla="*/ 0 w 2618939"/>
              <a:gd name="connsiteY0" fmla="*/ 0 h 2563368"/>
              <a:gd name="connsiteX1" fmla="*/ 2618939 w 2618939"/>
              <a:gd name="connsiteY1" fmla="*/ 0 h 2563368"/>
              <a:gd name="connsiteX2" fmla="*/ 2618939 w 2618939"/>
              <a:gd name="connsiteY2" fmla="*/ 2563368 h 2563368"/>
              <a:gd name="connsiteX3" fmla="*/ 0 w 2618939"/>
              <a:gd name="connsiteY3" fmla="*/ 2563368 h 2563368"/>
              <a:gd name="connsiteX4" fmla="*/ 0 w 2618939"/>
              <a:gd name="connsiteY4" fmla="*/ 0 h 256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39" h="2563368">
                <a:moveTo>
                  <a:pt x="0" y="0"/>
                </a:moveTo>
                <a:lnTo>
                  <a:pt x="2618939" y="0"/>
                </a:lnTo>
                <a:lnTo>
                  <a:pt x="2618939" y="2563368"/>
                </a:lnTo>
                <a:lnTo>
                  <a:pt x="0" y="256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6722" tIns="0" rIns="0" bIns="0" numCol="1" spcCol="1270" anchor="t" anchorCtr="0">
            <a:noAutofit/>
          </a:bodyPr>
          <a:lstStyle/>
          <a:p>
            <a:pPr marL="0" lvl="0" indent="0" algn="l" defTabSz="1066800">
              <a:lnSpc>
                <a:spcPct val="90000"/>
              </a:lnSpc>
              <a:spcBef>
                <a:spcPct val="0"/>
              </a:spcBef>
              <a:spcAft>
                <a:spcPct val="35000"/>
              </a:spcAft>
              <a:buNone/>
            </a:pPr>
            <a:r>
              <a:rPr lang="pl-PL" sz="2400" kern="1200" dirty="0"/>
              <a:t>normy regulujące status pracowników szczególnie chronionych</a:t>
            </a:r>
          </a:p>
        </p:txBody>
      </p:sp>
      <p:sp>
        <p:nvSpPr>
          <p:cNvPr id="12" name="Owal 11"/>
          <p:cNvSpPr/>
          <p:nvPr/>
        </p:nvSpPr>
        <p:spPr>
          <a:xfrm>
            <a:off x="5243849" y="2358481"/>
            <a:ext cx="469848" cy="4698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Dowolny kształt: kształt 12"/>
          <p:cNvSpPr/>
          <p:nvPr/>
        </p:nvSpPr>
        <p:spPr>
          <a:xfrm>
            <a:off x="5104638" y="3167231"/>
            <a:ext cx="1889184" cy="3438217"/>
          </a:xfrm>
          <a:custGeom>
            <a:avLst/>
            <a:gdLst>
              <a:gd name="connsiteX0" fmla="*/ 0 w 1889184"/>
              <a:gd name="connsiteY0" fmla="*/ 0 h 3438217"/>
              <a:gd name="connsiteX1" fmla="*/ 1889184 w 1889184"/>
              <a:gd name="connsiteY1" fmla="*/ 0 h 3438217"/>
              <a:gd name="connsiteX2" fmla="*/ 1889184 w 1889184"/>
              <a:gd name="connsiteY2" fmla="*/ 3438217 h 3438217"/>
              <a:gd name="connsiteX3" fmla="*/ 0 w 1889184"/>
              <a:gd name="connsiteY3" fmla="*/ 3438217 h 3438217"/>
              <a:gd name="connsiteX4" fmla="*/ 0 w 1889184"/>
              <a:gd name="connsiteY4" fmla="*/ 0 h 3438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184" h="3438217">
                <a:moveTo>
                  <a:pt x="0" y="0"/>
                </a:moveTo>
                <a:lnTo>
                  <a:pt x="1889184" y="0"/>
                </a:lnTo>
                <a:lnTo>
                  <a:pt x="1889184" y="3438217"/>
                </a:lnTo>
                <a:lnTo>
                  <a:pt x="0" y="3438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8963" tIns="0" rIns="0" bIns="0" numCol="1" spcCol="1270" anchor="t" anchorCtr="0">
            <a:noAutofit/>
          </a:bodyPr>
          <a:lstStyle/>
          <a:p>
            <a:pPr marL="0" lvl="0" indent="0" algn="l" defTabSz="1066800">
              <a:lnSpc>
                <a:spcPct val="90000"/>
              </a:lnSpc>
              <a:spcBef>
                <a:spcPct val="0"/>
              </a:spcBef>
              <a:spcAft>
                <a:spcPct val="35000"/>
              </a:spcAft>
              <a:buNone/>
            </a:pPr>
            <a:r>
              <a:rPr lang="pl-PL" sz="2400" kern="1200" dirty="0"/>
              <a:t>normy </a:t>
            </a:r>
            <a:r>
              <a:rPr lang="pl-PL" sz="2400" kern="1200" dirty="0" err="1"/>
              <a:t>antydyskry-minacyjne</a:t>
            </a:r>
            <a:r>
              <a:rPr lang="pl-PL" sz="2400" kern="1200" dirty="0"/>
              <a:t> (art. 18</a:t>
            </a:r>
            <a:r>
              <a:rPr lang="pl-PL" sz="2400" kern="1200" baseline="30000" dirty="0"/>
              <a:t>3a</a:t>
            </a:r>
            <a:r>
              <a:rPr lang="pl-PL" sz="2400" kern="1200" dirty="0"/>
              <a:t> – 18</a:t>
            </a:r>
            <a:r>
              <a:rPr lang="pl-PL" sz="2400" kern="1200" baseline="30000" dirty="0"/>
              <a:t>3e </a:t>
            </a:r>
            <a:r>
              <a:rPr lang="pl-PL" sz="2400" kern="1200" dirty="0" err="1"/>
              <a:t>k.p</a:t>
            </a:r>
            <a:r>
              <a:rPr lang="pl-PL" sz="2400" kern="1200" dirty="0"/>
              <a:t>.)</a:t>
            </a:r>
          </a:p>
        </p:txBody>
      </p:sp>
      <p:sp>
        <p:nvSpPr>
          <p:cNvPr id="14" name="Owal 13"/>
          <p:cNvSpPr/>
          <p:nvPr/>
        </p:nvSpPr>
        <p:spPr>
          <a:xfrm>
            <a:off x="7202412" y="1628816"/>
            <a:ext cx="606888" cy="6068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Dowolny kształt: kształt 14"/>
          <p:cNvSpPr/>
          <p:nvPr/>
        </p:nvSpPr>
        <p:spPr>
          <a:xfrm>
            <a:off x="6777689" y="2592381"/>
            <a:ext cx="2391771" cy="1711882"/>
          </a:xfrm>
          <a:custGeom>
            <a:avLst/>
            <a:gdLst>
              <a:gd name="connsiteX0" fmla="*/ 0 w 1957703"/>
              <a:gd name="connsiteY0" fmla="*/ 0 h 1711882"/>
              <a:gd name="connsiteX1" fmla="*/ 1957703 w 1957703"/>
              <a:gd name="connsiteY1" fmla="*/ 0 h 1711882"/>
              <a:gd name="connsiteX2" fmla="*/ 1957703 w 1957703"/>
              <a:gd name="connsiteY2" fmla="*/ 1711882 h 1711882"/>
              <a:gd name="connsiteX3" fmla="*/ 0 w 1957703"/>
              <a:gd name="connsiteY3" fmla="*/ 1711882 h 1711882"/>
              <a:gd name="connsiteX4" fmla="*/ 0 w 1957703"/>
              <a:gd name="connsiteY4" fmla="*/ 0 h 171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3" h="1711882">
                <a:moveTo>
                  <a:pt x="0" y="0"/>
                </a:moveTo>
                <a:lnTo>
                  <a:pt x="1957703" y="0"/>
                </a:lnTo>
                <a:lnTo>
                  <a:pt x="1957703" y="1711882"/>
                </a:lnTo>
                <a:lnTo>
                  <a:pt x="0" y="1711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1577" tIns="0" rIns="0" bIns="0" numCol="1" spcCol="1270" anchor="t" anchorCtr="0">
            <a:noAutofit/>
          </a:bodyPr>
          <a:lstStyle/>
          <a:p>
            <a:pPr marL="0" lvl="0" indent="0" algn="l" defTabSz="1066800">
              <a:lnSpc>
                <a:spcPct val="90000"/>
              </a:lnSpc>
              <a:spcBef>
                <a:spcPct val="0"/>
              </a:spcBef>
              <a:spcAft>
                <a:spcPct val="35000"/>
              </a:spcAft>
              <a:buNone/>
            </a:pPr>
            <a:r>
              <a:rPr lang="pl-PL" sz="2400" kern="1200" dirty="0"/>
              <a:t>normy </a:t>
            </a:r>
            <a:r>
              <a:rPr lang="pl-PL" sz="2400" kern="1200" dirty="0" err="1"/>
              <a:t>antymobingowe</a:t>
            </a:r>
            <a:r>
              <a:rPr lang="pl-PL" sz="2400" kern="1200" dirty="0"/>
              <a:t> </a:t>
            </a:r>
          </a:p>
          <a:p>
            <a:pPr marL="0" lvl="0" indent="0" algn="l" defTabSz="1066800">
              <a:lnSpc>
                <a:spcPct val="90000"/>
              </a:lnSpc>
              <a:spcBef>
                <a:spcPct val="0"/>
              </a:spcBef>
              <a:spcAft>
                <a:spcPct val="35000"/>
              </a:spcAft>
              <a:buNone/>
            </a:pPr>
            <a:r>
              <a:rPr lang="pl-PL" sz="2400" kern="1200" dirty="0"/>
              <a:t>(art. 94</a:t>
            </a:r>
            <a:r>
              <a:rPr lang="pl-PL" sz="2400" kern="1200" baseline="30000" dirty="0"/>
              <a:t>3 </a:t>
            </a:r>
            <a:r>
              <a:rPr lang="pl-PL" sz="2400" kern="1200" dirty="0" err="1"/>
              <a:t>k.p</a:t>
            </a:r>
            <a:r>
              <a:rPr lang="pl-PL" sz="2400" kern="1200" dirty="0"/>
              <a:t>.)</a:t>
            </a:r>
          </a:p>
        </p:txBody>
      </p:sp>
      <p:sp>
        <p:nvSpPr>
          <p:cNvPr id="16" name="Owal 15"/>
          <p:cNvSpPr/>
          <p:nvPr/>
        </p:nvSpPr>
        <p:spPr>
          <a:xfrm>
            <a:off x="8905674" y="1216020"/>
            <a:ext cx="773292" cy="7732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Dowolny kształt: kształt 16"/>
          <p:cNvSpPr/>
          <p:nvPr/>
        </p:nvSpPr>
        <p:spPr>
          <a:xfrm>
            <a:off x="8905674" y="2123321"/>
            <a:ext cx="1957703" cy="4502718"/>
          </a:xfrm>
          <a:custGeom>
            <a:avLst/>
            <a:gdLst>
              <a:gd name="connsiteX0" fmla="*/ 0 w 1957703"/>
              <a:gd name="connsiteY0" fmla="*/ 0 h 4502718"/>
              <a:gd name="connsiteX1" fmla="*/ 1957703 w 1957703"/>
              <a:gd name="connsiteY1" fmla="*/ 0 h 4502718"/>
              <a:gd name="connsiteX2" fmla="*/ 1957703 w 1957703"/>
              <a:gd name="connsiteY2" fmla="*/ 4502718 h 4502718"/>
              <a:gd name="connsiteX3" fmla="*/ 0 w 1957703"/>
              <a:gd name="connsiteY3" fmla="*/ 4502718 h 4502718"/>
              <a:gd name="connsiteX4" fmla="*/ 0 w 1957703"/>
              <a:gd name="connsiteY4" fmla="*/ 0 h 450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3" h="4502718">
                <a:moveTo>
                  <a:pt x="0" y="0"/>
                </a:moveTo>
                <a:lnTo>
                  <a:pt x="1957703" y="0"/>
                </a:lnTo>
                <a:lnTo>
                  <a:pt x="1957703" y="4502718"/>
                </a:lnTo>
                <a:lnTo>
                  <a:pt x="0" y="4502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9752" tIns="0" rIns="0" bIns="0" numCol="1" spcCol="1270" anchor="t" anchorCtr="0">
            <a:noAutofit/>
          </a:bodyPr>
          <a:lstStyle/>
          <a:p>
            <a:pPr marL="0" lvl="0" indent="0" algn="l" defTabSz="1066800">
              <a:lnSpc>
                <a:spcPct val="90000"/>
              </a:lnSpc>
              <a:spcBef>
                <a:spcPct val="0"/>
              </a:spcBef>
              <a:spcAft>
                <a:spcPct val="35000"/>
              </a:spcAft>
              <a:buNone/>
            </a:pPr>
            <a:r>
              <a:rPr lang="pl-PL" sz="2400" kern="1200" dirty="0"/>
              <a:t>normy dotyczące trwałości stosunku pracy </a:t>
            </a:r>
          </a:p>
          <a:p>
            <a:pPr marL="0" lvl="0" indent="0" algn="l" defTabSz="1066800">
              <a:lnSpc>
                <a:spcPct val="90000"/>
              </a:lnSpc>
              <a:spcBef>
                <a:spcPct val="0"/>
              </a:spcBef>
              <a:spcAft>
                <a:spcPct val="35000"/>
              </a:spcAft>
              <a:buNone/>
            </a:pPr>
            <a:r>
              <a:rPr lang="pl-PL" sz="2400" kern="1200" dirty="0"/>
              <a:t>(np. art. 45 </a:t>
            </a:r>
            <a:r>
              <a:rPr lang="pl-PL" sz="2400" kern="1200" dirty="0" err="1"/>
              <a:t>k.p</a:t>
            </a:r>
            <a:r>
              <a:rPr lang="pl-PL" sz="2400" kern="1200" dirty="0"/>
              <a:t>.)</a:t>
            </a:r>
          </a:p>
        </p:txBody>
      </p:sp>
      <p:sp>
        <p:nvSpPr>
          <p:cNvPr id="3" name="pole tekstowe 2"/>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
        <p:nvSpPr>
          <p:cNvPr id="5" name="Dowolny kształt: kształt 4"/>
          <p:cNvSpPr/>
          <p:nvPr/>
        </p:nvSpPr>
        <p:spPr>
          <a:xfrm>
            <a:off x="358775" y="244477"/>
            <a:ext cx="4954370" cy="1218564"/>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37" tIns="307737" rIns="307737" bIns="307737" numCol="1" spcCol="1270" anchor="ctr" anchorCtr="0">
            <a:noAutofit/>
          </a:bodyPr>
          <a:lstStyle/>
          <a:p>
            <a:r>
              <a:rPr lang="pl-PL" sz="2800" dirty="0"/>
              <a:t>Indywidualne prawo pracy:</a:t>
            </a:r>
          </a:p>
        </p:txBody>
      </p:sp>
    </p:spTree>
    <p:extLst>
      <p:ext uri="{BB962C8B-B14F-4D97-AF65-F5344CB8AC3E}">
        <p14:creationId xmlns:p14="http://schemas.microsoft.com/office/powerpoint/2010/main" val="3931552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3"/>
          <p:cNvSpPr/>
          <p:nvPr/>
        </p:nvSpPr>
        <p:spPr>
          <a:xfrm>
            <a:off x="2207568" y="116632"/>
            <a:ext cx="6523547" cy="1340070"/>
          </a:xfrm>
          <a:custGeom>
            <a:avLst/>
            <a:gdLst>
              <a:gd name="connsiteX0" fmla="*/ 0 w 6523547"/>
              <a:gd name="connsiteY0" fmla="*/ 134007 h 1340070"/>
              <a:gd name="connsiteX1" fmla="*/ 134007 w 6523547"/>
              <a:gd name="connsiteY1" fmla="*/ 0 h 1340070"/>
              <a:gd name="connsiteX2" fmla="*/ 6389540 w 6523547"/>
              <a:gd name="connsiteY2" fmla="*/ 0 h 1340070"/>
              <a:gd name="connsiteX3" fmla="*/ 6523547 w 6523547"/>
              <a:gd name="connsiteY3" fmla="*/ 134007 h 1340070"/>
              <a:gd name="connsiteX4" fmla="*/ 6523547 w 6523547"/>
              <a:gd name="connsiteY4" fmla="*/ 1206063 h 1340070"/>
              <a:gd name="connsiteX5" fmla="*/ 6389540 w 6523547"/>
              <a:gd name="connsiteY5" fmla="*/ 1340070 h 1340070"/>
              <a:gd name="connsiteX6" fmla="*/ 134007 w 6523547"/>
              <a:gd name="connsiteY6" fmla="*/ 1340070 h 1340070"/>
              <a:gd name="connsiteX7" fmla="*/ 0 w 6523547"/>
              <a:gd name="connsiteY7" fmla="*/ 1206063 h 1340070"/>
              <a:gd name="connsiteX8" fmla="*/ 0 w 6523547"/>
              <a:gd name="connsiteY8" fmla="*/ 134007 h 13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3547" h="1340070">
                <a:moveTo>
                  <a:pt x="0" y="134007"/>
                </a:moveTo>
                <a:cubicBezTo>
                  <a:pt x="0" y="59997"/>
                  <a:pt x="59997" y="0"/>
                  <a:pt x="134007" y="0"/>
                </a:cubicBezTo>
                <a:lnTo>
                  <a:pt x="6389540" y="0"/>
                </a:lnTo>
                <a:cubicBezTo>
                  <a:pt x="6463550" y="0"/>
                  <a:pt x="6523547" y="59997"/>
                  <a:pt x="6523547" y="134007"/>
                </a:cubicBezTo>
                <a:lnTo>
                  <a:pt x="6523547" y="1206063"/>
                </a:lnTo>
                <a:cubicBezTo>
                  <a:pt x="6523547" y="1280073"/>
                  <a:pt x="6463550" y="1340070"/>
                  <a:pt x="6389540" y="1340070"/>
                </a:cubicBezTo>
                <a:lnTo>
                  <a:pt x="134007" y="1340070"/>
                </a:lnTo>
                <a:cubicBezTo>
                  <a:pt x="59997" y="1340070"/>
                  <a:pt x="0" y="1280073"/>
                  <a:pt x="0" y="1206063"/>
                </a:cubicBezTo>
                <a:lnTo>
                  <a:pt x="0" y="1340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639" tIns="87509" rIns="111639" bIns="87509" numCol="1" spcCol="1270" anchor="ctr" anchorCtr="0">
            <a:noAutofit/>
          </a:bodyPr>
          <a:lstStyle/>
          <a:p>
            <a:pPr algn="ctr" defTabSz="1689100">
              <a:lnSpc>
                <a:spcPct val="90000"/>
              </a:lnSpc>
              <a:spcBef>
                <a:spcPct val="0"/>
              </a:spcBef>
              <a:spcAft>
                <a:spcPct val="35000"/>
              </a:spcAft>
            </a:pPr>
            <a:r>
              <a:rPr lang="pl-PL" sz="3800" dirty="0"/>
              <a:t>Obowiązkowo ubezpieczeniu społecznemu podlegają:</a:t>
            </a:r>
          </a:p>
        </p:txBody>
      </p:sp>
      <p:sp>
        <p:nvSpPr>
          <p:cNvPr id="5" name="Dowolny kształt 4"/>
          <p:cNvSpPr/>
          <p:nvPr/>
        </p:nvSpPr>
        <p:spPr>
          <a:xfrm>
            <a:off x="2859922" y="1456702"/>
            <a:ext cx="427765" cy="416140"/>
          </a:xfrm>
          <a:custGeom>
            <a:avLst/>
            <a:gdLst/>
            <a:ahLst/>
            <a:cxnLst/>
            <a:rect l="0" t="0" r="0" b="0"/>
            <a:pathLst>
              <a:path>
                <a:moveTo>
                  <a:pt x="0" y="0"/>
                </a:moveTo>
                <a:lnTo>
                  <a:pt x="0" y="416140"/>
                </a:lnTo>
                <a:lnTo>
                  <a:pt x="427765" y="416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owolny kształt 5"/>
          <p:cNvSpPr/>
          <p:nvPr/>
        </p:nvSpPr>
        <p:spPr>
          <a:xfrm>
            <a:off x="3215682" y="1572223"/>
            <a:ext cx="2042087" cy="601238"/>
          </a:xfrm>
          <a:custGeom>
            <a:avLst/>
            <a:gdLst>
              <a:gd name="connsiteX0" fmla="*/ 0 w 1970081"/>
              <a:gd name="connsiteY0" fmla="*/ 60124 h 601238"/>
              <a:gd name="connsiteX1" fmla="*/ 60124 w 1970081"/>
              <a:gd name="connsiteY1" fmla="*/ 0 h 601238"/>
              <a:gd name="connsiteX2" fmla="*/ 1909957 w 1970081"/>
              <a:gd name="connsiteY2" fmla="*/ 0 h 601238"/>
              <a:gd name="connsiteX3" fmla="*/ 1970081 w 1970081"/>
              <a:gd name="connsiteY3" fmla="*/ 60124 h 601238"/>
              <a:gd name="connsiteX4" fmla="*/ 1970081 w 1970081"/>
              <a:gd name="connsiteY4" fmla="*/ 541114 h 601238"/>
              <a:gd name="connsiteX5" fmla="*/ 1909957 w 1970081"/>
              <a:gd name="connsiteY5" fmla="*/ 601238 h 601238"/>
              <a:gd name="connsiteX6" fmla="*/ 60124 w 1970081"/>
              <a:gd name="connsiteY6" fmla="*/ 601238 h 601238"/>
              <a:gd name="connsiteX7" fmla="*/ 0 w 1970081"/>
              <a:gd name="connsiteY7" fmla="*/ 541114 h 601238"/>
              <a:gd name="connsiteX8" fmla="*/ 0 w 1970081"/>
              <a:gd name="connsiteY8" fmla="*/ 60124 h 60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081" h="601238">
                <a:moveTo>
                  <a:pt x="0" y="60124"/>
                </a:moveTo>
                <a:cubicBezTo>
                  <a:pt x="0" y="26918"/>
                  <a:pt x="26918" y="0"/>
                  <a:pt x="60124" y="0"/>
                </a:cubicBezTo>
                <a:lnTo>
                  <a:pt x="1909957" y="0"/>
                </a:lnTo>
                <a:cubicBezTo>
                  <a:pt x="1943163" y="0"/>
                  <a:pt x="1970081" y="26918"/>
                  <a:pt x="1970081" y="60124"/>
                </a:cubicBezTo>
                <a:lnTo>
                  <a:pt x="1970081" y="541114"/>
                </a:lnTo>
                <a:cubicBezTo>
                  <a:pt x="1970081" y="574320"/>
                  <a:pt x="1943163" y="601238"/>
                  <a:pt x="1909957" y="601238"/>
                </a:cubicBezTo>
                <a:lnTo>
                  <a:pt x="60124" y="601238"/>
                </a:lnTo>
                <a:cubicBezTo>
                  <a:pt x="26918" y="601238"/>
                  <a:pt x="0" y="574320"/>
                  <a:pt x="0" y="541114"/>
                </a:cubicBezTo>
                <a:lnTo>
                  <a:pt x="0" y="6012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090" tIns="37930" rIns="48090" bIns="37930" numCol="1" spcCol="1270" anchor="ctr" anchorCtr="0">
            <a:noAutofit/>
          </a:bodyPr>
          <a:lstStyle/>
          <a:p>
            <a:pPr algn="ctr" defTabSz="711200">
              <a:lnSpc>
                <a:spcPct val="90000"/>
              </a:lnSpc>
              <a:spcBef>
                <a:spcPct val="0"/>
              </a:spcBef>
              <a:spcAft>
                <a:spcPct val="35000"/>
              </a:spcAft>
            </a:pPr>
            <a:r>
              <a:rPr lang="pl-PL" sz="1600" dirty="0"/>
              <a:t>pracownicy</a:t>
            </a:r>
          </a:p>
        </p:txBody>
      </p:sp>
      <p:sp>
        <p:nvSpPr>
          <p:cNvPr id="7" name="Dowolny kształt 6"/>
          <p:cNvSpPr/>
          <p:nvPr/>
        </p:nvSpPr>
        <p:spPr>
          <a:xfrm>
            <a:off x="2859922" y="1456703"/>
            <a:ext cx="355761" cy="1150337"/>
          </a:xfrm>
          <a:custGeom>
            <a:avLst/>
            <a:gdLst/>
            <a:ahLst/>
            <a:cxnLst/>
            <a:rect l="0" t="0" r="0" b="0"/>
            <a:pathLst>
              <a:path>
                <a:moveTo>
                  <a:pt x="0" y="0"/>
                </a:moveTo>
                <a:lnTo>
                  <a:pt x="0" y="1150337"/>
                </a:lnTo>
                <a:lnTo>
                  <a:pt x="355761" y="115033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owolny kształt 7"/>
          <p:cNvSpPr/>
          <p:nvPr/>
        </p:nvSpPr>
        <p:spPr>
          <a:xfrm>
            <a:off x="3215684" y="2348880"/>
            <a:ext cx="4340683" cy="516319"/>
          </a:xfrm>
          <a:custGeom>
            <a:avLst/>
            <a:gdLst>
              <a:gd name="connsiteX0" fmla="*/ 0 w 4340683"/>
              <a:gd name="connsiteY0" fmla="*/ 51632 h 516319"/>
              <a:gd name="connsiteX1" fmla="*/ 51632 w 4340683"/>
              <a:gd name="connsiteY1" fmla="*/ 0 h 516319"/>
              <a:gd name="connsiteX2" fmla="*/ 4289051 w 4340683"/>
              <a:gd name="connsiteY2" fmla="*/ 0 h 516319"/>
              <a:gd name="connsiteX3" fmla="*/ 4340683 w 4340683"/>
              <a:gd name="connsiteY3" fmla="*/ 51632 h 516319"/>
              <a:gd name="connsiteX4" fmla="*/ 4340683 w 4340683"/>
              <a:gd name="connsiteY4" fmla="*/ 464687 h 516319"/>
              <a:gd name="connsiteX5" fmla="*/ 4289051 w 4340683"/>
              <a:gd name="connsiteY5" fmla="*/ 516319 h 516319"/>
              <a:gd name="connsiteX6" fmla="*/ 51632 w 4340683"/>
              <a:gd name="connsiteY6" fmla="*/ 516319 h 516319"/>
              <a:gd name="connsiteX7" fmla="*/ 0 w 4340683"/>
              <a:gd name="connsiteY7" fmla="*/ 464687 h 516319"/>
              <a:gd name="connsiteX8" fmla="*/ 0 w 4340683"/>
              <a:gd name="connsiteY8" fmla="*/ 51632 h 51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683" h="516319">
                <a:moveTo>
                  <a:pt x="0" y="51632"/>
                </a:moveTo>
                <a:cubicBezTo>
                  <a:pt x="0" y="23116"/>
                  <a:pt x="23116" y="0"/>
                  <a:pt x="51632" y="0"/>
                </a:cubicBezTo>
                <a:lnTo>
                  <a:pt x="4289051" y="0"/>
                </a:lnTo>
                <a:cubicBezTo>
                  <a:pt x="4317567" y="0"/>
                  <a:pt x="4340683" y="23116"/>
                  <a:pt x="4340683" y="51632"/>
                </a:cubicBezTo>
                <a:lnTo>
                  <a:pt x="4340683" y="464687"/>
                </a:lnTo>
                <a:cubicBezTo>
                  <a:pt x="4340683" y="493203"/>
                  <a:pt x="4317567" y="516319"/>
                  <a:pt x="4289051" y="516319"/>
                </a:cubicBezTo>
                <a:lnTo>
                  <a:pt x="51632" y="516319"/>
                </a:lnTo>
                <a:cubicBezTo>
                  <a:pt x="23116" y="516319"/>
                  <a:pt x="0" y="493203"/>
                  <a:pt x="0" y="464687"/>
                </a:cubicBezTo>
                <a:lnTo>
                  <a:pt x="0" y="5163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602" tIns="35442" rIns="45602" bIns="35442" numCol="1" spcCol="1270" anchor="ctr" anchorCtr="0">
            <a:noAutofit/>
          </a:bodyPr>
          <a:lstStyle/>
          <a:p>
            <a:pPr algn="ctr" defTabSz="711200">
              <a:lnSpc>
                <a:spcPct val="90000"/>
              </a:lnSpc>
              <a:spcBef>
                <a:spcPct val="0"/>
              </a:spcBef>
              <a:spcAft>
                <a:spcPct val="35000"/>
              </a:spcAft>
            </a:pPr>
            <a:r>
              <a:rPr lang="pl-PL" sz="1600" dirty="0"/>
              <a:t>osoby wykonujące pracę nakładczą</a:t>
            </a:r>
          </a:p>
        </p:txBody>
      </p:sp>
      <p:sp>
        <p:nvSpPr>
          <p:cNvPr id="9" name="Dowolny kształt 8"/>
          <p:cNvSpPr/>
          <p:nvPr/>
        </p:nvSpPr>
        <p:spPr>
          <a:xfrm>
            <a:off x="2859921" y="1495213"/>
            <a:ext cx="355761" cy="1762265"/>
          </a:xfrm>
          <a:custGeom>
            <a:avLst/>
            <a:gdLst/>
            <a:ahLst/>
            <a:cxnLst/>
            <a:rect l="0" t="0" r="0" b="0"/>
            <a:pathLst>
              <a:path>
                <a:moveTo>
                  <a:pt x="0" y="0"/>
                </a:moveTo>
                <a:lnTo>
                  <a:pt x="0" y="1762265"/>
                </a:lnTo>
                <a:lnTo>
                  <a:pt x="355761" y="17622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owolny kształt 9"/>
          <p:cNvSpPr/>
          <p:nvPr/>
        </p:nvSpPr>
        <p:spPr>
          <a:xfrm>
            <a:off x="3215683" y="2996955"/>
            <a:ext cx="6671180" cy="444026"/>
          </a:xfrm>
          <a:custGeom>
            <a:avLst/>
            <a:gdLst>
              <a:gd name="connsiteX0" fmla="*/ 0 w 6671180"/>
              <a:gd name="connsiteY0" fmla="*/ 44403 h 444026"/>
              <a:gd name="connsiteX1" fmla="*/ 44403 w 6671180"/>
              <a:gd name="connsiteY1" fmla="*/ 0 h 444026"/>
              <a:gd name="connsiteX2" fmla="*/ 6626777 w 6671180"/>
              <a:gd name="connsiteY2" fmla="*/ 0 h 444026"/>
              <a:gd name="connsiteX3" fmla="*/ 6671180 w 6671180"/>
              <a:gd name="connsiteY3" fmla="*/ 44403 h 444026"/>
              <a:gd name="connsiteX4" fmla="*/ 6671180 w 6671180"/>
              <a:gd name="connsiteY4" fmla="*/ 399623 h 444026"/>
              <a:gd name="connsiteX5" fmla="*/ 6626777 w 6671180"/>
              <a:gd name="connsiteY5" fmla="*/ 444026 h 444026"/>
              <a:gd name="connsiteX6" fmla="*/ 44403 w 6671180"/>
              <a:gd name="connsiteY6" fmla="*/ 444026 h 444026"/>
              <a:gd name="connsiteX7" fmla="*/ 0 w 6671180"/>
              <a:gd name="connsiteY7" fmla="*/ 399623 h 444026"/>
              <a:gd name="connsiteX8" fmla="*/ 0 w 6671180"/>
              <a:gd name="connsiteY8" fmla="*/ 44403 h 44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1180" h="444026">
                <a:moveTo>
                  <a:pt x="0" y="44403"/>
                </a:moveTo>
                <a:cubicBezTo>
                  <a:pt x="0" y="19880"/>
                  <a:pt x="19880" y="0"/>
                  <a:pt x="44403" y="0"/>
                </a:cubicBezTo>
                <a:lnTo>
                  <a:pt x="6626777" y="0"/>
                </a:lnTo>
                <a:cubicBezTo>
                  <a:pt x="6651300" y="0"/>
                  <a:pt x="6671180" y="19880"/>
                  <a:pt x="6671180" y="44403"/>
                </a:cubicBezTo>
                <a:lnTo>
                  <a:pt x="6671180" y="399623"/>
                </a:lnTo>
                <a:cubicBezTo>
                  <a:pt x="6671180" y="424146"/>
                  <a:pt x="6651300" y="444026"/>
                  <a:pt x="6626777" y="444026"/>
                </a:cubicBezTo>
                <a:lnTo>
                  <a:pt x="44403" y="444026"/>
                </a:lnTo>
                <a:cubicBezTo>
                  <a:pt x="19880" y="444026"/>
                  <a:pt x="0" y="424146"/>
                  <a:pt x="0" y="399623"/>
                </a:cubicBezTo>
                <a:lnTo>
                  <a:pt x="0" y="444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485" tIns="33325" rIns="43485" bIns="33325" numCol="1" spcCol="1270" anchor="ctr" anchorCtr="0">
            <a:noAutofit/>
          </a:bodyPr>
          <a:lstStyle/>
          <a:p>
            <a:pPr algn="ctr" defTabSz="711200">
              <a:lnSpc>
                <a:spcPct val="90000"/>
              </a:lnSpc>
              <a:spcBef>
                <a:spcPct val="0"/>
              </a:spcBef>
              <a:spcAft>
                <a:spcPct val="35000"/>
              </a:spcAft>
            </a:pPr>
            <a:r>
              <a:rPr lang="pl-PL" sz="1600" dirty="0"/>
              <a:t>członkowie rolniczych spółdzielni produkcyjnych</a:t>
            </a:r>
          </a:p>
        </p:txBody>
      </p:sp>
      <p:sp>
        <p:nvSpPr>
          <p:cNvPr id="11" name="Dowolny kształt 10"/>
          <p:cNvSpPr/>
          <p:nvPr/>
        </p:nvSpPr>
        <p:spPr>
          <a:xfrm>
            <a:off x="2859922" y="1456702"/>
            <a:ext cx="355761" cy="2648656"/>
          </a:xfrm>
          <a:custGeom>
            <a:avLst/>
            <a:gdLst/>
            <a:ahLst/>
            <a:cxnLst/>
            <a:rect l="0" t="0" r="0" b="0"/>
            <a:pathLst>
              <a:path>
                <a:moveTo>
                  <a:pt x="0" y="0"/>
                </a:moveTo>
                <a:lnTo>
                  <a:pt x="0" y="2648656"/>
                </a:lnTo>
                <a:lnTo>
                  <a:pt x="355761" y="26486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3215683" y="3573014"/>
            <a:ext cx="6898362" cy="1064691"/>
          </a:xfrm>
          <a:custGeom>
            <a:avLst/>
            <a:gdLst>
              <a:gd name="connsiteX0" fmla="*/ 0 w 6898362"/>
              <a:gd name="connsiteY0" fmla="*/ 106469 h 1064691"/>
              <a:gd name="connsiteX1" fmla="*/ 106469 w 6898362"/>
              <a:gd name="connsiteY1" fmla="*/ 0 h 1064691"/>
              <a:gd name="connsiteX2" fmla="*/ 6791893 w 6898362"/>
              <a:gd name="connsiteY2" fmla="*/ 0 h 1064691"/>
              <a:gd name="connsiteX3" fmla="*/ 6898362 w 6898362"/>
              <a:gd name="connsiteY3" fmla="*/ 106469 h 1064691"/>
              <a:gd name="connsiteX4" fmla="*/ 6898362 w 6898362"/>
              <a:gd name="connsiteY4" fmla="*/ 958222 h 1064691"/>
              <a:gd name="connsiteX5" fmla="*/ 6791893 w 6898362"/>
              <a:gd name="connsiteY5" fmla="*/ 1064691 h 1064691"/>
              <a:gd name="connsiteX6" fmla="*/ 106469 w 6898362"/>
              <a:gd name="connsiteY6" fmla="*/ 1064691 h 1064691"/>
              <a:gd name="connsiteX7" fmla="*/ 0 w 6898362"/>
              <a:gd name="connsiteY7" fmla="*/ 958222 h 1064691"/>
              <a:gd name="connsiteX8" fmla="*/ 0 w 6898362"/>
              <a:gd name="connsiteY8" fmla="*/ 106469 h 106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8362" h="1064691">
                <a:moveTo>
                  <a:pt x="0" y="106469"/>
                </a:moveTo>
                <a:cubicBezTo>
                  <a:pt x="0" y="47668"/>
                  <a:pt x="47668" y="0"/>
                  <a:pt x="106469" y="0"/>
                </a:cubicBezTo>
                <a:lnTo>
                  <a:pt x="6791893" y="0"/>
                </a:lnTo>
                <a:cubicBezTo>
                  <a:pt x="6850694" y="0"/>
                  <a:pt x="6898362" y="47668"/>
                  <a:pt x="6898362" y="106469"/>
                </a:cubicBezTo>
                <a:lnTo>
                  <a:pt x="6898362" y="958222"/>
                </a:lnTo>
                <a:cubicBezTo>
                  <a:pt x="6898362" y="1017023"/>
                  <a:pt x="6850694" y="1064691"/>
                  <a:pt x="6791893" y="1064691"/>
                </a:cubicBezTo>
                <a:lnTo>
                  <a:pt x="106469" y="1064691"/>
                </a:lnTo>
                <a:cubicBezTo>
                  <a:pt x="47668" y="1064691"/>
                  <a:pt x="0" y="1017023"/>
                  <a:pt x="0" y="958222"/>
                </a:cubicBezTo>
                <a:lnTo>
                  <a:pt x="0" y="1064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64" tIns="51504" rIns="61664" bIns="51504" numCol="1" spcCol="1270" anchor="ctr" anchorCtr="0">
            <a:noAutofit/>
          </a:bodyPr>
          <a:lstStyle/>
          <a:p>
            <a:pPr algn="ctr" defTabSz="711200">
              <a:lnSpc>
                <a:spcPct val="90000"/>
              </a:lnSpc>
              <a:spcBef>
                <a:spcPct val="0"/>
              </a:spcBef>
              <a:spcAft>
                <a:spcPct val="35000"/>
              </a:spcAft>
            </a:pPr>
            <a:r>
              <a:rPr lang="pl-PL" sz="1600" dirty="0"/>
              <a:t>osoby wykonujące pracę na podstawie umowy agencyjnej lub umowy zlecenia albo innej umowy o świadczenie usług, do której zgodnie z KC stosuje się przepisy o zleceniu</a:t>
            </a:r>
          </a:p>
        </p:txBody>
      </p:sp>
      <p:sp>
        <p:nvSpPr>
          <p:cNvPr id="13" name="Dowolny kształt 12"/>
          <p:cNvSpPr/>
          <p:nvPr/>
        </p:nvSpPr>
        <p:spPr>
          <a:xfrm>
            <a:off x="2859922" y="1453312"/>
            <a:ext cx="427765" cy="4487942"/>
          </a:xfrm>
          <a:custGeom>
            <a:avLst/>
            <a:gdLst/>
            <a:ahLst/>
            <a:cxnLst/>
            <a:rect l="0" t="0" r="0" b="0"/>
            <a:pathLst>
              <a:path>
                <a:moveTo>
                  <a:pt x="0" y="0"/>
                </a:moveTo>
                <a:lnTo>
                  <a:pt x="0" y="4487942"/>
                </a:lnTo>
                <a:lnTo>
                  <a:pt x="427765" y="448794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owolny kształt 13"/>
          <p:cNvSpPr/>
          <p:nvPr/>
        </p:nvSpPr>
        <p:spPr>
          <a:xfrm>
            <a:off x="3215681" y="5733258"/>
            <a:ext cx="5289478" cy="422772"/>
          </a:xfrm>
          <a:custGeom>
            <a:avLst/>
            <a:gdLst>
              <a:gd name="connsiteX0" fmla="*/ 0 w 5217472"/>
              <a:gd name="connsiteY0" fmla="*/ 42277 h 422772"/>
              <a:gd name="connsiteX1" fmla="*/ 42277 w 5217472"/>
              <a:gd name="connsiteY1" fmla="*/ 0 h 422772"/>
              <a:gd name="connsiteX2" fmla="*/ 5175195 w 5217472"/>
              <a:gd name="connsiteY2" fmla="*/ 0 h 422772"/>
              <a:gd name="connsiteX3" fmla="*/ 5217472 w 5217472"/>
              <a:gd name="connsiteY3" fmla="*/ 42277 h 422772"/>
              <a:gd name="connsiteX4" fmla="*/ 5217472 w 5217472"/>
              <a:gd name="connsiteY4" fmla="*/ 380495 h 422772"/>
              <a:gd name="connsiteX5" fmla="*/ 5175195 w 5217472"/>
              <a:gd name="connsiteY5" fmla="*/ 422772 h 422772"/>
              <a:gd name="connsiteX6" fmla="*/ 42277 w 5217472"/>
              <a:gd name="connsiteY6" fmla="*/ 422772 h 422772"/>
              <a:gd name="connsiteX7" fmla="*/ 0 w 5217472"/>
              <a:gd name="connsiteY7" fmla="*/ 380495 h 422772"/>
              <a:gd name="connsiteX8" fmla="*/ 0 w 5217472"/>
              <a:gd name="connsiteY8" fmla="*/ 42277 h 4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7472" h="422772">
                <a:moveTo>
                  <a:pt x="0" y="42277"/>
                </a:moveTo>
                <a:cubicBezTo>
                  <a:pt x="0" y="18928"/>
                  <a:pt x="18928" y="0"/>
                  <a:pt x="42277" y="0"/>
                </a:cubicBezTo>
                <a:lnTo>
                  <a:pt x="5175195" y="0"/>
                </a:lnTo>
                <a:cubicBezTo>
                  <a:pt x="5198544" y="0"/>
                  <a:pt x="5217472" y="18928"/>
                  <a:pt x="5217472" y="42277"/>
                </a:cubicBezTo>
                <a:lnTo>
                  <a:pt x="5217472" y="380495"/>
                </a:lnTo>
                <a:cubicBezTo>
                  <a:pt x="5217472" y="403844"/>
                  <a:pt x="5198544" y="422772"/>
                  <a:pt x="5175195" y="422772"/>
                </a:cubicBezTo>
                <a:lnTo>
                  <a:pt x="42277" y="422772"/>
                </a:lnTo>
                <a:cubicBezTo>
                  <a:pt x="18928" y="422772"/>
                  <a:pt x="0" y="403844"/>
                  <a:pt x="0" y="380495"/>
                </a:cubicBezTo>
                <a:lnTo>
                  <a:pt x="0" y="422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863" tIns="32703" rIns="42863" bIns="32703" numCol="1" spcCol="1270" anchor="ctr" anchorCtr="0">
            <a:noAutofit/>
          </a:bodyPr>
          <a:lstStyle/>
          <a:p>
            <a:pPr algn="ctr" defTabSz="711200">
              <a:lnSpc>
                <a:spcPct val="90000"/>
              </a:lnSpc>
              <a:spcBef>
                <a:spcPct val="0"/>
              </a:spcBef>
              <a:spcAft>
                <a:spcPct val="35000"/>
              </a:spcAft>
            </a:pPr>
            <a:r>
              <a:rPr lang="pl-PL" sz="1600" dirty="0"/>
              <a:t>osoby prowadzące pozarolniczą działalność</a:t>
            </a:r>
          </a:p>
        </p:txBody>
      </p:sp>
      <p:sp>
        <p:nvSpPr>
          <p:cNvPr id="15" name="Dowolny kształt 14"/>
          <p:cNvSpPr/>
          <p:nvPr/>
        </p:nvSpPr>
        <p:spPr>
          <a:xfrm>
            <a:off x="2859922" y="1456703"/>
            <a:ext cx="355761" cy="3763239"/>
          </a:xfrm>
          <a:custGeom>
            <a:avLst/>
            <a:gdLst/>
            <a:ahLst/>
            <a:cxnLst/>
            <a:rect l="0" t="0" r="0" b="0"/>
            <a:pathLst>
              <a:path>
                <a:moveTo>
                  <a:pt x="0" y="0"/>
                </a:moveTo>
                <a:lnTo>
                  <a:pt x="0" y="3763239"/>
                </a:lnTo>
                <a:lnTo>
                  <a:pt x="355761" y="37632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3215683" y="4941168"/>
            <a:ext cx="3959190" cy="557546"/>
          </a:xfrm>
          <a:custGeom>
            <a:avLst/>
            <a:gdLst>
              <a:gd name="connsiteX0" fmla="*/ 0 w 3959190"/>
              <a:gd name="connsiteY0" fmla="*/ 55755 h 557546"/>
              <a:gd name="connsiteX1" fmla="*/ 55755 w 3959190"/>
              <a:gd name="connsiteY1" fmla="*/ 0 h 557546"/>
              <a:gd name="connsiteX2" fmla="*/ 3903435 w 3959190"/>
              <a:gd name="connsiteY2" fmla="*/ 0 h 557546"/>
              <a:gd name="connsiteX3" fmla="*/ 3959190 w 3959190"/>
              <a:gd name="connsiteY3" fmla="*/ 55755 h 557546"/>
              <a:gd name="connsiteX4" fmla="*/ 3959190 w 3959190"/>
              <a:gd name="connsiteY4" fmla="*/ 501791 h 557546"/>
              <a:gd name="connsiteX5" fmla="*/ 3903435 w 3959190"/>
              <a:gd name="connsiteY5" fmla="*/ 557546 h 557546"/>
              <a:gd name="connsiteX6" fmla="*/ 55755 w 3959190"/>
              <a:gd name="connsiteY6" fmla="*/ 557546 h 557546"/>
              <a:gd name="connsiteX7" fmla="*/ 0 w 3959190"/>
              <a:gd name="connsiteY7" fmla="*/ 501791 h 557546"/>
              <a:gd name="connsiteX8" fmla="*/ 0 w 3959190"/>
              <a:gd name="connsiteY8" fmla="*/ 55755 h 55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190" h="557546">
                <a:moveTo>
                  <a:pt x="0" y="55755"/>
                </a:moveTo>
                <a:cubicBezTo>
                  <a:pt x="0" y="24962"/>
                  <a:pt x="24962" y="0"/>
                  <a:pt x="55755" y="0"/>
                </a:cubicBezTo>
                <a:lnTo>
                  <a:pt x="3903435" y="0"/>
                </a:lnTo>
                <a:cubicBezTo>
                  <a:pt x="3934228" y="0"/>
                  <a:pt x="3959190" y="24962"/>
                  <a:pt x="3959190" y="55755"/>
                </a:cubicBezTo>
                <a:lnTo>
                  <a:pt x="3959190" y="501791"/>
                </a:lnTo>
                <a:cubicBezTo>
                  <a:pt x="3959190" y="532584"/>
                  <a:pt x="3934228" y="557546"/>
                  <a:pt x="3903435" y="557546"/>
                </a:cubicBezTo>
                <a:lnTo>
                  <a:pt x="55755" y="557546"/>
                </a:lnTo>
                <a:cubicBezTo>
                  <a:pt x="24962" y="557546"/>
                  <a:pt x="0" y="532584"/>
                  <a:pt x="0" y="501791"/>
                </a:cubicBezTo>
                <a:lnTo>
                  <a:pt x="0" y="5575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810" tIns="36650" rIns="46810" bIns="36650" numCol="1" spcCol="1270" anchor="ctr" anchorCtr="0">
            <a:noAutofit/>
          </a:bodyPr>
          <a:lstStyle/>
          <a:p>
            <a:pPr algn="ctr" defTabSz="711200">
              <a:lnSpc>
                <a:spcPct val="90000"/>
              </a:lnSpc>
              <a:spcBef>
                <a:spcPct val="0"/>
              </a:spcBef>
              <a:spcAft>
                <a:spcPct val="35000"/>
              </a:spcAft>
            </a:pPr>
            <a:r>
              <a:rPr lang="pl-PL" sz="1600" dirty="0"/>
              <a:t>posłowie i senatorowie</a:t>
            </a:r>
          </a:p>
        </p:txBody>
      </p:sp>
    </p:spTree>
    <p:extLst>
      <p:ext uri="{BB962C8B-B14F-4D97-AF65-F5344CB8AC3E}">
        <p14:creationId xmlns:p14="http://schemas.microsoft.com/office/powerpoint/2010/main" val="107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olny kształt 3"/>
          <p:cNvSpPr/>
          <p:nvPr/>
        </p:nvSpPr>
        <p:spPr>
          <a:xfrm>
            <a:off x="2567609" y="260648"/>
            <a:ext cx="5788790" cy="1189136"/>
          </a:xfrm>
          <a:custGeom>
            <a:avLst/>
            <a:gdLst>
              <a:gd name="connsiteX0" fmla="*/ 0 w 5788790"/>
              <a:gd name="connsiteY0" fmla="*/ 118914 h 1189136"/>
              <a:gd name="connsiteX1" fmla="*/ 118914 w 5788790"/>
              <a:gd name="connsiteY1" fmla="*/ 0 h 1189136"/>
              <a:gd name="connsiteX2" fmla="*/ 5669876 w 5788790"/>
              <a:gd name="connsiteY2" fmla="*/ 0 h 1189136"/>
              <a:gd name="connsiteX3" fmla="*/ 5788790 w 5788790"/>
              <a:gd name="connsiteY3" fmla="*/ 118914 h 1189136"/>
              <a:gd name="connsiteX4" fmla="*/ 5788790 w 5788790"/>
              <a:gd name="connsiteY4" fmla="*/ 1070222 h 1189136"/>
              <a:gd name="connsiteX5" fmla="*/ 5669876 w 5788790"/>
              <a:gd name="connsiteY5" fmla="*/ 1189136 h 1189136"/>
              <a:gd name="connsiteX6" fmla="*/ 118914 w 5788790"/>
              <a:gd name="connsiteY6" fmla="*/ 1189136 h 1189136"/>
              <a:gd name="connsiteX7" fmla="*/ 0 w 5788790"/>
              <a:gd name="connsiteY7" fmla="*/ 1070222 h 1189136"/>
              <a:gd name="connsiteX8" fmla="*/ 0 w 5788790"/>
              <a:gd name="connsiteY8" fmla="*/ 118914 h 11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790" h="1189136">
                <a:moveTo>
                  <a:pt x="0" y="118914"/>
                </a:moveTo>
                <a:cubicBezTo>
                  <a:pt x="0" y="53240"/>
                  <a:pt x="53240" y="0"/>
                  <a:pt x="118914" y="0"/>
                </a:cubicBezTo>
                <a:lnTo>
                  <a:pt x="5669876" y="0"/>
                </a:lnTo>
                <a:cubicBezTo>
                  <a:pt x="5735550" y="0"/>
                  <a:pt x="5788790" y="53240"/>
                  <a:pt x="5788790" y="118914"/>
                </a:cubicBezTo>
                <a:lnTo>
                  <a:pt x="5788790" y="1070222"/>
                </a:lnTo>
                <a:cubicBezTo>
                  <a:pt x="5788790" y="1135896"/>
                  <a:pt x="5735550" y="1189136"/>
                  <a:pt x="5669876" y="1189136"/>
                </a:cubicBezTo>
                <a:lnTo>
                  <a:pt x="118914" y="1189136"/>
                </a:lnTo>
                <a:cubicBezTo>
                  <a:pt x="53240" y="1189136"/>
                  <a:pt x="0" y="1135896"/>
                  <a:pt x="0" y="1070222"/>
                </a:cubicBezTo>
                <a:lnTo>
                  <a:pt x="0" y="1189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99" tIns="78009" rIns="99599" bIns="78009" numCol="1" spcCol="1270" anchor="ctr" anchorCtr="0">
            <a:noAutofit/>
          </a:bodyPr>
          <a:lstStyle/>
          <a:p>
            <a:pPr algn="ctr" defTabSz="1511300">
              <a:lnSpc>
                <a:spcPct val="90000"/>
              </a:lnSpc>
              <a:spcBef>
                <a:spcPct val="0"/>
              </a:spcBef>
              <a:spcAft>
                <a:spcPct val="35000"/>
              </a:spcAft>
            </a:pPr>
            <a:r>
              <a:rPr lang="pl-PL" sz="3400" dirty="0"/>
              <a:t>Obowiązkowo ubezpieczeniu społecznemu podlegają:</a:t>
            </a:r>
          </a:p>
        </p:txBody>
      </p:sp>
      <p:sp>
        <p:nvSpPr>
          <p:cNvPr id="5" name="Dowolny kształt 4"/>
          <p:cNvSpPr/>
          <p:nvPr/>
        </p:nvSpPr>
        <p:spPr>
          <a:xfrm>
            <a:off x="3146488" y="1449784"/>
            <a:ext cx="429230" cy="326918"/>
          </a:xfrm>
          <a:custGeom>
            <a:avLst/>
            <a:gdLst/>
            <a:ahLst/>
            <a:cxnLst/>
            <a:rect l="0" t="0" r="0" b="0"/>
            <a:pathLst>
              <a:path>
                <a:moveTo>
                  <a:pt x="0" y="0"/>
                </a:moveTo>
                <a:lnTo>
                  <a:pt x="0" y="326918"/>
                </a:lnTo>
                <a:lnTo>
                  <a:pt x="429230" y="3269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owolny kształt 5"/>
          <p:cNvSpPr/>
          <p:nvPr/>
        </p:nvSpPr>
        <p:spPr>
          <a:xfrm>
            <a:off x="3575720" y="1509942"/>
            <a:ext cx="2589937" cy="533520"/>
          </a:xfrm>
          <a:custGeom>
            <a:avLst/>
            <a:gdLst>
              <a:gd name="connsiteX0" fmla="*/ 0 w 2589937"/>
              <a:gd name="connsiteY0" fmla="*/ 53352 h 533520"/>
              <a:gd name="connsiteX1" fmla="*/ 53352 w 2589937"/>
              <a:gd name="connsiteY1" fmla="*/ 0 h 533520"/>
              <a:gd name="connsiteX2" fmla="*/ 2536585 w 2589937"/>
              <a:gd name="connsiteY2" fmla="*/ 0 h 533520"/>
              <a:gd name="connsiteX3" fmla="*/ 2589937 w 2589937"/>
              <a:gd name="connsiteY3" fmla="*/ 53352 h 533520"/>
              <a:gd name="connsiteX4" fmla="*/ 2589937 w 2589937"/>
              <a:gd name="connsiteY4" fmla="*/ 480168 h 533520"/>
              <a:gd name="connsiteX5" fmla="*/ 2536585 w 2589937"/>
              <a:gd name="connsiteY5" fmla="*/ 533520 h 533520"/>
              <a:gd name="connsiteX6" fmla="*/ 53352 w 2589937"/>
              <a:gd name="connsiteY6" fmla="*/ 533520 h 533520"/>
              <a:gd name="connsiteX7" fmla="*/ 0 w 2589937"/>
              <a:gd name="connsiteY7" fmla="*/ 480168 h 533520"/>
              <a:gd name="connsiteX8" fmla="*/ 0 w 2589937"/>
              <a:gd name="connsiteY8" fmla="*/ 53352 h 5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937" h="533520">
                <a:moveTo>
                  <a:pt x="0" y="53352"/>
                </a:moveTo>
                <a:cubicBezTo>
                  <a:pt x="0" y="23887"/>
                  <a:pt x="23887" y="0"/>
                  <a:pt x="53352" y="0"/>
                </a:cubicBezTo>
                <a:lnTo>
                  <a:pt x="2536585" y="0"/>
                </a:lnTo>
                <a:cubicBezTo>
                  <a:pt x="2566050" y="0"/>
                  <a:pt x="2589937" y="23887"/>
                  <a:pt x="2589937" y="53352"/>
                </a:cubicBezTo>
                <a:lnTo>
                  <a:pt x="2589937" y="480168"/>
                </a:lnTo>
                <a:cubicBezTo>
                  <a:pt x="2589937" y="509633"/>
                  <a:pt x="2566050" y="533520"/>
                  <a:pt x="2536585" y="533520"/>
                </a:cubicBezTo>
                <a:lnTo>
                  <a:pt x="53352" y="533520"/>
                </a:lnTo>
                <a:cubicBezTo>
                  <a:pt x="23887" y="533520"/>
                  <a:pt x="0" y="509633"/>
                  <a:pt x="0" y="480168"/>
                </a:cubicBezTo>
                <a:lnTo>
                  <a:pt x="0" y="5335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106" tIns="35946" rIns="46106" bIns="35946" numCol="1" spcCol="1270" anchor="ctr" anchorCtr="0">
            <a:noAutofit/>
          </a:bodyPr>
          <a:lstStyle/>
          <a:p>
            <a:pPr algn="ctr" defTabSz="711200">
              <a:lnSpc>
                <a:spcPct val="90000"/>
              </a:lnSpc>
              <a:spcBef>
                <a:spcPct val="0"/>
              </a:spcBef>
              <a:spcAft>
                <a:spcPct val="35000"/>
              </a:spcAft>
            </a:pPr>
            <a:r>
              <a:rPr lang="pl-PL" sz="1600" dirty="0"/>
              <a:t>duchowni</a:t>
            </a:r>
          </a:p>
        </p:txBody>
      </p:sp>
      <p:sp>
        <p:nvSpPr>
          <p:cNvPr id="7" name="Dowolny kształt 6"/>
          <p:cNvSpPr/>
          <p:nvPr/>
        </p:nvSpPr>
        <p:spPr>
          <a:xfrm>
            <a:off x="3146488" y="1449785"/>
            <a:ext cx="429230" cy="1200989"/>
          </a:xfrm>
          <a:custGeom>
            <a:avLst/>
            <a:gdLst/>
            <a:ahLst/>
            <a:cxnLst/>
            <a:rect l="0" t="0" r="0" b="0"/>
            <a:pathLst>
              <a:path>
                <a:moveTo>
                  <a:pt x="0" y="0"/>
                </a:moveTo>
                <a:lnTo>
                  <a:pt x="0" y="1200989"/>
                </a:lnTo>
                <a:lnTo>
                  <a:pt x="429230" y="120098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owolny kształt 7"/>
          <p:cNvSpPr/>
          <p:nvPr/>
        </p:nvSpPr>
        <p:spPr>
          <a:xfrm>
            <a:off x="3575720" y="2302028"/>
            <a:ext cx="2797609" cy="697492"/>
          </a:xfrm>
          <a:custGeom>
            <a:avLst/>
            <a:gdLst>
              <a:gd name="connsiteX0" fmla="*/ 0 w 2797609"/>
              <a:gd name="connsiteY0" fmla="*/ 69749 h 697492"/>
              <a:gd name="connsiteX1" fmla="*/ 69749 w 2797609"/>
              <a:gd name="connsiteY1" fmla="*/ 0 h 697492"/>
              <a:gd name="connsiteX2" fmla="*/ 2727860 w 2797609"/>
              <a:gd name="connsiteY2" fmla="*/ 0 h 697492"/>
              <a:gd name="connsiteX3" fmla="*/ 2797609 w 2797609"/>
              <a:gd name="connsiteY3" fmla="*/ 69749 h 697492"/>
              <a:gd name="connsiteX4" fmla="*/ 2797609 w 2797609"/>
              <a:gd name="connsiteY4" fmla="*/ 627743 h 697492"/>
              <a:gd name="connsiteX5" fmla="*/ 2727860 w 2797609"/>
              <a:gd name="connsiteY5" fmla="*/ 697492 h 697492"/>
              <a:gd name="connsiteX6" fmla="*/ 69749 w 2797609"/>
              <a:gd name="connsiteY6" fmla="*/ 697492 h 697492"/>
              <a:gd name="connsiteX7" fmla="*/ 0 w 2797609"/>
              <a:gd name="connsiteY7" fmla="*/ 627743 h 697492"/>
              <a:gd name="connsiteX8" fmla="*/ 0 w 2797609"/>
              <a:gd name="connsiteY8" fmla="*/ 69749 h 69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609" h="697492">
                <a:moveTo>
                  <a:pt x="0" y="69749"/>
                </a:moveTo>
                <a:cubicBezTo>
                  <a:pt x="0" y="31228"/>
                  <a:pt x="31228" y="0"/>
                  <a:pt x="69749" y="0"/>
                </a:cubicBezTo>
                <a:lnTo>
                  <a:pt x="2727860" y="0"/>
                </a:lnTo>
                <a:cubicBezTo>
                  <a:pt x="2766381" y="0"/>
                  <a:pt x="2797609" y="31228"/>
                  <a:pt x="2797609" y="69749"/>
                </a:cubicBezTo>
                <a:lnTo>
                  <a:pt x="2797609" y="627743"/>
                </a:lnTo>
                <a:cubicBezTo>
                  <a:pt x="2797609" y="666264"/>
                  <a:pt x="2766381" y="697492"/>
                  <a:pt x="2727860" y="697492"/>
                </a:cubicBezTo>
                <a:lnTo>
                  <a:pt x="69749" y="697492"/>
                </a:lnTo>
                <a:cubicBezTo>
                  <a:pt x="31228" y="697492"/>
                  <a:pt x="0" y="666264"/>
                  <a:pt x="0" y="627743"/>
                </a:cubicBezTo>
                <a:lnTo>
                  <a:pt x="0" y="6974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909" tIns="40749" rIns="50909" bIns="40749" numCol="1" spcCol="1270" anchor="ctr" anchorCtr="0">
            <a:noAutofit/>
          </a:bodyPr>
          <a:lstStyle/>
          <a:p>
            <a:pPr algn="ctr" defTabSz="711200">
              <a:lnSpc>
                <a:spcPct val="90000"/>
              </a:lnSpc>
              <a:spcBef>
                <a:spcPct val="0"/>
              </a:spcBef>
              <a:spcAft>
                <a:spcPct val="35000"/>
              </a:spcAft>
            </a:pPr>
            <a:r>
              <a:rPr lang="pl-PL" sz="1600" dirty="0"/>
              <a:t>funkcjonariusze służby celnej</a:t>
            </a:r>
          </a:p>
        </p:txBody>
      </p:sp>
      <p:sp>
        <p:nvSpPr>
          <p:cNvPr id="9" name="Dowolny kształt 8"/>
          <p:cNvSpPr/>
          <p:nvPr/>
        </p:nvSpPr>
        <p:spPr>
          <a:xfrm>
            <a:off x="3146488" y="1449785"/>
            <a:ext cx="429230" cy="2243821"/>
          </a:xfrm>
          <a:custGeom>
            <a:avLst/>
            <a:gdLst/>
            <a:ahLst/>
            <a:cxnLst/>
            <a:rect l="0" t="0" r="0" b="0"/>
            <a:pathLst>
              <a:path>
                <a:moveTo>
                  <a:pt x="0" y="0"/>
                </a:moveTo>
                <a:lnTo>
                  <a:pt x="0" y="2243821"/>
                </a:lnTo>
                <a:lnTo>
                  <a:pt x="429230" y="22438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owolny kształt 9"/>
          <p:cNvSpPr/>
          <p:nvPr/>
        </p:nvSpPr>
        <p:spPr>
          <a:xfrm>
            <a:off x="3575720" y="3166122"/>
            <a:ext cx="5183545" cy="1054966"/>
          </a:xfrm>
          <a:custGeom>
            <a:avLst/>
            <a:gdLst>
              <a:gd name="connsiteX0" fmla="*/ 0 w 5183545"/>
              <a:gd name="connsiteY0" fmla="*/ 105497 h 1054966"/>
              <a:gd name="connsiteX1" fmla="*/ 105497 w 5183545"/>
              <a:gd name="connsiteY1" fmla="*/ 0 h 1054966"/>
              <a:gd name="connsiteX2" fmla="*/ 5078048 w 5183545"/>
              <a:gd name="connsiteY2" fmla="*/ 0 h 1054966"/>
              <a:gd name="connsiteX3" fmla="*/ 5183545 w 5183545"/>
              <a:gd name="connsiteY3" fmla="*/ 105497 h 1054966"/>
              <a:gd name="connsiteX4" fmla="*/ 5183545 w 5183545"/>
              <a:gd name="connsiteY4" fmla="*/ 949469 h 1054966"/>
              <a:gd name="connsiteX5" fmla="*/ 5078048 w 5183545"/>
              <a:gd name="connsiteY5" fmla="*/ 1054966 h 1054966"/>
              <a:gd name="connsiteX6" fmla="*/ 105497 w 5183545"/>
              <a:gd name="connsiteY6" fmla="*/ 1054966 h 1054966"/>
              <a:gd name="connsiteX7" fmla="*/ 0 w 5183545"/>
              <a:gd name="connsiteY7" fmla="*/ 949469 h 1054966"/>
              <a:gd name="connsiteX8" fmla="*/ 0 w 5183545"/>
              <a:gd name="connsiteY8" fmla="*/ 105497 h 105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545" h="1054966">
                <a:moveTo>
                  <a:pt x="0" y="105497"/>
                </a:moveTo>
                <a:cubicBezTo>
                  <a:pt x="0" y="47233"/>
                  <a:pt x="47233" y="0"/>
                  <a:pt x="105497" y="0"/>
                </a:cubicBezTo>
                <a:lnTo>
                  <a:pt x="5078048" y="0"/>
                </a:lnTo>
                <a:cubicBezTo>
                  <a:pt x="5136312" y="0"/>
                  <a:pt x="5183545" y="47233"/>
                  <a:pt x="5183545" y="105497"/>
                </a:cubicBezTo>
                <a:lnTo>
                  <a:pt x="5183545" y="949469"/>
                </a:lnTo>
                <a:cubicBezTo>
                  <a:pt x="5183545" y="1007733"/>
                  <a:pt x="5136312" y="1054966"/>
                  <a:pt x="5078048" y="1054966"/>
                </a:cubicBezTo>
                <a:lnTo>
                  <a:pt x="105497" y="1054966"/>
                </a:lnTo>
                <a:cubicBezTo>
                  <a:pt x="47233" y="1054966"/>
                  <a:pt x="0" y="1007733"/>
                  <a:pt x="0" y="949469"/>
                </a:cubicBezTo>
                <a:lnTo>
                  <a:pt x="0" y="1054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379" tIns="51219" rIns="61379" bIns="51219" numCol="1" spcCol="1270" anchor="ctr" anchorCtr="0">
            <a:noAutofit/>
          </a:bodyPr>
          <a:lstStyle/>
          <a:p>
            <a:pPr algn="ctr" defTabSz="711200">
              <a:lnSpc>
                <a:spcPct val="90000"/>
              </a:lnSpc>
              <a:spcBef>
                <a:spcPct val="0"/>
              </a:spcBef>
              <a:spcAft>
                <a:spcPct val="35000"/>
              </a:spcAft>
            </a:pPr>
            <a:r>
              <a:rPr lang="pl-PL" sz="1600" dirty="0"/>
              <a:t>osoby przebywające na urlopach wychowawczych lub pobierające zasiłek macierzyński</a:t>
            </a:r>
          </a:p>
        </p:txBody>
      </p:sp>
      <p:sp>
        <p:nvSpPr>
          <p:cNvPr id="11" name="Dowolny kształt 10"/>
          <p:cNvSpPr/>
          <p:nvPr/>
        </p:nvSpPr>
        <p:spPr>
          <a:xfrm>
            <a:off x="3146488" y="1449785"/>
            <a:ext cx="429230" cy="3412793"/>
          </a:xfrm>
          <a:custGeom>
            <a:avLst/>
            <a:gdLst/>
            <a:ahLst/>
            <a:cxnLst/>
            <a:rect l="0" t="0" r="0" b="0"/>
            <a:pathLst>
              <a:path>
                <a:moveTo>
                  <a:pt x="0" y="0"/>
                </a:moveTo>
                <a:lnTo>
                  <a:pt x="0" y="3412793"/>
                </a:lnTo>
                <a:lnTo>
                  <a:pt x="429230" y="34127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3575720" y="4581131"/>
            <a:ext cx="2982719" cy="562895"/>
          </a:xfrm>
          <a:custGeom>
            <a:avLst/>
            <a:gdLst>
              <a:gd name="connsiteX0" fmla="*/ 0 w 2982719"/>
              <a:gd name="connsiteY0" fmla="*/ 56290 h 562895"/>
              <a:gd name="connsiteX1" fmla="*/ 56290 w 2982719"/>
              <a:gd name="connsiteY1" fmla="*/ 0 h 562895"/>
              <a:gd name="connsiteX2" fmla="*/ 2926430 w 2982719"/>
              <a:gd name="connsiteY2" fmla="*/ 0 h 562895"/>
              <a:gd name="connsiteX3" fmla="*/ 2982720 w 2982719"/>
              <a:gd name="connsiteY3" fmla="*/ 56290 h 562895"/>
              <a:gd name="connsiteX4" fmla="*/ 2982719 w 2982719"/>
              <a:gd name="connsiteY4" fmla="*/ 506606 h 562895"/>
              <a:gd name="connsiteX5" fmla="*/ 2926429 w 2982719"/>
              <a:gd name="connsiteY5" fmla="*/ 562896 h 562895"/>
              <a:gd name="connsiteX6" fmla="*/ 56290 w 2982719"/>
              <a:gd name="connsiteY6" fmla="*/ 562895 h 562895"/>
              <a:gd name="connsiteX7" fmla="*/ 0 w 2982719"/>
              <a:gd name="connsiteY7" fmla="*/ 506605 h 562895"/>
              <a:gd name="connsiteX8" fmla="*/ 0 w 2982719"/>
              <a:gd name="connsiteY8" fmla="*/ 56290 h 56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2719" h="562895">
                <a:moveTo>
                  <a:pt x="0" y="56290"/>
                </a:moveTo>
                <a:cubicBezTo>
                  <a:pt x="0" y="25202"/>
                  <a:pt x="25202" y="0"/>
                  <a:pt x="56290" y="0"/>
                </a:cubicBezTo>
                <a:lnTo>
                  <a:pt x="2926430" y="0"/>
                </a:lnTo>
                <a:cubicBezTo>
                  <a:pt x="2957518" y="0"/>
                  <a:pt x="2982720" y="25202"/>
                  <a:pt x="2982720" y="56290"/>
                </a:cubicBezTo>
                <a:cubicBezTo>
                  <a:pt x="2982720" y="206395"/>
                  <a:pt x="2982719" y="356501"/>
                  <a:pt x="2982719" y="506606"/>
                </a:cubicBezTo>
                <a:cubicBezTo>
                  <a:pt x="2982719" y="537694"/>
                  <a:pt x="2957517" y="562896"/>
                  <a:pt x="2926429" y="562896"/>
                </a:cubicBezTo>
                <a:lnTo>
                  <a:pt x="56290" y="562895"/>
                </a:lnTo>
                <a:cubicBezTo>
                  <a:pt x="25202" y="562895"/>
                  <a:pt x="0" y="537693"/>
                  <a:pt x="0" y="506605"/>
                </a:cubicBezTo>
                <a:lnTo>
                  <a:pt x="0" y="56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967" tIns="36807" rIns="46967" bIns="36807" numCol="1" spcCol="1270" anchor="ctr" anchorCtr="0">
            <a:noAutofit/>
          </a:bodyPr>
          <a:lstStyle/>
          <a:p>
            <a:pPr algn="ctr" defTabSz="711200">
              <a:lnSpc>
                <a:spcPct val="90000"/>
              </a:lnSpc>
              <a:spcBef>
                <a:spcPct val="0"/>
              </a:spcBef>
              <a:spcAft>
                <a:spcPct val="35000"/>
              </a:spcAft>
            </a:pPr>
            <a:r>
              <a:rPr lang="pl-PL" sz="1600" dirty="0"/>
              <a:t>stypendyści sportowi</a:t>
            </a:r>
          </a:p>
        </p:txBody>
      </p:sp>
      <p:sp>
        <p:nvSpPr>
          <p:cNvPr id="13" name="Dowolny kształt 12"/>
          <p:cNvSpPr/>
          <p:nvPr/>
        </p:nvSpPr>
        <p:spPr>
          <a:xfrm>
            <a:off x="3146488" y="1449784"/>
            <a:ext cx="429230" cy="4654560"/>
          </a:xfrm>
          <a:custGeom>
            <a:avLst/>
            <a:gdLst/>
            <a:ahLst/>
            <a:cxnLst/>
            <a:rect l="0" t="0" r="0" b="0"/>
            <a:pathLst>
              <a:path>
                <a:moveTo>
                  <a:pt x="0" y="0"/>
                </a:moveTo>
                <a:lnTo>
                  <a:pt x="0" y="4654560"/>
                </a:lnTo>
                <a:lnTo>
                  <a:pt x="429230" y="46545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owolny kształt 13"/>
          <p:cNvSpPr/>
          <p:nvPr/>
        </p:nvSpPr>
        <p:spPr>
          <a:xfrm>
            <a:off x="3575720" y="5467321"/>
            <a:ext cx="6610955" cy="1274046"/>
          </a:xfrm>
          <a:custGeom>
            <a:avLst/>
            <a:gdLst>
              <a:gd name="connsiteX0" fmla="*/ 0 w 6610955"/>
              <a:gd name="connsiteY0" fmla="*/ 127405 h 1274046"/>
              <a:gd name="connsiteX1" fmla="*/ 127405 w 6610955"/>
              <a:gd name="connsiteY1" fmla="*/ 0 h 1274046"/>
              <a:gd name="connsiteX2" fmla="*/ 6483550 w 6610955"/>
              <a:gd name="connsiteY2" fmla="*/ 0 h 1274046"/>
              <a:gd name="connsiteX3" fmla="*/ 6610955 w 6610955"/>
              <a:gd name="connsiteY3" fmla="*/ 127405 h 1274046"/>
              <a:gd name="connsiteX4" fmla="*/ 6610955 w 6610955"/>
              <a:gd name="connsiteY4" fmla="*/ 1146641 h 1274046"/>
              <a:gd name="connsiteX5" fmla="*/ 6483550 w 6610955"/>
              <a:gd name="connsiteY5" fmla="*/ 1274046 h 1274046"/>
              <a:gd name="connsiteX6" fmla="*/ 127405 w 6610955"/>
              <a:gd name="connsiteY6" fmla="*/ 1274046 h 1274046"/>
              <a:gd name="connsiteX7" fmla="*/ 0 w 6610955"/>
              <a:gd name="connsiteY7" fmla="*/ 1146641 h 1274046"/>
              <a:gd name="connsiteX8" fmla="*/ 0 w 6610955"/>
              <a:gd name="connsiteY8" fmla="*/ 127405 h 127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955" h="1274046">
                <a:moveTo>
                  <a:pt x="0" y="127405"/>
                </a:moveTo>
                <a:cubicBezTo>
                  <a:pt x="0" y="57041"/>
                  <a:pt x="57041" y="0"/>
                  <a:pt x="127405" y="0"/>
                </a:cubicBezTo>
                <a:lnTo>
                  <a:pt x="6483550" y="0"/>
                </a:lnTo>
                <a:cubicBezTo>
                  <a:pt x="6553914" y="0"/>
                  <a:pt x="6610955" y="57041"/>
                  <a:pt x="6610955" y="127405"/>
                </a:cubicBezTo>
                <a:lnTo>
                  <a:pt x="6610955" y="1146641"/>
                </a:lnTo>
                <a:cubicBezTo>
                  <a:pt x="6610955" y="1217005"/>
                  <a:pt x="6553914" y="1274046"/>
                  <a:pt x="6483550" y="1274046"/>
                </a:cubicBezTo>
                <a:lnTo>
                  <a:pt x="127405" y="1274046"/>
                </a:lnTo>
                <a:cubicBezTo>
                  <a:pt x="57041" y="1274046"/>
                  <a:pt x="0" y="1217005"/>
                  <a:pt x="0" y="1146641"/>
                </a:cubicBezTo>
                <a:lnTo>
                  <a:pt x="0" y="1274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796" tIns="57636" rIns="67796" bIns="57636" numCol="1" spcCol="1270" anchor="ctr" anchorCtr="0">
            <a:noAutofit/>
          </a:bodyPr>
          <a:lstStyle/>
          <a:p>
            <a:pPr algn="ctr" defTabSz="711200">
              <a:lnSpc>
                <a:spcPct val="90000"/>
              </a:lnSpc>
              <a:spcBef>
                <a:spcPct val="0"/>
              </a:spcBef>
              <a:spcAft>
                <a:spcPct val="35000"/>
              </a:spcAft>
            </a:pPr>
            <a:r>
              <a:rPr lang="pl-PL" sz="1600" dirty="0"/>
              <a:t>osoby wykonujące odpłatnie pracę , na podstawie skierowania do pracy, w czasie odbywania kary pozbawienia wolności lub tymczasowego aresztowania</a:t>
            </a:r>
          </a:p>
        </p:txBody>
      </p:sp>
    </p:spTree>
    <p:extLst>
      <p:ext uri="{BB962C8B-B14F-4D97-AF65-F5344CB8AC3E}">
        <p14:creationId xmlns:p14="http://schemas.microsoft.com/office/powerpoint/2010/main" val="10804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a:ln>
            <a:solidFill>
              <a:schemeClr val="accent1"/>
            </a:solidFill>
          </a:ln>
        </p:spPr>
        <p:txBody>
          <a:bodyPr anchor="ctr"/>
          <a:lstStyle/>
          <a:p>
            <a:pPr marL="109728" indent="0" algn="ctr">
              <a:lnSpc>
                <a:spcPct val="200000"/>
              </a:lnSpc>
              <a:buNone/>
            </a:pPr>
            <a:r>
              <a:rPr lang="pl-PL" b="1" dirty="0"/>
              <a:t>Pracownikiem</a:t>
            </a:r>
            <a:r>
              <a:rPr lang="pl-PL" dirty="0"/>
              <a:t> jest każdy, kto pozostaje w stosunku pracy, niezależnie od nazwy zawartej umowy. </a:t>
            </a:r>
          </a:p>
          <a:p>
            <a:pPr marL="109728" indent="0" algn="ctr">
              <a:lnSpc>
                <a:spcPct val="200000"/>
              </a:lnSpc>
              <a:buNone/>
            </a:pPr>
            <a:endParaRPr lang="pl-PL" dirty="0"/>
          </a:p>
          <a:p>
            <a:pPr marL="109728" indent="0" algn="ctr">
              <a:lnSpc>
                <a:spcPct val="200000"/>
              </a:lnSpc>
              <a:buNone/>
            </a:pPr>
            <a:r>
              <a:rPr lang="pl-PL" dirty="0"/>
              <a:t>Stosunek ten powstaje </a:t>
            </a:r>
            <a:r>
              <a:rPr lang="pl-PL" b="1" dirty="0"/>
              <a:t>na podstawie</a:t>
            </a:r>
            <a:r>
              <a:rPr lang="pl-PL" dirty="0"/>
              <a:t> umowy o pracę, powołania, wyboru, mianowania lub spółdzielczej umowy o pracę. </a:t>
            </a:r>
          </a:p>
          <a:p>
            <a:endParaRPr lang="pl-PL" dirty="0"/>
          </a:p>
        </p:txBody>
      </p:sp>
    </p:spTree>
    <p:extLst>
      <p:ext uri="{BB962C8B-B14F-4D97-AF65-F5344CB8AC3E}">
        <p14:creationId xmlns:p14="http://schemas.microsoft.com/office/powerpoint/2010/main" val="23797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marL="0" indent="0" algn="just">
              <a:lnSpc>
                <a:spcPct val="200000"/>
              </a:lnSpc>
              <a:buNone/>
            </a:pPr>
            <a:r>
              <a:rPr lang="pl-PL" dirty="0"/>
              <a:t>Za </a:t>
            </a:r>
            <a:r>
              <a:rPr lang="pl-PL" b="1" dirty="0"/>
              <a:t>pracownika</a:t>
            </a:r>
            <a:r>
              <a:rPr lang="pl-PL" dirty="0"/>
              <a:t>, w rozumieniu ustawy, uważa się także osobę:</a:t>
            </a:r>
          </a:p>
          <a:p>
            <a:pPr algn="just">
              <a:lnSpc>
                <a:spcPct val="200000"/>
              </a:lnSpc>
              <a:buFont typeface="Wingdings" panose="05000000000000000000" pitchFamily="2" charset="2"/>
              <a:buChar char="Ø"/>
            </a:pPr>
            <a:r>
              <a:rPr lang="pl-PL" dirty="0"/>
              <a:t> wykonującą pracę na podstawie umowy agencyjnej, </a:t>
            </a:r>
          </a:p>
          <a:p>
            <a:pPr algn="just">
              <a:lnSpc>
                <a:spcPct val="200000"/>
              </a:lnSpc>
              <a:buFont typeface="Wingdings" panose="05000000000000000000" pitchFamily="2" charset="2"/>
              <a:buChar char="Ø"/>
            </a:pPr>
            <a:r>
              <a:rPr lang="pl-PL" dirty="0"/>
              <a:t>umowy zlecenia lub innej umowy o świadczenie usług, do której zgodnie z Kodeksem cywilnym stosuje się przepisy dotyczące zlecenia, </a:t>
            </a:r>
          </a:p>
          <a:p>
            <a:pPr algn="just">
              <a:lnSpc>
                <a:spcPct val="200000"/>
              </a:lnSpc>
              <a:buFont typeface="Wingdings" panose="05000000000000000000" pitchFamily="2" charset="2"/>
              <a:buChar char="Ø"/>
            </a:pPr>
            <a:r>
              <a:rPr lang="pl-PL" dirty="0"/>
              <a:t>albo umowy o dzieło, </a:t>
            </a:r>
          </a:p>
          <a:p>
            <a:pPr lvl="1" algn="just">
              <a:lnSpc>
                <a:spcPct val="200000"/>
              </a:lnSpc>
              <a:buFont typeface="Wingdings" panose="05000000000000000000" pitchFamily="2" charset="2"/>
              <a:buChar char="Ø"/>
            </a:pPr>
            <a:r>
              <a:rPr lang="pl-PL" sz="2000" dirty="0"/>
              <a:t>jeżeli umowę taką zawarła z pracodawcą, z którym pozostaje w stosunku pracy, lub jeżeli w ramach takiej umowy wykonuje pracę na rzecz pracodawcy, z którym pozostaje w stosunku pracy.</a:t>
            </a:r>
          </a:p>
        </p:txBody>
      </p:sp>
    </p:spTree>
    <p:extLst>
      <p:ext uri="{BB962C8B-B14F-4D97-AF65-F5344CB8AC3E}">
        <p14:creationId xmlns:p14="http://schemas.microsoft.com/office/powerpoint/2010/main" val="2825060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pPr marL="0" indent="0" algn="just">
              <a:lnSpc>
                <a:spcPct val="150000"/>
              </a:lnSpc>
              <a:buNone/>
            </a:pPr>
            <a:r>
              <a:rPr lang="pl-PL" dirty="0"/>
              <a:t>Jeżeli pracownik spełnia kryteria określone dla osób współpracujących, dla celów ubezpieczeń społecznych jest traktowany jako osoba współpracująca.</a:t>
            </a:r>
          </a:p>
          <a:p>
            <a:pPr algn="just">
              <a:lnSpc>
                <a:spcPct val="150000"/>
              </a:lnSpc>
            </a:pPr>
            <a:endParaRPr lang="pl-PL" dirty="0"/>
          </a:p>
          <a:p>
            <a:pPr marL="0" indent="0" algn="just">
              <a:lnSpc>
                <a:spcPct val="150000"/>
              </a:lnSpc>
              <a:buNone/>
            </a:pPr>
            <a:r>
              <a:rPr lang="pl-PL" dirty="0"/>
              <a:t>Za osobę współpracującą z osobami prowadzącymi pozarolniczą działalność oraz zleceniobiorcami, uważa się:</a:t>
            </a:r>
          </a:p>
          <a:p>
            <a:pPr algn="just">
              <a:lnSpc>
                <a:spcPct val="150000"/>
              </a:lnSpc>
            </a:pPr>
            <a:r>
              <a:rPr lang="pl-PL" dirty="0"/>
              <a:t>małżonka, dzieci własne, dzieci drugiego małżonka i dzieci przysposobione, rodziców, macochę i ojczyma oraz osoby przysposabiające, </a:t>
            </a:r>
          </a:p>
          <a:p>
            <a:pPr algn="just">
              <a:lnSpc>
                <a:spcPct val="150000"/>
              </a:lnSpc>
            </a:pPr>
            <a:r>
              <a:rPr lang="pl-PL" dirty="0"/>
              <a:t>jeżeli pozostają z nimi we wspólnym gospodarstwie domowym i </a:t>
            </a:r>
          </a:p>
          <a:p>
            <a:pPr algn="just">
              <a:lnSpc>
                <a:spcPct val="150000"/>
              </a:lnSpc>
            </a:pPr>
            <a:r>
              <a:rPr lang="pl-PL" dirty="0"/>
              <a:t>współpracują przy prowadzeniu tej działalności lub wykonywaniu umowy agencyjnej lub umowy zlecenia; </a:t>
            </a:r>
          </a:p>
          <a:p>
            <a:pPr lvl="1" algn="just">
              <a:lnSpc>
                <a:spcPct val="150000"/>
              </a:lnSpc>
            </a:pPr>
            <a:r>
              <a:rPr lang="pl-PL" dirty="0"/>
              <a:t>nie dotyczy to osób, z którymi została zawarta umowa o pracę w celu przygotowania zawodowego.</a:t>
            </a:r>
          </a:p>
        </p:txBody>
      </p:sp>
    </p:spTree>
    <p:extLst>
      <p:ext uri="{BB962C8B-B14F-4D97-AF65-F5344CB8AC3E}">
        <p14:creationId xmlns:p14="http://schemas.microsoft.com/office/powerpoint/2010/main" val="41702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marL="109728" indent="0">
              <a:buNone/>
            </a:pPr>
            <a:r>
              <a:rPr lang="pl-PL" dirty="0"/>
              <a:t>Podsumowując:</a:t>
            </a:r>
          </a:p>
          <a:p>
            <a:pPr marL="109728" indent="0">
              <a:buNone/>
            </a:pPr>
            <a:endParaRPr lang="pl-PL" dirty="0"/>
          </a:p>
          <a:p>
            <a:pPr lvl="0"/>
            <a:r>
              <a:rPr lang="pl-PL" dirty="0"/>
              <a:t>obowiązek ubezpieczenia społecznego pracownika powstaje automatycznie wraz z powstaniem stosunku pracy;</a:t>
            </a:r>
          </a:p>
          <a:p>
            <a:pPr lvl="0"/>
            <a:endParaRPr lang="pl-PL" dirty="0"/>
          </a:p>
          <a:p>
            <a:pPr lvl="0"/>
            <a:r>
              <a:rPr lang="pl-PL" dirty="0"/>
              <a:t>dla powstania stosunku pracy decydująca jest treść umowy, a nie jej nazwa;</a:t>
            </a:r>
          </a:p>
          <a:p>
            <a:pPr lvl="0"/>
            <a:endParaRPr lang="pl-PL" dirty="0"/>
          </a:p>
          <a:p>
            <a:pPr lvl="0"/>
            <a:r>
              <a:rPr lang="pl-PL" dirty="0"/>
              <a:t>małżonek osoby prowadzącej pozarolniczą działalność, a także wspólnicy spółek cywilnych nie mogą być pracownikami;</a:t>
            </a:r>
          </a:p>
          <a:p>
            <a:endParaRPr lang="pl-PL" dirty="0"/>
          </a:p>
        </p:txBody>
      </p:sp>
    </p:spTree>
    <p:extLst>
      <p:ext uri="{BB962C8B-B14F-4D97-AF65-F5344CB8AC3E}">
        <p14:creationId xmlns:p14="http://schemas.microsoft.com/office/powerpoint/2010/main" val="26636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lvl="0"/>
            <a:r>
              <a:rPr lang="pl-PL" dirty="0"/>
              <a:t>mimo posiadania statusu pracownika nie podlegają obowiązkowi ubezpieczenia społecznego sędziowie i prokuratorzy;</a:t>
            </a:r>
          </a:p>
          <a:p>
            <a:pPr lvl="0" algn="just"/>
            <a:endParaRPr lang="pl-PL" dirty="0"/>
          </a:p>
          <a:p>
            <a:pPr lvl="0"/>
            <a:r>
              <a:rPr lang="pl-PL" dirty="0"/>
              <a:t>ubezpieczeniu na zasadzie uznania za pracownika podlegają osoby, które umowę zlecenia lub o dzieło zawarły w określonych przez ustawę warunkach (z własnym pracodawcą);</a:t>
            </a:r>
          </a:p>
          <a:p>
            <a:pPr lvl="0" algn="just"/>
            <a:endParaRPr lang="pl-PL" dirty="0"/>
          </a:p>
          <a:p>
            <a:pPr lvl="0"/>
            <a:r>
              <a:rPr lang="pl-PL" dirty="0"/>
              <a:t>ze stosunkiem pracy zawsze łączy się obowiązek ubezpieczenia w pełnym zakresie.</a:t>
            </a:r>
          </a:p>
          <a:p>
            <a:endParaRPr lang="pl-PL" dirty="0"/>
          </a:p>
        </p:txBody>
      </p:sp>
    </p:spTree>
    <p:extLst>
      <p:ext uri="{BB962C8B-B14F-4D97-AF65-F5344CB8AC3E}">
        <p14:creationId xmlns:p14="http://schemas.microsoft.com/office/powerpoint/2010/main" val="25917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normAutofit/>
          </a:bodyPr>
          <a:lstStyle/>
          <a:p>
            <a:pPr marL="109728" indent="0" algn="ctr">
              <a:lnSpc>
                <a:spcPct val="200000"/>
              </a:lnSpc>
              <a:buNone/>
            </a:pPr>
            <a:r>
              <a:rPr lang="pl-PL" b="1" dirty="0"/>
              <a:t>Składka</a:t>
            </a:r>
            <a:r>
              <a:rPr lang="pl-PL" dirty="0"/>
              <a:t> na ubezpieczenie społeczne jest świadczeniem pieniężnym o charakterze przymusowym, celowym, odpłatnym i bezzwrotnym. </a:t>
            </a:r>
          </a:p>
        </p:txBody>
      </p:sp>
    </p:spTree>
    <p:extLst>
      <p:ext uri="{BB962C8B-B14F-4D97-AF65-F5344CB8AC3E}">
        <p14:creationId xmlns:p14="http://schemas.microsoft.com/office/powerpoint/2010/main" val="1480074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3"/>
          </p:nvPr>
        </p:nvSpPr>
        <p:spPr/>
        <p:txBody>
          <a:bodyPr anchor="ctr"/>
          <a:lstStyle/>
          <a:p>
            <a:pPr marL="109728" indent="0">
              <a:buNone/>
            </a:pPr>
            <a:r>
              <a:rPr lang="pl-PL" b="1" dirty="0"/>
              <a:t>  Stopy procentowe składek wynoszą:</a:t>
            </a:r>
          </a:p>
          <a:p>
            <a:pPr marL="109728" indent="0">
              <a:buNone/>
            </a:pPr>
            <a:endParaRPr lang="pl-PL" dirty="0"/>
          </a:p>
          <a:p>
            <a:pPr lvl="0"/>
            <a:r>
              <a:rPr lang="pl-PL" dirty="0"/>
              <a:t>na ubezpieczenie emerytalne - 19,52% podstawy wymiaru, </a:t>
            </a:r>
          </a:p>
          <a:p>
            <a:pPr lvl="0"/>
            <a:endParaRPr lang="pl-PL" dirty="0"/>
          </a:p>
          <a:p>
            <a:pPr lvl="0"/>
            <a:r>
              <a:rPr lang="pl-PL" dirty="0"/>
              <a:t>na ubezpieczenia rentowe - 8,00% podstawy wymiaru, </a:t>
            </a:r>
          </a:p>
          <a:p>
            <a:pPr lvl="0"/>
            <a:endParaRPr lang="pl-PL" dirty="0"/>
          </a:p>
          <a:p>
            <a:pPr lvl="0"/>
            <a:r>
              <a:rPr lang="pl-PL" dirty="0"/>
              <a:t>na ubezpieczenie chorobowe - 2,45% podstawy wymiaru,</a:t>
            </a:r>
          </a:p>
          <a:p>
            <a:pPr lvl="0"/>
            <a:endParaRPr lang="pl-PL" dirty="0"/>
          </a:p>
          <a:p>
            <a:pPr lvl="0"/>
            <a:r>
              <a:rPr lang="pl-PL" dirty="0"/>
              <a:t>na ubezpieczenie wypadkowe - od 0,40% do 8,12% podstawy wymiaru.</a:t>
            </a:r>
          </a:p>
          <a:p>
            <a:endParaRPr lang="pl-PL" dirty="0"/>
          </a:p>
        </p:txBody>
      </p:sp>
    </p:spTree>
    <p:extLst>
      <p:ext uri="{BB962C8B-B14F-4D97-AF65-F5344CB8AC3E}">
        <p14:creationId xmlns:p14="http://schemas.microsoft.com/office/powerpoint/2010/main" val="17965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358086502"/>
              </p:ext>
            </p:extLst>
          </p:nvPr>
        </p:nvGraphicFramePr>
        <p:xfrm>
          <a:off x="674339" y="315880"/>
          <a:ext cx="8568953" cy="4275081"/>
        </p:xfrm>
        <a:graphic>
          <a:graphicData uri="http://schemas.openxmlformats.org/drawingml/2006/table">
            <a:tbl>
              <a:tblPr>
                <a:tableStyleId>{5C22544A-7EE6-4342-B048-85BDC9FD1C3A}</a:tableStyleId>
              </a:tblPr>
              <a:tblGrid>
                <a:gridCol w="1260748">
                  <a:extLst>
                    <a:ext uri="{9D8B030D-6E8A-4147-A177-3AD203B41FA5}">
                      <a16:colId xmlns:a16="http://schemas.microsoft.com/office/drawing/2014/main" val="20000"/>
                    </a:ext>
                  </a:extLst>
                </a:gridCol>
                <a:gridCol w="1266380">
                  <a:extLst>
                    <a:ext uri="{9D8B030D-6E8A-4147-A177-3AD203B41FA5}">
                      <a16:colId xmlns:a16="http://schemas.microsoft.com/office/drawing/2014/main" val="20001"/>
                    </a:ext>
                  </a:extLst>
                </a:gridCol>
                <a:gridCol w="1124628">
                  <a:extLst>
                    <a:ext uri="{9D8B030D-6E8A-4147-A177-3AD203B41FA5}">
                      <a16:colId xmlns:a16="http://schemas.microsoft.com/office/drawing/2014/main" val="20002"/>
                    </a:ext>
                  </a:extLst>
                </a:gridCol>
                <a:gridCol w="1388804">
                  <a:extLst>
                    <a:ext uri="{9D8B030D-6E8A-4147-A177-3AD203B41FA5}">
                      <a16:colId xmlns:a16="http://schemas.microsoft.com/office/drawing/2014/main" val="20003"/>
                    </a:ext>
                  </a:extLst>
                </a:gridCol>
                <a:gridCol w="1669659">
                  <a:extLst>
                    <a:ext uri="{9D8B030D-6E8A-4147-A177-3AD203B41FA5}">
                      <a16:colId xmlns:a16="http://schemas.microsoft.com/office/drawing/2014/main" val="20004"/>
                    </a:ext>
                  </a:extLst>
                </a:gridCol>
                <a:gridCol w="1858734">
                  <a:extLst>
                    <a:ext uri="{9D8B030D-6E8A-4147-A177-3AD203B41FA5}">
                      <a16:colId xmlns:a16="http://schemas.microsoft.com/office/drawing/2014/main" val="20005"/>
                    </a:ext>
                  </a:extLst>
                </a:gridCol>
              </a:tblGrid>
              <a:tr h="623345">
                <a:tc gridSpan="6">
                  <a:txBody>
                    <a:bodyPr/>
                    <a:lstStyle/>
                    <a:p>
                      <a:pPr algn="ctr">
                        <a:lnSpc>
                          <a:spcPct val="115000"/>
                        </a:lnSpc>
                        <a:spcAft>
                          <a:spcPts val="1000"/>
                        </a:spcAft>
                      </a:pPr>
                      <a:r>
                        <a:rPr lang="pl-PL" sz="1600" dirty="0">
                          <a:effectLst/>
                        </a:rPr>
                        <a:t>SKŁADKA NA UBEZPIECZENIE SPOŁECZNE</a:t>
                      </a:r>
                      <a:endParaRPr lang="pl-PL" sz="1600" dirty="0">
                        <a:effectLst/>
                        <a:latin typeface="Calibri"/>
                        <a:ea typeface="Calibri"/>
                        <a:cs typeface="Times New Roman"/>
                      </a:endParaRPr>
                    </a:p>
                  </a:txBody>
                  <a:tcPr marL="44450" marR="4445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2383893">
                <a:tc gridSpan="2">
                  <a:txBody>
                    <a:bodyPr/>
                    <a:lstStyle/>
                    <a:p>
                      <a:pPr algn="ctr">
                        <a:lnSpc>
                          <a:spcPct val="115000"/>
                        </a:lnSpc>
                        <a:spcAft>
                          <a:spcPts val="1000"/>
                        </a:spcAft>
                      </a:pPr>
                      <a:r>
                        <a:rPr lang="pl-PL" sz="1600" dirty="0">
                          <a:effectLst/>
                        </a:rPr>
                        <a:t> </a:t>
                      </a:r>
                    </a:p>
                    <a:p>
                      <a:pPr algn="ctr">
                        <a:lnSpc>
                          <a:spcPct val="115000"/>
                        </a:lnSpc>
                        <a:spcAft>
                          <a:spcPts val="1000"/>
                        </a:spcAft>
                      </a:pPr>
                      <a:r>
                        <a:rPr lang="pl-PL" sz="1600" dirty="0">
                          <a:effectLst/>
                        </a:rPr>
                        <a:t>UBEZPIECZENIE EMERYTALNE </a:t>
                      </a:r>
                    </a:p>
                    <a:p>
                      <a:pPr algn="ctr">
                        <a:lnSpc>
                          <a:spcPct val="115000"/>
                        </a:lnSpc>
                        <a:spcAft>
                          <a:spcPts val="1000"/>
                        </a:spcAft>
                      </a:pPr>
                      <a:r>
                        <a:rPr lang="pl-PL" sz="1600" dirty="0">
                          <a:effectLst/>
                        </a:rPr>
                        <a:t>19,52%</a:t>
                      </a:r>
                      <a:endParaRPr lang="pl-PL" sz="1600" dirty="0">
                        <a:effectLst/>
                        <a:latin typeface="Calibri"/>
                        <a:ea typeface="Calibri"/>
                        <a:cs typeface="Times New Roman"/>
                      </a:endParaRPr>
                    </a:p>
                  </a:txBody>
                  <a:tcPr marL="44450" marR="44450" marT="0" marB="0"/>
                </a:tc>
                <a:tc hMerge="1">
                  <a:txBody>
                    <a:bodyPr/>
                    <a:lstStyle/>
                    <a:p>
                      <a:endParaRPr lang="pl-PL"/>
                    </a:p>
                  </a:txBody>
                  <a:tcPr/>
                </a:tc>
                <a:tc gridSpan="2">
                  <a:txBody>
                    <a:bodyPr/>
                    <a:lstStyle/>
                    <a:p>
                      <a:pPr algn="just">
                        <a:lnSpc>
                          <a:spcPct val="115000"/>
                        </a:lnSpc>
                        <a:spcAft>
                          <a:spcPts val="1000"/>
                        </a:spcAft>
                      </a:pPr>
                      <a:r>
                        <a:rPr lang="pl-PL" sz="1600" dirty="0">
                          <a:effectLst/>
                        </a:rPr>
                        <a:t>  </a:t>
                      </a:r>
                    </a:p>
                    <a:p>
                      <a:pPr algn="ctr">
                        <a:lnSpc>
                          <a:spcPct val="115000"/>
                        </a:lnSpc>
                        <a:spcAft>
                          <a:spcPts val="1000"/>
                        </a:spcAft>
                      </a:pPr>
                      <a:r>
                        <a:rPr lang="pl-PL" sz="1600" dirty="0">
                          <a:effectLst/>
                        </a:rPr>
                        <a:t>UBEZPIECZENIE RENTOWE </a:t>
                      </a:r>
                    </a:p>
                    <a:p>
                      <a:pPr algn="ctr">
                        <a:lnSpc>
                          <a:spcPct val="115000"/>
                        </a:lnSpc>
                        <a:spcAft>
                          <a:spcPts val="1000"/>
                        </a:spcAft>
                      </a:pPr>
                      <a:r>
                        <a:rPr lang="pl-PL" sz="1600" dirty="0">
                          <a:effectLst/>
                        </a:rPr>
                        <a:t>8%</a:t>
                      </a:r>
                      <a:endParaRPr lang="pl-PL" sz="1600" dirty="0">
                        <a:effectLst/>
                        <a:latin typeface="Calibri"/>
                        <a:ea typeface="Calibri"/>
                        <a:cs typeface="Times New Roman"/>
                      </a:endParaRPr>
                    </a:p>
                  </a:txBody>
                  <a:tcPr marL="44450" marR="44450" marT="0" marB="0"/>
                </a:tc>
                <a:tc hMerge="1">
                  <a:txBody>
                    <a:bodyPr/>
                    <a:lstStyle/>
                    <a:p>
                      <a:endParaRPr lang="pl-PL"/>
                    </a:p>
                  </a:txBody>
                  <a:tcPr/>
                </a:tc>
                <a:tc>
                  <a:txBody>
                    <a:bodyPr/>
                    <a:lstStyle/>
                    <a:p>
                      <a:pPr algn="ctr">
                        <a:lnSpc>
                          <a:spcPct val="115000"/>
                        </a:lnSpc>
                        <a:spcAft>
                          <a:spcPts val="1000"/>
                        </a:spcAft>
                      </a:pPr>
                      <a:r>
                        <a:rPr lang="pl-PL" sz="1600" dirty="0">
                          <a:effectLst/>
                        </a:rPr>
                        <a:t> </a:t>
                      </a:r>
                    </a:p>
                    <a:p>
                      <a:pPr algn="ctr">
                        <a:lnSpc>
                          <a:spcPct val="115000"/>
                        </a:lnSpc>
                        <a:spcAft>
                          <a:spcPts val="1000"/>
                        </a:spcAft>
                      </a:pPr>
                      <a:r>
                        <a:rPr lang="pl-PL" sz="1600" dirty="0">
                          <a:effectLst/>
                        </a:rPr>
                        <a:t>UBEZPIECZENIE CHOROBOWE </a:t>
                      </a:r>
                    </a:p>
                    <a:p>
                      <a:pPr algn="ctr">
                        <a:lnSpc>
                          <a:spcPct val="115000"/>
                        </a:lnSpc>
                        <a:spcAft>
                          <a:spcPts val="1000"/>
                        </a:spcAft>
                      </a:pPr>
                      <a:r>
                        <a:rPr lang="pl-PL" sz="1600" dirty="0">
                          <a:effectLst/>
                        </a:rPr>
                        <a:t>2,45%</a:t>
                      </a:r>
                      <a:endParaRPr lang="pl-PL" sz="16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pl-PL" sz="1600" dirty="0">
                          <a:effectLst/>
                        </a:rPr>
                        <a:t> </a:t>
                      </a:r>
                    </a:p>
                    <a:p>
                      <a:pPr algn="ctr">
                        <a:lnSpc>
                          <a:spcPct val="115000"/>
                        </a:lnSpc>
                        <a:spcAft>
                          <a:spcPts val="1000"/>
                        </a:spcAft>
                      </a:pPr>
                      <a:r>
                        <a:rPr lang="pl-PL" sz="1600" dirty="0">
                          <a:effectLst/>
                        </a:rPr>
                        <a:t>UBEZPIECZENIE WYPADKOWE </a:t>
                      </a:r>
                    </a:p>
                    <a:p>
                      <a:pPr algn="ctr">
                        <a:lnSpc>
                          <a:spcPct val="115000"/>
                        </a:lnSpc>
                        <a:spcAft>
                          <a:spcPts val="1000"/>
                        </a:spcAft>
                      </a:pPr>
                      <a:r>
                        <a:rPr lang="pl-PL" sz="1600" dirty="0">
                          <a:effectLst/>
                        </a:rPr>
                        <a:t>0,40-8,12%</a:t>
                      </a:r>
                      <a:endParaRPr lang="pl-PL" sz="1600" dirty="0">
                        <a:effectLst/>
                        <a:latin typeface="Calibri"/>
                        <a:ea typeface="Calibri"/>
                        <a:cs typeface="Times New Roman"/>
                      </a:endParaRPr>
                    </a:p>
                  </a:txBody>
                  <a:tcPr marL="44450" marR="44450" marT="0" marB="0"/>
                </a:tc>
                <a:extLst>
                  <a:ext uri="{0D108BD9-81ED-4DB2-BD59-A6C34878D82A}">
                    <a16:rowId xmlns:a16="http://schemas.microsoft.com/office/drawing/2014/main" val="10001"/>
                  </a:ext>
                </a:extLst>
              </a:tr>
              <a:tr h="1267843">
                <a:tc>
                  <a:txBody>
                    <a:bodyPr/>
                    <a:lstStyle/>
                    <a:p>
                      <a:pPr algn="ctr">
                        <a:lnSpc>
                          <a:spcPct val="115000"/>
                        </a:lnSpc>
                        <a:spcAft>
                          <a:spcPts val="1000"/>
                        </a:spcAft>
                      </a:pPr>
                      <a:r>
                        <a:rPr lang="pl-PL" sz="1600" dirty="0">
                          <a:effectLst/>
                        </a:rPr>
                        <a:t>pracownik</a:t>
                      </a:r>
                    </a:p>
                    <a:p>
                      <a:pPr algn="ctr">
                        <a:lnSpc>
                          <a:spcPct val="115000"/>
                        </a:lnSpc>
                        <a:spcAft>
                          <a:spcPts val="1000"/>
                        </a:spcAft>
                      </a:pPr>
                      <a:r>
                        <a:rPr lang="pl-PL" sz="1600" dirty="0">
                          <a:effectLst/>
                        </a:rPr>
                        <a:t>9,76%</a:t>
                      </a:r>
                      <a:endParaRPr lang="pl-PL" sz="16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pl-PL" sz="1600" dirty="0">
                          <a:effectLst/>
                        </a:rPr>
                        <a:t>pracodawca</a:t>
                      </a:r>
                    </a:p>
                    <a:p>
                      <a:pPr algn="ctr">
                        <a:lnSpc>
                          <a:spcPct val="115000"/>
                        </a:lnSpc>
                        <a:spcAft>
                          <a:spcPts val="1000"/>
                        </a:spcAft>
                      </a:pPr>
                      <a:r>
                        <a:rPr lang="pl-PL" sz="1600" dirty="0">
                          <a:effectLst/>
                        </a:rPr>
                        <a:t>9,76%</a:t>
                      </a:r>
                      <a:endParaRPr lang="pl-PL" sz="16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pl-PL" sz="1600" dirty="0">
                          <a:effectLst/>
                        </a:rPr>
                        <a:t>pracownik</a:t>
                      </a:r>
                    </a:p>
                    <a:p>
                      <a:pPr algn="ctr">
                        <a:lnSpc>
                          <a:spcPct val="115000"/>
                        </a:lnSpc>
                        <a:spcAft>
                          <a:spcPts val="1000"/>
                        </a:spcAft>
                      </a:pPr>
                      <a:r>
                        <a:rPr lang="pl-PL" sz="1600" dirty="0">
                          <a:effectLst/>
                        </a:rPr>
                        <a:t>1,5%</a:t>
                      </a:r>
                      <a:endParaRPr lang="pl-PL" sz="16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pl-PL" sz="1600" dirty="0">
                          <a:effectLst/>
                        </a:rPr>
                        <a:t>pracodawca</a:t>
                      </a:r>
                    </a:p>
                    <a:p>
                      <a:pPr algn="ctr">
                        <a:lnSpc>
                          <a:spcPct val="115000"/>
                        </a:lnSpc>
                        <a:spcAft>
                          <a:spcPts val="1000"/>
                        </a:spcAft>
                      </a:pPr>
                      <a:r>
                        <a:rPr lang="pl-PL" sz="1600" dirty="0">
                          <a:effectLst/>
                        </a:rPr>
                        <a:t>6,5%</a:t>
                      </a:r>
                      <a:endParaRPr lang="pl-PL" sz="16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pl-PL" sz="1600" dirty="0">
                          <a:effectLst/>
                        </a:rPr>
                        <a:t>pracownik</a:t>
                      </a:r>
                    </a:p>
                    <a:p>
                      <a:pPr algn="ctr">
                        <a:lnSpc>
                          <a:spcPct val="115000"/>
                        </a:lnSpc>
                        <a:spcAft>
                          <a:spcPts val="1000"/>
                        </a:spcAft>
                      </a:pPr>
                      <a:r>
                        <a:rPr lang="pl-PL" sz="1600" dirty="0">
                          <a:effectLst/>
                          <a:latin typeface="Calibri"/>
                          <a:ea typeface="Calibri"/>
                          <a:cs typeface="Times New Roman"/>
                        </a:rPr>
                        <a:t>2,45%</a:t>
                      </a:r>
                    </a:p>
                  </a:txBody>
                  <a:tcPr marL="44450" marR="44450" marT="0" marB="0"/>
                </a:tc>
                <a:tc>
                  <a:txBody>
                    <a:bodyPr/>
                    <a:lstStyle/>
                    <a:p>
                      <a:pPr algn="ctr">
                        <a:lnSpc>
                          <a:spcPct val="115000"/>
                        </a:lnSpc>
                        <a:spcAft>
                          <a:spcPts val="1000"/>
                        </a:spcAft>
                      </a:pPr>
                      <a:r>
                        <a:rPr lang="pl-PL" sz="1600" dirty="0">
                          <a:effectLst/>
                        </a:rPr>
                        <a:t>pracodawca</a:t>
                      </a:r>
                    </a:p>
                    <a:p>
                      <a:pPr algn="just">
                        <a:lnSpc>
                          <a:spcPct val="115000"/>
                        </a:lnSpc>
                        <a:spcAft>
                          <a:spcPts val="1000"/>
                        </a:spcAft>
                      </a:pPr>
                      <a:r>
                        <a:rPr lang="pl-PL" sz="1600" dirty="0">
                          <a:effectLst/>
                        </a:rPr>
                        <a:t> </a:t>
                      </a:r>
                      <a:endParaRPr lang="pl-PL" sz="1600" dirty="0">
                        <a:effectLst/>
                        <a:latin typeface="Calibri"/>
                        <a:ea typeface="Calibri"/>
                        <a:cs typeface="Times New Roman"/>
                      </a:endParaRPr>
                    </a:p>
                  </a:txBody>
                  <a:tcPr marL="44450" marR="44450" marT="0" marB="0"/>
                </a:tc>
                <a:extLst>
                  <a:ext uri="{0D108BD9-81ED-4DB2-BD59-A6C34878D82A}">
                    <a16:rowId xmlns:a16="http://schemas.microsoft.com/office/drawing/2014/main" val="10002"/>
                  </a:ext>
                </a:extLst>
              </a:tr>
            </a:tbl>
          </a:graphicData>
        </a:graphic>
      </p:graphicFrame>
      <p:sp>
        <p:nvSpPr>
          <p:cNvPr id="4" name="Rectangle 15"/>
          <p:cNvSpPr>
            <a:spLocks noChangeArrowheads="1"/>
          </p:cNvSpPr>
          <p:nvPr/>
        </p:nvSpPr>
        <p:spPr bwMode="auto">
          <a:xfrm>
            <a:off x="3197226" y="2764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l-PL">
              <a:latin typeface="Arial" pitchFamily="34" charset="0"/>
              <a:cs typeface="Arial" pitchFamily="34" charset="0"/>
            </a:endParaRPr>
          </a:p>
        </p:txBody>
      </p:sp>
      <p:grpSp>
        <p:nvGrpSpPr>
          <p:cNvPr id="2" name="Group 1"/>
          <p:cNvGrpSpPr>
            <a:grpSpLocks/>
          </p:cNvGrpSpPr>
          <p:nvPr/>
        </p:nvGrpSpPr>
        <p:grpSpPr bwMode="auto">
          <a:xfrm>
            <a:off x="349294" y="4593675"/>
            <a:ext cx="8673623" cy="1736495"/>
            <a:chOff x="-67" y="14471"/>
            <a:chExt cx="9971" cy="1977"/>
          </a:xfrm>
        </p:grpSpPr>
        <p:sp>
          <p:nvSpPr>
            <p:cNvPr id="6" name="AutoShape 14"/>
            <p:cNvSpPr>
              <a:spLocks noChangeShapeType="1"/>
            </p:cNvSpPr>
            <p:nvPr/>
          </p:nvSpPr>
          <p:spPr bwMode="auto">
            <a:xfrm flipH="1">
              <a:off x="224" y="14518"/>
              <a:ext cx="651" cy="8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3"/>
            <p:cNvSpPr>
              <a:spLocks noChangeShapeType="1"/>
            </p:cNvSpPr>
            <p:nvPr/>
          </p:nvSpPr>
          <p:spPr bwMode="auto">
            <a:xfrm>
              <a:off x="2033" y="14518"/>
              <a:ext cx="0" cy="8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1"/>
            <p:cNvSpPr>
              <a:spLocks noChangeShapeType="1"/>
            </p:cNvSpPr>
            <p:nvPr/>
          </p:nvSpPr>
          <p:spPr bwMode="auto">
            <a:xfrm>
              <a:off x="3950" y="14487"/>
              <a:ext cx="614" cy="9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10"/>
            <p:cNvSpPr>
              <a:spLocks noChangeShapeType="1"/>
            </p:cNvSpPr>
            <p:nvPr/>
          </p:nvSpPr>
          <p:spPr bwMode="auto">
            <a:xfrm flipH="1">
              <a:off x="4940" y="14471"/>
              <a:ext cx="538" cy="9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9"/>
            <p:cNvSpPr>
              <a:spLocks noChangeShapeType="1"/>
            </p:cNvSpPr>
            <p:nvPr/>
          </p:nvSpPr>
          <p:spPr bwMode="auto">
            <a:xfrm>
              <a:off x="7127" y="14534"/>
              <a:ext cx="25" cy="8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2" name="AutoShape 8"/>
            <p:cNvSpPr>
              <a:spLocks noChangeShapeType="1"/>
            </p:cNvSpPr>
            <p:nvPr/>
          </p:nvSpPr>
          <p:spPr bwMode="auto">
            <a:xfrm>
              <a:off x="9043" y="14548"/>
              <a:ext cx="13" cy="83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3" name="Rectangle 7"/>
            <p:cNvSpPr>
              <a:spLocks noChangeArrowheads="1"/>
            </p:cNvSpPr>
            <p:nvPr/>
          </p:nvSpPr>
          <p:spPr bwMode="auto">
            <a:xfrm>
              <a:off x="-67" y="15408"/>
              <a:ext cx="1315"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pl-PL" sz="1600" dirty="0">
                  <a:latin typeface="Times New Roman" pitchFamily="18" charset="0"/>
                  <a:ea typeface="Calibri" pitchFamily="34" charset="0"/>
                  <a:cs typeface="Times New Roman" pitchFamily="18" charset="0"/>
                </a:rPr>
                <a:t>fundusz emerytalny</a:t>
              </a:r>
              <a:endParaRPr lang="pl-PL" sz="1600" dirty="0">
                <a:latin typeface="Arial" pitchFamily="34" charset="0"/>
                <a:cs typeface="Arial" pitchFamily="34" charset="0"/>
              </a:endParaRPr>
            </a:p>
            <a:p>
              <a:pPr algn="ctr" eaLnBrk="0" fontAlgn="base" hangingPunct="0">
                <a:spcBef>
                  <a:spcPct val="0"/>
                </a:spcBef>
                <a:spcAft>
                  <a:spcPct val="0"/>
                </a:spcAft>
              </a:pPr>
              <a:r>
                <a:rPr lang="pl-PL" sz="1600" dirty="0">
                  <a:latin typeface="Times New Roman" pitchFamily="18" charset="0"/>
                  <a:ea typeface="Calibri" pitchFamily="34" charset="0"/>
                  <a:cs typeface="Times New Roman" pitchFamily="18" charset="0"/>
                </a:rPr>
                <a:t>12,22%</a:t>
              </a:r>
              <a:endParaRPr lang="pl-PL" sz="1600" dirty="0">
                <a:latin typeface="Arial" pitchFamily="34" charset="0"/>
                <a:cs typeface="Arial" pitchFamily="34" charset="0"/>
              </a:endParaRPr>
            </a:p>
          </p:txBody>
        </p:sp>
        <p:sp>
          <p:nvSpPr>
            <p:cNvPr id="14" name="Rectangle 6"/>
            <p:cNvSpPr>
              <a:spLocks noChangeArrowheads="1"/>
            </p:cNvSpPr>
            <p:nvPr/>
          </p:nvSpPr>
          <p:spPr bwMode="auto">
            <a:xfrm>
              <a:off x="1484" y="15427"/>
              <a:ext cx="1115"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pl-PL" sz="1600" dirty="0">
                  <a:latin typeface="Times New Roman" pitchFamily="18" charset="0"/>
                  <a:ea typeface="Calibri" pitchFamily="34" charset="0"/>
                  <a:cs typeface="Times New Roman" pitchFamily="18" charset="0"/>
                </a:rPr>
                <a:t>subkonto</a:t>
              </a:r>
              <a:endParaRPr lang="pl-PL" sz="1600" dirty="0">
                <a:latin typeface="Arial" pitchFamily="34" charset="0"/>
                <a:cs typeface="Arial" pitchFamily="34" charset="0"/>
              </a:endParaRPr>
            </a:p>
            <a:p>
              <a:pPr algn="ctr" eaLnBrk="0" fontAlgn="base" hangingPunct="0">
                <a:spcBef>
                  <a:spcPct val="0"/>
                </a:spcBef>
                <a:spcAft>
                  <a:spcPct val="0"/>
                </a:spcAft>
              </a:pPr>
              <a:r>
                <a:rPr lang="pl-PL" sz="1600" dirty="0">
                  <a:latin typeface="Times New Roman" pitchFamily="18" charset="0"/>
                  <a:ea typeface="Calibri" pitchFamily="34" charset="0"/>
                  <a:cs typeface="Times New Roman" pitchFamily="18" charset="0"/>
                </a:rPr>
                <a:t>7,3% (4,38)</a:t>
              </a:r>
              <a:endParaRPr lang="pl-PL" sz="1600" dirty="0">
                <a:latin typeface="Arial" pitchFamily="34" charset="0"/>
                <a:cs typeface="Arial" pitchFamily="34" charset="0"/>
              </a:endParaRPr>
            </a:p>
          </p:txBody>
        </p:sp>
        <p:sp>
          <p:nvSpPr>
            <p:cNvPr id="15" name="Rectangle 5"/>
            <p:cNvSpPr>
              <a:spLocks noChangeArrowheads="1"/>
            </p:cNvSpPr>
            <p:nvPr/>
          </p:nvSpPr>
          <p:spPr bwMode="auto">
            <a:xfrm>
              <a:off x="2835" y="15408"/>
              <a:ext cx="911"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pl-PL" sz="1600" dirty="0">
                  <a:latin typeface="Times New Roman" pitchFamily="18" charset="0"/>
                  <a:ea typeface="Calibri" pitchFamily="34" charset="0"/>
                  <a:cs typeface="Times New Roman" pitchFamily="18" charset="0"/>
                </a:rPr>
                <a:t>OFE</a:t>
              </a:r>
              <a:endParaRPr lang="pl-PL" sz="1600" dirty="0">
                <a:latin typeface="Arial" pitchFamily="34" charset="0"/>
                <a:cs typeface="Arial" pitchFamily="34" charset="0"/>
              </a:endParaRPr>
            </a:p>
            <a:p>
              <a:pPr eaLnBrk="0" fontAlgn="base" hangingPunct="0">
                <a:spcBef>
                  <a:spcPct val="0"/>
                </a:spcBef>
                <a:spcAft>
                  <a:spcPct val="0"/>
                </a:spcAft>
              </a:pPr>
              <a:r>
                <a:rPr lang="pl-PL" sz="1600" dirty="0">
                  <a:latin typeface="Times New Roman" pitchFamily="18" charset="0"/>
                  <a:ea typeface="Calibri" pitchFamily="34" charset="0"/>
                  <a:cs typeface="Times New Roman" pitchFamily="18" charset="0"/>
                </a:rPr>
                <a:t>2,92%</a:t>
              </a:r>
              <a:endParaRPr lang="pl-PL" sz="1600" dirty="0">
                <a:latin typeface="Arial" pitchFamily="34" charset="0"/>
                <a:cs typeface="Arial" pitchFamily="34" charset="0"/>
              </a:endParaRPr>
            </a:p>
          </p:txBody>
        </p:sp>
        <p:sp>
          <p:nvSpPr>
            <p:cNvPr id="16" name="Rectangle 4"/>
            <p:cNvSpPr>
              <a:spLocks noChangeArrowheads="1"/>
            </p:cNvSpPr>
            <p:nvPr/>
          </p:nvSpPr>
          <p:spPr bwMode="auto">
            <a:xfrm>
              <a:off x="4116" y="15438"/>
              <a:ext cx="1491"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pl-PL" sz="1600" dirty="0">
                  <a:latin typeface="Times New Roman" pitchFamily="18" charset="0"/>
                  <a:ea typeface="Calibri" pitchFamily="34" charset="0"/>
                  <a:cs typeface="Times New Roman" pitchFamily="18" charset="0"/>
                </a:rPr>
                <a:t>fundusz rentowy</a:t>
              </a:r>
              <a:endParaRPr lang="pl-PL" sz="1600" dirty="0">
                <a:latin typeface="Arial" pitchFamily="34" charset="0"/>
                <a:cs typeface="Arial" pitchFamily="34" charset="0"/>
              </a:endParaRPr>
            </a:p>
          </p:txBody>
        </p:sp>
        <p:sp>
          <p:nvSpPr>
            <p:cNvPr id="17" name="Rectangle 3"/>
            <p:cNvSpPr>
              <a:spLocks noChangeArrowheads="1"/>
            </p:cNvSpPr>
            <p:nvPr/>
          </p:nvSpPr>
          <p:spPr bwMode="auto">
            <a:xfrm>
              <a:off x="6540" y="15408"/>
              <a:ext cx="1340"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pl-PL" sz="1600" dirty="0">
                  <a:latin typeface="Times New Roman" pitchFamily="18" charset="0"/>
                  <a:ea typeface="Calibri" pitchFamily="34" charset="0"/>
                  <a:cs typeface="Times New Roman" pitchFamily="18" charset="0"/>
                </a:rPr>
                <a:t>fundusz chorobowy</a:t>
              </a:r>
              <a:endParaRPr lang="pl-PL" sz="1600" dirty="0">
                <a:latin typeface="Arial" pitchFamily="34" charset="0"/>
                <a:cs typeface="Arial" pitchFamily="34" charset="0"/>
              </a:endParaRPr>
            </a:p>
            <a:p>
              <a:pPr eaLnBrk="0" fontAlgn="base" hangingPunct="0">
                <a:spcBef>
                  <a:spcPct val="0"/>
                </a:spcBef>
                <a:spcAft>
                  <a:spcPct val="0"/>
                </a:spcAft>
              </a:pPr>
              <a:endParaRPr lang="pl-PL" dirty="0">
                <a:latin typeface="Arial" pitchFamily="34" charset="0"/>
                <a:cs typeface="Arial" pitchFamily="34" charset="0"/>
              </a:endParaRPr>
            </a:p>
          </p:txBody>
        </p:sp>
        <p:sp>
          <p:nvSpPr>
            <p:cNvPr id="18" name="Rectangle 2"/>
            <p:cNvSpPr>
              <a:spLocks noChangeArrowheads="1"/>
            </p:cNvSpPr>
            <p:nvPr/>
          </p:nvSpPr>
          <p:spPr bwMode="auto">
            <a:xfrm>
              <a:off x="8401" y="15387"/>
              <a:ext cx="1503" cy="10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pl-PL" sz="1600" dirty="0">
                  <a:latin typeface="Times New Roman" pitchFamily="18" charset="0"/>
                  <a:ea typeface="Calibri" pitchFamily="34" charset="0"/>
                  <a:cs typeface="Times New Roman" pitchFamily="18" charset="0"/>
                </a:rPr>
                <a:t>fundusz wypadkowy</a:t>
              </a:r>
              <a:endParaRPr lang="pl-PL" sz="1600" dirty="0">
                <a:latin typeface="Arial" pitchFamily="34" charset="0"/>
                <a:cs typeface="Arial" pitchFamily="34" charset="0"/>
              </a:endParaRPr>
            </a:p>
            <a:p>
              <a:pPr eaLnBrk="0" fontAlgn="base" hangingPunct="0">
                <a:spcBef>
                  <a:spcPct val="0"/>
                </a:spcBef>
                <a:spcAft>
                  <a:spcPct val="0"/>
                </a:spcAft>
              </a:pPr>
              <a:endParaRPr lang="pl-PL" dirty="0">
                <a:latin typeface="Arial" pitchFamily="34" charset="0"/>
                <a:cs typeface="Arial" pitchFamily="34" charset="0"/>
              </a:endParaRPr>
            </a:p>
          </p:txBody>
        </p:sp>
      </p:grpSp>
      <p:sp>
        <p:nvSpPr>
          <p:cNvPr id="19" name="Rectangle 22"/>
          <p:cNvSpPr>
            <a:spLocks noChangeArrowheads="1"/>
          </p:cNvSpPr>
          <p:nvPr/>
        </p:nvSpPr>
        <p:spPr bwMode="auto">
          <a:xfrm>
            <a:off x="3197226" y="2993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l-PL">
              <a:latin typeface="Arial" pitchFamily="34" charset="0"/>
              <a:cs typeface="Arial" pitchFamily="34" charset="0"/>
            </a:endParaRPr>
          </a:p>
        </p:txBody>
      </p:sp>
      <p:cxnSp>
        <p:nvCxnSpPr>
          <p:cNvPr id="20" name="Łącznik zakrzywiony 19"/>
          <p:cNvCxnSpPr/>
          <p:nvPr/>
        </p:nvCxnSpPr>
        <p:spPr>
          <a:xfrm rot="16200000" flipH="1">
            <a:off x="2704172" y="4742964"/>
            <a:ext cx="576064" cy="360040"/>
          </a:xfrm>
          <a:prstGeom prst="curvedConnector3">
            <a:avLst>
              <a:gd name="adj1" fmla="val 45091"/>
            </a:avLst>
          </a:prstGeom>
          <a:ln>
            <a:tailEnd type="triangle"/>
          </a:ln>
        </p:spPr>
        <p:style>
          <a:lnRef idx="1">
            <a:schemeClr val="dk1"/>
          </a:lnRef>
          <a:fillRef idx="0">
            <a:schemeClr val="dk1"/>
          </a:fillRef>
          <a:effectRef idx="0">
            <a:schemeClr val="dk1"/>
          </a:effectRef>
          <a:fontRef idx="minor">
            <a:schemeClr val="tx1"/>
          </a:fontRef>
        </p:style>
      </p:cxnSp>
      <p:sp>
        <p:nvSpPr>
          <p:cNvPr id="8" name="Prostokąt 7"/>
          <p:cNvSpPr/>
          <p:nvPr/>
        </p:nvSpPr>
        <p:spPr>
          <a:xfrm>
            <a:off x="9775596" y="1046375"/>
            <a:ext cx="2224725" cy="23164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Ubezpieczenie zdrowotne</a:t>
            </a:r>
          </a:p>
          <a:p>
            <a:pPr algn="ctr"/>
            <a:r>
              <a:rPr lang="pl-PL" dirty="0">
                <a:solidFill>
                  <a:schemeClr val="tx1"/>
                </a:solidFill>
              </a:rPr>
              <a:t>9 %</a:t>
            </a:r>
          </a:p>
        </p:txBody>
      </p:sp>
      <p:sp>
        <p:nvSpPr>
          <p:cNvPr id="21" name="Prostokąt 20"/>
          <p:cNvSpPr/>
          <p:nvPr/>
        </p:nvSpPr>
        <p:spPr>
          <a:xfrm>
            <a:off x="9775596" y="3362841"/>
            <a:ext cx="2224726" cy="12281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pl-PL" dirty="0">
                <a:solidFill>
                  <a:schemeClr val="tx1"/>
                </a:solidFill>
              </a:rPr>
              <a:t>pracownik</a:t>
            </a:r>
          </a:p>
          <a:p>
            <a:pPr algn="ctr">
              <a:lnSpc>
                <a:spcPct val="115000"/>
              </a:lnSpc>
              <a:spcAft>
                <a:spcPts val="1000"/>
              </a:spcAft>
            </a:pPr>
            <a:r>
              <a:rPr lang="pl-PL" dirty="0">
                <a:solidFill>
                  <a:schemeClr val="tx1"/>
                </a:solidFill>
              </a:rPr>
              <a:t>9%</a:t>
            </a:r>
          </a:p>
        </p:txBody>
      </p:sp>
      <p:sp>
        <p:nvSpPr>
          <p:cNvPr id="22" name="pole tekstowe 21"/>
          <p:cNvSpPr txBox="1"/>
          <p:nvPr/>
        </p:nvSpPr>
        <p:spPr>
          <a:xfrm>
            <a:off x="6014301" y="6457360"/>
            <a:ext cx="6080288" cy="369332"/>
          </a:xfrm>
          <a:prstGeom prst="rect">
            <a:avLst/>
          </a:prstGeom>
          <a:noFill/>
        </p:spPr>
        <p:txBody>
          <a:bodyPr wrap="square" rtlCol="0">
            <a:spAutoFit/>
          </a:bodyPr>
          <a:lstStyle/>
          <a:p>
            <a:pPr algn="ctr"/>
            <a:r>
              <a:rPr lang="pl-PL" dirty="0"/>
              <a:t>Podstawy prawa pracy i zabezpieczenia społecznego</a:t>
            </a:r>
          </a:p>
        </p:txBody>
      </p:sp>
    </p:spTree>
    <p:extLst>
      <p:ext uri="{BB962C8B-B14F-4D97-AF65-F5344CB8AC3E}">
        <p14:creationId xmlns:p14="http://schemas.microsoft.com/office/powerpoint/2010/main" val="119114839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TotalTime>
  <Words>4179</Words>
  <Application>Microsoft Office PowerPoint</Application>
  <PresentationFormat>Panoramiczny</PresentationFormat>
  <Paragraphs>769</Paragraphs>
  <Slides>105</Slides>
  <Notes>0</Notes>
  <HiddenSlides>0</HiddenSlides>
  <MMClips>0</MMClips>
  <ScaleCrop>false</ScaleCrop>
  <HeadingPairs>
    <vt:vector size="6" baseType="variant">
      <vt:variant>
        <vt:lpstr>Używane czcionki</vt:lpstr>
      </vt:variant>
      <vt:variant>
        <vt:i4>7</vt:i4>
      </vt:variant>
      <vt:variant>
        <vt:lpstr>Motyw</vt:lpstr>
      </vt:variant>
      <vt:variant>
        <vt:i4>5</vt:i4>
      </vt:variant>
      <vt:variant>
        <vt:lpstr>Tytuły slajdów</vt:lpstr>
      </vt:variant>
      <vt:variant>
        <vt:i4>105</vt:i4>
      </vt:variant>
    </vt:vector>
  </HeadingPairs>
  <TitlesOfParts>
    <vt:vector size="117" baseType="lpstr">
      <vt:lpstr>Arial</vt:lpstr>
      <vt:lpstr>Calibri</vt:lpstr>
      <vt:lpstr>Calibri Light</vt:lpstr>
      <vt:lpstr>Constantia</vt:lpstr>
      <vt:lpstr>Gill Sans MT</vt:lpstr>
      <vt:lpstr>Times New Roman</vt:lpstr>
      <vt:lpstr>Wingdings</vt:lpstr>
      <vt:lpstr>Motyw pakietu Office</vt:lpstr>
      <vt:lpstr>1_Projekt niestandardowy</vt:lpstr>
      <vt:lpstr>1_Motyw pakietu Office</vt:lpstr>
      <vt:lpstr>Projekt niestandardowy</vt:lpstr>
      <vt:lpstr>Galeria</vt:lpstr>
      <vt:lpstr>Podstawy prawa pracy i zabezpieczenia społecznego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Pojęcie pracownika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Pojęcie pracodawcy</vt:lpstr>
      <vt:lpstr>Prezentacja programu PowerPoint</vt:lpstr>
      <vt:lpstr>Prezentacja programu PowerPoint</vt:lpstr>
      <vt:lpstr>Prezentacja programu PowerPoint</vt:lpstr>
      <vt:lpstr>Status pracodawcy mają np.: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dc:creator>
  <cp:lastModifiedBy>Agnieszka</cp:lastModifiedBy>
  <cp:revision>98</cp:revision>
  <dcterms:created xsi:type="dcterms:W3CDTF">2016-08-10T10:53:48Z</dcterms:created>
  <dcterms:modified xsi:type="dcterms:W3CDTF">2017-10-21T10:24:20Z</dcterms:modified>
</cp:coreProperties>
</file>