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48C05-92AF-42D4-BAD9-CC03F84627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7F2769-C2BB-4F3F-BA5C-77FF89C80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194119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44834-3AB3-4BC8-AFBC-E390DDBF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BD6ABE-B9A4-4F89-BE98-F7016464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17. osoby przebywające na urlopach wychowawczych lub pobierające zasiłek macierzyński albo zasiłek w wysokości zasiłku macierzyńskiego,</a:t>
            </a:r>
          </a:p>
          <a:p>
            <a:pPr marL="0" indent="0" algn="just">
              <a:buNone/>
            </a:pPr>
            <a:r>
              <a:rPr lang="pl-PL" dirty="0"/>
              <a:t>18. osoby pobierające świadczenia socjalne wypłacane w okresie urlopu oraz osoby pobierające zasiłek socjalny wypłacany na czas przekwalifikowania zawodowego i poszukiwania nowego zatrudnienia, a także osoby pobierające wynagrodzenie przysługujące w okresie korzystania ze świadczenia górniczego albo w okresie korzystania ze stypendium na przekwalifikowanie, wynikające z odrębnych przepisów lub układów zbiorowych pracy,</a:t>
            </a:r>
          </a:p>
          <a:p>
            <a:pPr marL="0" indent="0" algn="just">
              <a:buNone/>
            </a:pPr>
            <a:r>
              <a:rPr lang="pl-PL" dirty="0"/>
              <a:t>19.  osoby popierające świadczenie szkoleniowe wypłacane po ustaniu zatrudnienia,</a:t>
            </a:r>
          </a:p>
          <a:p>
            <a:pPr marL="0" indent="0" algn="just">
              <a:buNone/>
            </a:pPr>
            <a:r>
              <a:rPr lang="pl-PL" dirty="0"/>
              <a:t>20.  członkowie rad nadzorczych wynagradzani z tytułu pełnienia tej funkcji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036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A376ED-7123-4ACF-94FE-3630F498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ubezpieczenia emerytalnego i rentowego emerytów i rencistów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550B45-7022-4101-9272-EB188BB28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Emeryt podlega obowiązkowi ubezpieczenia emerytalnego i rentowego jeżeli:</a:t>
            </a:r>
          </a:p>
          <a:p>
            <a:pPr>
              <a:buFontTx/>
              <a:buChar char="-"/>
            </a:pPr>
            <a:r>
              <a:rPr lang="pl-PL" dirty="0"/>
              <a:t>zawarł umowę o pracę,</a:t>
            </a:r>
          </a:p>
          <a:p>
            <a:pPr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r>
              <a:rPr lang="pl-PL" dirty="0"/>
              <a:t>Rencista podlega obowiązkowi ubezpieczenia emerytalnego i rentowego jeżeli:</a:t>
            </a:r>
          </a:p>
          <a:p>
            <a:pPr>
              <a:buFontTx/>
              <a:buChar char="-"/>
            </a:pPr>
            <a:r>
              <a:rPr lang="pl-PL" dirty="0"/>
              <a:t>zawarł umowę o pracę,</a:t>
            </a:r>
          </a:p>
          <a:p>
            <a:pPr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>
              <a:buFontTx/>
              <a:buChar char="-"/>
            </a:pPr>
            <a:r>
              <a:rPr lang="pl-PL" dirty="0"/>
              <a:t>prowadzi pozarolniczą działalność gospodarczą.</a:t>
            </a:r>
          </a:p>
          <a:p>
            <a:pPr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454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75335-F53A-45B5-81EB-FFE681A7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430350-6000-4A03-8514-EF673A63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Zbieg tytułów ubezpieczenia występuje, gdy jedna osoba wykonuje </a:t>
            </a:r>
            <a:r>
              <a:rPr lang="pl-PL" b="1" dirty="0"/>
              <a:t>kilka rodzajów działalności</a:t>
            </a:r>
            <a:r>
              <a:rPr lang="pl-PL" dirty="0"/>
              <a:t> (ma kilka tytułów) do ubezpieczenia społecznego. W takich przypadkach ustawodawca zwykle wskazuje, który tytuł ma pierwszeństwo, czyli z którego tytułu podlega się ubezpieczeniu z wyłączeniem obowiązku z pozostałych tytułów.</a:t>
            </a:r>
          </a:p>
          <a:p>
            <a:pPr algn="just"/>
            <a:r>
              <a:rPr lang="pl-PL" dirty="0"/>
              <a:t>Zbieg obowiązku ubezpieczenia ma zastosowanie </a:t>
            </a:r>
            <a:r>
              <a:rPr lang="pl-PL" b="1" dirty="0"/>
              <a:t>tylko do ubezpieczeń emerytalnego i rentowego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491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F860E0-FEEC-4636-BBFE-12897318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D9BB45-FD92-496A-9A1B-D5FF804F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przypadku posiadania kilku tytułów ubezpieczenia postanowienia art. 9 </a:t>
            </a:r>
            <a:r>
              <a:rPr lang="pl-PL" dirty="0" err="1"/>
              <a:t>u.s.u.s</a:t>
            </a:r>
            <a:r>
              <a:rPr lang="pl-PL" dirty="0"/>
              <a:t>. pozwalają ustalić, z którego z nich podlega się ubezpieczeniu. </a:t>
            </a:r>
          </a:p>
          <a:p>
            <a:r>
              <a:rPr lang="pl-PL" dirty="0"/>
              <a:t>Ustawodawca wyróżnia:</a:t>
            </a:r>
          </a:p>
          <a:p>
            <a:pPr>
              <a:buFontTx/>
              <a:buChar char="-"/>
            </a:pPr>
            <a:r>
              <a:rPr lang="pl-PL" b="1" dirty="0"/>
              <a:t>Tytuły ,,bezwzględne”</a:t>
            </a:r>
            <a:r>
              <a:rPr lang="pl-PL" dirty="0"/>
              <a:t>- nigdy niepodlegające zwolnieniu z obowiązku ubezpieczenia,</a:t>
            </a:r>
          </a:p>
          <a:p>
            <a:pPr>
              <a:buFontTx/>
              <a:buChar char="-"/>
            </a:pPr>
            <a:r>
              <a:rPr lang="pl-PL" b="1" dirty="0"/>
              <a:t>Tytuły ,,ogólne”- </a:t>
            </a:r>
            <a:r>
              <a:rPr lang="pl-PL" dirty="0"/>
              <a:t>podlegające zwolnieniu z tego obowiązku, jeżeli ubezpieczony ma drugi tytuł do ubezpieczenia 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 posiadaniu dwóch tytułów ten, który jest ogólny zwolniony jest z obowiązku ubezpieczenia. Możliwe jest jednak dobrowolne opłacanie składki (zob. art. 7 </a:t>
            </a:r>
            <a:r>
              <a:rPr lang="pl-PL" dirty="0" err="1"/>
              <a:t>u.s.u.s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057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8819EA-D334-4173-B8FF-828B1C26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86663-37A6-4712-937F-6AF77AD01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Tytułami bezwzględnymi są:</a:t>
            </a:r>
          </a:p>
          <a:p>
            <a:pPr algn="just">
              <a:buFontTx/>
              <a:buChar char="-"/>
            </a:pPr>
            <a:r>
              <a:rPr lang="pl-PL" dirty="0"/>
              <a:t>stosunek pracy,</a:t>
            </a:r>
          </a:p>
          <a:p>
            <a:pPr algn="just">
              <a:buFontTx/>
              <a:buChar char="-"/>
            </a:pPr>
            <a:r>
              <a:rPr lang="pl-PL" dirty="0"/>
              <a:t>członkostwo w rolniczej spółdzielni produkcyjnej lub spółdzielni kółek rolniczych</a:t>
            </a:r>
          </a:p>
          <a:p>
            <a:pPr algn="just">
              <a:buFontTx/>
              <a:buChar char="-"/>
            </a:pPr>
            <a:r>
              <a:rPr lang="pl-PL" dirty="0"/>
              <a:t>pobieranie świadczeń szkoleniowych i socjalnych,</a:t>
            </a:r>
          </a:p>
          <a:p>
            <a:pPr algn="just">
              <a:buFontTx/>
              <a:buChar char="-"/>
            </a:pPr>
            <a:r>
              <a:rPr lang="pl-PL" dirty="0"/>
              <a:t>pobieranie zasiłku macierzyńskiego,</a:t>
            </a:r>
          </a:p>
          <a:p>
            <a:pPr algn="just">
              <a:buFontTx/>
              <a:buChar char="-"/>
            </a:pPr>
            <a:r>
              <a:rPr lang="pl-PL" dirty="0"/>
              <a:t>członkostwo w radzie nadzorczej</a:t>
            </a:r>
          </a:p>
          <a:p>
            <a:pPr marL="0" indent="0" algn="just">
              <a:buNone/>
            </a:pPr>
            <a:r>
              <a:rPr lang="pl-PL" dirty="0"/>
              <a:t>Wszystkie pozostałe tytuły to tytuły ogólne, które dla celów zbiegu obowiązków ubezpieczenia należy podzielić na </a:t>
            </a:r>
            <a:r>
              <a:rPr lang="pl-PL" b="1" dirty="0"/>
              <a:t>budżetowe</a:t>
            </a:r>
            <a:r>
              <a:rPr lang="pl-PL" dirty="0"/>
              <a:t> (finansowane z budżetu państwa) i </a:t>
            </a:r>
            <a:r>
              <a:rPr lang="pl-PL" b="1" dirty="0"/>
              <a:t>pozostałe.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6560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12387-C243-4607-8EE1-46278868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45175-D413-48D5-9A39-BF5B73FED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Tytułami </a:t>
            </a:r>
            <a:r>
              <a:rPr lang="pl-PL" b="1" dirty="0"/>
              <a:t>ogólnymi budżetowymi </a:t>
            </a:r>
            <a:r>
              <a:rPr lang="pl-PL" dirty="0"/>
              <a:t>są:</a:t>
            </a:r>
          </a:p>
          <a:p>
            <a:pPr algn="just">
              <a:buFontTx/>
              <a:buChar char="-"/>
            </a:pPr>
            <a:r>
              <a:rPr lang="pl-PL" dirty="0"/>
              <a:t>świadczenie pracy na podstawie umowy uaktywniającej,</a:t>
            </a:r>
          </a:p>
          <a:p>
            <a:pPr algn="just">
              <a:buFontTx/>
              <a:buChar char="-"/>
            </a:pPr>
            <a:r>
              <a:rPr lang="pl-PL" dirty="0"/>
              <a:t>posługa duchowna,</a:t>
            </a:r>
          </a:p>
          <a:p>
            <a:pPr algn="just">
              <a:buFontTx/>
              <a:buChar char="-"/>
            </a:pPr>
            <a:r>
              <a:rPr lang="pl-PL" dirty="0"/>
              <a:t>czynna służba żołnierzy niezawodowych,</a:t>
            </a:r>
          </a:p>
          <a:p>
            <a:pPr algn="just">
              <a:buFontTx/>
              <a:buChar char="-"/>
            </a:pPr>
            <a:r>
              <a:rPr lang="pl-PL" dirty="0"/>
              <a:t>przebywanie na urlopie wychowawczym,</a:t>
            </a:r>
          </a:p>
          <a:p>
            <a:pPr algn="just">
              <a:buFontTx/>
              <a:buChar char="-"/>
            </a:pPr>
            <a:r>
              <a:rPr lang="pl-PL" dirty="0"/>
              <a:t>rezygnacja z  zatrudnienia w związku z koniecznością sprawowania osobistej opieki nad długotrwale lub ciężko chorym członkiem rodziny oraz wspólnie niezamieszkującymi matką, ojcem lub rodzeństwem i pobieranie świadczenia pielęgnacyjnego</a:t>
            </a:r>
          </a:p>
          <a:p>
            <a:pPr marL="0" indent="0" algn="just">
              <a:buNone/>
            </a:pPr>
            <a:r>
              <a:rPr lang="pl-PL" dirty="0"/>
              <a:t>Obowiązek ubezpieczenia z tytułów budżetowych występuje tylko wtedy, gdy jest to </a:t>
            </a:r>
            <a:r>
              <a:rPr lang="pl-PL" b="1" dirty="0"/>
              <a:t>tytuł jedyny i nie posiada go emeryt lub rencista.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6695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E59ED5-1F83-42B3-AA66-6E659EBC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Reguły zbiegu obowiązku </a:t>
            </a:r>
            <a:r>
              <a:rPr lang="pl-PL" dirty="0" err="1"/>
              <a:t>ubezpieczeŃ</a:t>
            </a:r>
            <a:r>
              <a:rPr lang="pl-PL" dirty="0"/>
              <a:t>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16B019-F11C-4FFC-8408-474190406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/>
              <a:t>Reguła I.</a:t>
            </a:r>
            <a:r>
              <a:rPr lang="pl-PL" dirty="0"/>
              <a:t> Jeżeli zbiegają się ze sobą tytuły ,,bezwzględne” obowiązek ubezpieczenia dotyczy każdego z nich.</a:t>
            </a:r>
          </a:p>
          <a:p>
            <a:pPr algn="just"/>
            <a:r>
              <a:rPr lang="pl-PL" b="1" dirty="0"/>
              <a:t>Reguła II. </a:t>
            </a:r>
            <a:r>
              <a:rPr lang="pl-PL" dirty="0"/>
              <a:t>W razie zbiegu tytułu ,,bezwzględnego” z tytułem ,,ogólnym” obowiązkiem ubezpieczenia objęty jest tylko tytuł ,, bezwzględny”.</a:t>
            </a:r>
          </a:p>
          <a:p>
            <a:pPr algn="just"/>
            <a:r>
              <a:rPr lang="pl-PL" b="1" dirty="0"/>
              <a:t>Reguła III. </a:t>
            </a:r>
            <a:r>
              <a:rPr lang="pl-PL" dirty="0"/>
              <a:t>W razie zbiegu tytułów ,,ogólnych” ubezpieczeniem objęty jest tytuł wcześniejszy.</a:t>
            </a:r>
          </a:p>
          <a:p>
            <a:pPr algn="just"/>
            <a:r>
              <a:rPr lang="pl-PL" b="1" dirty="0"/>
              <a:t>Reguła IV. </a:t>
            </a:r>
            <a:r>
              <a:rPr lang="pl-PL" dirty="0"/>
              <a:t>Jeżeli jednym ze zbiegających </a:t>
            </a:r>
            <a:r>
              <a:rPr lang="pl-PL" b="1" dirty="0"/>
              <a:t> </a:t>
            </a:r>
            <a:r>
              <a:rPr lang="pl-PL" dirty="0"/>
              <a:t>się tytułów jest tytuł budżetowy to obowiązek ubezpieczenia dotyczy tylko tytułu </a:t>
            </a:r>
            <a:r>
              <a:rPr lang="pl-PL" dirty="0" err="1"/>
              <a:t>niebudżetowego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Reguła V. </a:t>
            </a:r>
            <a:r>
              <a:rPr lang="pl-PL" dirty="0"/>
              <a:t>Zbieg członkostwa w radzie nadzorczej z jakimkolwiek innym tytułem oznacza obowiązek ubezpieczenia się z obu zbiegających się tytułów.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703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A6B51-E65F-4E25-9099-307B8B7F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wyjątki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940B24-490D-4F00-AB5E-24C6BE2BC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zbieg umowy o pracę z umową zlecenia (lub agencyjną)  w przypadku uznania za pracownika,</a:t>
            </a:r>
          </a:p>
          <a:p>
            <a:pPr algn="just"/>
            <a:r>
              <a:rPr lang="pl-PL" dirty="0"/>
              <a:t>zwolnienia w razie zbiegu tytułów ogólnych z bezwzględnymi albo z innymi tytułami ogólnymi zaczynają obowiązywać, jeżeli podstawą wymiaru składki z tytułu niepodlegającemu zwolnieniu jest co najmniej </a:t>
            </a:r>
            <a:r>
              <a:rPr lang="pl-PL" b="1" dirty="0"/>
              <a:t>minimalne wynagrodzenie za pracę.</a:t>
            </a:r>
            <a:r>
              <a:rPr lang="pl-PL" dirty="0"/>
              <a:t> W przeciwnym wypadku osoby te podlegają obowiązkowi ubezpieczenia także z tytułu drugiego,</a:t>
            </a:r>
          </a:p>
          <a:p>
            <a:pPr algn="just"/>
            <a:r>
              <a:rPr lang="pl-PL" dirty="0"/>
              <a:t>wyjątek od zasady pierwszeństwa w czasie tytułów ogólnych dotyczy zbiegu umowy zlecenia albo umowy o pracę nakładczą z prowadzeniem pozarolniczej działalności gospodarczej. W sytuacji gdy podstawa wymiaru składki z tytułu (pierwszej w czasie) umowy zlecenia albo umowy o pracę nakładczą jest niższa </a:t>
            </a:r>
            <a:r>
              <a:rPr lang="pl-PL" b="1" dirty="0"/>
              <a:t>od najniższej podstawy składki z tytułu później podjętej pozarolniczej działalności gospodarczej, obowiązek ubezpieczenia dotyczy tej działalności.</a:t>
            </a:r>
          </a:p>
          <a:p>
            <a:pPr algn="just"/>
            <a:r>
              <a:rPr lang="pl-PL" dirty="0"/>
              <a:t>Wyjątek stanowi także zbieg tytułu ,,duchownego” z innymi tytułami ogólnymi. Ustawodawca traktuje ten tytuł jako budżetowy w zbiegu z pozarolniczą działalnością gospodarczą, natomiast w zbiegu z innymi tytułami ogólnymi, w tym także z pozostałymi formami prowadzenia pozarolniczej działalności- tak jak tytuł </a:t>
            </a:r>
            <a:r>
              <a:rPr lang="pl-PL" dirty="0" err="1"/>
              <a:t>niebudżetowy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01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98DB3-0F48-4951-9C90-416634D7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emerytalne i rentowe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1A13-2070-4602-BC7B-C2D66A9B0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Pierwotna dobrowolność </a:t>
            </a:r>
            <a:r>
              <a:rPr lang="pl-PL" dirty="0"/>
              <a:t>została uregulowana w art. 7 </a:t>
            </a:r>
            <a:r>
              <a:rPr lang="pl-PL" dirty="0" err="1"/>
              <a:t>u.s.u.s</a:t>
            </a:r>
            <a:r>
              <a:rPr lang="pl-PL" dirty="0"/>
              <a:t> , zgodnie z którym:  ,, prawo do dobrowolnego objęcia ubezpieczeniami emerytalnym i rentowymi przysługuje osobom, które nie spełniają warunków do objęcia tymi ubezpieczeniami obowiązkowo”. </a:t>
            </a:r>
          </a:p>
          <a:p>
            <a:pPr algn="just"/>
            <a:r>
              <a:rPr lang="pl-PL" b="1" u="sng" dirty="0"/>
              <a:t>Dobrowolność wtórna </a:t>
            </a:r>
            <a:r>
              <a:rPr lang="pl-PL" dirty="0"/>
              <a:t>dotyczy osób, które zostały zwolnione z obowiązku opłacania składki z danego tytułu, w związku z opłacaniem składki z innego tytułu. Polega ona na możności rezygnacji ze zwolnienia i opłacania składki emerytalnej i rentowej dobrowolnie.</a:t>
            </a:r>
          </a:p>
        </p:txBody>
      </p:sp>
    </p:spTree>
    <p:extLst>
      <p:ext uri="{BB962C8B-B14F-4D97-AF65-F5344CB8AC3E}">
        <p14:creationId xmlns:p14="http://schemas.microsoft.com/office/powerpoint/2010/main" val="3565003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70D18-B308-43FC-9B63-68BC6246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FA9730-C34D-41D0-A35C-C7D55FF01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ubezpieczenia chorobowego krąg osób objętych ubezpieczeniem emerytalnym i rentowym został przez ustawodawcę podzielony na trzy grupy (art. 11 </a:t>
            </a:r>
            <a:r>
              <a:rPr lang="pl-PL" dirty="0" err="1"/>
              <a:t>u.s.u.s</a:t>
            </a:r>
            <a:r>
              <a:rPr lang="pl-PL" dirty="0"/>
              <a:t>.):</a:t>
            </a:r>
          </a:p>
          <a:p>
            <a:pPr algn="just">
              <a:buAutoNum type="arabicPeriod"/>
            </a:pPr>
            <a:r>
              <a:rPr lang="pl-PL" dirty="0"/>
              <a:t>Obowiązkowo objętych ubezpieczeniem chorobowym,</a:t>
            </a:r>
          </a:p>
          <a:p>
            <a:pPr algn="just">
              <a:buAutoNum type="arabicPeriod"/>
            </a:pPr>
            <a:r>
              <a:rPr lang="pl-PL" dirty="0"/>
              <a:t>Mogącym dobrowolnie wejść do tego ubezpieczenia,</a:t>
            </a:r>
          </a:p>
          <a:p>
            <a:pPr algn="just">
              <a:buAutoNum type="arabicPeriod"/>
            </a:pPr>
            <a:r>
              <a:rPr lang="pl-PL" dirty="0"/>
              <a:t>Wyłączonych z ubezpieczenia chorobowego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56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B1A5B-99C1-4962-B045-562EE2BA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76FF1C-A814-4643-8801-6EFB0AE8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System ubezpieczenia społecznego stanowi realizację art. 67 Konstytucji RP, zgodnie z którym: ,, Obywatel ma prawo do zabezpieczenia społecznego w razie niezdolności do pracy ze względu na </a:t>
            </a:r>
            <a:r>
              <a:rPr lang="pl-PL" b="1" u="sng" dirty="0"/>
              <a:t>chorobę</a:t>
            </a:r>
            <a:r>
              <a:rPr lang="pl-PL" dirty="0"/>
              <a:t> lub </a:t>
            </a:r>
            <a:r>
              <a:rPr lang="pl-PL" b="1" u="sng" dirty="0"/>
              <a:t>inwalidztwo</a:t>
            </a:r>
            <a:r>
              <a:rPr lang="pl-PL" dirty="0"/>
              <a:t> oraz </a:t>
            </a:r>
            <a:r>
              <a:rPr lang="pl-PL" b="1" u="sng" dirty="0"/>
              <a:t>po osiągnięciu wieku emerytalnego”. </a:t>
            </a:r>
          </a:p>
          <a:p>
            <a:pPr algn="just"/>
            <a:r>
              <a:rPr lang="pl-PL" dirty="0"/>
              <a:t>Realizację powyższego prawa zapewnia państwo poprzez utworzenie odpowiednich instytucji, uchwalenie odpowiednich ustaw określających zakres i rodzaj świadczeń, a także przez </a:t>
            </a:r>
            <a:r>
              <a:rPr lang="pl-PL" b="1" u="sng" dirty="0"/>
              <a:t>przymuszenie obywateli do uczestnictwa w systemie.</a:t>
            </a:r>
          </a:p>
          <a:p>
            <a:pPr algn="just"/>
            <a:r>
              <a:rPr lang="pl-PL" dirty="0"/>
              <a:t>Przymus ubezpieczenia oznacza objęcie systemem niezależnie od woli ubezpieczonego i bez konieczności podjęcia w tym celu jakichkolwiek działań.</a:t>
            </a:r>
          </a:p>
        </p:txBody>
      </p:sp>
    </p:spTree>
    <p:extLst>
      <p:ext uri="{BB962C8B-B14F-4D97-AF65-F5344CB8AC3E}">
        <p14:creationId xmlns:p14="http://schemas.microsoft.com/office/powerpoint/2010/main" val="3319636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944F6-8301-4AB7-BB37-5D1ABB3C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Obowiązkowe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CD2DE9-5193-4255-A368-BE454A591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Ubezpieczenie chorobowe jest obowiązkowe dla:</a:t>
            </a:r>
          </a:p>
          <a:p>
            <a:pPr algn="just">
              <a:buFontTx/>
              <a:buChar char="-"/>
            </a:pPr>
            <a:r>
              <a:rPr lang="pl-PL" dirty="0"/>
              <a:t>pracowników, </a:t>
            </a:r>
          </a:p>
          <a:p>
            <a:pPr algn="just">
              <a:buFontTx/>
              <a:buChar char="-"/>
            </a:pPr>
            <a:r>
              <a:rPr lang="pl-PL" dirty="0"/>
              <a:t> członków rolniczych spółdzielni produkcyjnych i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 osób odbywających zastępczą służbę wojskową.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4721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E31F5-EA36-4061-BAE3-43109C39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49F-F3BA-4366-9DBB-2F37E3CFA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Dobrowolnie (na swój wniosek) do tego ubezpieczenia mogą przystąpić:</a:t>
            </a:r>
          </a:p>
          <a:p>
            <a:pPr algn="just"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 algn="just">
              <a:buFontTx/>
              <a:buChar char="-"/>
            </a:pPr>
            <a:r>
              <a:rPr lang="pl-PL" dirty="0"/>
              <a:t>osoby, które zawarły umowę zlecenia, </a:t>
            </a:r>
          </a:p>
          <a:p>
            <a:pPr algn="just">
              <a:buFontTx/>
              <a:buChar char="-"/>
            </a:pPr>
            <a:r>
              <a:rPr lang="pl-PL" dirty="0"/>
              <a:t>osoby prowadzące pozarolniczą działalność, </a:t>
            </a:r>
          </a:p>
          <a:p>
            <a:pPr algn="just">
              <a:buFontTx/>
              <a:buChar char="-"/>
            </a:pPr>
            <a:r>
              <a:rPr lang="pl-PL" dirty="0"/>
              <a:t>osoby wykonujące odpłatnie pracę na podstawie skierowania do pracy w czasie odbywania kary pozbawienia wolności lub tymczasowego aresztowania</a:t>
            </a:r>
          </a:p>
          <a:p>
            <a:pPr algn="just">
              <a:buFontTx/>
              <a:buChar char="-"/>
            </a:pPr>
            <a:r>
              <a:rPr lang="pl-PL" dirty="0"/>
              <a:t>duchowni.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21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A18C3-D441-49C3-89BF-6E64F862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Osoby wyłączone z ubezpieczenia chorobowego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5C10AD-8F65-41EE-A6D5-2E2DE6A8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posłowie i senatorowie,</a:t>
            </a:r>
          </a:p>
          <a:p>
            <a:r>
              <a:rPr lang="pl-PL" dirty="0"/>
              <a:t>osoby pobierające stypendia,</a:t>
            </a:r>
          </a:p>
          <a:p>
            <a:r>
              <a:rPr lang="pl-PL" dirty="0"/>
              <a:t>członkowie rad nadzorczych</a:t>
            </a:r>
          </a:p>
          <a:p>
            <a:r>
              <a:rPr lang="pl-PL" dirty="0"/>
              <a:t>Pozostałe tytuły zostały wyłączone z ubezpieczenia chorobowego dlatego, że dotyczą osób, które nie są czynne zawodowo, w konsekwencji czego nie grozi im utrata dochodu w razie czasowej niezdolności do pracy z powodu choroby.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249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49793-263B-4939-B1FF-D8713CE7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wypadkowe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7BAFF9-B851-4C73-8BE6-2953D28F0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Obowiązkowo ubezpieczeniu wypadkowemu podlegają </a:t>
            </a:r>
            <a:r>
              <a:rPr lang="pl-PL" b="1" dirty="0"/>
              <a:t>osoby podlegające ubezpieczeniom emerytalnym i rentowym. </a:t>
            </a:r>
            <a:r>
              <a:rPr lang="pl-PL" dirty="0"/>
              <a:t>(art. 12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r>
              <a:rPr lang="pl-PL" dirty="0"/>
              <a:t>Nie podlegają ubezpieczeniu wypadkowemu:</a:t>
            </a:r>
          </a:p>
          <a:p>
            <a:pPr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>
              <a:buFontTx/>
              <a:buChar char="-"/>
            </a:pPr>
            <a:r>
              <a:rPr lang="pl-PL" dirty="0"/>
              <a:t>żołnierze niezawodowi pełniący czynną służbę wojskową,</a:t>
            </a:r>
          </a:p>
          <a:p>
            <a:pPr>
              <a:buFontTx/>
              <a:buChar char="-"/>
            </a:pPr>
            <a:r>
              <a:rPr lang="pl-PL" dirty="0"/>
              <a:t>bezrobotni.</a:t>
            </a:r>
          </a:p>
          <a:p>
            <a:pPr>
              <a:buFontTx/>
              <a:buChar char="-"/>
            </a:pPr>
            <a:r>
              <a:rPr lang="pl-PL" dirty="0"/>
              <a:t>osoby przebywające na urlopach macierzyńskich lub wychowawczych,</a:t>
            </a:r>
          </a:p>
          <a:p>
            <a:pPr>
              <a:buFontTx/>
              <a:buChar char="-"/>
            </a:pPr>
            <a:r>
              <a:rPr lang="pl-PL" dirty="0"/>
              <a:t>posłowie do Parlamentu Europejskiego,</a:t>
            </a:r>
          </a:p>
          <a:p>
            <a:pPr>
              <a:buFontTx/>
              <a:buChar char="-"/>
            </a:pPr>
            <a:r>
              <a:rPr lang="pl-PL" dirty="0"/>
              <a:t>osoby pobierające różnego rodzaju świadczenia socjalne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244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4E272-DECF-453E-AB14-5E6DC59D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Objęcie dobrowolnym ubezpieczeniem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DC7D6-3D4C-4708-96AD-79B0C54E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Objęcie dobrowolnie ubezpieczeniem emerytalnym, rentowym i chorobowym następuje </a:t>
            </a:r>
            <a:r>
              <a:rPr lang="pl-PL" b="1" u="sng" dirty="0"/>
              <a:t>od dnia wskazanego we wniosku </a:t>
            </a:r>
            <a:r>
              <a:rPr lang="pl-PL" dirty="0"/>
              <a:t>o objęcie tymi ubezpieczeniami, nie wcześniej jednak niż od dnia, w którym wniosek został zgłoszony.</a:t>
            </a:r>
          </a:p>
          <a:p>
            <a:pPr algn="just"/>
            <a:r>
              <a:rPr lang="pl-PL" dirty="0"/>
              <a:t>Objęcie dobrowolnie ubezpieczeniem chorobowym następuje </a:t>
            </a:r>
            <a:r>
              <a:rPr lang="pl-PL" b="1" u="sng" dirty="0"/>
              <a:t>od dnia wskazanego we wniosku</a:t>
            </a:r>
            <a:r>
              <a:rPr lang="pl-PL" dirty="0"/>
              <a:t> tylko wówczas, gdy zgłoszenie do ubezpieczeń emerytalnego i rentowego zostanie dokonane w terminie </a:t>
            </a:r>
            <a:r>
              <a:rPr lang="pl-PL" b="1" u="sng" dirty="0"/>
              <a:t>7 dni </a:t>
            </a:r>
            <a:r>
              <a:rPr lang="pl-PL" dirty="0"/>
              <a:t>od daty powstania obowiązku ubezpieczenia.</a:t>
            </a:r>
          </a:p>
        </p:txBody>
      </p:sp>
    </p:spTree>
    <p:extLst>
      <p:ext uri="{BB962C8B-B14F-4D97-AF65-F5344CB8AC3E}">
        <p14:creationId xmlns:p14="http://schemas.microsoft.com/office/powerpoint/2010/main" val="257637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6978EF-D595-4A85-9035-BD30351B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Ustanie dobrowolnego ubezpieczenia emerytalnego, rentowego i chorobowego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A3E8CC-C714-4CF3-A48A-1F3694700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Ustanie dobrowolnego ubezpieczenia emerytalnego, rentowego i chorobowego następuje:</a:t>
            </a:r>
          </a:p>
          <a:p>
            <a:pPr marL="0" indent="0" algn="just">
              <a:buNone/>
            </a:pPr>
            <a:r>
              <a:rPr lang="pl-PL" dirty="0"/>
              <a:t>1.  od dnia wskazanego we wniosku o wyłączenie z tych ubezpieczeń, nie wcześniej jednak niż od dnia, w którym wniosek został złożony,</a:t>
            </a:r>
          </a:p>
          <a:p>
            <a:pPr marL="0" indent="0" algn="just">
              <a:buNone/>
            </a:pPr>
            <a:r>
              <a:rPr lang="pl-PL" dirty="0"/>
              <a:t>2. od pierwszego dnia miesiąca kalendarzowego, za który nie opłacono w terminie składki należnej na to ubezpieczenie- w przypadku osób prowadzących pozarolniczą działalność i osób z nimi współpracujących, duchownych oraz osób wymienionych w art. 7, w uzasadnionych przypadkach Zakład, na wniosek ubezpieczonego, może wyrazić zgodę na opłacanie składki po terminie ,</a:t>
            </a:r>
          </a:p>
          <a:p>
            <a:pPr marL="0" indent="0" algn="just">
              <a:buNone/>
            </a:pPr>
            <a:r>
              <a:rPr lang="pl-PL" dirty="0"/>
              <a:t>3</a:t>
            </a:r>
            <a:r>
              <a:rPr lang="pl-PL"/>
              <a:t>.  od </a:t>
            </a:r>
            <a:r>
              <a:rPr lang="pl-PL" dirty="0"/>
              <a:t>dnia ustania tytułu podlegania tym ubezpieczeniom.</a:t>
            </a:r>
          </a:p>
        </p:txBody>
      </p:sp>
    </p:spTree>
    <p:extLst>
      <p:ext uri="{BB962C8B-B14F-4D97-AF65-F5344CB8AC3E}">
        <p14:creationId xmlns:p14="http://schemas.microsoft.com/office/powerpoint/2010/main" val="2905774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9BEB7-0F4F-47AE-8E0B-F5A858E3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A9C276-94ED-457B-A96D-7798BD18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/>
              <a:t>I.  Jędrasik-Jankowska, </a:t>
            </a:r>
            <a:r>
              <a:rPr lang="pl-PL" i="1" dirty="0"/>
              <a:t>Pojęcia i konstrukcje prawne ubezpieczenia społecznego, </a:t>
            </a:r>
            <a:r>
              <a:rPr lang="pl-PL" dirty="0"/>
              <a:t>Warszawa 2017</a:t>
            </a:r>
          </a:p>
          <a:p>
            <a:pPr>
              <a:buAutoNum type="arabicPeriod"/>
            </a:pPr>
            <a:r>
              <a:rPr lang="pl-PL" dirty="0"/>
              <a:t>Ustawy z dnia 13 października 1998 r. o systemie ubezpieczeń społecznych (Dz.U. z 2017 r., poz. 1778.)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32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009137-27AC-435F-9A66-F5412C2B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B4752C-1D9C-4738-A9C5-D330CFEC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Przymus uczestnictwa w systemie ubezpieczenia społecznego jest czymś więcej niż obowiązek ubezpieczenia się znany prawu ubezpieczenia gospodarczego. Druga ze wskazanych powinności jest bowiem skierowana do obywatela i oznacza konieczność </a:t>
            </a:r>
            <a:r>
              <a:rPr lang="pl-PL" b="1" u="sng" dirty="0"/>
              <a:t>skutecznego zawarcia umowy ubezpieczenia</a:t>
            </a:r>
            <a:r>
              <a:rPr lang="pl-PL" dirty="0"/>
              <a:t>, natomiast dla transferu ryzyka na ubezpieczyciela konieczne jest </a:t>
            </a:r>
            <a:r>
              <a:rPr lang="pl-PL" b="1" u="sng" dirty="0"/>
              <a:t>zapłacenie składki. </a:t>
            </a:r>
            <a:r>
              <a:rPr lang="pl-PL" dirty="0"/>
              <a:t> Przymus ubezpieczenia oznacza, że stosunek ubezpieczenia społecznego powstaje </a:t>
            </a:r>
            <a:r>
              <a:rPr lang="pl-PL" b="1" i="1" u="sng" dirty="0"/>
              <a:t>ex lege </a:t>
            </a:r>
            <a:r>
              <a:rPr lang="pl-PL" b="1" u="sng" dirty="0"/>
              <a:t>jednocześnie z uzyskaniem tytułu do obowiązkowego podlegania ubezpieczeniu społecznemu </a:t>
            </a:r>
            <a:r>
              <a:rPr lang="pl-PL" dirty="0"/>
              <a:t>na wypadek zajścia określonego ryzyka.</a:t>
            </a:r>
            <a:endParaRPr lang="pl-PL" i="1" dirty="0"/>
          </a:p>
          <a:p>
            <a:pPr algn="just"/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46964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3868E-70ED-4F8F-9332-9D8259B5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9D60BE-08C1-4674-97B3-40CEA361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Ustawa nie wymaga od osób mających tytuł do obowiązkowego ubezpieczenia  </a:t>
            </a:r>
            <a:r>
              <a:rPr lang="pl-PL" b="1" u="sng" dirty="0"/>
              <a:t>posiadania polskiego obywatelstwa.</a:t>
            </a:r>
          </a:p>
          <a:p>
            <a:pPr marL="0" indent="0">
              <a:buNone/>
            </a:pPr>
            <a:endParaRPr lang="pl-PL" b="1" u="sng" dirty="0"/>
          </a:p>
          <a:p>
            <a:pPr algn="just"/>
            <a:r>
              <a:rPr lang="pl-PL" dirty="0"/>
              <a:t>Wyłączeni z tego kręgu są tylko obywatele państw obcych, których pobyt na terytorium RP nie ma charakteru stałego i którzy są zatrudnieni w obcych przedstawicielstwach dyplomatycznych, urzędach konsularnych, misjach specjalnych lub instytucjach międzynarodowych, chyba że umowy międzynarodowe stanowią inaczej. </a:t>
            </a:r>
          </a:p>
        </p:txBody>
      </p:sp>
    </p:spTree>
    <p:extLst>
      <p:ext uri="{BB962C8B-B14F-4D97-AF65-F5344CB8AC3E}">
        <p14:creationId xmlns:p14="http://schemas.microsoft.com/office/powerpoint/2010/main" val="247126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8E287-44AD-40BC-A579-539348C2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obowiązku ubezpieczenia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0A3EC8-B351-45DE-8E51-909D9FC8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13 października 1998 roku o systemie ubezpieczeń społecznych wyróżnia następujące kategorie ubezpieczeń wyróżnione ze względu na </a:t>
            </a:r>
            <a:r>
              <a:rPr lang="pl-PL" b="1" dirty="0"/>
              <a:t>rodzaj chronionego ryzyka: </a:t>
            </a:r>
          </a:p>
          <a:p>
            <a:pPr algn="just">
              <a:buFontTx/>
              <a:buChar char="-"/>
            </a:pPr>
            <a:r>
              <a:rPr lang="pl-PL" b="1" dirty="0"/>
              <a:t>emerytalne,</a:t>
            </a:r>
          </a:p>
          <a:p>
            <a:pPr algn="just">
              <a:buFontTx/>
              <a:buChar char="-"/>
            </a:pPr>
            <a:r>
              <a:rPr lang="pl-PL" b="1" dirty="0"/>
              <a:t>rentowe,</a:t>
            </a:r>
          </a:p>
          <a:p>
            <a:pPr algn="just">
              <a:buFontTx/>
              <a:buChar char="-"/>
            </a:pPr>
            <a:r>
              <a:rPr lang="pl-PL" b="1" dirty="0"/>
              <a:t>chorobowe,</a:t>
            </a:r>
          </a:p>
          <a:p>
            <a:pPr algn="just">
              <a:buFontTx/>
              <a:buChar char="-"/>
            </a:pPr>
            <a:r>
              <a:rPr lang="pl-PL" b="1" dirty="0"/>
              <a:t>wypadkowe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27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D8E03-1F84-4A4E-8C7E-25F92C07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7E687-5617-4BF6-93F0-C09CD4773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pl-PL" sz="1600" dirty="0"/>
              <a:t>Osoby pozostające w stosunku pracy z wyłączeniem prokuratorów.</a:t>
            </a:r>
          </a:p>
          <a:p>
            <a:pPr marL="0" indent="0" algn="just">
              <a:buNone/>
            </a:pPr>
            <a:r>
              <a:rPr lang="pl-PL" sz="1600" dirty="0"/>
              <a:t>Art. 8 ust. 1. Za pracownika uważa się osobę pozostającą w stosunku pracy z zastrzeżeniem ust. 2 i 2a.</a:t>
            </a:r>
          </a:p>
          <a:p>
            <a:pPr marL="0" indent="0" algn="just">
              <a:buNone/>
            </a:pPr>
            <a:r>
              <a:rPr lang="pl-PL" sz="1600" dirty="0"/>
              <a:t>2. Jeżeli pracownik spełnia kryteria określone dla osób współpracujących, o których mowa w ust. 11 – dla celów ubezpieczeń społecznych jest traktowany jak osoba współpracująca.</a:t>
            </a:r>
          </a:p>
          <a:p>
            <a:pPr marL="0" indent="0" algn="just">
              <a:buNone/>
            </a:pPr>
            <a:r>
              <a:rPr lang="pl-PL" sz="1600" dirty="0"/>
              <a:t>3. Za pracownika, w rozumieniu ustawy, uważa się także osobę wykonującą pracę na podstawie umowy agencyjnej, umowy zlecenia lub innej umowy o świadczenie usług, do której zgodnie z Kodeksem cywilnym stosuje się przepisy dotyczące zlecenia, albo umowy o dzieło, jeżeli </a:t>
            </a:r>
            <a:r>
              <a:rPr lang="pl-PL" sz="1600" b="1" dirty="0"/>
              <a:t>umowę taką zawarła z pracodawcą, z którym pozostaje w stosunku pracy, lub jeżeli w ramach takiej umowy wykonuje pracę na rzecz pracodawcy, z którym pozostaje w stosunku pracy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342900" indent="-342900">
              <a:buAutoNum type="arabicPeriod" startAt="2"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338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2EF77-DED8-40A3-8DBD-753C4895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3738DA-505C-4E36-B1F5-733BAD78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400" dirty="0"/>
              <a:t>2. osoby wykonujące pracę nakładczą,</a:t>
            </a:r>
          </a:p>
          <a:p>
            <a:pPr marL="0" indent="0" algn="just">
              <a:buNone/>
            </a:pPr>
            <a:r>
              <a:rPr lang="pl-PL" sz="6400" dirty="0"/>
              <a:t>3. członkowie rolniczych spółdzielni produkcyjnych i spółdzielni kółek rolniczych,</a:t>
            </a:r>
          </a:p>
          <a:p>
            <a:pPr marL="0" indent="0" algn="just">
              <a:buNone/>
            </a:pPr>
            <a:r>
              <a:rPr lang="pl-PL" sz="6400" dirty="0"/>
              <a:t>4. osoby wykonujące pracę na podstawie umowy agencyjnej lub umowy zlecenia albo innej umowy o świadczenie usług, do której zgodnie z Kodeksem cywilnym stosuje się przepisy dotyczące zlecenia oraz osoby z nimi współpracujące,</a:t>
            </a:r>
          </a:p>
          <a:p>
            <a:pPr marL="0" indent="0" algn="just">
              <a:buNone/>
            </a:pPr>
            <a:r>
              <a:rPr lang="pl-PL" sz="6400" dirty="0"/>
              <a:t>5. osoby prowadzące pozarolniczą działalność oraz osoby z nimi współpracujące,</a:t>
            </a:r>
          </a:p>
          <a:p>
            <a:pPr algn="just"/>
            <a:endParaRPr lang="pl-PL" sz="6400" dirty="0"/>
          </a:p>
          <a:p>
            <a:pPr marL="0" indent="0" algn="just">
              <a:buNone/>
            </a:pPr>
            <a:r>
              <a:rPr lang="pl-PL" sz="6400" dirty="0"/>
              <a:t>,,Za osoby współpracujące z osobami prowadzącymi pozarolniczą działalność oraz zleceniobiorcami, o których mowa w art. 6 ust. 1 pkt 4 i 5, uważa się </a:t>
            </a:r>
            <a:r>
              <a:rPr lang="pl-PL" sz="6400" b="1" dirty="0"/>
              <a:t>małżonka, dzieci własne, dzieci drugiego małżonka i dzieci przysposobione, rodziców, macochę i ojczyma oraz osoby przysposabiające, jeżeli pozostają z nimi we wspólnym gospodarstwie domowym i współpracują przy prowadzeniu tej działalności </a:t>
            </a:r>
            <a:r>
              <a:rPr lang="pl-PL" sz="6400" dirty="0"/>
              <a:t>lub wykonywaniu umowy agencyjnej lub umowy zlecenia; nie dotyczy to osób, z którymi została zawarta umowa o pracę w celu przygotowania zawodowego”. (art. 8 ust 11 </a:t>
            </a:r>
            <a:r>
              <a:rPr lang="pl-PL" sz="6400" dirty="0" err="1"/>
              <a:t>u.s.u.s</a:t>
            </a:r>
            <a:r>
              <a:rPr lang="pl-PL" sz="6400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837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56408-0AF4-4045-8DAE-14F187E3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B4685-757C-486E-AFAD-D8CB98E3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6.  posłowie i senatorowie pobierający uposażenie oraz posłowie do Parlamentu Europejskiego,</a:t>
            </a:r>
          </a:p>
          <a:p>
            <a:pPr marL="0" indent="0" algn="just">
              <a:buNone/>
            </a:pPr>
            <a:r>
              <a:rPr lang="pl-PL" dirty="0"/>
              <a:t>7.  osoby pobierające stypendium sportowe,</a:t>
            </a:r>
          </a:p>
          <a:p>
            <a:pPr marL="0" indent="0" algn="just">
              <a:buNone/>
            </a:pPr>
            <a:r>
              <a:rPr lang="pl-PL" dirty="0"/>
              <a:t>8.  pobierający stypendium słuchacze Krajowej Szkoły Administracji Publicznej im. Prezydenta Rzeczypospolitej Polskiej Lecha Kaczyńskiego,</a:t>
            </a:r>
          </a:p>
          <a:p>
            <a:pPr marL="0" indent="0" algn="just">
              <a:buNone/>
            </a:pPr>
            <a:r>
              <a:rPr lang="pl-PL" dirty="0"/>
              <a:t>9.  osoby wykonujące odpłatnie pracę na podstawie skierowania do pracy, w czasie odbywania kary pozbawienia wolności lub tymczasowego aresztowania,</a:t>
            </a:r>
          </a:p>
          <a:p>
            <a:pPr marL="0" indent="0" algn="just">
              <a:buNone/>
            </a:pPr>
            <a:r>
              <a:rPr lang="pl-PL" dirty="0"/>
              <a:t>10.  osoby pobierające zasiłek dla bezrobotnych, świadczenie integracyjne lub stypendium w okresie odbywania szkolenia, stażu lub przygotowania zawodowego dorosłych, na które zostały skierowane przez powiatowy urząd pracy,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298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A5F5CC-5906-4AD8-9AA1-4A6129F0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AFA31E-C65B-44EE-87EF-159AF30F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11.  osoby pobierające stypendium w okresie odbywania szkolenia, stażu lub przygotowania zawodowego dorosłych, na które zostały skierowane przez inne niż powiatowy urząd pracy podmioty kierujące na szkolenie, staż lub przygotowanie zawodowe dorosłych, </a:t>
            </a:r>
          </a:p>
          <a:p>
            <a:pPr marL="0" indent="0" algn="just">
              <a:buNone/>
            </a:pPr>
            <a:r>
              <a:rPr lang="pl-PL" dirty="0"/>
              <a:t>12.  osoby pobierające stypendium na podstawie przepisów o promocji zatrudnienia i instytucjach rynku pracy w okresie odbywania studiów podyplomowych,</a:t>
            </a:r>
          </a:p>
          <a:p>
            <a:pPr marL="0" indent="0" algn="just">
              <a:buNone/>
            </a:pPr>
            <a:r>
              <a:rPr lang="pl-PL" dirty="0"/>
              <a:t>13  duchowni,</a:t>
            </a:r>
          </a:p>
          <a:p>
            <a:pPr marL="0" indent="0" algn="just">
              <a:buNone/>
            </a:pPr>
            <a:r>
              <a:rPr lang="pl-PL" dirty="0"/>
              <a:t>14.  żołnierze niezawodowi pełniący czynną służbę wojskową, z wyłączeniem żołnierzy pełniących służbę kandydacką</a:t>
            </a:r>
          </a:p>
          <a:p>
            <a:pPr marL="0" indent="0" algn="just">
              <a:buNone/>
            </a:pPr>
            <a:r>
              <a:rPr lang="pl-PL" dirty="0"/>
              <a:t>15.  osoby odbywające służbę zastępczą,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497585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126</TotalTime>
  <Words>2095</Words>
  <Application>Microsoft Office PowerPoint</Application>
  <PresentationFormat>Panoramiczny</PresentationFormat>
  <Paragraphs>142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Paczka</vt:lpstr>
      <vt:lpstr>Zasady podlegania ubezpieczeniu społecznemu</vt:lpstr>
      <vt:lpstr>Zasady podlegania ubezpieczeniu społecznemu</vt:lpstr>
      <vt:lpstr>Zasady podlegania ubezpieczeniu społecznemu</vt:lpstr>
      <vt:lpstr>Zasady podlegania ubezpieczeniu społecznemu</vt:lpstr>
      <vt:lpstr>Zakres obowiązku ubezpieczenia społecznego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Obowiązek ubezpieczenia emerytalnego i rentowego emerytów i rencistów</vt:lpstr>
      <vt:lpstr>Zbieg tytułów ubezpieczenia</vt:lpstr>
      <vt:lpstr>Zbieg tytułów ubezpieczenia</vt:lpstr>
      <vt:lpstr>Zbieg tytułów ubezpieczenia</vt:lpstr>
      <vt:lpstr>Zbieg tytułów ubezpieczenia</vt:lpstr>
      <vt:lpstr>Reguły zbiegu obowiązku ubezpieczeŃ emerytalnego i rentowego</vt:lpstr>
      <vt:lpstr>wyjątki</vt:lpstr>
      <vt:lpstr>Dobrowolne ubezpieczenie emerytalne i rentowe</vt:lpstr>
      <vt:lpstr>Ubezpieczenie chorobowe</vt:lpstr>
      <vt:lpstr>Obowiązkowe ubezpieczenie chorobowe</vt:lpstr>
      <vt:lpstr>Dobrowolne ubezpieczenie chorobowe</vt:lpstr>
      <vt:lpstr>Osoby wyłączone z ubezpieczenia chorobowego </vt:lpstr>
      <vt:lpstr>Ubezpieczenie wypadkowe</vt:lpstr>
      <vt:lpstr>Objęcie dobrowolnym ubezpieczeniem</vt:lpstr>
      <vt:lpstr>Ustanie dobrowolnego ubezpieczenia emerytalnego, rentowego i chorobowego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podlegania ubezpieczeniu społecznemu</dc:title>
  <dc:creator>Wieslaw Pochopien</dc:creator>
  <cp:lastModifiedBy>Wieslaw Pochopien</cp:lastModifiedBy>
  <cp:revision>11</cp:revision>
  <dcterms:created xsi:type="dcterms:W3CDTF">2018-02-17T15:25:49Z</dcterms:created>
  <dcterms:modified xsi:type="dcterms:W3CDTF">2018-02-18T12:17:04Z</dcterms:modified>
</cp:coreProperties>
</file>