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667A11-FC93-45C1-BC82-431B3924C3AD}" type="doc">
      <dgm:prSet loTypeId="urn:microsoft.com/office/officeart/2005/8/layout/arrow5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9839981-C608-4796-BB4F-C20DCA9FBF78}">
      <dgm:prSet phldrT="[Tekst]"/>
      <dgm:spPr/>
      <dgm:t>
        <a:bodyPr/>
        <a:lstStyle/>
        <a:p>
          <a:r>
            <a:rPr lang="pl-PL" b="1" dirty="0"/>
            <a:t>PRZEPISY KRAJOWE</a:t>
          </a:r>
        </a:p>
      </dgm:t>
    </dgm:pt>
    <dgm:pt modelId="{085C1CE6-5069-466C-915C-F210F9983D40}" type="parTrans" cxnId="{CDBDBEA6-AC84-4C41-AE55-5FA3FC2A5AC0}">
      <dgm:prSet/>
      <dgm:spPr/>
      <dgm:t>
        <a:bodyPr/>
        <a:lstStyle/>
        <a:p>
          <a:endParaRPr lang="pl-PL"/>
        </a:p>
      </dgm:t>
    </dgm:pt>
    <dgm:pt modelId="{7C1A6649-755D-4D46-99E2-09E5A88693F2}" type="sibTrans" cxnId="{CDBDBEA6-AC84-4C41-AE55-5FA3FC2A5AC0}">
      <dgm:prSet/>
      <dgm:spPr/>
      <dgm:t>
        <a:bodyPr/>
        <a:lstStyle/>
        <a:p>
          <a:endParaRPr lang="pl-PL"/>
        </a:p>
      </dgm:t>
    </dgm:pt>
    <dgm:pt modelId="{C04383A4-54AE-4025-AE89-F0BE0FF07A70}">
      <dgm:prSet phldrT="[Tekst]"/>
      <dgm:spPr/>
      <dgm:t>
        <a:bodyPr/>
        <a:lstStyle/>
        <a:p>
          <a:r>
            <a:rPr lang="pl-PL" b="1" dirty="0"/>
            <a:t>PRZEPISY EUROPEJSKIE</a:t>
          </a:r>
        </a:p>
      </dgm:t>
    </dgm:pt>
    <dgm:pt modelId="{4236BB68-FD61-4D8F-9B3C-89C5F08811E6}" type="parTrans" cxnId="{E2FF76B5-C6D5-4139-905D-5BBDD70BF2E2}">
      <dgm:prSet/>
      <dgm:spPr/>
      <dgm:t>
        <a:bodyPr/>
        <a:lstStyle/>
        <a:p>
          <a:endParaRPr lang="pl-PL"/>
        </a:p>
      </dgm:t>
    </dgm:pt>
    <dgm:pt modelId="{5CA07BCF-3055-47B5-8DAB-05E41743A0E2}" type="sibTrans" cxnId="{E2FF76B5-C6D5-4139-905D-5BBDD70BF2E2}">
      <dgm:prSet/>
      <dgm:spPr/>
      <dgm:t>
        <a:bodyPr/>
        <a:lstStyle/>
        <a:p>
          <a:endParaRPr lang="pl-PL"/>
        </a:p>
      </dgm:t>
    </dgm:pt>
    <dgm:pt modelId="{5731C199-0044-4D1F-ADB1-BDE8B982D032}" type="pres">
      <dgm:prSet presAssocID="{72667A11-FC93-45C1-BC82-431B3924C3AD}" presName="diagram" presStyleCnt="0">
        <dgm:presLayoutVars>
          <dgm:dir/>
          <dgm:resizeHandles val="exact"/>
        </dgm:presLayoutVars>
      </dgm:prSet>
      <dgm:spPr/>
    </dgm:pt>
    <dgm:pt modelId="{3566A3A3-D91E-496C-BC2A-BEC8F2A695D0}" type="pres">
      <dgm:prSet presAssocID="{09839981-C608-4796-BB4F-C20DCA9FBF78}" presName="arrow" presStyleLbl="node1" presStyleIdx="0" presStyleCnt="2">
        <dgm:presLayoutVars>
          <dgm:bulletEnabled val="1"/>
        </dgm:presLayoutVars>
      </dgm:prSet>
      <dgm:spPr/>
    </dgm:pt>
    <dgm:pt modelId="{7D8E1654-C769-4079-A936-20DBB46B6E3D}" type="pres">
      <dgm:prSet presAssocID="{C04383A4-54AE-4025-AE89-F0BE0FF07A70}" presName="arrow" presStyleLbl="node1" presStyleIdx="1" presStyleCnt="2">
        <dgm:presLayoutVars>
          <dgm:bulletEnabled val="1"/>
        </dgm:presLayoutVars>
      </dgm:prSet>
      <dgm:spPr/>
    </dgm:pt>
  </dgm:ptLst>
  <dgm:cxnLst>
    <dgm:cxn modelId="{17E6913B-B876-4BCB-90E3-EB746C088B49}" type="presOf" srcId="{09839981-C608-4796-BB4F-C20DCA9FBF78}" destId="{3566A3A3-D91E-496C-BC2A-BEC8F2A695D0}" srcOrd="0" destOrd="0" presId="urn:microsoft.com/office/officeart/2005/8/layout/arrow5"/>
    <dgm:cxn modelId="{E2FF76B5-C6D5-4139-905D-5BBDD70BF2E2}" srcId="{72667A11-FC93-45C1-BC82-431B3924C3AD}" destId="{C04383A4-54AE-4025-AE89-F0BE0FF07A70}" srcOrd="1" destOrd="0" parTransId="{4236BB68-FD61-4D8F-9B3C-89C5F08811E6}" sibTransId="{5CA07BCF-3055-47B5-8DAB-05E41743A0E2}"/>
    <dgm:cxn modelId="{EC4B7B62-5ADA-422F-8AE7-F696337B8C8F}" type="presOf" srcId="{C04383A4-54AE-4025-AE89-F0BE0FF07A70}" destId="{7D8E1654-C769-4079-A936-20DBB46B6E3D}" srcOrd="0" destOrd="0" presId="urn:microsoft.com/office/officeart/2005/8/layout/arrow5"/>
    <dgm:cxn modelId="{CDBDBEA6-AC84-4C41-AE55-5FA3FC2A5AC0}" srcId="{72667A11-FC93-45C1-BC82-431B3924C3AD}" destId="{09839981-C608-4796-BB4F-C20DCA9FBF78}" srcOrd="0" destOrd="0" parTransId="{085C1CE6-5069-466C-915C-F210F9983D40}" sibTransId="{7C1A6649-755D-4D46-99E2-09E5A88693F2}"/>
    <dgm:cxn modelId="{0D7FC90C-66EC-4790-AB89-597987ECB632}" type="presOf" srcId="{72667A11-FC93-45C1-BC82-431B3924C3AD}" destId="{5731C199-0044-4D1F-ADB1-BDE8B982D032}" srcOrd="0" destOrd="0" presId="urn:microsoft.com/office/officeart/2005/8/layout/arrow5"/>
    <dgm:cxn modelId="{F733A8E0-FFE6-4B19-B4AA-C674500F73F1}" type="presParOf" srcId="{5731C199-0044-4D1F-ADB1-BDE8B982D032}" destId="{3566A3A3-D91E-496C-BC2A-BEC8F2A695D0}" srcOrd="0" destOrd="0" presId="urn:microsoft.com/office/officeart/2005/8/layout/arrow5"/>
    <dgm:cxn modelId="{54DF9FE6-0CBA-4BFD-9D22-4EBFFBFF3B4B}" type="presParOf" srcId="{5731C199-0044-4D1F-ADB1-BDE8B982D032}" destId="{7D8E1654-C769-4079-A936-20DBB46B6E3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6A3A3-D91E-496C-BC2A-BEC8F2A695D0}">
      <dsp:nvSpPr>
        <dsp:cNvPr id="0" name=""/>
        <dsp:cNvSpPr/>
      </dsp:nvSpPr>
      <dsp:spPr>
        <a:xfrm rot="16200000">
          <a:off x="546" y="399826"/>
          <a:ext cx="3772346" cy="377234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b="1" kern="1200" dirty="0"/>
            <a:t>PRZEPISY KRAJOWE</a:t>
          </a:r>
        </a:p>
      </dsp:txBody>
      <dsp:txXfrm rot="5400000">
        <a:off x="546" y="1342912"/>
        <a:ext cx="3112185" cy="1886173"/>
      </dsp:txXfrm>
    </dsp:sp>
    <dsp:sp modelId="{7D8E1654-C769-4079-A936-20DBB46B6E3D}">
      <dsp:nvSpPr>
        <dsp:cNvPr id="0" name=""/>
        <dsp:cNvSpPr/>
      </dsp:nvSpPr>
      <dsp:spPr>
        <a:xfrm rot="5400000">
          <a:off x="3999507" y="399826"/>
          <a:ext cx="3772346" cy="377234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b="1" kern="1200" dirty="0"/>
            <a:t>PRZEPISY EUROPEJSKIE</a:t>
          </a:r>
        </a:p>
      </dsp:txBody>
      <dsp:txXfrm rot="-5400000">
        <a:off x="4659668" y="1342913"/>
        <a:ext cx="3112185" cy="1886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9CA0E5-B4C0-41F9-AE91-5E25C6DA15A4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8E73710-9EB4-42DE-A8F5-53D31D6D0A4B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f.gov.pl/regulacje/regulacje_prawne/Akty_prawne_rynku_ubezpieczen/index.html" TargetMode="External"/><Relationship Id="rId2" Type="http://schemas.openxmlformats.org/officeDocument/2006/relationships/hyperlink" Target="https://www.piu.org.pl/przepisy-europejski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800" dirty="0"/>
              <a:t>Podstawy prawne rynku ubezpieczeń w Polsce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286512" y="357166"/>
            <a:ext cx="2471726" cy="500066"/>
          </a:xfrm>
        </p:spPr>
        <p:txBody>
          <a:bodyPr>
            <a:normAutofit fontScale="92500"/>
          </a:bodyPr>
          <a:lstStyle/>
          <a:p>
            <a:r>
              <a:rPr lang="pl-PL" b="1" dirty="0"/>
              <a:t>mgr Barbara </a:t>
            </a:r>
            <a:r>
              <a:rPr lang="pl-PL" b="1" dirty="0" err="1"/>
              <a:t>Denisiuk</a:t>
            </a: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Kodeks cywilny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857364"/>
            <a:ext cx="7772400" cy="44981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Tytuł XXVII – Umowa ubezpieczenia, art. 805-834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Zawiera przepisy regulujące stosunki cywilnoprawne między osobami fizycznymi i osobami prawnymi w zakresie ubezpieczeń majątkowych i osobowych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1069298"/>
          </a:xfrm>
        </p:spPr>
        <p:txBody>
          <a:bodyPr/>
          <a:lstStyle/>
          <a:p>
            <a:pPr algn="ctr"/>
            <a:r>
              <a:rPr lang="pl-PL" sz="2800" b="1" dirty="0"/>
              <a:t>Ustawa o rozpatrywaniu reklamacji przez podmioty rynku finansowego i o Rzeczniku Finansowym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28802"/>
            <a:ext cx="7772400" cy="442675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Ustawa z dnia 5 sierpnia 2015 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Określa </a:t>
            </a:r>
            <a:r>
              <a:rPr lang="pl-PL" sz="2800" b="1" dirty="0"/>
              <a:t>zasady rozpatrywania reklamacji przez podmioty rynku finansowego</a:t>
            </a:r>
            <a:r>
              <a:rPr lang="pl-PL" sz="2800" dirty="0"/>
              <a:t>, składanych przez klientów tych podmiotów oraz </a:t>
            </a:r>
            <a:r>
              <a:rPr lang="pl-PL" sz="2800" b="1" dirty="0"/>
              <a:t>zasady działania Rzecznika Finansowego</a:t>
            </a:r>
            <a:r>
              <a:rPr lang="pl-PL" sz="2800" dirty="0"/>
              <a:t> (zastąpił Rzecznika Ubezpieczonych)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PRZEPISY EUROPEJSKIE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Sprawy ubezpieczeniowe reguluje szereg dyrektyw unijnych, które znajdują swoje odzwierciedlenie w przepisach krajowych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Szczegółowy wykaz dyrektyw: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>
                <a:solidFill>
                  <a:srgbClr val="FF0000"/>
                </a:solidFill>
                <a:hlinkClick r:id="rId2"/>
              </a:rPr>
              <a:t>https://www.piu.org.pl/przepisy-europejskie</a:t>
            </a:r>
            <a:endParaRPr lang="pl-PL" sz="2400" dirty="0">
              <a:solidFill>
                <a:srgbClr val="FF0000"/>
              </a:solidFill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>
                <a:solidFill>
                  <a:srgbClr val="FF0000"/>
                </a:solidFill>
                <a:hlinkClick r:id="rId3"/>
              </a:rPr>
              <a:t>https://www.knf.gov.pl/regulacje/regulacje_prawne/Akty_prawne_rynku_ubezpieczen/index.html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662" y="2857496"/>
            <a:ext cx="7772400" cy="914400"/>
          </a:xfrm>
        </p:spPr>
        <p:txBody>
          <a:bodyPr/>
          <a:lstStyle/>
          <a:p>
            <a:pPr algn="ctr"/>
            <a:r>
              <a:rPr lang="pl-PL" b="1" dirty="0"/>
              <a:t>Dziękuję za uwagę!</a:t>
            </a:r>
          </a:p>
        </p:txBody>
      </p:sp>
      <p:pic>
        <p:nvPicPr>
          <p:cNvPr id="1026" name="Picture 2" descr="C:\Users\MSI\AppData\Local\Microsoft\Windows\INetCache\IE\AUYVTXE1\paragraf-150x150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86578" y="785794"/>
            <a:ext cx="1428750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2" descr="C:\Users\MSI\AppData\Local\Microsoft\Windows\INetCache\IE\AUYVTXE1\paragraf-150x15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786322"/>
            <a:ext cx="1428750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PRZEPISY KRAJOWE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800" dirty="0"/>
              <a:t>Ustawa o działalności ubezpieczeniowej i reasekuracyjnej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800" dirty="0"/>
              <a:t>Ustawa o pośrednictwie ubezpieczeniowym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800" dirty="0"/>
              <a:t>Ustawa o ubezpieczeniach obowiązkowych, Ubezpieczeniowym Funduszu Gwarancyjnym i Polskim Biurze Ubezpieczycieli Komunikacyjnych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800" dirty="0"/>
              <a:t>Kodeks cywilny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800" dirty="0"/>
              <a:t>Ustawa o rozpatrywaniu reklamacji przez podmioty rynku finansowego i o Rzeczniku Finansowym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772400" cy="997860"/>
          </a:xfrm>
        </p:spPr>
        <p:txBody>
          <a:bodyPr/>
          <a:lstStyle/>
          <a:p>
            <a:pPr algn="ctr"/>
            <a:r>
              <a:rPr lang="pl-PL" sz="3200" b="1" dirty="0"/>
              <a:t>Ustawa o działalności ubezpieczeniowej i reasekuracyjnej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Obowiązuje od 1 stycznia 2016 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Wynika z konieczności implementowania do krajowego porządku prawnego przepisów dyrektywy 2009/138/WE Parlamentu Europejskiego i Rady z dnia 25 listopada 2009 r. w sprawie podejmowania i prowadzenia działalności ubezpieczeniowej i reasekuracyjnej – Wypłacalność II (ang. </a:t>
            </a:r>
            <a:r>
              <a:rPr lang="pl-PL" sz="2800" dirty="0" err="1"/>
              <a:t>Solvency</a:t>
            </a:r>
            <a:r>
              <a:rPr lang="pl-PL" sz="2800" dirty="0"/>
              <a:t> II).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772400" cy="997860"/>
          </a:xfrm>
        </p:spPr>
        <p:txBody>
          <a:bodyPr/>
          <a:lstStyle/>
          <a:p>
            <a:pPr algn="ctr"/>
            <a:r>
              <a:rPr lang="pl-PL" sz="3200" b="1" dirty="0"/>
              <a:t>Ustawa o działalności ubezpieczeniowej i reasekuracyjnej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W Ustawie ustanowione zostały </a:t>
            </a:r>
            <a:r>
              <a:rPr lang="pl-PL" sz="2400" b="1" dirty="0"/>
              <a:t>nowe regulacje dotyczące działalności w zakresie ubezpieczeń osobowych</a:t>
            </a:r>
            <a:r>
              <a:rPr lang="pl-PL" sz="2400" dirty="0"/>
              <a:t> i </a:t>
            </a:r>
            <a:r>
              <a:rPr lang="pl-PL" sz="2400" b="1" dirty="0"/>
              <a:t>ubezpieczeń majątkowych</a:t>
            </a:r>
            <a:r>
              <a:rPr lang="pl-PL" sz="2400" dirty="0"/>
              <a:t> oraz </a:t>
            </a:r>
            <a:r>
              <a:rPr lang="pl-PL" sz="2400" b="1" dirty="0"/>
              <a:t>działalności reasekuracyjnej</a:t>
            </a:r>
            <a:r>
              <a:rPr lang="pl-PL" sz="2400" dirty="0"/>
              <a:t>, a także określone zostały zasad wykonywania zawodu aktuariusza, sprawowania nadzoru ubezpieczeniowego, sprawowania nadzoru nad zakładami ubezpieczeń i zakładami reasekuracji w grupach oraz organizacji i funkcjonowania ubezpieczeniowego samorządu gospodarczego.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pl-PL" sz="3200" b="1" dirty="0"/>
              <a:t>Ustawa o pośrednictwie ubezpieczeniowym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714488"/>
            <a:ext cx="7772400" cy="492922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sz="2800" dirty="0"/>
              <a:t>Ustawa z dnia 22 maja 2003 roku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sz="2800" dirty="0"/>
              <a:t>Określa </a:t>
            </a:r>
            <a:r>
              <a:rPr lang="pl-PL" sz="2800" b="1" dirty="0"/>
              <a:t>zasady wykonywania pośrednictwa ubezpieczeniowego </a:t>
            </a:r>
            <a:r>
              <a:rPr lang="pl-PL" sz="2800" dirty="0"/>
              <a:t>w zakresie ubezpieczeń osobowych i majątkowych.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pPr algn="ctr"/>
            <a:r>
              <a:rPr lang="pl-PL" sz="3200" b="1" dirty="0"/>
              <a:t>Ustawa o pośrednictwie ubezpieczeniowym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51435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b="1" dirty="0"/>
              <a:t>Pośrednictwo ubezpieczeniowe</a:t>
            </a:r>
            <a:r>
              <a:rPr lang="pl-PL" dirty="0"/>
              <a:t> polega na wykonywaniu przez pośrednika za wynagrodzeniem czynności faktycznych lub czynności prawnych związanych z zawieraniem lub wykonywaniem umów ubezpieczenia lub reasekuracji.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dirty="0"/>
              <a:t>Pośrednikami są wyłącznie agenci ubezpieczeniowi, brokerzy ubezpieczeniowi lub brokerzy, posiadający zezwolenie na wykonywanie działalności brokerskiej w zakresie reasekuracji (brokerzy reasekuracyjni).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83612"/>
          </a:xfrm>
        </p:spPr>
        <p:txBody>
          <a:bodyPr/>
          <a:lstStyle/>
          <a:p>
            <a:pPr algn="ctr"/>
            <a:r>
              <a:rPr lang="pl-PL" sz="2400" b="1" dirty="0"/>
              <a:t>Ustawa o ubezpieczeniach obowiązkowych, Ubezpieczeniowym Funduszu Gwarancyjnym i Polskim Biurze Ubezpieczycieli Komunikacyjnych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Ustawa </a:t>
            </a:r>
            <a:r>
              <a:rPr lang="pl-PL" sz="2800" dirty="0"/>
              <a:t>z dnia 22 maja 2003 roku</a:t>
            </a:r>
            <a:endParaRPr lang="pl-PL" sz="2400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Określa </a:t>
            </a:r>
            <a:r>
              <a:rPr lang="pl-PL" sz="2400" b="1" dirty="0"/>
              <a:t>zasady zawierania i wykonywania umów obowiązkowego ubezpieczenia odpowiedzialności cywilnej </a:t>
            </a:r>
            <a:r>
              <a:rPr lang="pl-PL" sz="2400" dirty="0"/>
              <a:t>posiadaczy pojazdów mechanicznych, obowiązkowego ubezpieczenia odpowiedzialności cywilnej rolników z tytułu posiadania gospodarstwa rolnego i obowiązkowego ubezpieczenia budynków wchodzących w skład gospodarstwa rolnego od ognia i innych zdarzeń losowych.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83612"/>
          </a:xfrm>
        </p:spPr>
        <p:txBody>
          <a:bodyPr/>
          <a:lstStyle/>
          <a:p>
            <a:pPr algn="ctr"/>
            <a:r>
              <a:rPr lang="pl-PL" sz="2400" b="1" dirty="0"/>
              <a:t>Ustawa o ubezpieczeniach obowiązkowych, Ubezpieczeniowym Funduszu Gwarancyjnym i Polskim Biurze Ubezpieczycieli Komunikacyjnych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Ustawa ustanawia także sposób kontroli spełnienia obowiązku zawarcia umów tych ubezpieczeń oraz konsekwencje niespełnienia tego obowiązku, podstawowe zasady innych umów ubezpieczeń obowiązkowych, zadania i zasady działania Ubezpieczeniowego Funduszu Gwarancyjnego </a:t>
            </a:r>
            <a:br>
              <a:rPr lang="pl-PL" sz="2400" dirty="0"/>
            </a:br>
            <a:r>
              <a:rPr lang="pl-PL" sz="2400" dirty="0"/>
              <a:t>i Polskiego Biura Ubezpieczycieli Komunikacyjnych.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442</Words>
  <Application>Microsoft Office PowerPoint</Application>
  <PresentationFormat>Pokaz na ekranie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Consolas</vt:lpstr>
      <vt:lpstr>Corbel</vt:lpstr>
      <vt:lpstr>Wingdings</vt:lpstr>
      <vt:lpstr>Wingdings 2</vt:lpstr>
      <vt:lpstr>Wingdings 3</vt:lpstr>
      <vt:lpstr>Metro</vt:lpstr>
      <vt:lpstr>Podstawy prawne rynku ubezpieczeń w Polsce</vt:lpstr>
      <vt:lpstr>Prezentacja programu PowerPoint</vt:lpstr>
      <vt:lpstr>PRZEPISY KRAJOWE</vt:lpstr>
      <vt:lpstr>Ustawa o działalności ubezpieczeniowej i reasekuracyjnej</vt:lpstr>
      <vt:lpstr>Ustawa o działalności ubezpieczeniowej i reasekuracyjnej</vt:lpstr>
      <vt:lpstr>Ustawa o pośrednictwie ubezpieczeniowym</vt:lpstr>
      <vt:lpstr>Ustawa o pośrednictwie ubezpieczeniowym</vt:lpstr>
      <vt:lpstr>Ustawa o ubezpieczeniach obowiązkowych, Ubezpieczeniowym Funduszu Gwarancyjnym i Polskim Biurze Ubezpieczycieli Komunikacyjnych</vt:lpstr>
      <vt:lpstr>Ustawa o ubezpieczeniach obowiązkowych, Ubezpieczeniowym Funduszu Gwarancyjnym i Polskim Biurze Ubezpieczycieli Komunikacyjnych</vt:lpstr>
      <vt:lpstr>Kodeks cywilny </vt:lpstr>
      <vt:lpstr>Ustawa o rozpatrywaniu reklamacji przez podmioty rynku finansowego i o Rzeczniku Finansowym</vt:lpstr>
      <vt:lpstr>PRZEPISY EUROPEJSKIE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prawne rynku ubezpieczeń w Polsce</dc:title>
  <dc:creator>MSI</dc:creator>
  <cp:lastModifiedBy>Basia</cp:lastModifiedBy>
  <cp:revision>6</cp:revision>
  <dcterms:created xsi:type="dcterms:W3CDTF">2016-10-09T18:37:03Z</dcterms:created>
  <dcterms:modified xsi:type="dcterms:W3CDTF">2016-10-11T12:32:35Z</dcterms:modified>
</cp:coreProperties>
</file>