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media/image26.jpg" ContentType="image/jpeg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media/image27.jpg" ContentType="image/jpeg"/>
  <Override PartName="/ppt/media/image28.jpg" ContentType="image/jpe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  <p:sldMasterId id="2147483670" r:id="rId5"/>
  </p:sldMasterIdLst>
  <p:sldIdLst>
    <p:sldId id="256" r:id="rId6"/>
    <p:sldId id="306" r:id="rId7"/>
    <p:sldId id="309" r:id="rId8"/>
    <p:sldId id="258" r:id="rId9"/>
    <p:sldId id="257" r:id="rId10"/>
    <p:sldId id="324" r:id="rId11"/>
    <p:sldId id="261" r:id="rId12"/>
    <p:sldId id="283" r:id="rId13"/>
    <p:sldId id="266" r:id="rId14"/>
    <p:sldId id="268" r:id="rId15"/>
    <p:sldId id="325" r:id="rId16"/>
    <p:sldId id="274" r:id="rId17"/>
    <p:sldId id="275" r:id="rId18"/>
    <p:sldId id="277" r:id="rId19"/>
    <p:sldId id="279" r:id="rId20"/>
    <p:sldId id="326" r:id="rId21"/>
    <p:sldId id="327" r:id="rId22"/>
    <p:sldId id="280" r:id="rId23"/>
    <p:sldId id="284" r:id="rId24"/>
    <p:sldId id="281" r:id="rId25"/>
    <p:sldId id="278" r:id="rId26"/>
    <p:sldId id="272" r:id="rId27"/>
    <p:sldId id="286" r:id="rId28"/>
    <p:sldId id="287" r:id="rId29"/>
    <p:sldId id="288" r:id="rId30"/>
    <p:sldId id="262" r:id="rId31"/>
    <p:sldId id="269" r:id="rId32"/>
    <p:sldId id="298" r:id="rId33"/>
    <p:sldId id="312" r:id="rId34"/>
    <p:sldId id="313" r:id="rId35"/>
    <p:sldId id="314" r:id="rId36"/>
    <p:sldId id="315" r:id="rId37"/>
    <p:sldId id="316" r:id="rId38"/>
    <p:sldId id="291" r:id="rId39"/>
    <p:sldId id="292" r:id="rId40"/>
    <p:sldId id="323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E4C684-1EFF-4208-93C3-321831C910FF}" v="1" dt="2021-01-29T15:49:55.654"/>
    <p1510:client id="{49B988DC-A974-46B4-88EF-CB3208AACB62}" v="4" dt="2021-01-26T16:57:57.379"/>
    <p1510:client id="{52453C4C-2125-4A19-AC98-FBBB536B6F3B}" v="2" dt="2021-01-27T12:40:24.653"/>
    <p1510:client id="{7BCD517E-51B2-4063-BA7A-E87610D16ADF}" v="1" dt="2021-01-27T09:42:57.783"/>
    <p1510:client id="{CD76D7D5-EABA-4AC1-BA6A-3234766064DA}" v="44" dt="2021-01-26T20:01:49.4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71" autoAdjust="0"/>
    <p:restoredTop sz="94660"/>
  </p:normalViewPr>
  <p:slideViewPr>
    <p:cSldViewPr snapToGrid="0">
      <p:cViewPr varScale="1">
        <p:scale>
          <a:sx n="39" d="100"/>
          <a:sy n="39" d="100"/>
        </p:scale>
        <p:origin x="48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5.png"/><Relationship Id="rId1" Type="http://schemas.openxmlformats.org/officeDocument/2006/relationships/image" Target="../media/image27.jp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5.png"/><Relationship Id="rId1" Type="http://schemas.openxmlformats.org/officeDocument/2006/relationships/image" Target="../media/image27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1DC43B-FDAE-4E0C-BF1C-762AD3CBE74D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940E75B-2177-4C09-B62A-C538E50BB53B}">
      <dgm:prSet/>
      <dgm:spPr/>
      <dgm:t>
        <a:bodyPr/>
        <a:lstStyle/>
        <a:p>
          <a:r>
            <a:rPr lang="pl-PL"/>
            <a:t>Jest to zespół prawnie uregulowanych czynności organów państwa oraz innych uczestników postępowania, ukształtowany przez ustawodawcę dla realizacji określonych </a:t>
          </a:r>
          <a:r>
            <a:rPr lang="pl-PL" b="1"/>
            <a:t>celów</a:t>
          </a:r>
          <a:r>
            <a:rPr lang="pl-PL"/>
            <a:t>;</a:t>
          </a:r>
          <a:endParaRPr lang="en-US"/>
        </a:p>
      </dgm:t>
    </dgm:pt>
    <dgm:pt modelId="{7E450893-BD1E-4F48-B765-F286B986EF34}" type="parTrans" cxnId="{BA4584DE-EADC-42E0-871A-FDDB424F6618}">
      <dgm:prSet/>
      <dgm:spPr/>
      <dgm:t>
        <a:bodyPr/>
        <a:lstStyle/>
        <a:p>
          <a:endParaRPr lang="en-US"/>
        </a:p>
      </dgm:t>
    </dgm:pt>
    <dgm:pt modelId="{138F6D58-62FF-4893-8217-ABA2FDBE3729}" type="sibTrans" cxnId="{BA4584DE-EADC-42E0-871A-FDDB424F6618}">
      <dgm:prSet/>
      <dgm:spPr/>
      <dgm:t>
        <a:bodyPr/>
        <a:lstStyle/>
        <a:p>
          <a:endParaRPr lang="en-US"/>
        </a:p>
      </dgm:t>
    </dgm:pt>
    <dgm:pt modelId="{D552ED5E-948B-4713-8AD1-73EABE24A830}">
      <dgm:prSet/>
      <dgm:spPr/>
      <dgm:t>
        <a:bodyPr/>
        <a:lstStyle/>
        <a:p>
          <a:r>
            <a:rPr lang="pl-PL"/>
            <a:t>Postępowanie karne </a:t>
          </a:r>
          <a:r>
            <a:rPr lang="pl-PL">
              <a:sym typeface="Wingdings" panose="05000000000000000000" pitchFamily="2" charset="2"/>
            </a:rPr>
            <a:t></a:t>
          </a:r>
          <a:r>
            <a:rPr lang="pl-PL"/>
            <a:t> oznaczenie odcinków przebiegu procesu </a:t>
          </a:r>
          <a:br>
            <a:rPr lang="pl-PL"/>
          </a:br>
          <a:r>
            <a:rPr lang="pl-PL"/>
            <a:t>(np. </a:t>
          </a:r>
          <a:r>
            <a:rPr lang="pl-PL" i="1"/>
            <a:t>postępowanie przygotowawcze, postępowanie główn</a:t>
          </a:r>
          <a:r>
            <a:rPr lang="pl-PL"/>
            <a:t>e)</a:t>
          </a:r>
          <a:endParaRPr lang="en-US"/>
        </a:p>
      </dgm:t>
    </dgm:pt>
    <dgm:pt modelId="{C666E9E7-BC60-47E2-A101-AFEB41EC64AC}" type="parTrans" cxnId="{791607EB-1EF2-47A2-A709-72397D7BE7E9}">
      <dgm:prSet/>
      <dgm:spPr/>
      <dgm:t>
        <a:bodyPr/>
        <a:lstStyle/>
        <a:p>
          <a:endParaRPr lang="en-US"/>
        </a:p>
      </dgm:t>
    </dgm:pt>
    <dgm:pt modelId="{BA3BC80F-1C3A-4244-8B18-81031847AC0A}" type="sibTrans" cxnId="{791607EB-1EF2-47A2-A709-72397D7BE7E9}">
      <dgm:prSet/>
      <dgm:spPr/>
      <dgm:t>
        <a:bodyPr/>
        <a:lstStyle/>
        <a:p>
          <a:endParaRPr lang="en-US"/>
        </a:p>
      </dgm:t>
    </dgm:pt>
    <dgm:pt modelId="{AD636001-4908-4B0E-9F60-165F8CB09C45}">
      <dgm:prSet/>
      <dgm:spPr/>
      <dgm:t>
        <a:bodyPr/>
        <a:lstStyle/>
        <a:p>
          <a:r>
            <a:rPr lang="pl-PL">
              <a:sym typeface="Wingdings" panose="05000000000000000000" pitchFamily="2" charset="2"/>
            </a:rPr>
            <a:t></a:t>
          </a:r>
          <a:r>
            <a:rPr lang="pl-PL"/>
            <a:t> Bądź jego szczególnych odmian (np. postępowanie prywatnoskargowe, przyspieszone)</a:t>
          </a:r>
          <a:endParaRPr lang="en-US"/>
        </a:p>
      </dgm:t>
    </dgm:pt>
    <dgm:pt modelId="{AB0FB73F-F278-445F-AF08-527A6852DE27}" type="parTrans" cxnId="{C386F5AB-EE2A-4222-8B51-CD3C6F85C7D6}">
      <dgm:prSet/>
      <dgm:spPr/>
      <dgm:t>
        <a:bodyPr/>
        <a:lstStyle/>
        <a:p>
          <a:endParaRPr lang="en-US"/>
        </a:p>
      </dgm:t>
    </dgm:pt>
    <dgm:pt modelId="{1EDA65D2-9341-4373-8626-082D3DBB9EBB}" type="sibTrans" cxnId="{C386F5AB-EE2A-4222-8B51-CD3C6F85C7D6}">
      <dgm:prSet/>
      <dgm:spPr/>
      <dgm:t>
        <a:bodyPr/>
        <a:lstStyle/>
        <a:p>
          <a:endParaRPr lang="en-US"/>
        </a:p>
      </dgm:t>
    </dgm:pt>
    <dgm:pt modelId="{37AF0905-18D0-401F-8800-6966A7802352}" type="pres">
      <dgm:prSet presAssocID="{931DC43B-FDAE-4E0C-BF1C-762AD3CBE74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8C76E8D-238F-4741-A9C5-3EDA748D9602}" type="pres">
      <dgm:prSet presAssocID="{9940E75B-2177-4C09-B62A-C538E50BB53B}" presName="hierRoot1" presStyleCnt="0">
        <dgm:presLayoutVars>
          <dgm:hierBranch val="init"/>
        </dgm:presLayoutVars>
      </dgm:prSet>
      <dgm:spPr/>
    </dgm:pt>
    <dgm:pt modelId="{99B12FB0-0724-4141-9C0A-E2B13F97A2B6}" type="pres">
      <dgm:prSet presAssocID="{9940E75B-2177-4C09-B62A-C538E50BB53B}" presName="rootComposite1" presStyleCnt="0"/>
      <dgm:spPr/>
    </dgm:pt>
    <dgm:pt modelId="{27EA5405-7265-4E88-8D90-C08D69B2DCDD}" type="pres">
      <dgm:prSet presAssocID="{9940E75B-2177-4C09-B62A-C538E50BB53B}" presName="rootText1" presStyleLbl="node0" presStyleIdx="0" presStyleCnt="3">
        <dgm:presLayoutVars>
          <dgm:chPref val="3"/>
        </dgm:presLayoutVars>
      </dgm:prSet>
      <dgm:spPr/>
    </dgm:pt>
    <dgm:pt modelId="{F35AE498-A7DA-40E1-A511-0C0B29AE39C7}" type="pres">
      <dgm:prSet presAssocID="{9940E75B-2177-4C09-B62A-C538E50BB53B}" presName="rootConnector1" presStyleLbl="node1" presStyleIdx="0" presStyleCnt="0"/>
      <dgm:spPr/>
    </dgm:pt>
    <dgm:pt modelId="{862443DB-16E7-433A-98F8-E997F7B23F0B}" type="pres">
      <dgm:prSet presAssocID="{9940E75B-2177-4C09-B62A-C538E50BB53B}" presName="hierChild2" presStyleCnt="0"/>
      <dgm:spPr/>
    </dgm:pt>
    <dgm:pt modelId="{9FDA27A2-9F19-4709-82F2-EE620ADB50F6}" type="pres">
      <dgm:prSet presAssocID="{9940E75B-2177-4C09-B62A-C538E50BB53B}" presName="hierChild3" presStyleCnt="0"/>
      <dgm:spPr/>
    </dgm:pt>
    <dgm:pt modelId="{043BA8F3-E835-4593-A248-F82F69A0DCA1}" type="pres">
      <dgm:prSet presAssocID="{D552ED5E-948B-4713-8AD1-73EABE24A830}" presName="hierRoot1" presStyleCnt="0">
        <dgm:presLayoutVars>
          <dgm:hierBranch val="init"/>
        </dgm:presLayoutVars>
      </dgm:prSet>
      <dgm:spPr/>
    </dgm:pt>
    <dgm:pt modelId="{BBAFE19F-FBE0-41D0-8B31-8454A9700576}" type="pres">
      <dgm:prSet presAssocID="{D552ED5E-948B-4713-8AD1-73EABE24A830}" presName="rootComposite1" presStyleCnt="0"/>
      <dgm:spPr/>
    </dgm:pt>
    <dgm:pt modelId="{2C222B0F-4D44-4705-B8CA-E69C7F4DA9A8}" type="pres">
      <dgm:prSet presAssocID="{D552ED5E-948B-4713-8AD1-73EABE24A830}" presName="rootText1" presStyleLbl="node0" presStyleIdx="1" presStyleCnt="3">
        <dgm:presLayoutVars>
          <dgm:chPref val="3"/>
        </dgm:presLayoutVars>
      </dgm:prSet>
      <dgm:spPr/>
    </dgm:pt>
    <dgm:pt modelId="{1DF8FC1C-963D-4CE6-BBD0-3A4DF51CF627}" type="pres">
      <dgm:prSet presAssocID="{D552ED5E-948B-4713-8AD1-73EABE24A830}" presName="rootConnector1" presStyleLbl="node1" presStyleIdx="0" presStyleCnt="0"/>
      <dgm:spPr/>
    </dgm:pt>
    <dgm:pt modelId="{FB13A1A2-F882-46D5-B18B-A87FADBBCE7B}" type="pres">
      <dgm:prSet presAssocID="{D552ED5E-948B-4713-8AD1-73EABE24A830}" presName="hierChild2" presStyleCnt="0"/>
      <dgm:spPr/>
    </dgm:pt>
    <dgm:pt modelId="{123346E4-95E9-41B4-A530-2CA802419068}" type="pres">
      <dgm:prSet presAssocID="{D552ED5E-948B-4713-8AD1-73EABE24A830}" presName="hierChild3" presStyleCnt="0"/>
      <dgm:spPr/>
    </dgm:pt>
    <dgm:pt modelId="{92611A33-2DB3-42BE-874B-0C905D552699}" type="pres">
      <dgm:prSet presAssocID="{AD636001-4908-4B0E-9F60-165F8CB09C45}" presName="hierRoot1" presStyleCnt="0">
        <dgm:presLayoutVars>
          <dgm:hierBranch val="init"/>
        </dgm:presLayoutVars>
      </dgm:prSet>
      <dgm:spPr/>
    </dgm:pt>
    <dgm:pt modelId="{A5EC31E5-715B-4BF2-8279-AD4BAE34BDC9}" type="pres">
      <dgm:prSet presAssocID="{AD636001-4908-4B0E-9F60-165F8CB09C45}" presName="rootComposite1" presStyleCnt="0"/>
      <dgm:spPr/>
    </dgm:pt>
    <dgm:pt modelId="{81718CB6-7A0E-434C-8016-26C5C24DDEEA}" type="pres">
      <dgm:prSet presAssocID="{AD636001-4908-4B0E-9F60-165F8CB09C45}" presName="rootText1" presStyleLbl="node0" presStyleIdx="2" presStyleCnt="3">
        <dgm:presLayoutVars>
          <dgm:chPref val="3"/>
        </dgm:presLayoutVars>
      </dgm:prSet>
      <dgm:spPr/>
    </dgm:pt>
    <dgm:pt modelId="{7B38D595-28DB-46FE-B883-F4D7D96F802F}" type="pres">
      <dgm:prSet presAssocID="{AD636001-4908-4B0E-9F60-165F8CB09C45}" presName="rootConnector1" presStyleLbl="node1" presStyleIdx="0" presStyleCnt="0"/>
      <dgm:spPr/>
    </dgm:pt>
    <dgm:pt modelId="{7A9C28B3-A6F3-4A63-9B75-9ED6E67B25E0}" type="pres">
      <dgm:prSet presAssocID="{AD636001-4908-4B0E-9F60-165F8CB09C45}" presName="hierChild2" presStyleCnt="0"/>
      <dgm:spPr/>
    </dgm:pt>
    <dgm:pt modelId="{794CE001-41A2-45E9-8BDC-87AD86590CB6}" type="pres">
      <dgm:prSet presAssocID="{AD636001-4908-4B0E-9F60-165F8CB09C45}" presName="hierChild3" presStyleCnt="0"/>
      <dgm:spPr/>
    </dgm:pt>
  </dgm:ptLst>
  <dgm:cxnLst>
    <dgm:cxn modelId="{420D7E1B-4AEC-4487-AD51-83EB71488988}" type="presOf" srcId="{D552ED5E-948B-4713-8AD1-73EABE24A830}" destId="{1DF8FC1C-963D-4CE6-BBD0-3A4DF51CF627}" srcOrd="1" destOrd="0" presId="urn:microsoft.com/office/officeart/2009/3/layout/HorizontalOrganizationChart"/>
    <dgm:cxn modelId="{6DFCF31D-34A1-4D53-B7E3-2A9CCBEE0E39}" type="presOf" srcId="{AD636001-4908-4B0E-9F60-165F8CB09C45}" destId="{7B38D595-28DB-46FE-B883-F4D7D96F802F}" srcOrd="1" destOrd="0" presId="urn:microsoft.com/office/officeart/2009/3/layout/HorizontalOrganizationChart"/>
    <dgm:cxn modelId="{A26EB37F-CBAF-4206-950F-4F3DF067A77C}" type="presOf" srcId="{D552ED5E-948B-4713-8AD1-73EABE24A830}" destId="{2C222B0F-4D44-4705-B8CA-E69C7F4DA9A8}" srcOrd="0" destOrd="0" presId="urn:microsoft.com/office/officeart/2009/3/layout/HorizontalOrganizationChart"/>
    <dgm:cxn modelId="{8141AF8F-EA5E-4ABC-9D5C-FB018CED445A}" type="presOf" srcId="{9940E75B-2177-4C09-B62A-C538E50BB53B}" destId="{F35AE498-A7DA-40E1-A511-0C0B29AE39C7}" srcOrd="1" destOrd="0" presId="urn:microsoft.com/office/officeart/2009/3/layout/HorizontalOrganizationChart"/>
    <dgm:cxn modelId="{208005A1-9F38-4DF4-BABB-82C197BDE40A}" type="presOf" srcId="{9940E75B-2177-4C09-B62A-C538E50BB53B}" destId="{27EA5405-7265-4E88-8D90-C08D69B2DCDD}" srcOrd="0" destOrd="0" presId="urn:microsoft.com/office/officeart/2009/3/layout/HorizontalOrganizationChart"/>
    <dgm:cxn modelId="{C386F5AB-EE2A-4222-8B51-CD3C6F85C7D6}" srcId="{931DC43B-FDAE-4E0C-BF1C-762AD3CBE74D}" destId="{AD636001-4908-4B0E-9F60-165F8CB09C45}" srcOrd="2" destOrd="0" parTransId="{AB0FB73F-F278-445F-AF08-527A6852DE27}" sibTransId="{1EDA65D2-9341-4373-8626-082D3DBB9EBB}"/>
    <dgm:cxn modelId="{BA4584DE-EADC-42E0-871A-FDDB424F6618}" srcId="{931DC43B-FDAE-4E0C-BF1C-762AD3CBE74D}" destId="{9940E75B-2177-4C09-B62A-C538E50BB53B}" srcOrd="0" destOrd="0" parTransId="{7E450893-BD1E-4F48-B765-F286B986EF34}" sibTransId="{138F6D58-62FF-4893-8217-ABA2FDBE3729}"/>
    <dgm:cxn modelId="{791607EB-1EF2-47A2-A709-72397D7BE7E9}" srcId="{931DC43B-FDAE-4E0C-BF1C-762AD3CBE74D}" destId="{D552ED5E-948B-4713-8AD1-73EABE24A830}" srcOrd="1" destOrd="0" parTransId="{C666E9E7-BC60-47E2-A101-AFEB41EC64AC}" sibTransId="{BA3BC80F-1C3A-4244-8B18-81031847AC0A}"/>
    <dgm:cxn modelId="{7A04F4F1-B5AD-4D0C-83A7-A9351A29B68F}" type="presOf" srcId="{AD636001-4908-4B0E-9F60-165F8CB09C45}" destId="{81718CB6-7A0E-434C-8016-26C5C24DDEEA}" srcOrd="0" destOrd="0" presId="urn:microsoft.com/office/officeart/2009/3/layout/HorizontalOrganizationChart"/>
    <dgm:cxn modelId="{24CDC8FF-4EF2-4D4D-B676-0343D2A26B9B}" type="presOf" srcId="{931DC43B-FDAE-4E0C-BF1C-762AD3CBE74D}" destId="{37AF0905-18D0-401F-8800-6966A7802352}" srcOrd="0" destOrd="0" presId="urn:microsoft.com/office/officeart/2009/3/layout/HorizontalOrganizationChart"/>
    <dgm:cxn modelId="{7BC86ABD-B0BC-490B-B629-775C2FC802A1}" type="presParOf" srcId="{37AF0905-18D0-401F-8800-6966A7802352}" destId="{D8C76E8D-238F-4741-A9C5-3EDA748D9602}" srcOrd="0" destOrd="0" presId="urn:microsoft.com/office/officeart/2009/3/layout/HorizontalOrganizationChart"/>
    <dgm:cxn modelId="{37491A78-45BE-443F-92D7-2F6EE23D2F1D}" type="presParOf" srcId="{D8C76E8D-238F-4741-A9C5-3EDA748D9602}" destId="{99B12FB0-0724-4141-9C0A-E2B13F97A2B6}" srcOrd="0" destOrd="0" presId="urn:microsoft.com/office/officeart/2009/3/layout/HorizontalOrganizationChart"/>
    <dgm:cxn modelId="{81A0D4B8-D2BE-4AFD-BE05-6C76E62F2C44}" type="presParOf" srcId="{99B12FB0-0724-4141-9C0A-E2B13F97A2B6}" destId="{27EA5405-7265-4E88-8D90-C08D69B2DCDD}" srcOrd="0" destOrd="0" presId="urn:microsoft.com/office/officeart/2009/3/layout/HorizontalOrganizationChart"/>
    <dgm:cxn modelId="{EC5A1BDD-C3BD-4872-9C6B-308D0D7BB141}" type="presParOf" srcId="{99B12FB0-0724-4141-9C0A-E2B13F97A2B6}" destId="{F35AE498-A7DA-40E1-A511-0C0B29AE39C7}" srcOrd="1" destOrd="0" presId="urn:microsoft.com/office/officeart/2009/3/layout/HorizontalOrganizationChart"/>
    <dgm:cxn modelId="{D4617684-7661-4352-8458-FEFEF7B71177}" type="presParOf" srcId="{D8C76E8D-238F-4741-A9C5-3EDA748D9602}" destId="{862443DB-16E7-433A-98F8-E997F7B23F0B}" srcOrd="1" destOrd="0" presId="urn:microsoft.com/office/officeart/2009/3/layout/HorizontalOrganizationChart"/>
    <dgm:cxn modelId="{2440B975-036F-4F2A-8C0F-8929D70E814E}" type="presParOf" srcId="{D8C76E8D-238F-4741-A9C5-3EDA748D9602}" destId="{9FDA27A2-9F19-4709-82F2-EE620ADB50F6}" srcOrd="2" destOrd="0" presId="urn:microsoft.com/office/officeart/2009/3/layout/HorizontalOrganizationChart"/>
    <dgm:cxn modelId="{AC1F48C9-18F3-48FF-AA83-343F19D9E137}" type="presParOf" srcId="{37AF0905-18D0-401F-8800-6966A7802352}" destId="{043BA8F3-E835-4593-A248-F82F69A0DCA1}" srcOrd="1" destOrd="0" presId="urn:microsoft.com/office/officeart/2009/3/layout/HorizontalOrganizationChart"/>
    <dgm:cxn modelId="{80DE7EE3-29D2-4604-9FF1-9906DE673A73}" type="presParOf" srcId="{043BA8F3-E835-4593-A248-F82F69A0DCA1}" destId="{BBAFE19F-FBE0-41D0-8B31-8454A9700576}" srcOrd="0" destOrd="0" presId="urn:microsoft.com/office/officeart/2009/3/layout/HorizontalOrganizationChart"/>
    <dgm:cxn modelId="{333886E7-0657-45E9-8211-9CBA56085144}" type="presParOf" srcId="{BBAFE19F-FBE0-41D0-8B31-8454A9700576}" destId="{2C222B0F-4D44-4705-B8CA-E69C7F4DA9A8}" srcOrd="0" destOrd="0" presId="urn:microsoft.com/office/officeart/2009/3/layout/HorizontalOrganizationChart"/>
    <dgm:cxn modelId="{8DAADC63-5441-4E9B-B595-83FC5BBEAD94}" type="presParOf" srcId="{BBAFE19F-FBE0-41D0-8B31-8454A9700576}" destId="{1DF8FC1C-963D-4CE6-BBD0-3A4DF51CF627}" srcOrd="1" destOrd="0" presId="urn:microsoft.com/office/officeart/2009/3/layout/HorizontalOrganizationChart"/>
    <dgm:cxn modelId="{FCDF716A-C284-4BE0-83E1-08D0AB995011}" type="presParOf" srcId="{043BA8F3-E835-4593-A248-F82F69A0DCA1}" destId="{FB13A1A2-F882-46D5-B18B-A87FADBBCE7B}" srcOrd="1" destOrd="0" presId="urn:microsoft.com/office/officeart/2009/3/layout/HorizontalOrganizationChart"/>
    <dgm:cxn modelId="{2E4DA2EC-8DA9-4310-BB34-6A73102BCAE7}" type="presParOf" srcId="{043BA8F3-E835-4593-A248-F82F69A0DCA1}" destId="{123346E4-95E9-41B4-A530-2CA802419068}" srcOrd="2" destOrd="0" presId="urn:microsoft.com/office/officeart/2009/3/layout/HorizontalOrganizationChart"/>
    <dgm:cxn modelId="{3A9366EE-8B33-47CE-B19E-BBBFC88DBD1B}" type="presParOf" srcId="{37AF0905-18D0-401F-8800-6966A7802352}" destId="{92611A33-2DB3-42BE-874B-0C905D552699}" srcOrd="2" destOrd="0" presId="urn:microsoft.com/office/officeart/2009/3/layout/HorizontalOrganizationChart"/>
    <dgm:cxn modelId="{848DB565-B9C0-47F1-AC94-1BF1ABD74929}" type="presParOf" srcId="{92611A33-2DB3-42BE-874B-0C905D552699}" destId="{A5EC31E5-715B-4BF2-8279-AD4BAE34BDC9}" srcOrd="0" destOrd="0" presId="urn:microsoft.com/office/officeart/2009/3/layout/HorizontalOrganizationChart"/>
    <dgm:cxn modelId="{CA1E4778-4937-466C-8E3D-D04B8B520215}" type="presParOf" srcId="{A5EC31E5-715B-4BF2-8279-AD4BAE34BDC9}" destId="{81718CB6-7A0E-434C-8016-26C5C24DDEEA}" srcOrd="0" destOrd="0" presId="urn:microsoft.com/office/officeart/2009/3/layout/HorizontalOrganizationChart"/>
    <dgm:cxn modelId="{59DFE237-E7B4-40F5-B927-F29F893B690C}" type="presParOf" srcId="{A5EC31E5-715B-4BF2-8279-AD4BAE34BDC9}" destId="{7B38D595-28DB-46FE-B883-F4D7D96F802F}" srcOrd="1" destOrd="0" presId="urn:microsoft.com/office/officeart/2009/3/layout/HorizontalOrganizationChart"/>
    <dgm:cxn modelId="{FDE49E08-2006-4942-816B-F25451867940}" type="presParOf" srcId="{92611A33-2DB3-42BE-874B-0C905D552699}" destId="{7A9C28B3-A6F3-4A63-9B75-9ED6E67B25E0}" srcOrd="1" destOrd="0" presId="urn:microsoft.com/office/officeart/2009/3/layout/HorizontalOrganizationChart"/>
    <dgm:cxn modelId="{ADDB3A66-814F-4A17-A6CA-406D13BEE0B7}" type="presParOf" srcId="{92611A33-2DB3-42BE-874B-0C905D552699}" destId="{794CE001-41A2-45E9-8BDC-87AD86590CB6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F2CD29D-7223-4CC3-BB33-5E0A7C79437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1321AF07-A6D6-4F8C-9157-554847EDC9B0}">
      <dgm:prSet phldrT="[Tekst]"/>
      <dgm:spPr/>
      <dgm:t>
        <a:bodyPr/>
        <a:lstStyle/>
        <a:p>
          <a:r>
            <a:rPr lang="pl-PL" dirty="0"/>
            <a:t>orzekanie</a:t>
          </a:r>
        </a:p>
      </dgm:t>
    </dgm:pt>
    <dgm:pt modelId="{154C363E-F676-4C48-A7C2-1E86ADC9B11F}" type="parTrans" cxnId="{44E5599C-F770-41B7-9FFA-8FA867FA39AF}">
      <dgm:prSet/>
      <dgm:spPr/>
      <dgm:t>
        <a:bodyPr/>
        <a:lstStyle/>
        <a:p>
          <a:endParaRPr lang="pl-PL"/>
        </a:p>
      </dgm:t>
    </dgm:pt>
    <dgm:pt modelId="{5F5FFD7C-925D-4B79-B88A-93AEA0C3618D}" type="sibTrans" cxnId="{44E5599C-F770-41B7-9FFA-8FA867FA39AF}">
      <dgm:prSet/>
      <dgm:spPr/>
      <dgm:t>
        <a:bodyPr/>
        <a:lstStyle/>
        <a:p>
          <a:endParaRPr lang="pl-PL"/>
        </a:p>
      </dgm:t>
    </dgm:pt>
    <dgm:pt modelId="{72BD676E-832A-4211-AF93-77CD2D8E587E}">
      <dgm:prSet phldrT="[Tekst]"/>
      <dgm:spPr/>
      <dgm:t>
        <a:bodyPr/>
        <a:lstStyle/>
        <a:p>
          <a:r>
            <a:rPr lang="pl-PL" dirty="0"/>
            <a:t>oskarżenie</a:t>
          </a:r>
        </a:p>
      </dgm:t>
    </dgm:pt>
    <dgm:pt modelId="{7974BBBD-07C2-4D31-ACC1-8F8E8394E1DD}" type="parTrans" cxnId="{CFB32E07-FDDE-40EC-B1F3-F862565E647F}">
      <dgm:prSet/>
      <dgm:spPr/>
      <dgm:t>
        <a:bodyPr/>
        <a:lstStyle/>
        <a:p>
          <a:endParaRPr lang="pl-PL"/>
        </a:p>
      </dgm:t>
    </dgm:pt>
    <dgm:pt modelId="{3A97BD05-9152-4AC3-B47E-391BBFE20973}" type="sibTrans" cxnId="{CFB32E07-FDDE-40EC-B1F3-F862565E647F}">
      <dgm:prSet/>
      <dgm:spPr/>
      <dgm:t>
        <a:bodyPr/>
        <a:lstStyle/>
        <a:p>
          <a:endParaRPr lang="pl-PL"/>
        </a:p>
      </dgm:t>
    </dgm:pt>
    <dgm:pt modelId="{8B1C763A-04B1-4D63-9BD9-772E639EFCC0}">
      <dgm:prSet phldrT="[Tekst]"/>
      <dgm:spPr/>
      <dgm:t>
        <a:bodyPr/>
        <a:lstStyle/>
        <a:p>
          <a:r>
            <a:rPr lang="pl-PL" dirty="0"/>
            <a:t>obrona</a:t>
          </a:r>
        </a:p>
      </dgm:t>
    </dgm:pt>
    <dgm:pt modelId="{090548F3-EC5B-4E00-8061-25997A80CD6B}" type="parTrans" cxnId="{9750165A-7034-4EDA-9576-6ACDA1EEE736}">
      <dgm:prSet/>
      <dgm:spPr/>
      <dgm:t>
        <a:bodyPr/>
        <a:lstStyle/>
        <a:p>
          <a:endParaRPr lang="pl-PL"/>
        </a:p>
      </dgm:t>
    </dgm:pt>
    <dgm:pt modelId="{0E79B119-272E-4DD5-9F4B-B78F368E7246}" type="sibTrans" cxnId="{9750165A-7034-4EDA-9576-6ACDA1EEE736}">
      <dgm:prSet/>
      <dgm:spPr/>
      <dgm:t>
        <a:bodyPr/>
        <a:lstStyle/>
        <a:p>
          <a:endParaRPr lang="pl-PL"/>
        </a:p>
      </dgm:t>
    </dgm:pt>
    <dgm:pt modelId="{56A0CC07-591F-48D9-8A67-F09B6887A14A}" type="pres">
      <dgm:prSet presAssocID="{DF2CD29D-7223-4CC3-BB33-5E0A7C79437C}" presName="linearFlow" presStyleCnt="0">
        <dgm:presLayoutVars>
          <dgm:dir/>
          <dgm:resizeHandles val="exact"/>
        </dgm:presLayoutVars>
      </dgm:prSet>
      <dgm:spPr/>
    </dgm:pt>
    <dgm:pt modelId="{1AED2A87-148E-46F5-B49D-22D9CB7C6DAF}" type="pres">
      <dgm:prSet presAssocID="{1321AF07-A6D6-4F8C-9157-554847EDC9B0}" presName="composite" presStyleCnt="0"/>
      <dgm:spPr/>
    </dgm:pt>
    <dgm:pt modelId="{A1D22ABA-4183-4E8B-BE55-0093C0B67877}" type="pres">
      <dgm:prSet presAssocID="{1321AF07-A6D6-4F8C-9157-554847EDC9B0}" presName="imgShp" presStyleLbl="fgImgPlace1" presStyleIdx="0" presStyleCnt="3" custLinFactNeighborX="-1066" custLinFactNeighborY="1722"/>
      <dgm:spPr>
        <a:blipFill>
          <a:blip xmlns:r="http://schemas.openxmlformats.org/officeDocument/2006/relationships" r:embed="rId1"/>
          <a:srcRect/>
          <a:stretch>
            <a:fillRect t="-25000" b="-25000"/>
          </a:stretch>
        </a:blipFill>
      </dgm:spPr>
    </dgm:pt>
    <dgm:pt modelId="{01B91DB9-D290-4838-ABC3-AA2C3EDDB19C}" type="pres">
      <dgm:prSet presAssocID="{1321AF07-A6D6-4F8C-9157-554847EDC9B0}" presName="txShp" presStyleLbl="node1" presStyleIdx="0" presStyleCnt="3">
        <dgm:presLayoutVars>
          <dgm:bulletEnabled val="1"/>
        </dgm:presLayoutVars>
      </dgm:prSet>
      <dgm:spPr/>
    </dgm:pt>
    <dgm:pt modelId="{A3C99DC0-5F5D-4998-8886-D33086067D39}" type="pres">
      <dgm:prSet presAssocID="{5F5FFD7C-925D-4B79-B88A-93AEA0C3618D}" presName="spacing" presStyleCnt="0"/>
      <dgm:spPr/>
    </dgm:pt>
    <dgm:pt modelId="{F0EEB445-B08C-49E3-8D7E-2B3F0A6E2DC0}" type="pres">
      <dgm:prSet presAssocID="{72BD676E-832A-4211-AF93-77CD2D8E587E}" presName="composite" presStyleCnt="0"/>
      <dgm:spPr/>
    </dgm:pt>
    <dgm:pt modelId="{EFDE2994-6EE1-49CE-A736-D1273D28A3E1}" type="pres">
      <dgm:prSet presAssocID="{72BD676E-832A-4211-AF93-77CD2D8E587E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</dgm:pt>
    <dgm:pt modelId="{5048DEB0-3FE2-4E8B-A8EC-288C94A6771B}" type="pres">
      <dgm:prSet presAssocID="{72BD676E-832A-4211-AF93-77CD2D8E587E}" presName="txShp" presStyleLbl="node1" presStyleIdx="1" presStyleCnt="3">
        <dgm:presLayoutVars>
          <dgm:bulletEnabled val="1"/>
        </dgm:presLayoutVars>
      </dgm:prSet>
      <dgm:spPr/>
    </dgm:pt>
    <dgm:pt modelId="{D841D9FC-676A-4107-8A60-E0F7922DABBB}" type="pres">
      <dgm:prSet presAssocID="{3A97BD05-9152-4AC3-B47E-391BBFE20973}" presName="spacing" presStyleCnt="0"/>
      <dgm:spPr/>
    </dgm:pt>
    <dgm:pt modelId="{23FD9476-C7C0-40D3-9AB9-3458CA1041D4}" type="pres">
      <dgm:prSet presAssocID="{8B1C763A-04B1-4D63-9BD9-772E639EFCC0}" presName="composite" presStyleCnt="0"/>
      <dgm:spPr/>
    </dgm:pt>
    <dgm:pt modelId="{95591A3E-4F40-4BE4-9B31-3DD0932B697B}" type="pres">
      <dgm:prSet presAssocID="{8B1C763A-04B1-4D63-9BD9-772E639EFCC0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</dgm:spPr>
    </dgm:pt>
    <dgm:pt modelId="{4BDE3D90-829A-4AA2-A93D-69A3BD7626E3}" type="pres">
      <dgm:prSet presAssocID="{8B1C763A-04B1-4D63-9BD9-772E639EFCC0}" presName="txShp" presStyleLbl="node1" presStyleIdx="2" presStyleCnt="3">
        <dgm:presLayoutVars>
          <dgm:bulletEnabled val="1"/>
        </dgm:presLayoutVars>
      </dgm:prSet>
      <dgm:spPr/>
    </dgm:pt>
  </dgm:ptLst>
  <dgm:cxnLst>
    <dgm:cxn modelId="{CFB32E07-FDDE-40EC-B1F3-F862565E647F}" srcId="{DF2CD29D-7223-4CC3-BB33-5E0A7C79437C}" destId="{72BD676E-832A-4211-AF93-77CD2D8E587E}" srcOrd="1" destOrd="0" parTransId="{7974BBBD-07C2-4D31-ACC1-8F8E8394E1DD}" sibTransId="{3A97BD05-9152-4AC3-B47E-391BBFE20973}"/>
    <dgm:cxn modelId="{A50F0829-F510-4CE6-8739-6A2ADCE16C15}" type="presOf" srcId="{DF2CD29D-7223-4CC3-BB33-5E0A7C79437C}" destId="{56A0CC07-591F-48D9-8A67-F09B6887A14A}" srcOrd="0" destOrd="0" presId="urn:microsoft.com/office/officeart/2005/8/layout/vList3"/>
    <dgm:cxn modelId="{9750165A-7034-4EDA-9576-6ACDA1EEE736}" srcId="{DF2CD29D-7223-4CC3-BB33-5E0A7C79437C}" destId="{8B1C763A-04B1-4D63-9BD9-772E639EFCC0}" srcOrd="2" destOrd="0" parTransId="{090548F3-EC5B-4E00-8061-25997A80CD6B}" sibTransId="{0E79B119-272E-4DD5-9F4B-B78F368E7246}"/>
    <dgm:cxn modelId="{44E5599C-F770-41B7-9FFA-8FA867FA39AF}" srcId="{DF2CD29D-7223-4CC3-BB33-5E0A7C79437C}" destId="{1321AF07-A6D6-4F8C-9157-554847EDC9B0}" srcOrd="0" destOrd="0" parTransId="{154C363E-F676-4C48-A7C2-1E86ADC9B11F}" sibTransId="{5F5FFD7C-925D-4B79-B88A-93AEA0C3618D}"/>
    <dgm:cxn modelId="{4794CBAE-46EC-4C05-A0C3-E2CD4AF95AE7}" type="presOf" srcId="{1321AF07-A6D6-4F8C-9157-554847EDC9B0}" destId="{01B91DB9-D290-4838-ABC3-AA2C3EDDB19C}" srcOrd="0" destOrd="0" presId="urn:microsoft.com/office/officeart/2005/8/layout/vList3"/>
    <dgm:cxn modelId="{2D4C27B6-F449-4380-9748-64ACD2D46C94}" type="presOf" srcId="{72BD676E-832A-4211-AF93-77CD2D8E587E}" destId="{5048DEB0-3FE2-4E8B-A8EC-288C94A6771B}" srcOrd="0" destOrd="0" presId="urn:microsoft.com/office/officeart/2005/8/layout/vList3"/>
    <dgm:cxn modelId="{E0176FC7-EF0D-4616-91D0-1EF3E6F8C582}" type="presOf" srcId="{8B1C763A-04B1-4D63-9BD9-772E639EFCC0}" destId="{4BDE3D90-829A-4AA2-A93D-69A3BD7626E3}" srcOrd="0" destOrd="0" presId="urn:microsoft.com/office/officeart/2005/8/layout/vList3"/>
    <dgm:cxn modelId="{F62EA7FB-9E68-4B85-950E-175BFAB0C743}" type="presParOf" srcId="{56A0CC07-591F-48D9-8A67-F09B6887A14A}" destId="{1AED2A87-148E-46F5-B49D-22D9CB7C6DAF}" srcOrd="0" destOrd="0" presId="urn:microsoft.com/office/officeart/2005/8/layout/vList3"/>
    <dgm:cxn modelId="{1DF34EFA-5457-4C5A-92BD-C16D61223457}" type="presParOf" srcId="{1AED2A87-148E-46F5-B49D-22D9CB7C6DAF}" destId="{A1D22ABA-4183-4E8B-BE55-0093C0B67877}" srcOrd="0" destOrd="0" presId="urn:microsoft.com/office/officeart/2005/8/layout/vList3"/>
    <dgm:cxn modelId="{164E09DA-3F5F-48F6-833A-A668FF0A8CB8}" type="presParOf" srcId="{1AED2A87-148E-46F5-B49D-22D9CB7C6DAF}" destId="{01B91DB9-D290-4838-ABC3-AA2C3EDDB19C}" srcOrd="1" destOrd="0" presId="urn:microsoft.com/office/officeart/2005/8/layout/vList3"/>
    <dgm:cxn modelId="{AA8F1229-BA72-417F-B195-740002E64CC5}" type="presParOf" srcId="{56A0CC07-591F-48D9-8A67-F09B6887A14A}" destId="{A3C99DC0-5F5D-4998-8886-D33086067D39}" srcOrd="1" destOrd="0" presId="urn:microsoft.com/office/officeart/2005/8/layout/vList3"/>
    <dgm:cxn modelId="{25766F87-4307-485E-9D1E-37BBF4CF08BC}" type="presParOf" srcId="{56A0CC07-591F-48D9-8A67-F09B6887A14A}" destId="{F0EEB445-B08C-49E3-8D7E-2B3F0A6E2DC0}" srcOrd="2" destOrd="0" presId="urn:microsoft.com/office/officeart/2005/8/layout/vList3"/>
    <dgm:cxn modelId="{D258DE81-954E-4A62-B201-9F7811A47FB7}" type="presParOf" srcId="{F0EEB445-B08C-49E3-8D7E-2B3F0A6E2DC0}" destId="{EFDE2994-6EE1-49CE-A736-D1273D28A3E1}" srcOrd="0" destOrd="0" presId="urn:microsoft.com/office/officeart/2005/8/layout/vList3"/>
    <dgm:cxn modelId="{13D68307-13EB-4522-AFFA-0E27935B2FEB}" type="presParOf" srcId="{F0EEB445-B08C-49E3-8D7E-2B3F0A6E2DC0}" destId="{5048DEB0-3FE2-4E8B-A8EC-288C94A6771B}" srcOrd="1" destOrd="0" presId="urn:microsoft.com/office/officeart/2005/8/layout/vList3"/>
    <dgm:cxn modelId="{B9B4F9C7-EA36-4F96-BBF8-45779C31B48C}" type="presParOf" srcId="{56A0CC07-591F-48D9-8A67-F09B6887A14A}" destId="{D841D9FC-676A-4107-8A60-E0F7922DABBB}" srcOrd="3" destOrd="0" presId="urn:microsoft.com/office/officeart/2005/8/layout/vList3"/>
    <dgm:cxn modelId="{A8548686-78FA-46EE-AAEB-0C09978F709A}" type="presParOf" srcId="{56A0CC07-591F-48D9-8A67-F09B6887A14A}" destId="{23FD9476-C7C0-40D3-9AB9-3458CA1041D4}" srcOrd="4" destOrd="0" presId="urn:microsoft.com/office/officeart/2005/8/layout/vList3"/>
    <dgm:cxn modelId="{0A986718-50CC-42BD-9F8A-E72CFCDF922C}" type="presParOf" srcId="{23FD9476-C7C0-40D3-9AB9-3458CA1041D4}" destId="{95591A3E-4F40-4BE4-9B31-3DD0932B697B}" srcOrd="0" destOrd="0" presId="urn:microsoft.com/office/officeart/2005/8/layout/vList3"/>
    <dgm:cxn modelId="{F49457C2-EBCD-4388-BC17-0E8AD0591A8C}" type="presParOf" srcId="{23FD9476-C7C0-40D3-9AB9-3458CA1041D4}" destId="{4BDE3D90-829A-4AA2-A93D-69A3BD7626E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8D1A62-2AAE-4F5D-98AF-F172C62EADE5}" type="doc">
      <dgm:prSet loTypeId="urn:microsoft.com/office/officeart/2005/8/layout/list1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718AB85-0682-4893-9A3B-C0BDF71D5C05}">
      <dgm:prSet/>
      <dgm:spPr/>
      <dgm:t>
        <a:bodyPr/>
        <a:lstStyle/>
        <a:p>
          <a:r>
            <a:rPr lang="pl-PL"/>
            <a:t>Postępowanie przygotowawcze</a:t>
          </a:r>
          <a:endParaRPr lang="en-US"/>
        </a:p>
      </dgm:t>
    </dgm:pt>
    <dgm:pt modelId="{740C8775-4FBC-4BD4-867A-4A012663904A}" type="parTrans" cxnId="{249BE74D-5E0A-4D20-A588-0F38F18E8E09}">
      <dgm:prSet/>
      <dgm:spPr/>
      <dgm:t>
        <a:bodyPr/>
        <a:lstStyle/>
        <a:p>
          <a:endParaRPr lang="en-US"/>
        </a:p>
      </dgm:t>
    </dgm:pt>
    <dgm:pt modelId="{B37A2A57-2BAC-4F61-B333-757EC79CCE19}" type="sibTrans" cxnId="{249BE74D-5E0A-4D20-A588-0F38F18E8E09}">
      <dgm:prSet/>
      <dgm:spPr/>
      <dgm:t>
        <a:bodyPr/>
        <a:lstStyle/>
        <a:p>
          <a:endParaRPr lang="en-US"/>
        </a:p>
      </dgm:t>
    </dgm:pt>
    <dgm:pt modelId="{FEE0E529-C0F5-43FD-86BC-FAE8D3C9A8CE}">
      <dgm:prSet/>
      <dgm:spPr/>
      <dgm:t>
        <a:bodyPr/>
        <a:lstStyle/>
        <a:p>
          <a:r>
            <a:rPr lang="pl-PL"/>
            <a:t>Postępowanie główne</a:t>
          </a:r>
          <a:endParaRPr lang="en-US"/>
        </a:p>
      </dgm:t>
    </dgm:pt>
    <dgm:pt modelId="{87A36600-C85B-4FFF-AA0E-0BD486FDC45D}" type="parTrans" cxnId="{34EE9859-3BE0-4F5D-AF4F-479759D97080}">
      <dgm:prSet/>
      <dgm:spPr/>
      <dgm:t>
        <a:bodyPr/>
        <a:lstStyle/>
        <a:p>
          <a:endParaRPr lang="en-US"/>
        </a:p>
      </dgm:t>
    </dgm:pt>
    <dgm:pt modelId="{C9D6A5B6-FD17-48A7-AFC5-6D926308040B}" type="sibTrans" cxnId="{34EE9859-3BE0-4F5D-AF4F-479759D97080}">
      <dgm:prSet/>
      <dgm:spPr/>
      <dgm:t>
        <a:bodyPr/>
        <a:lstStyle/>
        <a:p>
          <a:endParaRPr lang="en-US"/>
        </a:p>
      </dgm:t>
    </dgm:pt>
    <dgm:pt modelId="{55B260B8-2278-48A8-9E09-97871D2C5BC3}">
      <dgm:prSet/>
      <dgm:spPr/>
      <dgm:t>
        <a:bodyPr/>
        <a:lstStyle/>
        <a:p>
          <a:r>
            <a:rPr lang="pl-PL"/>
            <a:t>Postępowanie odwoławcze</a:t>
          </a:r>
          <a:endParaRPr lang="en-US"/>
        </a:p>
      </dgm:t>
    </dgm:pt>
    <dgm:pt modelId="{9F1A668A-D598-47BE-9BCC-8CC878E476E6}" type="parTrans" cxnId="{0CE5FB4F-1120-45BD-9FB7-C841E89EDF31}">
      <dgm:prSet/>
      <dgm:spPr/>
      <dgm:t>
        <a:bodyPr/>
        <a:lstStyle/>
        <a:p>
          <a:endParaRPr lang="en-US"/>
        </a:p>
      </dgm:t>
    </dgm:pt>
    <dgm:pt modelId="{D72C0995-EA02-41A2-98DC-7BD45448D760}" type="sibTrans" cxnId="{0CE5FB4F-1120-45BD-9FB7-C841E89EDF31}">
      <dgm:prSet/>
      <dgm:spPr/>
      <dgm:t>
        <a:bodyPr/>
        <a:lstStyle/>
        <a:p>
          <a:endParaRPr lang="en-US"/>
        </a:p>
      </dgm:t>
    </dgm:pt>
    <dgm:pt modelId="{FA413BF0-5B70-4E69-9D05-9FD48FF2381B}">
      <dgm:prSet/>
      <dgm:spPr/>
      <dgm:t>
        <a:bodyPr/>
        <a:lstStyle/>
        <a:p>
          <a:r>
            <a:rPr lang="pl-PL"/>
            <a:t>Postępowanie wykonawcze</a:t>
          </a:r>
          <a:endParaRPr lang="en-US"/>
        </a:p>
      </dgm:t>
    </dgm:pt>
    <dgm:pt modelId="{4F4BA42F-C757-4BC8-8DE5-E7817BED9F45}" type="parTrans" cxnId="{2C38111D-3064-4219-8202-0C35E0BA420A}">
      <dgm:prSet/>
      <dgm:spPr/>
      <dgm:t>
        <a:bodyPr/>
        <a:lstStyle/>
        <a:p>
          <a:endParaRPr lang="en-US"/>
        </a:p>
      </dgm:t>
    </dgm:pt>
    <dgm:pt modelId="{BD994DA4-8240-47EB-B013-C2E257DD8229}" type="sibTrans" cxnId="{2C38111D-3064-4219-8202-0C35E0BA420A}">
      <dgm:prSet/>
      <dgm:spPr/>
      <dgm:t>
        <a:bodyPr/>
        <a:lstStyle/>
        <a:p>
          <a:endParaRPr lang="en-US"/>
        </a:p>
      </dgm:t>
    </dgm:pt>
    <dgm:pt modelId="{CC125AC2-A7D0-49E2-8235-82834E983B7A}" type="pres">
      <dgm:prSet presAssocID="{FF8D1A62-2AAE-4F5D-98AF-F172C62EADE5}" presName="linear" presStyleCnt="0">
        <dgm:presLayoutVars>
          <dgm:dir/>
          <dgm:animLvl val="lvl"/>
          <dgm:resizeHandles val="exact"/>
        </dgm:presLayoutVars>
      </dgm:prSet>
      <dgm:spPr/>
    </dgm:pt>
    <dgm:pt modelId="{6E634787-2175-48E7-8E1B-A59181BA09E1}" type="pres">
      <dgm:prSet presAssocID="{A718AB85-0682-4893-9A3B-C0BDF71D5C05}" presName="parentLin" presStyleCnt="0"/>
      <dgm:spPr/>
    </dgm:pt>
    <dgm:pt modelId="{AEC8F9DC-DB1B-4EAC-AB50-160B22389E49}" type="pres">
      <dgm:prSet presAssocID="{A718AB85-0682-4893-9A3B-C0BDF71D5C05}" presName="parentLeftMargin" presStyleLbl="node1" presStyleIdx="0" presStyleCnt="4"/>
      <dgm:spPr/>
    </dgm:pt>
    <dgm:pt modelId="{687100D8-E850-46D4-ABE1-3A2BBF996FAB}" type="pres">
      <dgm:prSet presAssocID="{A718AB85-0682-4893-9A3B-C0BDF71D5C0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0EFD114-3C24-40E9-A159-1BB48C3DB9AE}" type="pres">
      <dgm:prSet presAssocID="{A718AB85-0682-4893-9A3B-C0BDF71D5C05}" presName="negativeSpace" presStyleCnt="0"/>
      <dgm:spPr/>
    </dgm:pt>
    <dgm:pt modelId="{88765CA2-AD91-4534-BB4F-CED46ED4946E}" type="pres">
      <dgm:prSet presAssocID="{A718AB85-0682-4893-9A3B-C0BDF71D5C05}" presName="childText" presStyleLbl="conFgAcc1" presStyleIdx="0" presStyleCnt="4">
        <dgm:presLayoutVars>
          <dgm:bulletEnabled val="1"/>
        </dgm:presLayoutVars>
      </dgm:prSet>
      <dgm:spPr/>
    </dgm:pt>
    <dgm:pt modelId="{48D8D7D8-93A4-4214-86FE-73B4C5E156AC}" type="pres">
      <dgm:prSet presAssocID="{B37A2A57-2BAC-4F61-B333-757EC79CCE19}" presName="spaceBetweenRectangles" presStyleCnt="0"/>
      <dgm:spPr/>
    </dgm:pt>
    <dgm:pt modelId="{2D3B0A75-88F0-44DA-802B-F69B40D63622}" type="pres">
      <dgm:prSet presAssocID="{FEE0E529-C0F5-43FD-86BC-FAE8D3C9A8CE}" presName="parentLin" presStyleCnt="0"/>
      <dgm:spPr/>
    </dgm:pt>
    <dgm:pt modelId="{DBC0E3D2-3290-4225-B8F3-9F4373FE2B67}" type="pres">
      <dgm:prSet presAssocID="{FEE0E529-C0F5-43FD-86BC-FAE8D3C9A8CE}" presName="parentLeftMargin" presStyleLbl="node1" presStyleIdx="0" presStyleCnt="4"/>
      <dgm:spPr/>
    </dgm:pt>
    <dgm:pt modelId="{B508044A-391A-4F7D-923E-64727D9F877B}" type="pres">
      <dgm:prSet presAssocID="{FEE0E529-C0F5-43FD-86BC-FAE8D3C9A8C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2D147C1-1528-4CC6-83D3-9697BAA52D1F}" type="pres">
      <dgm:prSet presAssocID="{FEE0E529-C0F5-43FD-86BC-FAE8D3C9A8CE}" presName="negativeSpace" presStyleCnt="0"/>
      <dgm:spPr/>
    </dgm:pt>
    <dgm:pt modelId="{6BD7BB38-64A3-4DB8-808E-515587D849E9}" type="pres">
      <dgm:prSet presAssocID="{FEE0E529-C0F5-43FD-86BC-FAE8D3C9A8CE}" presName="childText" presStyleLbl="conFgAcc1" presStyleIdx="1" presStyleCnt="4">
        <dgm:presLayoutVars>
          <dgm:bulletEnabled val="1"/>
        </dgm:presLayoutVars>
      </dgm:prSet>
      <dgm:spPr/>
    </dgm:pt>
    <dgm:pt modelId="{2B39DF89-BD16-4D7E-88CE-00F9B7DDC6C4}" type="pres">
      <dgm:prSet presAssocID="{C9D6A5B6-FD17-48A7-AFC5-6D926308040B}" presName="spaceBetweenRectangles" presStyleCnt="0"/>
      <dgm:spPr/>
    </dgm:pt>
    <dgm:pt modelId="{5B7D9794-E938-4C22-A744-B72906D5DD39}" type="pres">
      <dgm:prSet presAssocID="{55B260B8-2278-48A8-9E09-97871D2C5BC3}" presName="parentLin" presStyleCnt="0"/>
      <dgm:spPr/>
    </dgm:pt>
    <dgm:pt modelId="{7C299F68-4577-4A8D-9369-A9F47B81C23A}" type="pres">
      <dgm:prSet presAssocID="{55B260B8-2278-48A8-9E09-97871D2C5BC3}" presName="parentLeftMargin" presStyleLbl="node1" presStyleIdx="1" presStyleCnt="4"/>
      <dgm:spPr/>
    </dgm:pt>
    <dgm:pt modelId="{A0DAF025-E86C-43EA-B949-06ECC32D962E}" type="pres">
      <dgm:prSet presAssocID="{55B260B8-2278-48A8-9E09-97871D2C5BC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810119F-21D8-4186-B488-63981EA0F95D}" type="pres">
      <dgm:prSet presAssocID="{55B260B8-2278-48A8-9E09-97871D2C5BC3}" presName="negativeSpace" presStyleCnt="0"/>
      <dgm:spPr/>
    </dgm:pt>
    <dgm:pt modelId="{E4088295-E881-4AB6-9E18-6B03A5F81080}" type="pres">
      <dgm:prSet presAssocID="{55B260B8-2278-48A8-9E09-97871D2C5BC3}" presName="childText" presStyleLbl="conFgAcc1" presStyleIdx="2" presStyleCnt="4">
        <dgm:presLayoutVars>
          <dgm:bulletEnabled val="1"/>
        </dgm:presLayoutVars>
      </dgm:prSet>
      <dgm:spPr/>
    </dgm:pt>
    <dgm:pt modelId="{0773F08F-6385-40CB-989F-B08B647026F7}" type="pres">
      <dgm:prSet presAssocID="{D72C0995-EA02-41A2-98DC-7BD45448D760}" presName="spaceBetweenRectangles" presStyleCnt="0"/>
      <dgm:spPr/>
    </dgm:pt>
    <dgm:pt modelId="{5B9329C6-879B-470B-8A56-15B785CF8931}" type="pres">
      <dgm:prSet presAssocID="{FA413BF0-5B70-4E69-9D05-9FD48FF2381B}" presName="parentLin" presStyleCnt="0"/>
      <dgm:spPr/>
    </dgm:pt>
    <dgm:pt modelId="{0936CFC3-6D89-42AF-8FB3-CE8C844C1D62}" type="pres">
      <dgm:prSet presAssocID="{FA413BF0-5B70-4E69-9D05-9FD48FF2381B}" presName="parentLeftMargin" presStyleLbl="node1" presStyleIdx="2" presStyleCnt="4"/>
      <dgm:spPr/>
    </dgm:pt>
    <dgm:pt modelId="{99CC3D7B-7D9A-4031-B2D9-38BF2549BC01}" type="pres">
      <dgm:prSet presAssocID="{FA413BF0-5B70-4E69-9D05-9FD48FF2381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BBA3126-E236-48EB-9D8A-DC34324A2C54}" type="pres">
      <dgm:prSet presAssocID="{FA413BF0-5B70-4E69-9D05-9FD48FF2381B}" presName="negativeSpace" presStyleCnt="0"/>
      <dgm:spPr/>
    </dgm:pt>
    <dgm:pt modelId="{35B1CD12-9D5D-4B1F-A0AC-86B9CC45332E}" type="pres">
      <dgm:prSet presAssocID="{FA413BF0-5B70-4E69-9D05-9FD48FF2381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2CA3711-0BB8-4BD3-BEAD-F0BEF7EC5586}" type="presOf" srcId="{55B260B8-2278-48A8-9E09-97871D2C5BC3}" destId="{7C299F68-4577-4A8D-9369-A9F47B81C23A}" srcOrd="0" destOrd="0" presId="urn:microsoft.com/office/officeart/2005/8/layout/list1"/>
    <dgm:cxn modelId="{D81D0912-EDAF-4C20-8E1C-89F6F0A367AD}" type="presOf" srcId="{FEE0E529-C0F5-43FD-86BC-FAE8D3C9A8CE}" destId="{DBC0E3D2-3290-4225-B8F3-9F4373FE2B67}" srcOrd="0" destOrd="0" presId="urn:microsoft.com/office/officeart/2005/8/layout/list1"/>
    <dgm:cxn modelId="{5213B414-21F2-4259-8EB4-A756B59E0AA2}" type="presOf" srcId="{A718AB85-0682-4893-9A3B-C0BDF71D5C05}" destId="{687100D8-E850-46D4-ABE1-3A2BBF996FAB}" srcOrd="1" destOrd="0" presId="urn:microsoft.com/office/officeart/2005/8/layout/list1"/>
    <dgm:cxn modelId="{2C38111D-3064-4219-8202-0C35E0BA420A}" srcId="{FF8D1A62-2AAE-4F5D-98AF-F172C62EADE5}" destId="{FA413BF0-5B70-4E69-9D05-9FD48FF2381B}" srcOrd="3" destOrd="0" parTransId="{4F4BA42F-C757-4BC8-8DE5-E7817BED9F45}" sibTransId="{BD994DA4-8240-47EB-B013-C2E257DD8229}"/>
    <dgm:cxn modelId="{39C26926-2B45-4300-8029-DB98642A25DC}" type="presOf" srcId="{FEE0E529-C0F5-43FD-86BC-FAE8D3C9A8CE}" destId="{B508044A-391A-4F7D-923E-64727D9F877B}" srcOrd="1" destOrd="0" presId="urn:microsoft.com/office/officeart/2005/8/layout/list1"/>
    <dgm:cxn modelId="{249BE74D-5E0A-4D20-A588-0F38F18E8E09}" srcId="{FF8D1A62-2AAE-4F5D-98AF-F172C62EADE5}" destId="{A718AB85-0682-4893-9A3B-C0BDF71D5C05}" srcOrd="0" destOrd="0" parTransId="{740C8775-4FBC-4BD4-867A-4A012663904A}" sibTransId="{B37A2A57-2BAC-4F61-B333-757EC79CCE19}"/>
    <dgm:cxn modelId="{0CE5FB4F-1120-45BD-9FB7-C841E89EDF31}" srcId="{FF8D1A62-2AAE-4F5D-98AF-F172C62EADE5}" destId="{55B260B8-2278-48A8-9E09-97871D2C5BC3}" srcOrd="2" destOrd="0" parTransId="{9F1A668A-D598-47BE-9BCC-8CC878E476E6}" sibTransId="{D72C0995-EA02-41A2-98DC-7BD45448D760}"/>
    <dgm:cxn modelId="{4FE87152-CE9F-4357-B831-9D186702479E}" type="presOf" srcId="{FA413BF0-5B70-4E69-9D05-9FD48FF2381B}" destId="{99CC3D7B-7D9A-4031-B2D9-38BF2549BC01}" srcOrd="1" destOrd="0" presId="urn:microsoft.com/office/officeart/2005/8/layout/list1"/>
    <dgm:cxn modelId="{34EE9859-3BE0-4F5D-AF4F-479759D97080}" srcId="{FF8D1A62-2AAE-4F5D-98AF-F172C62EADE5}" destId="{FEE0E529-C0F5-43FD-86BC-FAE8D3C9A8CE}" srcOrd="1" destOrd="0" parTransId="{87A36600-C85B-4FFF-AA0E-0BD486FDC45D}" sibTransId="{C9D6A5B6-FD17-48A7-AFC5-6D926308040B}"/>
    <dgm:cxn modelId="{6FD7CBA0-2C12-4B86-BE7E-4E37F6506D0F}" type="presOf" srcId="{55B260B8-2278-48A8-9E09-97871D2C5BC3}" destId="{A0DAF025-E86C-43EA-B949-06ECC32D962E}" srcOrd="1" destOrd="0" presId="urn:microsoft.com/office/officeart/2005/8/layout/list1"/>
    <dgm:cxn modelId="{9EFF7AB1-B4C8-4B7E-BA46-5425E5911651}" type="presOf" srcId="{FA413BF0-5B70-4E69-9D05-9FD48FF2381B}" destId="{0936CFC3-6D89-42AF-8FB3-CE8C844C1D62}" srcOrd="0" destOrd="0" presId="urn:microsoft.com/office/officeart/2005/8/layout/list1"/>
    <dgm:cxn modelId="{488A13BA-D0E5-4371-ACD2-996964B5712F}" type="presOf" srcId="{FF8D1A62-2AAE-4F5D-98AF-F172C62EADE5}" destId="{CC125AC2-A7D0-49E2-8235-82834E983B7A}" srcOrd="0" destOrd="0" presId="urn:microsoft.com/office/officeart/2005/8/layout/list1"/>
    <dgm:cxn modelId="{9CC6ADCE-0789-4CE6-88B5-9463C4494BEF}" type="presOf" srcId="{A718AB85-0682-4893-9A3B-C0BDF71D5C05}" destId="{AEC8F9DC-DB1B-4EAC-AB50-160B22389E49}" srcOrd="0" destOrd="0" presId="urn:microsoft.com/office/officeart/2005/8/layout/list1"/>
    <dgm:cxn modelId="{F9E30C7E-A847-4B8B-A9D8-3541833D0C9F}" type="presParOf" srcId="{CC125AC2-A7D0-49E2-8235-82834E983B7A}" destId="{6E634787-2175-48E7-8E1B-A59181BA09E1}" srcOrd="0" destOrd="0" presId="urn:microsoft.com/office/officeart/2005/8/layout/list1"/>
    <dgm:cxn modelId="{77A51131-DB7B-4FB5-8D3B-C595CFD92FC6}" type="presParOf" srcId="{6E634787-2175-48E7-8E1B-A59181BA09E1}" destId="{AEC8F9DC-DB1B-4EAC-AB50-160B22389E49}" srcOrd="0" destOrd="0" presId="urn:microsoft.com/office/officeart/2005/8/layout/list1"/>
    <dgm:cxn modelId="{DEA683DA-A74A-4DB5-8C01-DE36B0A22438}" type="presParOf" srcId="{6E634787-2175-48E7-8E1B-A59181BA09E1}" destId="{687100D8-E850-46D4-ABE1-3A2BBF996FAB}" srcOrd="1" destOrd="0" presId="urn:microsoft.com/office/officeart/2005/8/layout/list1"/>
    <dgm:cxn modelId="{9F305470-705A-43A5-A0B1-2A62D8EA9247}" type="presParOf" srcId="{CC125AC2-A7D0-49E2-8235-82834E983B7A}" destId="{B0EFD114-3C24-40E9-A159-1BB48C3DB9AE}" srcOrd="1" destOrd="0" presId="urn:microsoft.com/office/officeart/2005/8/layout/list1"/>
    <dgm:cxn modelId="{5B7EEFDA-D6E5-401E-BDE3-8AAF37BAD7B0}" type="presParOf" srcId="{CC125AC2-A7D0-49E2-8235-82834E983B7A}" destId="{88765CA2-AD91-4534-BB4F-CED46ED4946E}" srcOrd="2" destOrd="0" presId="urn:microsoft.com/office/officeart/2005/8/layout/list1"/>
    <dgm:cxn modelId="{68386E0E-CAB3-4AD3-8B91-417EAD6C75E3}" type="presParOf" srcId="{CC125AC2-A7D0-49E2-8235-82834E983B7A}" destId="{48D8D7D8-93A4-4214-86FE-73B4C5E156AC}" srcOrd="3" destOrd="0" presId="urn:microsoft.com/office/officeart/2005/8/layout/list1"/>
    <dgm:cxn modelId="{0DE6B951-4540-458A-8F12-233D877C9EAE}" type="presParOf" srcId="{CC125AC2-A7D0-49E2-8235-82834E983B7A}" destId="{2D3B0A75-88F0-44DA-802B-F69B40D63622}" srcOrd="4" destOrd="0" presId="urn:microsoft.com/office/officeart/2005/8/layout/list1"/>
    <dgm:cxn modelId="{45D69ECD-937A-4E7D-B40C-1B72C4259979}" type="presParOf" srcId="{2D3B0A75-88F0-44DA-802B-F69B40D63622}" destId="{DBC0E3D2-3290-4225-B8F3-9F4373FE2B67}" srcOrd="0" destOrd="0" presId="urn:microsoft.com/office/officeart/2005/8/layout/list1"/>
    <dgm:cxn modelId="{FD2F60D2-75CF-433B-83F0-A69A0516A109}" type="presParOf" srcId="{2D3B0A75-88F0-44DA-802B-F69B40D63622}" destId="{B508044A-391A-4F7D-923E-64727D9F877B}" srcOrd="1" destOrd="0" presId="urn:microsoft.com/office/officeart/2005/8/layout/list1"/>
    <dgm:cxn modelId="{748E896D-92A3-420A-BEA4-C0D7E522A9AE}" type="presParOf" srcId="{CC125AC2-A7D0-49E2-8235-82834E983B7A}" destId="{42D147C1-1528-4CC6-83D3-9697BAA52D1F}" srcOrd="5" destOrd="0" presId="urn:microsoft.com/office/officeart/2005/8/layout/list1"/>
    <dgm:cxn modelId="{BF6D089C-EACE-40FC-B1AA-96A406C8CFA1}" type="presParOf" srcId="{CC125AC2-A7D0-49E2-8235-82834E983B7A}" destId="{6BD7BB38-64A3-4DB8-808E-515587D849E9}" srcOrd="6" destOrd="0" presId="urn:microsoft.com/office/officeart/2005/8/layout/list1"/>
    <dgm:cxn modelId="{7FDADC36-1A40-49EE-9E6C-B5FE82AAFF44}" type="presParOf" srcId="{CC125AC2-A7D0-49E2-8235-82834E983B7A}" destId="{2B39DF89-BD16-4D7E-88CE-00F9B7DDC6C4}" srcOrd="7" destOrd="0" presId="urn:microsoft.com/office/officeart/2005/8/layout/list1"/>
    <dgm:cxn modelId="{778C3A49-BC31-4455-9252-E2EDE59EC549}" type="presParOf" srcId="{CC125AC2-A7D0-49E2-8235-82834E983B7A}" destId="{5B7D9794-E938-4C22-A744-B72906D5DD39}" srcOrd="8" destOrd="0" presId="urn:microsoft.com/office/officeart/2005/8/layout/list1"/>
    <dgm:cxn modelId="{67D51F7E-8094-43C7-955D-FB2F42D017F7}" type="presParOf" srcId="{5B7D9794-E938-4C22-A744-B72906D5DD39}" destId="{7C299F68-4577-4A8D-9369-A9F47B81C23A}" srcOrd="0" destOrd="0" presId="urn:microsoft.com/office/officeart/2005/8/layout/list1"/>
    <dgm:cxn modelId="{5A7DBBB0-5A2F-4F6A-8040-A6BC9D839ED4}" type="presParOf" srcId="{5B7D9794-E938-4C22-A744-B72906D5DD39}" destId="{A0DAF025-E86C-43EA-B949-06ECC32D962E}" srcOrd="1" destOrd="0" presId="urn:microsoft.com/office/officeart/2005/8/layout/list1"/>
    <dgm:cxn modelId="{CE468735-EEB9-496A-A210-83E4B1393AFD}" type="presParOf" srcId="{CC125AC2-A7D0-49E2-8235-82834E983B7A}" destId="{1810119F-21D8-4186-B488-63981EA0F95D}" srcOrd="9" destOrd="0" presId="urn:microsoft.com/office/officeart/2005/8/layout/list1"/>
    <dgm:cxn modelId="{7BE649EE-5389-4B8B-B486-19E37CB8B0CA}" type="presParOf" srcId="{CC125AC2-A7D0-49E2-8235-82834E983B7A}" destId="{E4088295-E881-4AB6-9E18-6B03A5F81080}" srcOrd="10" destOrd="0" presId="urn:microsoft.com/office/officeart/2005/8/layout/list1"/>
    <dgm:cxn modelId="{4AD639E2-059F-4932-92C1-688A99501F45}" type="presParOf" srcId="{CC125AC2-A7D0-49E2-8235-82834E983B7A}" destId="{0773F08F-6385-40CB-989F-B08B647026F7}" srcOrd="11" destOrd="0" presId="urn:microsoft.com/office/officeart/2005/8/layout/list1"/>
    <dgm:cxn modelId="{301B9B9D-AE9B-4C14-B21E-FF534AB51FBC}" type="presParOf" srcId="{CC125AC2-A7D0-49E2-8235-82834E983B7A}" destId="{5B9329C6-879B-470B-8A56-15B785CF8931}" srcOrd="12" destOrd="0" presId="urn:microsoft.com/office/officeart/2005/8/layout/list1"/>
    <dgm:cxn modelId="{AE658BFD-D3CA-4121-AC9E-FF9A3A7EFD08}" type="presParOf" srcId="{5B9329C6-879B-470B-8A56-15B785CF8931}" destId="{0936CFC3-6D89-42AF-8FB3-CE8C844C1D62}" srcOrd="0" destOrd="0" presId="urn:microsoft.com/office/officeart/2005/8/layout/list1"/>
    <dgm:cxn modelId="{A4ADFA02-215D-45B5-96B5-3711B4EC2A76}" type="presParOf" srcId="{5B9329C6-879B-470B-8A56-15B785CF8931}" destId="{99CC3D7B-7D9A-4031-B2D9-38BF2549BC01}" srcOrd="1" destOrd="0" presId="urn:microsoft.com/office/officeart/2005/8/layout/list1"/>
    <dgm:cxn modelId="{F8264DAB-CBF4-4F5E-B079-9EFD446EDB23}" type="presParOf" srcId="{CC125AC2-A7D0-49E2-8235-82834E983B7A}" destId="{CBBA3126-E236-48EB-9D8A-DC34324A2C54}" srcOrd="13" destOrd="0" presId="urn:microsoft.com/office/officeart/2005/8/layout/list1"/>
    <dgm:cxn modelId="{5A2CA381-8064-40D8-AF46-20E015EA0B9D}" type="presParOf" srcId="{CC125AC2-A7D0-49E2-8235-82834E983B7A}" destId="{35B1CD12-9D5D-4B1F-A0AC-86B9CC45332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3F228A-FCA5-49BC-9B59-37BB366B8F20}" type="doc">
      <dgm:prSet loTypeId="urn:microsoft.com/office/officeart/2005/8/layout/pyramid4" loCatId="pyramid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79C6349-D9FF-4196-BAD6-670CD5899340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Sąd</a:t>
          </a:r>
        </a:p>
        <a:p>
          <a:r>
            <a:rPr lang="pl-PL" dirty="0">
              <a:solidFill>
                <a:schemeClr val="tx1"/>
              </a:solidFill>
            </a:rPr>
            <a:t>(stosowanie TA, zwalnianie z tajemnicy adw.)</a:t>
          </a:r>
        </a:p>
      </dgm:t>
    </dgm:pt>
    <dgm:pt modelId="{A58C596C-8C6E-400E-A465-2C657C76FF39}" type="parTrans" cxnId="{73E7922E-41E9-4B1C-98C4-A95DFB44CD29}">
      <dgm:prSet/>
      <dgm:spPr/>
      <dgm:t>
        <a:bodyPr/>
        <a:lstStyle/>
        <a:p>
          <a:endParaRPr lang="pl-PL"/>
        </a:p>
      </dgm:t>
    </dgm:pt>
    <dgm:pt modelId="{360A4802-7D12-486E-A156-119331AE9493}" type="sibTrans" cxnId="{73E7922E-41E9-4B1C-98C4-A95DFB44CD29}">
      <dgm:prSet/>
      <dgm:spPr/>
      <dgm:t>
        <a:bodyPr/>
        <a:lstStyle/>
        <a:p>
          <a:endParaRPr lang="pl-PL"/>
        </a:p>
      </dgm:t>
    </dgm:pt>
    <dgm:pt modelId="{49FA7C21-9BD0-4AEB-B7F9-6B6F0361860B}">
      <dgm:prSet phldrT="[Tekst]"/>
      <dgm:spPr/>
      <dgm:t>
        <a:bodyPr/>
        <a:lstStyle/>
        <a:p>
          <a:r>
            <a:rPr lang="pl-PL" b="1" u="sng" dirty="0">
              <a:solidFill>
                <a:srgbClr val="FF0000"/>
              </a:solidFill>
            </a:rPr>
            <a:t>Prokurator</a:t>
          </a:r>
        </a:p>
      </dgm:t>
    </dgm:pt>
    <dgm:pt modelId="{460B6937-EC8F-4E25-9869-AE2892541993}" type="parTrans" cxnId="{E748F30F-3080-4B85-9A1B-75DB6348D4BA}">
      <dgm:prSet/>
      <dgm:spPr/>
      <dgm:t>
        <a:bodyPr/>
        <a:lstStyle/>
        <a:p>
          <a:endParaRPr lang="pl-PL"/>
        </a:p>
      </dgm:t>
    </dgm:pt>
    <dgm:pt modelId="{E6016CCE-9498-44B4-ACC5-AEF575CFBDD3}" type="sibTrans" cxnId="{E748F30F-3080-4B85-9A1B-75DB6348D4BA}">
      <dgm:prSet/>
      <dgm:spPr/>
      <dgm:t>
        <a:bodyPr/>
        <a:lstStyle/>
        <a:p>
          <a:endParaRPr lang="pl-PL"/>
        </a:p>
      </dgm:t>
    </dgm:pt>
    <dgm:pt modelId="{19778AF5-2EA0-4A5D-9FEB-490CB4F78DCF}">
      <dgm:prSet phldrT="[Tekst]"/>
      <dgm:spPr/>
      <dgm:t>
        <a:bodyPr/>
        <a:lstStyle/>
        <a:p>
          <a:r>
            <a:rPr lang="pl-PL" dirty="0"/>
            <a:t>Biegli, specjaliści, tłumacze</a:t>
          </a:r>
        </a:p>
      </dgm:t>
    </dgm:pt>
    <dgm:pt modelId="{8603150C-AC6B-4AA4-B95B-6A3080E6C7E1}" type="parTrans" cxnId="{DA171F61-6C87-4BB2-BB61-6D7FBE9EA75C}">
      <dgm:prSet/>
      <dgm:spPr/>
      <dgm:t>
        <a:bodyPr/>
        <a:lstStyle/>
        <a:p>
          <a:endParaRPr lang="pl-PL"/>
        </a:p>
      </dgm:t>
    </dgm:pt>
    <dgm:pt modelId="{AB71DC51-7A89-4BC0-81F5-265A9DF9C5DD}" type="sibTrans" cxnId="{DA171F61-6C87-4BB2-BB61-6D7FBE9EA75C}">
      <dgm:prSet/>
      <dgm:spPr/>
      <dgm:t>
        <a:bodyPr/>
        <a:lstStyle/>
        <a:p>
          <a:endParaRPr lang="pl-PL"/>
        </a:p>
      </dgm:t>
    </dgm:pt>
    <dgm:pt modelId="{9908B468-F313-4BE0-AC7E-F4801B646266}">
      <dgm:prSet phldrT="[Tekst]"/>
      <dgm:spPr/>
      <dgm:t>
        <a:bodyPr/>
        <a:lstStyle/>
        <a:p>
          <a:r>
            <a:rPr lang="pl-PL" dirty="0"/>
            <a:t>Policja ( ew. Straż Graniczna, CBA, ABW)</a:t>
          </a:r>
        </a:p>
      </dgm:t>
    </dgm:pt>
    <dgm:pt modelId="{44F0155F-16C3-4B55-AB62-DB95C9C3D2E9}" type="parTrans" cxnId="{DDB2C2A6-0A99-4BEF-943C-3C7810ABD38F}">
      <dgm:prSet/>
      <dgm:spPr/>
      <dgm:t>
        <a:bodyPr/>
        <a:lstStyle/>
        <a:p>
          <a:endParaRPr lang="pl-PL"/>
        </a:p>
      </dgm:t>
    </dgm:pt>
    <dgm:pt modelId="{3B91406E-466E-43B5-A1A6-D8693BCA3DF8}" type="sibTrans" cxnId="{DDB2C2A6-0A99-4BEF-943C-3C7810ABD38F}">
      <dgm:prSet/>
      <dgm:spPr/>
      <dgm:t>
        <a:bodyPr/>
        <a:lstStyle/>
        <a:p>
          <a:endParaRPr lang="pl-PL"/>
        </a:p>
      </dgm:t>
    </dgm:pt>
    <dgm:pt modelId="{84235314-A939-455B-ACF6-DEBEB9876803}" type="pres">
      <dgm:prSet presAssocID="{5D3F228A-FCA5-49BC-9B59-37BB366B8F20}" presName="compositeShape" presStyleCnt="0">
        <dgm:presLayoutVars>
          <dgm:chMax val="9"/>
          <dgm:dir/>
          <dgm:resizeHandles val="exact"/>
        </dgm:presLayoutVars>
      </dgm:prSet>
      <dgm:spPr/>
    </dgm:pt>
    <dgm:pt modelId="{B2566C6C-F9E9-4110-8861-5A32FB1F1D56}" type="pres">
      <dgm:prSet presAssocID="{5D3F228A-FCA5-49BC-9B59-37BB366B8F20}" presName="triangle1" presStyleLbl="node1" presStyleIdx="0" presStyleCnt="4" custLinFactNeighborX="-48997">
        <dgm:presLayoutVars>
          <dgm:bulletEnabled val="1"/>
        </dgm:presLayoutVars>
      </dgm:prSet>
      <dgm:spPr/>
    </dgm:pt>
    <dgm:pt modelId="{3432935C-E803-4D52-A1DE-8FBA2A95813D}" type="pres">
      <dgm:prSet presAssocID="{5D3F228A-FCA5-49BC-9B59-37BB366B8F20}" presName="triangle2" presStyleLbl="node1" presStyleIdx="1" presStyleCnt="4" custLinFactNeighborX="-86058" custLinFactNeighborY="1958">
        <dgm:presLayoutVars>
          <dgm:bulletEnabled val="1"/>
        </dgm:presLayoutVars>
      </dgm:prSet>
      <dgm:spPr/>
    </dgm:pt>
    <dgm:pt modelId="{27B8FE77-4D58-4831-8D5B-0DBF836FAF11}" type="pres">
      <dgm:prSet presAssocID="{5D3F228A-FCA5-49BC-9B59-37BB366B8F20}" presName="triangle3" presStyleLbl="node1" presStyleIdx="2" presStyleCnt="4" custLinFactNeighborX="-52198" custLinFactNeighborY="-690">
        <dgm:presLayoutVars>
          <dgm:bulletEnabled val="1"/>
        </dgm:presLayoutVars>
      </dgm:prSet>
      <dgm:spPr/>
    </dgm:pt>
    <dgm:pt modelId="{A4323F92-E10E-4DF4-ACA6-E82B9ECB71CF}" type="pres">
      <dgm:prSet presAssocID="{5D3F228A-FCA5-49BC-9B59-37BB366B8F20}" presName="triangle4" presStyleLbl="node1" presStyleIdx="3" presStyleCnt="4" custLinFactNeighborX="-51646" custLinFactNeighborY="-690">
        <dgm:presLayoutVars>
          <dgm:bulletEnabled val="1"/>
        </dgm:presLayoutVars>
      </dgm:prSet>
      <dgm:spPr/>
    </dgm:pt>
  </dgm:ptLst>
  <dgm:cxnLst>
    <dgm:cxn modelId="{E748F30F-3080-4B85-9A1B-75DB6348D4BA}" srcId="{5D3F228A-FCA5-49BC-9B59-37BB366B8F20}" destId="{49FA7C21-9BD0-4AEB-B7F9-6B6F0361860B}" srcOrd="1" destOrd="0" parTransId="{460B6937-EC8F-4E25-9869-AE2892541993}" sibTransId="{E6016CCE-9498-44B4-ACC5-AEF575CFBDD3}"/>
    <dgm:cxn modelId="{B3EEB825-C5D8-44DF-AFCC-61D9714A650B}" type="presOf" srcId="{179C6349-D9FF-4196-BAD6-670CD5899340}" destId="{B2566C6C-F9E9-4110-8861-5A32FB1F1D56}" srcOrd="0" destOrd="0" presId="urn:microsoft.com/office/officeart/2005/8/layout/pyramid4"/>
    <dgm:cxn modelId="{73E7922E-41E9-4B1C-98C4-A95DFB44CD29}" srcId="{5D3F228A-FCA5-49BC-9B59-37BB366B8F20}" destId="{179C6349-D9FF-4196-BAD6-670CD5899340}" srcOrd="0" destOrd="0" parTransId="{A58C596C-8C6E-400E-A465-2C657C76FF39}" sibTransId="{360A4802-7D12-486E-A156-119331AE9493}"/>
    <dgm:cxn modelId="{83C2F338-510B-4591-8F88-ADE00DBB217D}" type="presOf" srcId="{49FA7C21-9BD0-4AEB-B7F9-6B6F0361860B}" destId="{3432935C-E803-4D52-A1DE-8FBA2A95813D}" srcOrd="0" destOrd="0" presId="urn:microsoft.com/office/officeart/2005/8/layout/pyramid4"/>
    <dgm:cxn modelId="{DA171F61-6C87-4BB2-BB61-6D7FBE9EA75C}" srcId="{5D3F228A-FCA5-49BC-9B59-37BB366B8F20}" destId="{19778AF5-2EA0-4A5D-9FEB-490CB4F78DCF}" srcOrd="2" destOrd="0" parTransId="{8603150C-AC6B-4AA4-B95B-6A3080E6C7E1}" sibTransId="{AB71DC51-7A89-4BC0-81F5-265A9DF9C5DD}"/>
    <dgm:cxn modelId="{22442E4D-A768-49F1-87EE-1440DF0DF0A9}" type="presOf" srcId="{19778AF5-2EA0-4A5D-9FEB-490CB4F78DCF}" destId="{27B8FE77-4D58-4831-8D5B-0DBF836FAF11}" srcOrd="0" destOrd="0" presId="urn:microsoft.com/office/officeart/2005/8/layout/pyramid4"/>
    <dgm:cxn modelId="{17664587-4A52-42E3-ACB4-A7B551AF759A}" type="presOf" srcId="{5D3F228A-FCA5-49BC-9B59-37BB366B8F20}" destId="{84235314-A939-455B-ACF6-DEBEB9876803}" srcOrd="0" destOrd="0" presId="urn:microsoft.com/office/officeart/2005/8/layout/pyramid4"/>
    <dgm:cxn modelId="{3F11DFA1-2FBF-4DB1-8AAC-6133A161D85A}" type="presOf" srcId="{9908B468-F313-4BE0-AC7E-F4801B646266}" destId="{A4323F92-E10E-4DF4-ACA6-E82B9ECB71CF}" srcOrd="0" destOrd="0" presId="urn:microsoft.com/office/officeart/2005/8/layout/pyramid4"/>
    <dgm:cxn modelId="{DDB2C2A6-0A99-4BEF-943C-3C7810ABD38F}" srcId="{5D3F228A-FCA5-49BC-9B59-37BB366B8F20}" destId="{9908B468-F313-4BE0-AC7E-F4801B646266}" srcOrd="3" destOrd="0" parTransId="{44F0155F-16C3-4B55-AB62-DB95C9C3D2E9}" sibTransId="{3B91406E-466E-43B5-A1A6-D8693BCA3DF8}"/>
    <dgm:cxn modelId="{E0722AD8-4FE8-4855-BCC9-41D93606FE67}" type="presParOf" srcId="{84235314-A939-455B-ACF6-DEBEB9876803}" destId="{B2566C6C-F9E9-4110-8861-5A32FB1F1D56}" srcOrd="0" destOrd="0" presId="urn:microsoft.com/office/officeart/2005/8/layout/pyramid4"/>
    <dgm:cxn modelId="{69002EBA-6E2C-4B0F-A92A-84C99787B13D}" type="presParOf" srcId="{84235314-A939-455B-ACF6-DEBEB9876803}" destId="{3432935C-E803-4D52-A1DE-8FBA2A95813D}" srcOrd="1" destOrd="0" presId="urn:microsoft.com/office/officeart/2005/8/layout/pyramid4"/>
    <dgm:cxn modelId="{9A7E9E38-1D2E-4869-BCD0-C7FEAE7C19F4}" type="presParOf" srcId="{84235314-A939-455B-ACF6-DEBEB9876803}" destId="{27B8FE77-4D58-4831-8D5B-0DBF836FAF11}" srcOrd="2" destOrd="0" presId="urn:microsoft.com/office/officeart/2005/8/layout/pyramid4"/>
    <dgm:cxn modelId="{99E4EDEE-4557-433A-AF3F-B911996CC38D}" type="presParOf" srcId="{84235314-A939-455B-ACF6-DEBEB9876803}" destId="{A4323F92-E10E-4DF4-ACA6-E82B9ECB71CF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4067BF-89EE-454B-9282-867CB896FF94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F8A6534-E25F-4D10-90A2-B750E22BF486}">
      <dgm:prSet phldrT="[Tekst]"/>
      <dgm:spPr/>
      <dgm:t>
        <a:bodyPr/>
        <a:lstStyle/>
        <a:p>
          <a:r>
            <a:rPr lang="pl-PL" dirty="0"/>
            <a:t>Dochodzenie</a:t>
          </a:r>
        </a:p>
      </dgm:t>
    </dgm:pt>
    <dgm:pt modelId="{3584A106-C2CC-4F5D-B8FF-AE6626B8C973}" type="parTrans" cxnId="{3FAB0737-7B87-46B5-BE62-C1AC407A6FAC}">
      <dgm:prSet/>
      <dgm:spPr/>
      <dgm:t>
        <a:bodyPr/>
        <a:lstStyle/>
        <a:p>
          <a:endParaRPr lang="pl-PL"/>
        </a:p>
      </dgm:t>
    </dgm:pt>
    <dgm:pt modelId="{3217EBC8-0759-4535-8514-F95D2E0498D4}" type="sibTrans" cxnId="{3FAB0737-7B87-46B5-BE62-C1AC407A6FAC}">
      <dgm:prSet/>
      <dgm:spPr/>
      <dgm:t>
        <a:bodyPr/>
        <a:lstStyle/>
        <a:p>
          <a:endParaRPr lang="pl-PL"/>
        </a:p>
      </dgm:t>
    </dgm:pt>
    <dgm:pt modelId="{0194278A-F83A-402E-8F2A-2C3E89B3D017}">
      <dgm:prSet phldrT="[Tekst]" custT="1"/>
      <dgm:spPr/>
      <dgm:t>
        <a:bodyPr/>
        <a:lstStyle/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dirty="0"/>
            <a:t>W sprawach o przestępstwo zagrożone do 5 lat pozbawienia wolności,</a:t>
          </a: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dirty="0"/>
            <a:t>Szkoda nie większa niż 200 000 zł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dirty="0"/>
            <a:t>Co do zasady, trwa </a:t>
          </a:r>
          <a:r>
            <a:rPr lang="pl-PL" sz="1800" dirty="0">
              <a:solidFill>
                <a:srgbClr val="FF0000"/>
              </a:solidFill>
            </a:rPr>
            <a:t>2 miesiące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dirty="0"/>
            <a:t>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i="1" dirty="0"/>
            <a:t>np. bójka, pobicie z użyciem niebezpiecznych przedmiotów</a:t>
          </a: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dirty="0"/>
        </a:p>
      </dgm:t>
    </dgm:pt>
    <dgm:pt modelId="{1888DCB0-0696-4050-ACD3-88FD61B9FFFE}" type="parTrans" cxnId="{2F421ACE-8842-4A37-842D-140AECF4EED5}">
      <dgm:prSet/>
      <dgm:spPr/>
      <dgm:t>
        <a:bodyPr/>
        <a:lstStyle/>
        <a:p>
          <a:endParaRPr lang="pl-PL"/>
        </a:p>
      </dgm:t>
    </dgm:pt>
    <dgm:pt modelId="{D969D9F3-CE48-4A4B-BBC2-8EEC2AFCFB7C}" type="sibTrans" cxnId="{2F421ACE-8842-4A37-842D-140AECF4EED5}">
      <dgm:prSet/>
      <dgm:spPr/>
      <dgm:t>
        <a:bodyPr/>
        <a:lstStyle/>
        <a:p>
          <a:endParaRPr lang="pl-PL"/>
        </a:p>
      </dgm:t>
    </dgm:pt>
    <dgm:pt modelId="{2CB399C6-3D71-45F6-B79E-50734EA716FF}">
      <dgm:prSet phldrT="[Tekst]"/>
      <dgm:spPr/>
      <dgm:t>
        <a:bodyPr/>
        <a:lstStyle/>
        <a:p>
          <a:r>
            <a:rPr lang="pl-PL" dirty="0"/>
            <a:t>Śledztwo</a:t>
          </a:r>
        </a:p>
      </dgm:t>
    </dgm:pt>
    <dgm:pt modelId="{19EFB27B-AB8A-474D-AC85-9B3AEEDB2E68}" type="parTrans" cxnId="{57A87714-009E-452F-B6F0-C92FED296DA7}">
      <dgm:prSet/>
      <dgm:spPr/>
      <dgm:t>
        <a:bodyPr/>
        <a:lstStyle/>
        <a:p>
          <a:endParaRPr lang="pl-PL"/>
        </a:p>
      </dgm:t>
    </dgm:pt>
    <dgm:pt modelId="{111AAA72-4772-4765-9603-069CBFA84443}" type="sibTrans" cxnId="{57A87714-009E-452F-B6F0-C92FED296DA7}">
      <dgm:prSet/>
      <dgm:spPr/>
      <dgm:t>
        <a:bodyPr/>
        <a:lstStyle/>
        <a:p>
          <a:endParaRPr lang="pl-PL"/>
        </a:p>
      </dgm:t>
    </dgm:pt>
    <dgm:pt modelId="{4F217414-F766-4421-B577-E911632CF684}">
      <dgm:prSet phldrT="[Tekst]" custT="1"/>
      <dgm:spPr/>
      <dgm:t>
        <a:bodyPr/>
        <a:lstStyle/>
        <a:p>
          <a:r>
            <a:rPr lang="pl-PL" sz="1800" dirty="0"/>
            <a:t>O występki, gdy podejrzanym jest sędzia, prokurator, funkcjonariusz Policji, …w sprawach o przestępstwa przeciwko mieniu, kiedy szkoda przekracza 200 000 zł, </a:t>
          </a:r>
        </a:p>
        <a:p>
          <a:r>
            <a:rPr lang="pl-PL" sz="1800" dirty="0"/>
            <a:t>Ze względu na wagę i zawiłość sprawy</a:t>
          </a:r>
        </a:p>
        <a:p>
          <a:pPr rtl="0"/>
          <a:r>
            <a:rPr lang="pl-PL" sz="1800" dirty="0">
              <a:latin typeface="Garamond" panose="02020404030301010803"/>
            </a:rPr>
            <a:t>W sprawach w których do rozpoznania sprawy w I inst. Właściwy jest</a:t>
          </a:r>
          <a:r>
            <a:rPr lang="pl-PL" sz="1800" dirty="0"/>
            <a:t>: Sąd Okręgowy</a:t>
          </a:r>
        </a:p>
        <a:p>
          <a:r>
            <a:rPr lang="pl-PL" sz="1800" dirty="0"/>
            <a:t>Co do zasady, </a:t>
          </a:r>
          <a:r>
            <a:rPr lang="pl-PL" sz="1800" dirty="0">
              <a:solidFill>
                <a:srgbClr val="FF0000"/>
              </a:solidFill>
            </a:rPr>
            <a:t>3 miesiące </a:t>
          </a:r>
          <a:r>
            <a:rPr lang="pl-PL" sz="1800" dirty="0"/>
            <a:t>(można przedłużyć)</a:t>
          </a:r>
        </a:p>
      </dgm:t>
    </dgm:pt>
    <dgm:pt modelId="{7C52D096-3380-455F-8425-78DF23913D3C}" type="parTrans" cxnId="{0A1C99FA-92EB-489F-B287-221A74185E7C}">
      <dgm:prSet/>
      <dgm:spPr/>
      <dgm:t>
        <a:bodyPr/>
        <a:lstStyle/>
        <a:p>
          <a:endParaRPr lang="pl-PL"/>
        </a:p>
      </dgm:t>
    </dgm:pt>
    <dgm:pt modelId="{7D7B3100-198B-480F-8947-786005F5C971}" type="sibTrans" cxnId="{0A1C99FA-92EB-489F-B287-221A74185E7C}">
      <dgm:prSet/>
      <dgm:spPr/>
      <dgm:t>
        <a:bodyPr/>
        <a:lstStyle/>
        <a:p>
          <a:endParaRPr lang="pl-PL"/>
        </a:p>
      </dgm:t>
    </dgm:pt>
    <dgm:pt modelId="{95EE96EC-1DCF-416F-B73E-533ACA5D9C1C}" type="pres">
      <dgm:prSet presAssocID="{464067BF-89EE-454B-9282-867CB896FF94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</dgm:pt>
    <dgm:pt modelId="{B002B0B7-C289-4646-BB31-D63F1E2D2C62}" type="pres">
      <dgm:prSet presAssocID="{464067BF-89EE-454B-9282-867CB896FF94}" presName="Background" presStyleLbl="node1" presStyleIdx="0" presStyleCnt="1" custLinFactNeighborX="-1216" custLinFactNeighborY="-477"/>
      <dgm:spPr/>
    </dgm:pt>
    <dgm:pt modelId="{6406A128-EC6B-4427-9075-ED4E9430CCFB}" type="pres">
      <dgm:prSet presAssocID="{464067BF-89EE-454B-9282-867CB896FF94}" presName="Divider" presStyleLbl="callout" presStyleIdx="0" presStyleCnt="1"/>
      <dgm:spPr/>
    </dgm:pt>
    <dgm:pt modelId="{C8684083-6220-4561-9453-4A27B7E7DB85}" type="pres">
      <dgm:prSet presAssocID="{464067BF-89EE-454B-9282-867CB896FF94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EE6B78C-E9AF-4D94-9CCF-655B069E69D2}" type="pres">
      <dgm:prSet presAssocID="{464067BF-89EE-454B-9282-867CB896FF94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26A2D95-60F4-48DC-81B7-B1618CDAA960}" type="pres">
      <dgm:prSet presAssocID="{464067BF-89EE-454B-9282-867CB896FF94}" presName="ParentText1" presStyleLbl="revTx" presStyleIdx="0" presStyleCnt="0">
        <dgm:presLayoutVars>
          <dgm:chMax val="1"/>
          <dgm:chPref val="1"/>
        </dgm:presLayoutVars>
      </dgm:prSet>
      <dgm:spPr/>
    </dgm:pt>
    <dgm:pt modelId="{BECB8AA7-570C-44D0-A0E5-859CF927202F}" type="pres">
      <dgm:prSet presAssocID="{464067BF-89EE-454B-9282-867CB896FF94}" presName="ParentShape1" presStyleLbl="alignImgPlace1" presStyleIdx="0" presStyleCnt="2">
        <dgm:presLayoutVars/>
      </dgm:prSet>
      <dgm:spPr/>
    </dgm:pt>
    <dgm:pt modelId="{4C3B766B-F858-4464-9CD4-A6771A7A192B}" type="pres">
      <dgm:prSet presAssocID="{464067BF-89EE-454B-9282-867CB896FF94}" presName="ParentText2" presStyleLbl="revTx" presStyleIdx="0" presStyleCnt="0">
        <dgm:presLayoutVars>
          <dgm:chMax val="1"/>
          <dgm:chPref val="1"/>
        </dgm:presLayoutVars>
      </dgm:prSet>
      <dgm:spPr/>
    </dgm:pt>
    <dgm:pt modelId="{2D98F266-7AFA-4CBA-8684-33882D98A700}" type="pres">
      <dgm:prSet presAssocID="{464067BF-89EE-454B-9282-867CB896FF94}" presName="ParentShape2" presStyleLbl="alignImgPlace1" presStyleIdx="1" presStyleCnt="2">
        <dgm:presLayoutVars/>
      </dgm:prSet>
      <dgm:spPr/>
    </dgm:pt>
  </dgm:ptLst>
  <dgm:cxnLst>
    <dgm:cxn modelId="{57A87714-009E-452F-B6F0-C92FED296DA7}" srcId="{464067BF-89EE-454B-9282-867CB896FF94}" destId="{2CB399C6-3D71-45F6-B79E-50734EA716FF}" srcOrd="1" destOrd="0" parTransId="{19EFB27B-AB8A-474D-AC85-9B3AEEDB2E68}" sibTransId="{111AAA72-4772-4765-9603-069CBFA84443}"/>
    <dgm:cxn modelId="{AB56A01D-25D6-4EAB-98AA-8FF3EF039CCD}" type="presOf" srcId="{464067BF-89EE-454B-9282-867CB896FF94}" destId="{95EE96EC-1DCF-416F-B73E-533ACA5D9C1C}" srcOrd="0" destOrd="0" presId="urn:microsoft.com/office/officeart/2009/3/layout/OpposingIdeas"/>
    <dgm:cxn modelId="{488BB31D-5A33-48D6-95E1-B3E97345425A}" type="presOf" srcId="{2CB399C6-3D71-45F6-B79E-50734EA716FF}" destId="{4C3B766B-F858-4464-9CD4-A6771A7A192B}" srcOrd="0" destOrd="0" presId="urn:microsoft.com/office/officeart/2009/3/layout/OpposingIdeas"/>
    <dgm:cxn modelId="{EEA42930-6747-4CB6-8152-63F32863ABA9}" type="presOf" srcId="{4F217414-F766-4421-B577-E911632CF684}" destId="{9EE6B78C-E9AF-4D94-9CCF-655B069E69D2}" srcOrd="0" destOrd="0" presId="urn:microsoft.com/office/officeart/2009/3/layout/OpposingIdeas"/>
    <dgm:cxn modelId="{3FAB0737-7B87-46B5-BE62-C1AC407A6FAC}" srcId="{464067BF-89EE-454B-9282-867CB896FF94}" destId="{3F8A6534-E25F-4D10-90A2-B750E22BF486}" srcOrd="0" destOrd="0" parTransId="{3584A106-C2CC-4F5D-B8FF-AE6626B8C973}" sibTransId="{3217EBC8-0759-4535-8514-F95D2E0498D4}"/>
    <dgm:cxn modelId="{A680715A-C0A2-4FBF-8604-780914DF7944}" type="presOf" srcId="{3F8A6534-E25F-4D10-90A2-B750E22BF486}" destId="{BECB8AA7-570C-44D0-A0E5-859CF927202F}" srcOrd="1" destOrd="0" presId="urn:microsoft.com/office/officeart/2009/3/layout/OpposingIdeas"/>
    <dgm:cxn modelId="{62C2FF86-2FB8-4C68-97C4-8AAC8AB9DB06}" type="presOf" srcId="{2CB399C6-3D71-45F6-B79E-50734EA716FF}" destId="{2D98F266-7AFA-4CBA-8684-33882D98A700}" srcOrd="1" destOrd="0" presId="urn:microsoft.com/office/officeart/2009/3/layout/OpposingIdeas"/>
    <dgm:cxn modelId="{C4A9B8BE-760E-4C81-B928-A7573CAEB9E8}" type="presOf" srcId="{3F8A6534-E25F-4D10-90A2-B750E22BF486}" destId="{526A2D95-60F4-48DC-81B7-B1618CDAA960}" srcOrd="0" destOrd="0" presId="urn:microsoft.com/office/officeart/2009/3/layout/OpposingIdeas"/>
    <dgm:cxn modelId="{2F421ACE-8842-4A37-842D-140AECF4EED5}" srcId="{3F8A6534-E25F-4D10-90A2-B750E22BF486}" destId="{0194278A-F83A-402E-8F2A-2C3E89B3D017}" srcOrd="0" destOrd="0" parTransId="{1888DCB0-0696-4050-ACD3-88FD61B9FFFE}" sibTransId="{D969D9F3-CE48-4A4B-BBC2-8EEC2AFCFB7C}"/>
    <dgm:cxn modelId="{099818F2-D6B5-4D0C-9A1B-7D6D46A449FA}" type="presOf" srcId="{0194278A-F83A-402E-8F2A-2C3E89B3D017}" destId="{C8684083-6220-4561-9453-4A27B7E7DB85}" srcOrd="0" destOrd="0" presId="urn:microsoft.com/office/officeart/2009/3/layout/OpposingIdeas"/>
    <dgm:cxn modelId="{0A1C99FA-92EB-489F-B287-221A74185E7C}" srcId="{2CB399C6-3D71-45F6-B79E-50734EA716FF}" destId="{4F217414-F766-4421-B577-E911632CF684}" srcOrd="0" destOrd="0" parTransId="{7C52D096-3380-455F-8425-78DF23913D3C}" sibTransId="{7D7B3100-198B-480F-8947-786005F5C971}"/>
    <dgm:cxn modelId="{159BBF3F-F4CF-4CF8-B5A1-774F62A89965}" type="presParOf" srcId="{95EE96EC-1DCF-416F-B73E-533ACA5D9C1C}" destId="{B002B0B7-C289-4646-BB31-D63F1E2D2C62}" srcOrd="0" destOrd="0" presId="urn:microsoft.com/office/officeart/2009/3/layout/OpposingIdeas"/>
    <dgm:cxn modelId="{2B6135CF-5886-427B-96FF-3CFE47A4E325}" type="presParOf" srcId="{95EE96EC-1DCF-416F-B73E-533ACA5D9C1C}" destId="{6406A128-EC6B-4427-9075-ED4E9430CCFB}" srcOrd="1" destOrd="0" presId="urn:microsoft.com/office/officeart/2009/3/layout/OpposingIdeas"/>
    <dgm:cxn modelId="{94B286D5-3CF7-4171-A153-9DA52EF116ED}" type="presParOf" srcId="{95EE96EC-1DCF-416F-B73E-533ACA5D9C1C}" destId="{C8684083-6220-4561-9453-4A27B7E7DB85}" srcOrd="2" destOrd="0" presId="urn:microsoft.com/office/officeart/2009/3/layout/OpposingIdeas"/>
    <dgm:cxn modelId="{CAA4033B-E3A8-4531-A777-E973B1CA0774}" type="presParOf" srcId="{95EE96EC-1DCF-416F-B73E-533ACA5D9C1C}" destId="{9EE6B78C-E9AF-4D94-9CCF-655B069E69D2}" srcOrd="3" destOrd="0" presId="urn:microsoft.com/office/officeart/2009/3/layout/OpposingIdeas"/>
    <dgm:cxn modelId="{1B7C85C7-69B9-48BD-9BC6-225AE734CAB1}" type="presParOf" srcId="{95EE96EC-1DCF-416F-B73E-533ACA5D9C1C}" destId="{526A2D95-60F4-48DC-81B7-B1618CDAA960}" srcOrd="4" destOrd="0" presId="urn:microsoft.com/office/officeart/2009/3/layout/OpposingIdeas"/>
    <dgm:cxn modelId="{2FD9E154-4461-4777-83BF-779B4A94B509}" type="presParOf" srcId="{95EE96EC-1DCF-416F-B73E-533ACA5D9C1C}" destId="{BECB8AA7-570C-44D0-A0E5-859CF927202F}" srcOrd="5" destOrd="0" presId="urn:microsoft.com/office/officeart/2009/3/layout/OpposingIdeas"/>
    <dgm:cxn modelId="{5A05CC7D-3024-41AB-AA32-97C7C6009B95}" type="presParOf" srcId="{95EE96EC-1DCF-416F-B73E-533ACA5D9C1C}" destId="{4C3B766B-F858-4464-9CD4-A6771A7A192B}" srcOrd="6" destOrd="0" presId="urn:microsoft.com/office/officeart/2009/3/layout/OpposingIdeas"/>
    <dgm:cxn modelId="{12EF7148-9A0E-45FB-9224-C7552B3700B5}" type="presParOf" srcId="{95EE96EC-1DCF-416F-B73E-533ACA5D9C1C}" destId="{2D98F266-7AFA-4CBA-8684-33882D98A700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C33E54-D610-4E1B-908F-FE568C9175D4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2F8FACA-8B45-4BF4-9BDA-FA1A5642A934}">
      <dgm:prSet phldrT="[Tekst]"/>
      <dgm:spPr/>
      <dgm:t>
        <a:bodyPr/>
        <a:lstStyle/>
        <a:p>
          <a:r>
            <a:rPr lang="pl-PL" dirty="0"/>
            <a:t>Postanowienie o odmowie wszczęcia postępowania</a:t>
          </a:r>
        </a:p>
      </dgm:t>
    </dgm:pt>
    <dgm:pt modelId="{7BC49BFA-1D02-4DF5-B4FE-9CD3782E95BD}" type="parTrans" cxnId="{73414361-DB9A-4134-AB70-71634CF93518}">
      <dgm:prSet/>
      <dgm:spPr/>
      <dgm:t>
        <a:bodyPr/>
        <a:lstStyle/>
        <a:p>
          <a:endParaRPr lang="pl-PL"/>
        </a:p>
      </dgm:t>
    </dgm:pt>
    <dgm:pt modelId="{6BE38186-E992-4EC4-8CD1-1888649B4FFD}" type="sibTrans" cxnId="{73414361-DB9A-4134-AB70-71634CF93518}">
      <dgm:prSet/>
      <dgm:spPr/>
      <dgm:t>
        <a:bodyPr/>
        <a:lstStyle/>
        <a:p>
          <a:endParaRPr lang="pl-PL"/>
        </a:p>
      </dgm:t>
    </dgm:pt>
    <dgm:pt modelId="{366F1F27-1E4A-412C-A460-5AB580435EFC}">
      <dgm:prSet phldrT="[Tekst]"/>
      <dgm:spPr/>
      <dgm:t>
        <a:bodyPr/>
        <a:lstStyle/>
        <a:p>
          <a:r>
            <a:rPr lang="pl-PL" dirty="0"/>
            <a:t>Postanowienie o umorzeniu postępowania</a:t>
          </a:r>
        </a:p>
      </dgm:t>
    </dgm:pt>
    <dgm:pt modelId="{B316D42B-5802-450C-BDDA-570182E6B553}" type="parTrans" cxnId="{90933E4B-32F7-4536-BC9D-191DF2B175C9}">
      <dgm:prSet/>
      <dgm:spPr/>
      <dgm:t>
        <a:bodyPr/>
        <a:lstStyle/>
        <a:p>
          <a:endParaRPr lang="pl-PL"/>
        </a:p>
      </dgm:t>
    </dgm:pt>
    <dgm:pt modelId="{1E9C6DFE-0B8B-4397-BD1B-3FEEE48C0A94}" type="sibTrans" cxnId="{90933E4B-32F7-4536-BC9D-191DF2B175C9}">
      <dgm:prSet/>
      <dgm:spPr/>
      <dgm:t>
        <a:bodyPr/>
        <a:lstStyle/>
        <a:p>
          <a:endParaRPr lang="pl-PL"/>
        </a:p>
      </dgm:t>
    </dgm:pt>
    <dgm:pt modelId="{AA0CE12C-3539-4EC3-98DC-1ABAD2C97FBC}" type="pres">
      <dgm:prSet presAssocID="{A9C33E54-D610-4E1B-908F-FE568C9175D4}" presName="compositeShape" presStyleCnt="0">
        <dgm:presLayoutVars>
          <dgm:chMax val="2"/>
          <dgm:dir/>
          <dgm:resizeHandles val="exact"/>
        </dgm:presLayoutVars>
      </dgm:prSet>
      <dgm:spPr/>
    </dgm:pt>
    <dgm:pt modelId="{7103D9EF-0DAE-46D0-9D10-39ED6A34CC87}" type="pres">
      <dgm:prSet presAssocID="{A9C33E54-D610-4E1B-908F-FE568C9175D4}" presName="ribbon" presStyleLbl="node1" presStyleIdx="0" presStyleCnt="1"/>
      <dgm:spPr/>
    </dgm:pt>
    <dgm:pt modelId="{32690C45-04C5-4428-B1BC-5B4E71F6D2D9}" type="pres">
      <dgm:prSet presAssocID="{A9C33E54-D610-4E1B-908F-FE568C9175D4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E394AC9C-DE72-42A7-9CAC-3D955BA27D6F}" type="pres">
      <dgm:prSet presAssocID="{A9C33E54-D610-4E1B-908F-FE568C9175D4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5A4A005-A0F8-4490-A552-E8BB6C7C6BD9}" type="presOf" srcId="{E2F8FACA-8B45-4BF4-9BDA-FA1A5642A934}" destId="{32690C45-04C5-4428-B1BC-5B4E71F6D2D9}" srcOrd="0" destOrd="0" presId="urn:microsoft.com/office/officeart/2005/8/layout/arrow6"/>
    <dgm:cxn modelId="{BD683C12-17AB-4690-A6C9-B28F7F0BBCC6}" type="presOf" srcId="{366F1F27-1E4A-412C-A460-5AB580435EFC}" destId="{E394AC9C-DE72-42A7-9CAC-3D955BA27D6F}" srcOrd="0" destOrd="0" presId="urn:microsoft.com/office/officeart/2005/8/layout/arrow6"/>
    <dgm:cxn modelId="{73414361-DB9A-4134-AB70-71634CF93518}" srcId="{A9C33E54-D610-4E1B-908F-FE568C9175D4}" destId="{E2F8FACA-8B45-4BF4-9BDA-FA1A5642A934}" srcOrd="0" destOrd="0" parTransId="{7BC49BFA-1D02-4DF5-B4FE-9CD3782E95BD}" sibTransId="{6BE38186-E992-4EC4-8CD1-1888649B4FFD}"/>
    <dgm:cxn modelId="{90933E4B-32F7-4536-BC9D-191DF2B175C9}" srcId="{A9C33E54-D610-4E1B-908F-FE568C9175D4}" destId="{366F1F27-1E4A-412C-A460-5AB580435EFC}" srcOrd="1" destOrd="0" parTransId="{B316D42B-5802-450C-BDDA-570182E6B553}" sibTransId="{1E9C6DFE-0B8B-4397-BD1B-3FEEE48C0A94}"/>
    <dgm:cxn modelId="{30606177-47B3-4641-AACC-5814C8DE9E55}" type="presOf" srcId="{A9C33E54-D610-4E1B-908F-FE568C9175D4}" destId="{AA0CE12C-3539-4EC3-98DC-1ABAD2C97FBC}" srcOrd="0" destOrd="0" presId="urn:microsoft.com/office/officeart/2005/8/layout/arrow6"/>
    <dgm:cxn modelId="{71EA1447-8927-4188-8B2A-9C54BC59E04D}" type="presParOf" srcId="{AA0CE12C-3539-4EC3-98DC-1ABAD2C97FBC}" destId="{7103D9EF-0DAE-46D0-9D10-39ED6A34CC87}" srcOrd="0" destOrd="0" presId="urn:microsoft.com/office/officeart/2005/8/layout/arrow6"/>
    <dgm:cxn modelId="{B27E1EE2-9452-4C19-90EE-F173FD75178D}" type="presParOf" srcId="{AA0CE12C-3539-4EC3-98DC-1ABAD2C97FBC}" destId="{32690C45-04C5-4428-B1BC-5B4E71F6D2D9}" srcOrd="1" destOrd="0" presId="urn:microsoft.com/office/officeart/2005/8/layout/arrow6"/>
    <dgm:cxn modelId="{3E998C9F-0425-498B-952C-F07B441A7388}" type="presParOf" srcId="{AA0CE12C-3539-4EC3-98DC-1ABAD2C97FBC}" destId="{E394AC9C-DE72-42A7-9CAC-3D955BA27D6F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F74780-F0FE-4EA8-900F-09E7B8DD5A4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8768322-BE74-48D6-91C9-DCC177C80591}">
      <dgm:prSet phldrT="[Tekst]"/>
      <dgm:spPr/>
      <dgm:t>
        <a:bodyPr/>
        <a:lstStyle/>
        <a:p>
          <a:r>
            <a:rPr lang="pl-PL" dirty="0"/>
            <a:t>Akt oskarżenia</a:t>
          </a:r>
        </a:p>
      </dgm:t>
    </dgm:pt>
    <dgm:pt modelId="{9AC7AC63-8C94-4B47-8D98-6513CB9EDB4E}" type="parTrans" cxnId="{4D877A78-89FE-4FA6-8330-6E751E55077E}">
      <dgm:prSet/>
      <dgm:spPr/>
      <dgm:t>
        <a:bodyPr/>
        <a:lstStyle/>
        <a:p>
          <a:endParaRPr lang="pl-PL"/>
        </a:p>
      </dgm:t>
    </dgm:pt>
    <dgm:pt modelId="{9A8D4DB4-3B49-4065-B238-6E642D55D372}" type="sibTrans" cxnId="{4D877A78-89FE-4FA6-8330-6E751E55077E}">
      <dgm:prSet/>
      <dgm:spPr/>
      <dgm:t>
        <a:bodyPr/>
        <a:lstStyle/>
        <a:p>
          <a:endParaRPr lang="pl-PL"/>
        </a:p>
      </dgm:t>
    </dgm:pt>
    <dgm:pt modelId="{00EB7E38-19CB-4FC2-95CF-42DE1E722428}">
      <dgm:prSet phldrT="[Tekst]"/>
      <dgm:spPr/>
      <dgm:t>
        <a:bodyPr/>
        <a:lstStyle/>
        <a:p>
          <a:r>
            <a:rPr lang="pl-PL" dirty="0"/>
            <a:t>Wniosek o wydanie wyroku skazującego (dobrowolne poddanie się karze – 335 </a:t>
          </a:r>
          <a:r>
            <a:rPr lang="pl-PL" dirty="0" err="1"/>
            <a:t>kpk</a:t>
          </a:r>
          <a:r>
            <a:rPr lang="pl-PL" dirty="0"/>
            <a:t>)</a:t>
          </a:r>
        </a:p>
      </dgm:t>
    </dgm:pt>
    <dgm:pt modelId="{D67456AE-48E8-47F1-B295-6ECAE8A6DF0D}" type="parTrans" cxnId="{21E797A7-E89E-4C97-A3DE-FDE62902EDA5}">
      <dgm:prSet/>
      <dgm:spPr/>
      <dgm:t>
        <a:bodyPr/>
        <a:lstStyle/>
        <a:p>
          <a:endParaRPr lang="pl-PL"/>
        </a:p>
      </dgm:t>
    </dgm:pt>
    <dgm:pt modelId="{0B980BB6-3750-427A-B0AD-E3DAE05ECDD3}" type="sibTrans" cxnId="{21E797A7-E89E-4C97-A3DE-FDE62902EDA5}">
      <dgm:prSet/>
      <dgm:spPr/>
      <dgm:t>
        <a:bodyPr/>
        <a:lstStyle/>
        <a:p>
          <a:endParaRPr lang="pl-PL"/>
        </a:p>
      </dgm:t>
    </dgm:pt>
    <dgm:pt modelId="{890CD899-DBD9-495C-8730-3EBB1535B8E9}">
      <dgm:prSet phldrT="[Tekst]"/>
      <dgm:spPr/>
      <dgm:t>
        <a:bodyPr/>
        <a:lstStyle/>
        <a:p>
          <a:r>
            <a:rPr lang="pl-PL" dirty="0"/>
            <a:t>Wniosek o warunkowe umorzenie postępowania</a:t>
          </a:r>
        </a:p>
      </dgm:t>
    </dgm:pt>
    <dgm:pt modelId="{8E02C3E4-D060-413D-B9CD-CFE6A5CBFD55}" type="parTrans" cxnId="{48DC8592-60E7-49B6-99CB-8996443CC313}">
      <dgm:prSet/>
      <dgm:spPr/>
      <dgm:t>
        <a:bodyPr/>
        <a:lstStyle/>
        <a:p>
          <a:endParaRPr lang="pl-PL"/>
        </a:p>
      </dgm:t>
    </dgm:pt>
    <dgm:pt modelId="{BB6D5B85-896E-4B40-BFA1-6EBE8DDC3037}" type="sibTrans" cxnId="{48DC8592-60E7-49B6-99CB-8996443CC313}">
      <dgm:prSet/>
      <dgm:spPr/>
      <dgm:t>
        <a:bodyPr/>
        <a:lstStyle/>
        <a:p>
          <a:endParaRPr lang="pl-PL"/>
        </a:p>
      </dgm:t>
    </dgm:pt>
    <dgm:pt modelId="{62D3945F-4349-4431-BFB7-1C5AB22EB317}">
      <dgm:prSet phldrT="[Tekst]"/>
      <dgm:spPr/>
      <dgm:t>
        <a:bodyPr/>
        <a:lstStyle/>
        <a:p>
          <a:r>
            <a:rPr lang="pl-PL" dirty="0"/>
            <a:t>Wniosek </a:t>
          </a:r>
          <a:r>
            <a:rPr lang="pl-PL" b="0" i="0" dirty="0"/>
            <a:t>o umorzenie postępowania i zastosowanie środków zabezpieczających</a:t>
          </a:r>
          <a:endParaRPr lang="pl-PL" dirty="0"/>
        </a:p>
      </dgm:t>
    </dgm:pt>
    <dgm:pt modelId="{098E1BE4-387B-4297-A56C-40AD43992A6D}" type="parTrans" cxnId="{3EC397EC-040A-4CB9-A787-CB86AF4D7F8B}">
      <dgm:prSet/>
      <dgm:spPr/>
      <dgm:t>
        <a:bodyPr/>
        <a:lstStyle/>
        <a:p>
          <a:endParaRPr lang="pl-PL"/>
        </a:p>
      </dgm:t>
    </dgm:pt>
    <dgm:pt modelId="{9442B4A7-40A3-4EFB-969A-3AF954632E14}" type="sibTrans" cxnId="{3EC397EC-040A-4CB9-A787-CB86AF4D7F8B}">
      <dgm:prSet/>
      <dgm:spPr/>
      <dgm:t>
        <a:bodyPr/>
        <a:lstStyle/>
        <a:p>
          <a:endParaRPr lang="pl-PL"/>
        </a:p>
      </dgm:t>
    </dgm:pt>
    <dgm:pt modelId="{48DB61A5-213F-4D02-9769-A651C42DED8B}" type="pres">
      <dgm:prSet presAssocID="{73F74780-F0FE-4EA8-900F-09E7B8DD5A4A}" presName="diagram" presStyleCnt="0">
        <dgm:presLayoutVars>
          <dgm:dir/>
          <dgm:resizeHandles val="exact"/>
        </dgm:presLayoutVars>
      </dgm:prSet>
      <dgm:spPr/>
    </dgm:pt>
    <dgm:pt modelId="{CCC02A3B-7B25-499E-A065-87932EA12BD0}" type="pres">
      <dgm:prSet presAssocID="{18768322-BE74-48D6-91C9-DCC177C80591}" presName="node" presStyleLbl="node1" presStyleIdx="0" presStyleCnt="4">
        <dgm:presLayoutVars>
          <dgm:bulletEnabled val="1"/>
        </dgm:presLayoutVars>
      </dgm:prSet>
      <dgm:spPr/>
    </dgm:pt>
    <dgm:pt modelId="{87FACE05-66F4-43CF-90DA-8D558D9C92FE}" type="pres">
      <dgm:prSet presAssocID="{9A8D4DB4-3B49-4065-B238-6E642D55D372}" presName="sibTrans" presStyleCnt="0"/>
      <dgm:spPr/>
    </dgm:pt>
    <dgm:pt modelId="{ED8AC3FE-A2C2-4837-A665-3D43CAB68FC5}" type="pres">
      <dgm:prSet presAssocID="{00EB7E38-19CB-4FC2-95CF-42DE1E722428}" presName="node" presStyleLbl="node1" presStyleIdx="1" presStyleCnt="4">
        <dgm:presLayoutVars>
          <dgm:bulletEnabled val="1"/>
        </dgm:presLayoutVars>
      </dgm:prSet>
      <dgm:spPr/>
    </dgm:pt>
    <dgm:pt modelId="{C5854652-52B7-4557-9D26-D5AD56951962}" type="pres">
      <dgm:prSet presAssocID="{0B980BB6-3750-427A-B0AD-E3DAE05ECDD3}" presName="sibTrans" presStyleCnt="0"/>
      <dgm:spPr/>
    </dgm:pt>
    <dgm:pt modelId="{F570E610-94F5-4641-896F-0C1CF70AC0A9}" type="pres">
      <dgm:prSet presAssocID="{890CD899-DBD9-495C-8730-3EBB1535B8E9}" presName="node" presStyleLbl="node1" presStyleIdx="2" presStyleCnt="4">
        <dgm:presLayoutVars>
          <dgm:bulletEnabled val="1"/>
        </dgm:presLayoutVars>
      </dgm:prSet>
      <dgm:spPr/>
    </dgm:pt>
    <dgm:pt modelId="{0DFAEE5F-F3DA-40E6-828D-0491D0EA5A2D}" type="pres">
      <dgm:prSet presAssocID="{BB6D5B85-896E-4B40-BFA1-6EBE8DDC3037}" presName="sibTrans" presStyleCnt="0"/>
      <dgm:spPr/>
    </dgm:pt>
    <dgm:pt modelId="{F8410E70-F7F8-4761-AC9F-50806AC570AE}" type="pres">
      <dgm:prSet presAssocID="{62D3945F-4349-4431-BFB7-1C5AB22EB317}" presName="node" presStyleLbl="node1" presStyleIdx="3" presStyleCnt="4">
        <dgm:presLayoutVars>
          <dgm:bulletEnabled val="1"/>
        </dgm:presLayoutVars>
      </dgm:prSet>
      <dgm:spPr/>
    </dgm:pt>
  </dgm:ptLst>
  <dgm:cxnLst>
    <dgm:cxn modelId="{9892F740-CFC1-4E5E-94E0-3A6EA7CB2437}" type="presOf" srcId="{890CD899-DBD9-495C-8730-3EBB1535B8E9}" destId="{F570E610-94F5-4641-896F-0C1CF70AC0A9}" srcOrd="0" destOrd="0" presId="urn:microsoft.com/office/officeart/2005/8/layout/default"/>
    <dgm:cxn modelId="{74DB3245-7840-4EE9-8FDD-66DFB02CCCDA}" type="presOf" srcId="{18768322-BE74-48D6-91C9-DCC177C80591}" destId="{CCC02A3B-7B25-499E-A065-87932EA12BD0}" srcOrd="0" destOrd="0" presId="urn:microsoft.com/office/officeart/2005/8/layout/default"/>
    <dgm:cxn modelId="{4D877A78-89FE-4FA6-8330-6E751E55077E}" srcId="{73F74780-F0FE-4EA8-900F-09E7B8DD5A4A}" destId="{18768322-BE74-48D6-91C9-DCC177C80591}" srcOrd="0" destOrd="0" parTransId="{9AC7AC63-8C94-4B47-8D98-6513CB9EDB4E}" sibTransId="{9A8D4DB4-3B49-4065-B238-6E642D55D372}"/>
    <dgm:cxn modelId="{48DC8592-60E7-49B6-99CB-8996443CC313}" srcId="{73F74780-F0FE-4EA8-900F-09E7B8DD5A4A}" destId="{890CD899-DBD9-495C-8730-3EBB1535B8E9}" srcOrd="2" destOrd="0" parTransId="{8E02C3E4-D060-413D-B9CD-CFE6A5CBFD55}" sibTransId="{BB6D5B85-896E-4B40-BFA1-6EBE8DDC3037}"/>
    <dgm:cxn modelId="{229C8396-CC93-4884-A58D-8CEEFC845754}" type="presOf" srcId="{00EB7E38-19CB-4FC2-95CF-42DE1E722428}" destId="{ED8AC3FE-A2C2-4837-A665-3D43CAB68FC5}" srcOrd="0" destOrd="0" presId="urn:microsoft.com/office/officeart/2005/8/layout/default"/>
    <dgm:cxn modelId="{BB2D659A-CDAF-465D-A893-7C5E974FA822}" type="presOf" srcId="{62D3945F-4349-4431-BFB7-1C5AB22EB317}" destId="{F8410E70-F7F8-4761-AC9F-50806AC570AE}" srcOrd="0" destOrd="0" presId="urn:microsoft.com/office/officeart/2005/8/layout/default"/>
    <dgm:cxn modelId="{2AECA3A6-922C-4C30-B765-432C999571DF}" type="presOf" srcId="{73F74780-F0FE-4EA8-900F-09E7B8DD5A4A}" destId="{48DB61A5-213F-4D02-9769-A651C42DED8B}" srcOrd="0" destOrd="0" presId="urn:microsoft.com/office/officeart/2005/8/layout/default"/>
    <dgm:cxn modelId="{21E797A7-E89E-4C97-A3DE-FDE62902EDA5}" srcId="{73F74780-F0FE-4EA8-900F-09E7B8DD5A4A}" destId="{00EB7E38-19CB-4FC2-95CF-42DE1E722428}" srcOrd="1" destOrd="0" parTransId="{D67456AE-48E8-47F1-B295-6ECAE8A6DF0D}" sibTransId="{0B980BB6-3750-427A-B0AD-E3DAE05ECDD3}"/>
    <dgm:cxn modelId="{3EC397EC-040A-4CB9-A787-CB86AF4D7F8B}" srcId="{73F74780-F0FE-4EA8-900F-09E7B8DD5A4A}" destId="{62D3945F-4349-4431-BFB7-1C5AB22EB317}" srcOrd="3" destOrd="0" parTransId="{098E1BE4-387B-4297-A56C-40AD43992A6D}" sibTransId="{9442B4A7-40A3-4EFB-969A-3AF954632E14}"/>
    <dgm:cxn modelId="{9EA414D3-3149-4302-86DC-28FD6D3D8FDF}" type="presParOf" srcId="{48DB61A5-213F-4D02-9769-A651C42DED8B}" destId="{CCC02A3B-7B25-499E-A065-87932EA12BD0}" srcOrd="0" destOrd="0" presId="urn:microsoft.com/office/officeart/2005/8/layout/default"/>
    <dgm:cxn modelId="{5685E1AE-8320-4CD4-8A85-3C01ACF4680C}" type="presParOf" srcId="{48DB61A5-213F-4D02-9769-A651C42DED8B}" destId="{87FACE05-66F4-43CF-90DA-8D558D9C92FE}" srcOrd="1" destOrd="0" presId="urn:microsoft.com/office/officeart/2005/8/layout/default"/>
    <dgm:cxn modelId="{C2E3A482-F467-437F-9AC9-A360E9EC8166}" type="presParOf" srcId="{48DB61A5-213F-4D02-9769-A651C42DED8B}" destId="{ED8AC3FE-A2C2-4837-A665-3D43CAB68FC5}" srcOrd="2" destOrd="0" presId="urn:microsoft.com/office/officeart/2005/8/layout/default"/>
    <dgm:cxn modelId="{8BA75C92-4910-4CA6-869C-0FDD366451E7}" type="presParOf" srcId="{48DB61A5-213F-4D02-9769-A651C42DED8B}" destId="{C5854652-52B7-4557-9D26-D5AD56951962}" srcOrd="3" destOrd="0" presId="urn:microsoft.com/office/officeart/2005/8/layout/default"/>
    <dgm:cxn modelId="{57C452E0-A0CC-46FE-8655-5121A5BC0215}" type="presParOf" srcId="{48DB61A5-213F-4D02-9769-A651C42DED8B}" destId="{F570E610-94F5-4641-896F-0C1CF70AC0A9}" srcOrd="4" destOrd="0" presId="urn:microsoft.com/office/officeart/2005/8/layout/default"/>
    <dgm:cxn modelId="{E9684E25-03EC-4FF5-A773-33C6BD63DAAC}" type="presParOf" srcId="{48DB61A5-213F-4D02-9769-A651C42DED8B}" destId="{0DFAEE5F-F3DA-40E6-828D-0491D0EA5A2D}" srcOrd="5" destOrd="0" presId="urn:microsoft.com/office/officeart/2005/8/layout/default"/>
    <dgm:cxn modelId="{138A85C1-161F-43EB-B230-C1AC28422383}" type="presParOf" srcId="{48DB61A5-213F-4D02-9769-A651C42DED8B}" destId="{F8410E70-F7F8-4761-AC9F-50806AC570A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6AF2DC4-2BC0-43AC-B1FA-235E32EB907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A5D216E-9964-4AAD-BE6D-8ECB5FE2389D}">
      <dgm:prSet phldrT="[Tekst]"/>
      <dgm:spPr/>
      <dgm:t>
        <a:bodyPr/>
        <a:lstStyle/>
        <a:p>
          <a:r>
            <a:rPr lang="pl-PL" dirty="0"/>
            <a:t>Sąd</a:t>
          </a:r>
        </a:p>
      </dgm:t>
    </dgm:pt>
    <dgm:pt modelId="{86402C24-F3B6-430A-9681-F4D2E39D1A36}" type="parTrans" cxnId="{CCB6A30B-48BD-460B-B534-C2B097EB2783}">
      <dgm:prSet/>
      <dgm:spPr/>
      <dgm:t>
        <a:bodyPr/>
        <a:lstStyle/>
        <a:p>
          <a:endParaRPr lang="pl-PL"/>
        </a:p>
      </dgm:t>
    </dgm:pt>
    <dgm:pt modelId="{B717F14B-295D-41D9-A0EE-7DA99E088D7B}" type="sibTrans" cxnId="{CCB6A30B-48BD-460B-B534-C2B097EB2783}">
      <dgm:prSet/>
      <dgm:spPr/>
      <dgm:t>
        <a:bodyPr/>
        <a:lstStyle/>
        <a:p>
          <a:endParaRPr lang="pl-PL"/>
        </a:p>
      </dgm:t>
    </dgm:pt>
    <dgm:pt modelId="{10FBC3BC-8C15-4C29-A729-9BC912545CF8}">
      <dgm:prSet phldrT="[Tekst]"/>
      <dgm:spPr/>
      <dgm:t>
        <a:bodyPr/>
        <a:lstStyle/>
        <a:p>
          <a:r>
            <a:rPr lang="pl-PL" dirty="0"/>
            <a:t>Przewodniczący</a:t>
          </a:r>
        </a:p>
      </dgm:t>
    </dgm:pt>
    <dgm:pt modelId="{B0DB274A-7735-41FA-A11F-5F1DAF1DF532}" type="parTrans" cxnId="{BD74B7F8-CA4E-4748-B7E1-C52469A5DF2F}">
      <dgm:prSet/>
      <dgm:spPr/>
      <dgm:t>
        <a:bodyPr/>
        <a:lstStyle/>
        <a:p>
          <a:endParaRPr lang="pl-PL"/>
        </a:p>
      </dgm:t>
    </dgm:pt>
    <dgm:pt modelId="{5506062C-AC0F-4012-8DBA-F3D22212E453}" type="sibTrans" cxnId="{BD74B7F8-CA4E-4748-B7E1-C52469A5DF2F}">
      <dgm:prSet/>
      <dgm:spPr/>
      <dgm:t>
        <a:bodyPr/>
        <a:lstStyle/>
        <a:p>
          <a:endParaRPr lang="pl-PL"/>
        </a:p>
      </dgm:t>
    </dgm:pt>
    <dgm:pt modelId="{31D9CFD4-B10B-4B8A-876B-A01FF0852B13}">
      <dgm:prSet phldrT="[Tekst]"/>
      <dgm:spPr/>
      <dgm:t>
        <a:bodyPr/>
        <a:lstStyle/>
        <a:p>
          <a:r>
            <a:rPr lang="pl-PL" dirty="0"/>
            <a:t>Prezes Sądu</a:t>
          </a:r>
        </a:p>
      </dgm:t>
    </dgm:pt>
    <dgm:pt modelId="{F231D778-BC2C-4768-B9F6-F364013E271A}" type="parTrans" cxnId="{212CE275-41D2-440D-8C84-8B180CED7983}">
      <dgm:prSet/>
      <dgm:spPr/>
      <dgm:t>
        <a:bodyPr/>
        <a:lstStyle/>
        <a:p>
          <a:endParaRPr lang="pl-PL"/>
        </a:p>
      </dgm:t>
    </dgm:pt>
    <dgm:pt modelId="{B559D4D4-0986-4351-AB63-D0401FEED310}" type="sibTrans" cxnId="{212CE275-41D2-440D-8C84-8B180CED7983}">
      <dgm:prSet/>
      <dgm:spPr/>
      <dgm:t>
        <a:bodyPr/>
        <a:lstStyle/>
        <a:p>
          <a:endParaRPr lang="pl-PL"/>
        </a:p>
      </dgm:t>
    </dgm:pt>
    <dgm:pt modelId="{F58ED579-EAD4-449B-BB23-FA0CB839B450}">
      <dgm:prSet phldrT="[Tekst]"/>
      <dgm:spPr/>
      <dgm:t>
        <a:bodyPr/>
        <a:lstStyle/>
        <a:p>
          <a:r>
            <a:rPr lang="pl-PL" dirty="0"/>
            <a:t>Referendarz sądowy</a:t>
          </a:r>
        </a:p>
      </dgm:t>
    </dgm:pt>
    <dgm:pt modelId="{FE70AA66-93DC-41FB-A213-CB5B5260B44D}" type="parTrans" cxnId="{A9C24345-0491-4237-973D-2AEB24A1D4BF}">
      <dgm:prSet/>
      <dgm:spPr/>
      <dgm:t>
        <a:bodyPr/>
        <a:lstStyle/>
        <a:p>
          <a:endParaRPr lang="pl-PL"/>
        </a:p>
      </dgm:t>
    </dgm:pt>
    <dgm:pt modelId="{6521BBF6-E600-4DE9-8649-C3A5D73F8D0C}" type="sibTrans" cxnId="{A9C24345-0491-4237-973D-2AEB24A1D4BF}">
      <dgm:prSet/>
      <dgm:spPr/>
      <dgm:t>
        <a:bodyPr/>
        <a:lstStyle/>
        <a:p>
          <a:endParaRPr lang="pl-PL"/>
        </a:p>
      </dgm:t>
    </dgm:pt>
    <dgm:pt modelId="{67DB5591-B197-4923-86EB-5334C93EB8DF}" type="pres">
      <dgm:prSet presAssocID="{C6AF2DC4-2BC0-43AC-B1FA-235E32EB907C}" presName="diagram" presStyleCnt="0">
        <dgm:presLayoutVars>
          <dgm:dir/>
          <dgm:resizeHandles val="exact"/>
        </dgm:presLayoutVars>
      </dgm:prSet>
      <dgm:spPr/>
    </dgm:pt>
    <dgm:pt modelId="{70A8E1DA-EA7B-4D5B-BB98-D122991A5F8D}" type="pres">
      <dgm:prSet presAssocID="{1A5D216E-9964-4AAD-BE6D-8ECB5FE2389D}" presName="node" presStyleLbl="node1" presStyleIdx="0" presStyleCnt="4">
        <dgm:presLayoutVars>
          <dgm:bulletEnabled val="1"/>
        </dgm:presLayoutVars>
      </dgm:prSet>
      <dgm:spPr/>
    </dgm:pt>
    <dgm:pt modelId="{60B953D1-A9C4-4344-AE14-FB392B35EE1A}" type="pres">
      <dgm:prSet presAssocID="{B717F14B-295D-41D9-A0EE-7DA99E088D7B}" presName="sibTrans" presStyleCnt="0"/>
      <dgm:spPr/>
    </dgm:pt>
    <dgm:pt modelId="{0AFA987D-B975-40E4-B70B-DF476CFD1F62}" type="pres">
      <dgm:prSet presAssocID="{10FBC3BC-8C15-4C29-A729-9BC912545CF8}" presName="node" presStyleLbl="node1" presStyleIdx="1" presStyleCnt="4">
        <dgm:presLayoutVars>
          <dgm:bulletEnabled val="1"/>
        </dgm:presLayoutVars>
      </dgm:prSet>
      <dgm:spPr/>
    </dgm:pt>
    <dgm:pt modelId="{79BD50DD-B77E-4944-92FD-677562F31E39}" type="pres">
      <dgm:prSet presAssocID="{5506062C-AC0F-4012-8DBA-F3D22212E453}" presName="sibTrans" presStyleCnt="0"/>
      <dgm:spPr/>
    </dgm:pt>
    <dgm:pt modelId="{C0F8E218-276A-4492-ABD7-C5FD3B424229}" type="pres">
      <dgm:prSet presAssocID="{31D9CFD4-B10B-4B8A-876B-A01FF0852B13}" presName="node" presStyleLbl="node1" presStyleIdx="2" presStyleCnt="4">
        <dgm:presLayoutVars>
          <dgm:bulletEnabled val="1"/>
        </dgm:presLayoutVars>
      </dgm:prSet>
      <dgm:spPr/>
    </dgm:pt>
    <dgm:pt modelId="{4B04820B-5F6D-4BE1-B64D-B68E9E27CCD5}" type="pres">
      <dgm:prSet presAssocID="{B559D4D4-0986-4351-AB63-D0401FEED310}" presName="sibTrans" presStyleCnt="0"/>
      <dgm:spPr/>
    </dgm:pt>
    <dgm:pt modelId="{F0A9FE6E-82BB-4E70-8935-E4E1CDC9F4FE}" type="pres">
      <dgm:prSet presAssocID="{F58ED579-EAD4-449B-BB23-FA0CB839B450}" presName="node" presStyleLbl="node1" presStyleIdx="3" presStyleCnt="4">
        <dgm:presLayoutVars>
          <dgm:bulletEnabled val="1"/>
        </dgm:presLayoutVars>
      </dgm:prSet>
      <dgm:spPr/>
    </dgm:pt>
  </dgm:ptLst>
  <dgm:cxnLst>
    <dgm:cxn modelId="{CCB6A30B-48BD-460B-B534-C2B097EB2783}" srcId="{C6AF2DC4-2BC0-43AC-B1FA-235E32EB907C}" destId="{1A5D216E-9964-4AAD-BE6D-8ECB5FE2389D}" srcOrd="0" destOrd="0" parTransId="{86402C24-F3B6-430A-9681-F4D2E39D1A36}" sibTransId="{B717F14B-295D-41D9-A0EE-7DA99E088D7B}"/>
    <dgm:cxn modelId="{0CC43718-A3D1-41D2-8490-15F8E7E14312}" type="presOf" srcId="{31D9CFD4-B10B-4B8A-876B-A01FF0852B13}" destId="{C0F8E218-276A-4492-ABD7-C5FD3B424229}" srcOrd="0" destOrd="0" presId="urn:microsoft.com/office/officeart/2005/8/layout/default"/>
    <dgm:cxn modelId="{9D8D7724-0ADF-4D12-9764-8945AFD68D9E}" type="presOf" srcId="{10FBC3BC-8C15-4C29-A729-9BC912545CF8}" destId="{0AFA987D-B975-40E4-B70B-DF476CFD1F62}" srcOrd="0" destOrd="0" presId="urn:microsoft.com/office/officeart/2005/8/layout/default"/>
    <dgm:cxn modelId="{A9C24345-0491-4237-973D-2AEB24A1D4BF}" srcId="{C6AF2DC4-2BC0-43AC-B1FA-235E32EB907C}" destId="{F58ED579-EAD4-449B-BB23-FA0CB839B450}" srcOrd="3" destOrd="0" parTransId="{FE70AA66-93DC-41FB-A213-CB5B5260B44D}" sibTransId="{6521BBF6-E600-4DE9-8649-C3A5D73F8D0C}"/>
    <dgm:cxn modelId="{212CE275-41D2-440D-8C84-8B180CED7983}" srcId="{C6AF2DC4-2BC0-43AC-B1FA-235E32EB907C}" destId="{31D9CFD4-B10B-4B8A-876B-A01FF0852B13}" srcOrd="2" destOrd="0" parTransId="{F231D778-BC2C-4768-B9F6-F364013E271A}" sibTransId="{B559D4D4-0986-4351-AB63-D0401FEED310}"/>
    <dgm:cxn modelId="{ED418F83-5671-4F8C-8D06-167DCAC30E68}" type="presOf" srcId="{F58ED579-EAD4-449B-BB23-FA0CB839B450}" destId="{F0A9FE6E-82BB-4E70-8935-E4E1CDC9F4FE}" srcOrd="0" destOrd="0" presId="urn:microsoft.com/office/officeart/2005/8/layout/default"/>
    <dgm:cxn modelId="{79EFA6DF-6920-4F50-8252-D3527DDA6DE3}" type="presOf" srcId="{C6AF2DC4-2BC0-43AC-B1FA-235E32EB907C}" destId="{67DB5591-B197-4923-86EB-5334C93EB8DF}" srcOrd="0" destOrd="0" presId="urn:microsoft.com/office/officeart/2005/8/layout/default"/>
    <dgm:cxn modelId="{7C67EADF-67CE-45CC-9183-4718F620102D}" type="presOf" srcId="{1A5D216E-9964-4AAD-BE6D-8ECB5FE2389D}" destId="{70A8E1DA-EA7B-4D5B-BB98-D122991A5F8D}" srcOrd="0" destOrd="0" presId="urn:microsoft.com/office/officeart/2005/8/layout/default"/>
    <dgm:cxn modelId="{BD74B7F8-CA4E-4748-B7E1-C52469A5DF2F}" srcId="{C6AF2DC4-2BC0-43AC-B1FA-235E32EB907C}" destId="{10FBC3BC-8C15-4C29-A729-9BC912545CF8}" srcOrd="1" destOrd="0" parTransId="{B0DB274A-7735-41FA-A11F-5F1DAF1DF532}" sibTransId="{5506062C-AC0F-4012-8DBA-F3D22212E453}"/>
    <dgm:cxn modelId="{29E9E6D0-CF61-4A92-9A4D-B90AB527437C}" type="presParOf" srcId="{67DB5591-B197-4923-86EB-5334C93EB8DF}" destId="{70A8E1DA-EA7B-4D5B-BB98-D122991A5F8D}" srcOrd="0" destOrd="0" presId="urn:microsoft.com/office/officeart/2005/8/layout/default"/>
    <dgm:cxn modelId="{616794D3-636F-4AB6-8E10-91B578E4CFD6}" type="presParOf" srcId="{67DB5591-B197-4923-86EB-5334C93EB8DF}" destId="{60B953D1-A9C4-4344-AE14-FB392B35EE1A}" srcOrd="1" destOrd="0" presId="urn:microsoft.com/office/officeart/2005/8/layout/default"/>
    <dgm:cxn modelId="{C69EE1F4-31B8-4AA2-BDBE-C714BF3F02A3}" type="presParOf" srcId="{67DB5591-B197-4923-86EB-5334C93EB8DF}" destId="{0AFA987D-B975-40E4-B70B-DF476CFD1F62}" srcOrd="2" destOrd="0" presId="urn:microsoft.com/office/officeart/2005/8/layout/default"/>
    <dgm:cxn modelId="{0B3D5688-A7E6-470E-9D93-82CDB1F1ACEA}" type="presParOf" srcId="{67DB5591-B197-4923-86EB-5334C93EB8DF}" destId="{79BD50DD-B77E-4944-92FD-677562F31E39}" srcOrd="3" destOrd="0" presId="urn:microsoft.com/office/officeart/2005/8/layout/default"/>
    <dgm:cxn modelId="{0C47B53D-6169-4571-B9F8-3A0809DB8249}" type="presParOf" srcId="{67DB5591-B197-4923-86EB-5334C93EB8DF}" destId="{C0F8E218-276A-4492-ABD7-C5FD3B424229}" srcOrd="4" destOrd="0" presId="urn:microsoft.com/office/officeart/2005/8/layout/default"/>
    <dgm:cxn modelId="{CACE7089-9EBB-4E39-8A48-1442CD306C95}" type="presParOf" srcId="{67DB5591-B197-4923-86EB-5334C93EB8DF}" destId="{4B04820B-5F6D-4BE1-B64D-B68E9E27CCD5}" srcOrd="5" destOrd="0" presId="urn:microsoft.com/office/officeart/2005/8/layout/default"/>
    <dgm:cxn modelId="{6CBED643-FE3F-4FCA-9B47-7993E11A7F32}" type="presParOf" srcId="{67DB5591-B197-4923-86EB-5334C93EB8DF}" destId="{F0A9FE6E-82BB-4E70-8935-E4E1CDC9F4F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6DDDA84-F9BF-4DA4-849A-5C9CC35B9F2D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EFD733B-CD39-4054-A864-A29424CAD958}">
      <dgm:prSet phldrT="[Tekst]"/>
      <dgm:spPr/>
      <dgm:t>
        <a:bodyPr/>
        <a:lstStyle/>
        <a:p>
          <a:r>
            <a:rPr lang="pl-PL" dirty="0"/>
            <a:t>Oskarżyciel publiczny</a:t>
          </a:r>
        </a:p>
      </dgm:t>
    </dgm:pt>
    <dgm:pt modelId="{7AA1E616-0BC7-4F08-973D-3ED1C01565BF}" type="parTrans" cxnId="{510FB961-0322-49D6-AA42-317C6E1127F9}">
      <dgm:prSet/>
      <dgm:spPr/>
      <dgm:t>
        <a:bodyPr/>
        <a:lstStyle/>
        <a:p>
          <a:endParaRPr lang="pl-PL"/>
        </a:p>
      </dgm:t>
    </dgm:pt>
    <dgm:pt modelId="{325F5D6C-510A-4105-8102-4EF4F19AAED6}" type="sibTrans" cxnId="{510FB961-0322-49D6-AA42-317C6E1127F9}">
      <dgm:prSet/>
      <dgm:spPr/>
      <dgm:t>
        <a:bodyPr/>
        <a:lstStyle/>
        <a:p>
          <a:endParaRPr lang="pl-PL"/>
        </a:p>
      </dgm:t>
    </dgm:pt>
    <dgm:pt modelId="{5555F7E8-2791-49D7-BFF4-550D9E4CC6E7}">
      <dgm:prSet phldrT="[Tekst]"/>
      <dgm:spPr/>
      <dgm:t>
        <a:bodyPr/>
        <a:lstStyle/>
        <a:p>
          <a:r>
            <a:rPr lang="pl-PL" dirty="0"/>
            <a:t>Oskarżony</a:t>
          </a:r>
        </a:p>
      </dgm:t>
    </dgm:pt>
    <dgm:pt modelId="{7CE7F700-F024-46C7-AE5D-8A715F6632A9}" type="parTrans" cxnId="{D8CA91E7-BFB6-4271-8F41-7155924D0812}">
      <dgm:prSet/>
      <dgm:spPr/>
      <dgm:t>
        <a:bodyPr/>
        <a:lstStyle/>
        <a:p>
          <a:endParaRPr lang="pl-PL"/>
        </a:p>
      </dgm:t>
    </dgm:pt>
    <dgm:pt modelId="{9F1F7407-EBC2-47EB-A6BC-3E34A39F7006}" type="sibTrans" cxnId="{D8CA91E7-BFB6-4271-8F41-7155924D0812}">
      <dgm:prSet/>
      <dgm:spPr/>
      <dgm:t>
        <a:bodyPr/>
        <a:lstStyle/>
        <a:p>
          <a:endParaRPr lang="pl-PL"/>
        </a:p>
      </dgm:t>
    </dgm:pt>
    <dgm:pt modelId="{81F1284C-1614-40FC-8F7A-80161DE303A6}" type="pres">
      <dgm:prSet presAssocID="{B6DDDA84-F9BF-4DA4-849A-5C9CC35B9F2D}" presName="diagram" presStyleCnt="0">
        <dgm:presLayoutVars>
          <dgm:dir/>
        </dgm:presLayoutVars>
      </dgm:prSet>
      <dgm:spPr/>
    </dgm:pt>
    <dgm:pt modelId="{7EBA6109-2EBC-4117-92F5-1E5D2582EBA1}" type="pres">
      <dgm:prSet presAssocID="{CEFD733B-CD39-4054-A864-A29424CAD958}" presName="composite" presStyleCnt="0"/>
      <dgm:spPr/>
    </dgm:pt>
    <dgm:pt modelId="{DD78DD21-7A31-43F6-A049-A1E59AFE4317}" type="pres">
      <dgm:prSet presAssocID="{CEFD733B-CD39-4054-A864-A29424CAD958}" presName="Image" presStyleLbl="bgShp" presStyleIdx="0" presStyleCnt="2" custScaleX="76552" custScaleY="73605" custLinFactNeighborX="7154" custLinFactNeighborY="-348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4000" b="-54000"/>
          </a:stretch>
        </a:blipFill>
      </dgm:spPr>
    </dgm:pt>
    <dgm:pt modelId="{DF80C25C-D18D-4592-A346-C177623FD202}" type="pres">
      <dgm:prSet presAssocID="{CEFD733B-CD39-4054-A864-A29424CAD958}" presName="Parent" presStyleLbl="node0" presStyleIdx="0" presStyleCnt="2" custLinFactNeighborX="-488" custLinFactNeighborY="-8129">
        <dgm:presLayoutVars>
          <dgm:bulletEnabled val="1"/>
        </dgm:presLayoutVars>
      </dgm:prSet>
      <dgm:spPr/>
    </dgm:pt>
    <dgm:pt modelId="{DCD21140-3276-42A9-BE89-F076BEAF37D0}" type="pres">
      <dgm:prSet presAssocID="{325F5D6C-510A-4105-8102-4EF4F19AAED6}" presName="sibTrans" presStyleCnt="0"/>
      <dgm:spPr/>
    </dgm:pt>
    <dgm:pt modelId="{797BBB92-6E88-4AD9-AE7C-9E0E0FD6F5B9}" type="pres">
      <dgm:prSet presAssocID="{5555F7E8-2791-49D7-BFF4-550D9E4CC6E7}" presName="composite" presStyleCnt="0"/>
      <dgm:spPr/>
    </dgm:pt>
    <dgm:pt modelId="{9EBADBC2-03C4-4697-B4CE-C4E507BF1580}" type="pres">
      <dgm:prSet presAssocID="{5555F7E8-2791-49D7-BFF4-550D9E4CC6E7}" presName="Image" presStyleLbl="bgShp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90EA1415-CE95-4B62-8BA0-1017DA67D8EC}" type="pres">
      <dgm:prSet presAssocID="{5555F7E8-2791-49D7-BFF4-550D9E4CC6E7}" presName="Parent" presStyleLbl="node0" presStyleIdx="1" presStyleCnt="2" custLinFactNeighborX="-3255" custLinFactNeighborY="-24387">
        <dgm:presLayoutVars>
          <dgm:bulletEnabled val="1"/>
        </dgm:presLayoutVars>
      </dgm:prSet>
      <dgm:spPr/>
    </dgm:pt>
  </dgm:ptLst>
  <dgm:cxnLst>
    <dgm:cxn modelId="{510FB961-0322-49D6-AA42-317C6E1127F9}" srcId="{B6DDDA84-F9BF-4DA4-849A-5C9CC35B9F2D}" destId="{CEFD733B-CD39-4054-A864-A29424CAD958}" srcOrd="0" destOrd="0" parTransId="{7AA1E616-0BC7-4F08-973D-3ED1C01565BF}" sibTransId="{325F5D6C-510A-4105-8102-4EF4F19AAED6}"/>
    <dgm:cxn modelId="{7D928253-AD90-45D3-B9FE-873C9F99ED70}" type="presOf" srcId="{5555F7E8-2791-49D7-BFF4-550D9E4CC6E7}" destId="{90EA1415-CE95-4B62-8BA0-1017DA67D8EC}" srcOrd="0" destOrd="0" presId="urn:microsoft.com/office/officeart/2008/layout/BendingPictureCaption"/>
    <dgm:cxn modelId="{92272ABC-8F20-495C-8A13-A67F68C4F343}" type="presOf" srcId="{CEFD733B-CD39-4054-A864-A29424CAD958}" destId="{DF80C25C-D18D-4592-A346-C177623FD202}" srcOrd="0" destOrd="0" presId="urn:microsoft.com/office/officeart/2008/layout/BendingPictureCaption"/>
    <dgm:cxn modelId="{99AD1AC0-9783-4270-8F33-3EB1132A3DAB}" type="presOf" srcId="{B6DDDA84-F9BF-4DA4-849A-5C9CC35B9F2D}" destId="{81F1284C-1614-40FC-8F7A-80161DE303A6}" srcOrd="0" destOrd="0" presId="urn:microsoft.com/office/officeart/2008/layout/BendingPictureCaption"/>
    <dgm:cxn modelId="{D8CA91E7-BFB6-4271-8F41-7155924D0812}" srcId="{B6DDDA84-F9BF-4DA4-849A-5C9CC35B9F2D}" destId="{5555F7E8-2791-49D7-BFF4-550D9E4CC6E7}" srcOrd="1" destOrd="0" parTransId="{7CE7F700-F024-46C7-AE5D-8A715F6632A9}" sibTransId="{9F1F7407-EBC2-47EB-A6BC-3E34A39F7006}"/>
    <dgm:cxn modelId="{18D4801B-C512-4615-8D96-FFCED27E8D94}" type="presParOf" srcId="{81F1284C-1614-40FC-8F7A-80161DE303A6}" destId="{7EBA6109-2EBC-4117-92F5-1E5D2582EBA1}" srcOrd="0" destOrd="0" presId="urn:microsoft.com/office/officeart/2008/layout/BendingPictureCaption"/>
    <dgm:cxn modelId="{46C3603B-37E1-4259-AD0C-0E7FDD7EE5ED}" type="presParOf" srcId="{7EBA6109-2EBC-4117-92F5-1E5D2582EBA1}" destId="{DD78DD21-7A31-43F6-A049-A1E59AFE4317}" srcOrd="0" destOrd="0" presId="urn:microsoft.com/office/officeart/2008/layout/BendingPictureCaption"/>
    <dgm:cxn modelId="{B7D6DE2B-DD4D-42A9-8CAE-376E8C0E2BC1}" type="presParOf" srcId="{7EBA6109-2EBC-4117-92F5-1E5D2582EBA1}" destId="{DF80C25C-D18D-4592-A346-C177623FD202}" srcOrd="1" destOrd="0" presId="urn:microsoft.com/office/officeart/2008/layout/BendingPictureCaption"/>
    <dgm:cxn modelId="{D76A3792-5D1E-464F-B7DB-B23C37A8DFD8}" type="presParOf" srcId="{81F1284C-1614-40FC-8F7A-80161DE303A6}" destId="{DCD21140-3276-42A9-BE89-F076BEAF37D0}" srcOrd="1" destOrd="0" presId="urn:microsoft.com/office/officeart/2008/layout/BendingPictureCaption"/>
    <dgm:cxn modelId="{4D1A48AD-BE42-464C-85D5-F47E0C79143C}" type="presParOf" srcId="{81F1284C-1614-40FC-8F7A-80161DE303A6}" destId="{797BBB92-6E88-4AD9-AE7C-9E0E0FD6F5B9}" srcOrd="2" destOrd="0" presId="urn:microsoft.com/office/officeart/2008/layout/BendingPictureCaption"/>
    <dgm:cxn modelId="{B4E822B1-9418-4E16-B0B6-4683FD52E97F}" type="presParOf" srcId="{797BBB92-6E88-4AD9-AE7C-9E0E0FD6F5B9}" destId="{9EBADBC2-03C4-4697-B4CE-C4E507BF1580}" srcOrd="0" destOrd="0" presId="urn:microsoft.com/office/officeart/2008/layout/BendingPictureCaption"/>
    <dgm:cxn modelId="{9230957F-A96E-422F-A9FD-745F75234D46}" type="presParOf" srcId="{797BBB92-6E88-4AD9-AE7C-9E0E0FD6F5B9}" destId="{90EA1415-CE95-4B62-8BA0-1017DA67D8EC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50DC0A1-858C-4783-AAEF-6C360E2E062B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1F95AF2-B360-47BC-80BD-833A4967C450}" type="pres">
      <dgm:prSet presAssocID="{C50DC0A1-858C-4783-AAEF-6C360E2E062B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073F36B7-503A-4B3F-AE04-5BB681AAB52A}" type="presOf" srcId="{C50DC0A1-858C-4783-AAEF-6C360E2E062B}" destId="{31F95AF2-B360-47BC-80BD-833A4967C450}" srcOrd="0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A5405-7265-4E88-8D90-C08D69B2DCDD}">
      <dsp:nvSpPr>
        <dsp:cNvPr id="0" name=""/>
        <dsp:cNvSpPr/>
      </dsp:nvSpPr>
      <dsp:spPr>
        <a:xfrm>
          <a:off x="704622" y="187"/>
          <a:ext cx="4504963" cy="1374013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Jest to zespół prawnie uregulowanych czynności organów państwa oraz innych uczestników postępowania, ukształtowany przez ustawodawcę dla realizacji określonych </a:t>
          </a:r>
          <a:r>
            <a:rPr lang="pl-PL" sz="2000" b="1" kern="1200"/>
            <a:t>celów</a:t>
          </a:r>
          <a:r>
            <a:rPr lang="pl-PL" sz="2000" kern="1200"/>
            <a:t>;</a:t>
          </a:r>
          <a:endParaRPr lang="en-US" sz="2000" kern="1200"/>
        </a:p>
      </dsp:txBody>
      <dsp:txXfrm>
        <a:off x="704622" y="187"/>
        <a:ext cx="4504963" cy="1374013"/>
      </dsp:txXfrm>
    </dsp:sp>
    <dsp:sp modelId="{2C222B0F-4D44-4705-B8CA-E69C7F4DA9A8}">
      <dsp:nvSpPr>
        <dsp:cNvPr id="0" name=""/>
        <dsp:cNvSpPr/>
      </dsp:nvSpPr>
      <dsp:spPr>
        <a:xfrm>
          <a:off x="704622" y="1937321"/>
          <a:ext cx="4504963" cy="1374013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Postępowanie karne </a:t>
          </a:r>
          <a:r>
            <a:rPr lang="pl-PL" sz="2000" kern="1200">
              <a:sym typeface="Wingdings" panose="05000000000000000000" pitchFamily="2" charset="2"/>
            </a:rPr>
            <a:t></a:t>
          </a:r>
          <a:r>
            <a:rPr lang="pl-PL" sz="2000" kern="1200"/>
            <a:t> oznaczenie odcinków przebiegu procesu </a:t>
          </a:r>
          <a:br>
            <a:rPr lang="pl-PL" sz="2000" kern="1200"/>
          </a:br>
          <a:r>
            <a:rPr lang="pl-PL" sz="2000" kern="1200"/>
            <a:t>(np. </a:t>
          </a:r>
          <a:r>
            <a:rPr lang="pl-PL" sz="2000" i="1" kern="1200"/>
            <a:t>postępowanie przygotowawcze, postępowanie główn</a:t>
          </a:r>
          <a:r>
            <a:rPr lang="pl-PL" sz="2000" kern="1200"/>
            <a:t>e)</a:t>
          </a:r>
          <a:endParaRPr lang="en-US" sz="2000" kern="1200"/>
        </a:p>
      </dsp:txBody>
      <dsp:txXfrm>
        <a:off x="704622" y="1937321"/>
        <a:ext cx="4504963" cy="1374013"/>
      </dsp:txXfrm>
    </dsp:sp>
    <dsp:sp modelId="{81718CB6-7A0E-434C-8016-26C5C24DDEEA}">
      <dsp:nvSpPr>
        <dsp:cNvPr id="0" name=""/>
        <dsp:cNvSpPr/>
      </dsp:nvSpPr>
      <dsp:spPr>
        <a:xfrm>
          <a:off x="704622" y="3874455"/>
          <a:ext cx="4504963" cy="1374013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>
              <a:sym typeface="Wingdings" panose="05000000000000000000" pitchFamily="2" charset="2"/>
            </a:rPr>
            <a:t></a:t>
          </a:r>
          <a:r>
            <a:rPr lang="pl-PL" sz="2000" kern="1200"/>
            <a:t> Bądź jego szczególnych odmian (np. postępowanie prywatnoskargowe, przyspieszone)</a:t>
          </a:r>
          <a:endParaRPr lang="en-US" sz="2000" kern="1200"/>
        </a:p>
      </dsp:txBody>
      <dsp:txXfrm>
        <a:off x="704622" y="3874455"/>
        <a:ext cx="4504963" cy="137401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91DB9-D290-4838-ABC3-AA2C3EDDB19C}">
      <dsp:nvSpPr>
        <dsp:cNvPr id="0" name=""/>
        <dsp:cNvSpPr/>
      </dsp:nvSpPr>
      <dsp:spPr>
        <a:xfrm rot="10800000">
          <a:off x="1737697" y="2526"/>
          <a:ext cx="5405120" cy="15050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676" tIns="224790" rIns="419608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900" kern="1200" dirty="0"/>
            <a:t>orzekanie</a:t>
          </a:r>
        </a:p>
      </dsp:txBody>
      <dsp:txXfrm rot="10800000">
        <a:off x="2113954" y="2526"/>
        <a:ext cx="5028863" cy="1505029"/>
      </dsp:txXfrm>
    </dsp:sp>
    <dsp:sp modelId="{A1D22ABA-4183-4E8B-BE55-0093C0B67877}">
      <dsp:nvSpPr>
        <dsp:cNvPr id="0" name=""/>
        <dsp:cNvSpPr/>
      </dsp:nvSpPr>
      <dsp:spPr>
        <a:xfrm>
          <a:off x="969139" y="28443"/>
          <a:ext cx="1505029" cy="1505029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25000" b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48DEB0-3FE2-4E8B-A8EC-288C94A6771B}">
      <dsp:nvSpPr>
        <dsp:cNvPr id="0" name=""/>
        <dsp:cNvSpPr/>
      </dsp:nvSpPr>
      <dsp:spPr>
        <a:xfrm rot="10800000">
          <a:off x="1737697" y="1956818"/>
          <a:ext cx="5405120" cy="15050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676" tIns="224790" rIns="419608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900" kern="1200" dirty="0"/>
            <a:t>oskarżenie</a:t>
          </a:r>
        </a:p>
      </dsp:txBody>
      <dsp:txXfrm rot="10800000">
        <a:off x="2113954" y="1956818"/>
        <a:ext cx="5028863" cy="1505029"/>
      </dsp:txXfrm>
    </dsp:sp>
    <dsp:sp modelId="{EFDE2994-6EE1-49CE-A736-D1273D28A3E1}">
      <dsp:nvSpPr>
        <dsp:cNvPr id="0" name=""/>
        <dsp:cNvSpPr/>
      </dsp:nvSpPr>
      <dsp:spPr>
        <a:xfrm>
          <a:off x="985182" y="1956818"/>
          <a:ext cx="1505029" cy="150502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DE3D90-829A-4AA2-A93D-69A3BD7626E3}">
      <dsp:nvSpPr>
        <dsp:cNvPr id="0" name=""/>
        <dsp:cNvSpPr/>
      </dsp:nvSpPr>
      <dsp:spPr>
        <a:xfrm rot="10800000">
          <a:off x="1737697" y="3911110"/>
          <a:ext cx="5405120" cy="15050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676" tIns="224790" rIns="419608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900" kern="1200" dirty="0"/>
            <a:t>obrona</a:t>
          </a:r>
        </a:p>
      </dsp:txBody>
      <dsp:txXfrm rot="10800000">
        <a:off x="2113954" y="3911110"/>
        <a:ext cx="5028863" cy="1505029"/>
      </dsp:txXfrm>
    </dsp:sp>
    <dsp:sp modelId="{95591A3E-4F40-4BE4-9B31-3DD0932B697B}">
      <dsp:nvSpPr>
        <dsp:cNvPr id="0" name=""/>
        <dsp:cNvSpPr/>
      </dsp:nvSpPr>
      <dsp:spPr>
        <a:xfrm>
          <a:off x="985182" y="3911110"/>
          <a:ext cx="1505029" cy="150502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765CA2-AD91-4534-BB4F-CED46ED4946E}">
      <dsp:nvSpPr>
        <dsp:cNvPr id="0" name=""/>
        <dsp:cNvSpPr/>
      </dsp:nvSpPr>
      <dsp:spPr>
        <a:xfrm>
          <a:off x="0" y="265281"/>
          <a:ext cx="960119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7100D8-E850-46D4-ABE1-3A2BBF996FAB}">
      <dsp:nvSpPr>
        <dsp:cNvPr id="0" name=""/>
        <dsp:cNvSpPr/>
      </dsp:nvSpPr>
      <dsp:spPr>
        <a:xfrm>
          <a:off x="480059" y="29121"/>
          <a:ext cx="6720837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Postępowanie przygotowawcze</a:t>
          </a:r>
          <a:endParaRPr lang="en-US" sz="1600" kern="1200"/>
        </a:p>
      </dsp:txBody>
      <dsp:txXfrm>
        <a:off x="503116" y="52178"/>
        <a:ext cx="6674723" cy="426206"/>
      </dsp:txXfrm>
    </dsp:sp>
    <dsp:sp modelId="{6BD7BB38-64A3-4DB8-808E-515587D849E9}">
      <dsp:nvSpPr>
        <dsp:cNvPr id="0" name=""/>
        <dsp:cNvSpPr/>
      </dsp:nvSpPr>
      <dsp:spPr>
        <a:xfrm>
          <a:off x="0" y="991041"/>
          <a:ext cx="960119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1121052"/>
              <a:satOff val="-1191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8044A-391A-4F7D-923E-64727D9F877B}">
      <dsp:nvSpPr>
        <dsp:cNvPr id="0" name=""/>
        <dsp:cNvSpPr/>
      </dsp:nvSpPr>
      <dsp:spPr>
        <a:xfrm>
          <a:off x="480059" y="754881"/>
          <a:ext cx="6720837" cy="472320"/>
        </a:xfrm>
        <a:prstGeom prst="roundRect">
          <a:avLst/>
        </a:prstGeom>
        <a:solidFill>
          <a:schemeClr val="accent2">
            <a:hueOff val="1121052"/>
            <a:satOff val="-1191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Postępowanie główne</a:t>
          </a:r>
          <a:endParaRPr lang="en-US" sz="1600" kern="1200"/>
        </a:p>
      </dsp:txBody>
      <dsp:txXfrm>
        <a:off x="503116" y="777938"/>
        <a:ext cx="6674723" cy="426206"/>
      </dsp:txXfrm>
    </dsp:sp>
    <dsp:sp modelId="{E4088295-E881-4AB6-9E18-6B03A5F81080}">
      <dsp:nvSpPr>
        <dsp:cNvPr id="0" name=""/>
        <dsp:cNvSpPr/>
      </dsp:nvSpPr>
      <dsp:spPr>
        <a:xfrm>
          <a:off x="0" y="1716801"/>
          <a:ext cx="960119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2242103"/>
              <a:satOff val="-2381"/>
              <a:lumOff val="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DAF025-E86C-43EA-B949-06ECC32D962E}">
      <dsp:nvSpPr>
        <dsp:cNvPr id="0" name=""/>
        <dsp:cNvSpPr/>
      </dsp:nvSpPr>
      <dsp:spPr>
        <a:xfrm>
          <a:off x="480059" y="1480641"/>
          <a:ext cx="6720837" cy="472320"/>
        </a:xfrm>
        <a:prstGeom prst="roundRect">
          <a:avLst/>
        </a:prstGeom>
        <a:solidFill>
          <a:schemeClr val="accent2">
            <a:hueOff val="2242103"/>
            <a:satOff val="-2381"/>
            <a:lumOff val="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Postępowanie odwoławcze</a:t>
          </a:r>
          <a:endParaRPr lang="en-US" sz="1600" kern="1200"/>
        </a:p>
      </dsp:txBody>
      <dsp:txXfrm>
        <a:off x="503116" y="1503698"/>
        <a:ext cx="6674723" cy="426206"/>
      </dsp:txXfrm>
    </dsp:sp>
    <dsp:sp modelId="{35B1CD12-9D5D-4B1F-A0AC-86B9CC45332E}">
      <dsp:nvSpPr>
        <dsp:cNvPr id="0" name=""/>
        <dsp:cNvSpPr/>
      </dsp:nvSpPr>
      <dsp:spPr>
        <a:xfrm>
          <a:off x="0" y="2442561"/>
          <a:ext cx="960119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3363155"/>
              <a:satOff val="-3572"/>
              <a:lumOff val="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CC3D7B-7D9A-4031-B2D9-38BF2549BC01}">
      <dsp:nvSpPr>
        <dsp:cNvPr id="0" name=""/>
        <dsp:cNvSpPr/>
      </dsp:nvSpPr>
      <dsp:spPr>
        <a:xfrm>
          <a:off x="480059" y="2206401"/>
          <a:ext cx="6720837" cy="472320"/>
        </a:xfrm>
        <a:prstGeom prst="roundRect">
          <a:avLst/>
        </a:prstGeom>
        <a:solidFill>
          <a:schemeClr val="accent2">
            <a:hueOff val="3363155"/>
            <a:satOff val="-3572"/>
            <a:lumOff val="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Postępowanie wykonawcze</a:t>
          </a:r>
          <a:endParaRPr lang="en-US" sz="1600" kern="1200"/>
        </a:p>
      </dsp:txBody>
      <dsp:txXfrm>
        <a:off x="503116" y="2229458"/>
        <a:ext cx="6674723" cy="426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66C6C-F9E9-4110-8861-5A32FB1F1D56}">
      <dsp:nvSpPr>
        <dsp:cNvPr id="0" name=""/>
        <dsp:cNvSpPr/>
      </dsp:nvSpPr>
      <dsp:spPr>
        <a:xfrm>
          <a:off x="1221659" y="0"/>
          <a:ext cx="2422810" cy="2422810"/>
        </a:xfrm>
        <a:prstGeom prst="triangle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solidFill>
                <a:schemeClr val="tx1"/>
              </a:solidFill>
            </a:rPr>
            <a:t>Sąd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solidFill>
                <a:schemeClr val="tx1"/>
              </a:solidFill>
            </a:rPr>
            <a:t>(stosowanie TA, zwalnianie z tajemnicy adw.)</a:t>
          </a:r>
        </a:p>
      </dsp:txBody>
      <dsp:txXfrm>
        <a:off x="1827362" y="1211405"/>
        <a:ext cx="1211405" cy="1211405"/>
      </dsp:txXfrm>
    </dsp:sp>
    <dsp:sp modelId="{3432935C-E803-4D52-A1DE-8FBA2A95813D}">
      <dsp:nvSpPr>
        <dsp:cNvPr id="0" name=""/>
        <dsp:cNvSpPr/>
      </dsp:nvSpPr>
      <dsp:spPr>
        <a:xfrm>
          <a:off x="0" y="2422810"/>
          <a:ext cx="2422810" cy="2422810"/>
        </a:xfrm>
        <a:prstGeom prst="triangle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u="sng" kern="1200" dirty="0">
              <a:solidFill>
                <a:srgbClr val="FF0000"/>
              </a:solidFill>
            </a:rPr>
            <a:t>Prokurator</a:t>
          </a:r>
        </a:p>
      </dsp:txBody>
      <dsp:txXfrm>
        <a:off x="605703" y="3634215"/>
        <a:ext cx="1211405" cy="1211405"/>
      </dsp:txXfrm>
    </dsp:sp>
    <dsp:sp modelId="{27B8FE77-4D58-4831-8D5B-0DBF836FAF11}">
      <dsp:nvSpPr>
        <dsp:cNvPr id="0" name=""/>
        <dsp:cNvSpPr/>
      </dsp:nvSpPr>
      <dsp:spPr>
        <a:xfrm rot="10800000">
          <a:off x="1144105" y="2406092"/>
          <a:ext cx="2422810" cy="2422810"/>
        </a:xfrm>
        <a:prstGeom prst="triangle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Biegli, specjaliści, tłumacze</a:t>
          </a:r>
        </a:p>
      </dsp:txBody>
      <dsp:txXfrm rot="10800000">
        <a:off x="1749807" y="2406092"/>
        <a:ext cx="1211405" cy="1211405"/>
      </dsp:txXfrm>
    </dsp:sp>
    <dsp:sp modelId="{A4323F92-E10E-4DF4-ACA6-E82B9ECB71CF}">
      <dsp:nvSpPr>
        <dsp:cNvPr id="0" name=""/>
        <dsp:cNvSpPr/>
      </dsp:nvSpPr>
      <dsp:spPr>
        <a:xfrm>
          <a:off x="2368884" y="2406092"/>
          <a:ext cx="2422810" cy="2422810"/>
        </a:xfrm>
        <a:prstGeom prst="triangle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Policja ( ew. Straż Graniczna, CBA, ABW)</a:t>
          </a:r>
        </a:p>
      </dsp:txBody>
      <dsp:txXfrm>
        <a:off x="2974587" y="3617497"/>
        <a:ext cx="1211405" cy="12114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02B0B7-C289-4646-BB31-D63F1E2D2C62}">
      <dsp:nvSpPr>
        <dsp:cNvPr id="0" name=""/>
        <dsp:cNvSpPr/>
      </dsp:nvSpPr>
      <dsp:spPr>
        <a:xfrm>
          <a:off x="2203228" y="897051"/>
          <a:ext cx="6598374" cy="3548380"/>
        </a:xfrm>
        <a:prstGeom prst="round2DiagRect">
          <a:avLst>
            <a:gd name="adj1" fmla="val 0"/>
            <a:gd name="adj2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6A128-EC6B-4427-9075-ED4E9430CCFB}">
      <dsp:nvSpPr>
        <dsp:cNvPr id="0" name=""/>
        <dsp:cNvSpPr/>
      </dsp:nvSpPr>
      <dsp:spPr>
        <a:xfrm>
          <a:off x="5582652" y="1290320"/>
          <a:ext cx="879" cy="279569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684083-6220-4561-9453-4A27B7E7DB85}">
      <dsp:nvSpPr>
        <dsp:cNvPr id="0" name=""/>
        <dsp:cNvSpPr/>
      </dsp:nvSpPr>
      <dsp:spPr>
        <a:xfrm>
          <a:off x="2503410" y="1182793"/>
          <a:ext cx="2859295" cy="301074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W sprawach o przestępstwo zagrożone do 5 lat pozbawienia wolności,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Szkoda nie większa niż 200 000 zł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kern="1200" dirty="0"/>
            <a:t>Co do zasady, trwa </a:t>
          </a:r>
          <a:r>
            <a:rPr lang="pl-PL" sz="1800" kern="1200" dirty="0">
              <a:solidFill>
                <a:srgbClr val="FF0000"/>
              </a:solidFill>
            </a:rPr>
            <a:t>2 miesiące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kern="1200" dirty="0"/>
            <a:t>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i="1" kern="1200" dirty="0"/>
            <a:t>np. bójka, pobicie z użyciem niebezpiecznych przedmiotów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 dirty="0"/>
        </a:p>
      </dsp:txBody>
      <dsp:txXfrm>
        <a:off x="2503410" y="1182793"/>
        <a:ext cx="2859295" cy="3010747"/>
      </dsp:txXfrm>
    </dsp:sp>
    <dsp:sp modelId="{9EE6B78C-E9AF-4D94-9CCF-655B069E69D2}">
      <dsp:nvSpPr>
        <dsp:cNvPr id="0" name=""/>
        <dsp:cNvSpPr/>
      </dsp:nvSpPr>
      <dsp:spPr>
        <a:xfrm>
          <a:off x="5802598" y="1182793"/>
          <a:ext cx="2859295" cy="301074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O występki, gdy podejrzanym jest sędzia, prokurator, funkcjonariusz Policji, …w sprawach o przestępstwa przeciwko mieniu, kiedy szkoda przekracza 200 000 zł,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Ze względu na wagę i zawiłość sprawy</a:t>
          </a: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Garamond" panose="02020404030301010803"/>
            </a:rPr>
            <a:t>W sprawach w których do rozpoznania sprawy w I inst. Właściwy jest</a:t>
          </a:r>
          <a:r>
            <a:rPr lang="pl-PL" sz="1800" kern="1200" dirty="0"/>
            <a:t>: Sąd Okręgowy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Co do zasady, </a:t>
          </a:r>
          <a:r>
            <a:rPr lang="pl-PL" sz="1800" kern="1200" dirty="0">
              <a:solidFill>
                <a:srgbClr val="FF0000"/>
              </a:solidFill>
            </a:rPr>
            <a:t>3 miesiące </a:t>
          </a:r>
          <a:r>
            <a:rPr lang="pl-PL" sz="1800" kern="1200" dirty="0"/>
            <a:t>(można przedłużyć)</a:t>
          </a:r>
        </a:p>
      </dsp:txBody>
      <dsp:txXfrm>
        <a:off x="5802598" y="1182793"/>
        <a:ext cx="2859295" cy="3010747"/>
      </dsp:txXfrm>
    </dsp:sp>
    <dsp:sp modelId="{BECB8AA7-570C-44D0-A0E5-859CF927202F}">
      <dsp:nvSpPr>
        <dsp:cNvPr id="0" name=""/>
        <dsp:cNvSpPr/>
      </dsp:nvSpPr>
      <dsp:spPr>
        <a:xfrm rot="16200000">
          <a:off x="-201879" y="1385615"/>
          <a:ext cx="3870960" cy="1099729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Dochodzenie</a:t>
          </a:r>
        </a:p>
      </dsp:txBody>
      <dsp:txXfrm>
        <a:off x="-35672" y="1827689"/>
        <a:ext cx="3538546" cy="547995"/>
      </dsp:txXfrm>
    </dsp:sp>
    <dsp:sp modelId="{2D98F266-7AFA-4CBA-8684-33882D98A700}">
      <dsp:nvSpPr>
        <dsp:cNvPr id="0" name=""/>
        <dsp:cNvSpPr/>
      </dsp:nvSpPr>
      <dsp:spPr>
        <a:xfrm rot="5400000">
          <a:off x="7496224" y="2890989"/>
          <a:ext cx="3870960" cy="1099729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Śledztwo</a:t>
          </a:r>
        </a:p>
      </dsp:txBody>
      <dsp:txXfrm>
        <a:off x="7662431" y="3000649"/>
        <a:ext cx="3538546" cy="5479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3D9EF-0DAE-46D0-9D10-39ED6A34CC87}">
      <dsp:nvSpPr>
        <dsp:cNvPr id="0" name=""/>
        <dsp:cNvSpPr/>
      </dsp:nvSpPr>
      <dsp:spPr>
        <a:xfrm>
          <a:off x="0" y="1083733"/>
          <a:ext cx="8128000" cy="3251199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90C45-04C5-4428-B1BC-5B4E71F6D2D9}">
      <dsp:nvSpPr>
        <dsp:cNvPr id="0" name=""/>
        <dsp:cNvSpPr/>
      </dsp:nvSpPr>
      <dsp:spPr>
        <a:xfrm>
          <a:off x="975360" y="1652693"/>
          <a:ext cx="2682239" cy="1593088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Postanowienie o odmowie wszczęcia postępowania</a:t>
          </a:r>
        </a:p>
      </dsp:txBody>
      <dsp:txXfrm>
        <a:off x="975360" y="1652693"/>
        <a:ext cx="2682239" cy="1593088"/>
      </dsp:txXfrm>
    </dsp:sp>
    <dsp:sp modelId="{E394AC9C-DE72-42A7-9CAC-3D955BA27D6F}">
      <dsp:nvSpPr>
        <dsp:cNvPr id="0" name=""/>
        <dsp:cNvSpPr/>
      </dsp:nvSpPr>
      <dsp:spPr>
        <a:xfrm>
          <a:off x="4064000" y="2172885"/>
          <a:ext cx="3169920" cy="1593088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Postanowienie o umorzeniu postępowania</a:t>
          </a:r>
        </a:p>
      </dsp:txBody>
      <dsp:txXfrm>
        <a:off x="4064000" y="2172885"/>
        <a:ext cx="3169920" cy="15930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C02A3B-7B25-499E-A065-87932EA12BD0}">
      <dsp:nvSpPr>
        <dsp:cNvPr id="0" name=""/>
        <dsp:cNvSpPr/>
      </dsp:nvSpPr>
      <dsp:spPr>
        <a:xfrm>
          <a:off x="894156" y="295"/>
          <a:ext cx="3043088" cy="1825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Akt oskarżenia</a:t>
          </a:r>
        </a:p>
      </dsp:txBody>
      <dsp:txXfrm>
        <a:off x="894156" y="295"/>
        <a:ext cx="3043088" cy="1825853"/>
      </dsp:txXfrm>
    </dsp:sp>
    <dsp:sp modelId="{ED8AC3FE-A2C2-4837-A665-3D43CAB68FC5}">
      <dsp:nvSpPr>
        <dsp:cNvPr id="0" name=""/>
        <dsp:cNvSpPr/>
      </dsp:nvSpPr>
      <dsp:spPr>
        <a:xfrm>
          <a:off x="4241554" y="295"/>
          <a:ext cx="3043088" cy="1825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Wniosek o wydanie wyroku skazującego (dobrowolne poddanie się karze – 335 </a:t>
          </a:r>
          <a:r>
            <a:rPr lang="pl-PL" sz="2500" kern="1200" dirty="0" err="1"/>
            <a:t>kpk</a:t>
          </a:r>
          <a:r>
            <a:rPr lang="pl-PL" sz="2500" kern="1200" dirty="0"/>
            <a:t>)</a:t>
          </a:r>
        </a:p>
      </dsp:txBody>
      <dsp:txXfrm>
        <a:off x="4241554" y="295"/>
        <a:ext cx="3043088" cy="1825853"/>
      </dsp:txXfrm>
    </dsp:sp>
    <dsp:sp modelId="{F570E610-94F5-4641-896F-0C1CF70AC0A9}">
      <dsp:nvSpPr>
        <dsp:cNvPr id="0" name=""/>
        <dsp:cNvSpPr/>
      </dsp:nvSpPr>
      <dsp:spPr>
        <a:xfrm>
          <a:off x="894156" y="2130457"/>
          <a:ext cx="3043088" cy="1825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Wniosek o warunkowe umorzenie postępowania</a:t>
          </a:r>
        </a:p>
      </dsp:txBody>
      <dsp:txXfrm>
        <a:off x="894156" y="2130457"/>
        <a:ext cx="3043088" cy="1825853"/>
      </dsp:txXfrm>
    </dsp:sp>
    <dsp:sp modelId="{F8410E70-F7F8-4761-AC9F-50806AC570AE}">
      <dsp:nvSpPr>
        <dsp:cNvPr id="0" name=""/>
        <dsp:cNvSpPr/>
      </dsp:nvSpPr>
      <dsp:spPr>
        <a:xfrm>
          <a:off x="4241554" y="2130457"/>
          <a:ext cx="3043088" cy="1825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Wniosek </a:t>
          </a:r>
          <a:r>
            <a:rPr lang="pl-PL" sz="2500" b="0" i="0" kern="1200" dirty="0"/>
            <a:t>o umorzenie postępowania i zastosowanie środków zabezpieczających</a:t>
          </a:r>
          <a:endParaRPr lang="pl-PL" sz="2500" kern="1200" dirty="0"/>
        </a:p>
      </dsp:txBody>
      <dsp:txXfrm>
        <a:off x="4241554" y="2130457"/>
        <a:ext cx="3043088" cy="182585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8E1DA-EA7B-4D5B-BB98-D122991A5F8D}">
      <dsp:nvSpPr>
        <dsp:cNvPr id="0" name=""/>
        <dsp:cNvSpPr/>
      </dsp:nvSpPr>
      <dsp:spPr>
        <a:xfrm>
          <a:off x="967779" y="1437"/>
          <a:ext cx="2948781" cy="1769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/>
            <a:t>Sąd</a:t>
          </a:r>
        </a:p>
      </dsp:txBody>
      <dsp:txXfrm>
        <a:off x="967779" y="1437"/>
        <a:ext cx="2948781" cy="1769268"/>
      </dsp:txXfrm>
    </dsp:sp>
    <dsp:sp modelId="{0AFA987D-B975-40E4-B70B-DF476CFD1F62}">
      <dsp:nvSpPr>
        <dsp:cNvPr id="0" name=""/>
        <dsp:cNvSpPr/>
      </dsp:nvSpPr>
      <dsp:spPr>
        <a:xfrm>
          <a:off x="4211439" y="1437"/>
          <a:ext cx="2948781" cy="1769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/>
            <a:t>Przewodniczący</a:t>
          </a:r>
        </a:p>
      </dsp:txBody>
      <dsp:txXfrm>
        <a:off x="4211439" y="1437"/>
        <a:ext cx="2948781" cy="1769268"/>
      </dsp:txXfrm>
    </dsp:sp>
    <dsp:sp modelId="{C0F8E218-276A-4492-ABD7-C5FD3B424229}">
      <dsp:nvSpPr>
        <dsp:cNvPr id="0" name=""/>
        <dsp:cNvSpPr/>
      </dsp:nvSpPr>
      <dsp:spPr>
        <a:xfrm>
          <a:off x="967779" y="2065584"/>
          <a:ext cx="2948781" cy="1769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/>
            <a:t>Prezes Sądu</a:t>
          </a:r>
        </a:p>
      </dsp:txBody>
      <dsp:txXfrm>
        <a:off x="967779" y="2065584"/>
        <a:ext cx="2948781" cy="1769268"/>
      </dsp:txXfrm>
    </dsp:sp>
    <dsp:sp modelId="{F0A9FE6E-82BB-4E70-8935-E4E1CDC9F4FE}">
      <dsp:nvSpPr>
        <dsp:cNvPr id="0" name=""/>
        <dsp:cNvSpPr/>
      </dsp:nvSpPr>
      <dsp:spPr>
        <a:xfrm>
          <a:off x="4211439" y="2065584"/>
          <a:ext cx="2948781" cy="1769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/>
            <a:t>Referendarz sądowy</a:t>
          </a:r>
        </a:p>
      </dsp:txBody>
      <dsp:txXfrm>
        <a:off x="4211439" y="2065584"/>
        <a:ext cx="2948781" cy="176926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8DD21-7A31-43F6-A049-A1E59AFE4317}">
      <dsp:nvSpPr>
        <dsp:cNvPr id="0" name=""/>
        <dsp:cNvSpPr/>
      </dsp:nvSpPr>
      <dsp:spPr>
        <a:xfrm>
          <a:off x="272722" y="1249179"/>
          <a:ext cx="2918126" cy="20734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4000" b="-5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80C25C-D18D-4592-A346-C177623FD202}">
      <dsp:nvSpPr>
        <dsp:cNvPr id="0" name=""/>
        <dsp:cNvSpPr/>
      </dsp:nvSpPr>
      <dsp:spPr>
        <a:xfrm>
          <a:off x="307573" y="3217704"/>
          <a:ext cx="3284767" cy="7893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pl-PL" sz="2900" kern="1200" dirty="0"/>
            <a:t>Oskarżyciel publiczny</a:t>
          </a:r>
        </a:p>
      </dsp:txBody>
      <dsp:txXfrm>
        <a:off x="307573" y="3217704"/>
        <a:ext cx="3284767" cy="789384"/>
      </dsp:txXfrm>
    </dsp:sp>
    <dsp:sp modelId="{9EBADBC2-03C4-4697-B4CE-C4E507BF1580}">
      <dsp:nvSpPr>
        <dsp:cNvPr id="0" name=""/>
        <dsp:cNvSpPr/>
      </dsp:nvSpPr>
      <dsp:spPr>
        <a:xfrm>
          <a:off x="4072715" y="1161520"/>
          <a:ext cx="3811952" cy="281701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EA1415-CE95-4B62-8BA0-1017DA67D8EC}">
      <dsp:nvSpPr>
        <dsp:cNvPr id="0" name=""/>
        <dsp:cNvSpPr/>
      </dsp:nvSpPr>
      <dsp:spPr>
        <a:xfrm>
          <a:off x="4736297" y="3275254"/>
          <a:ext cx="3284767" cy="7893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pl-PL" sz="2900" kern="1200" dirty="0"/>
            <a:t>Oskarżony</a:t>
          </a:r>
        </a:p>
      </dsp:txBody>
      <dsp:txXfrm>
        <a:off x="4736297" y="3275254"/>
        <a:ext cx="3284767" cy="78938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51453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08076" y="609600"/>
            <a:ext cx="10972800" cy="5638800"/>
          </a:xfrm>
          <a:custGeom>
            <a:avLst/>
            <a:gdLst/>
            <a:ahLst/>
            <a:cxnLst/>
            <a:rect l="l" t="t" r="r" b="b"/>
            <a:pathLst>
              <a:path w="10972800" h="5638800">
                <a:moveTo>
                  <a:pt x="0" y="5638800"/>
                </a:moveTo>
                <a:lnTo>
                  <a:pt x="10972800" y="5638800"/>
                </a:lnTo>
                <a:lnTo>
                  <a:pt x="10972800" y="0"/>
                </a:lnTo>
                <a:lnTo>
                  <a:pt x="0" y="0"/>
                </a:lnTo>
                <a:lnTo>
                  <a:pt x="0" y="5638800"/>
                </a:lnTo>
                <a:close/>
              </a:path>
            </a:pathLst>
          </a:custGeom>
          <a:ln w="15240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3153155"/>
            <a:ext cx="762000" cy="6065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1437619" y="3153155"/>
            <a:ext cx="754379" cy="6065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252525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252525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1094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08076" y="609600"/>
            <a:ext cx="10972800" cy="5638800"/>
          </a:xfrm>
          <a:custGeom>
            <a:avLst/>
            <a:gdLst/>
            <a:ahLst/>
            <a:cxnLst/>
            <a:rect l="l" t="t" r="r" b="b"/>
            <a:pathLst>
              <a:path w="10972800" h="5638800">
                <a:moveTo>
                  <a:pt x="0" y="5638800"/>
                </a:moveTo>
                <a:lnTo>
                  <a:pt x="10972800" y="5638800"/>
                </a:lnTo>
                <a:lnTo>
                  <a:pt x="10972800" y="0"/>
                </a:lnTo>
                <a:lnTo>
                  <a:pt x="0" y="0"/>
                </a:lnTo>
                <a:lnTo>
                  <a:pt x="0" y="5638800"/>
                </a:lnTo>
                <a:close/>
              </a:path>
            </a:pathLst>
          </a:custGeom>
          <a:ln w="15240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3153155"/>
            <a:ext cx="762000" cy="6065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1437619" y="3153155"/>
            <a:ext cx="754379" cy="6065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252525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19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252525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1968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426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10764" y="970610"/>
            <a:ext cx="7570470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252525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73250" y="2428817"/>
            <a:ext cx="9445498" cy="3155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52525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00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903460-6AAE-4269-AC62-7CCE5EE4D7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Podstawy procesu karnego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5778855-0AB2-4B5D-9DAF-B8CF7BB8BF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8165" y="3706583"/>
            <a:ext cx="6815669" cy="1320802"/>
          </a:xfrm>
        </p:spPr>
        <p:txBody>
          <a:bodyPr>
            <a:normAutofit lnSpcReduction="10000"/>
          </a:bodyPr>
          <a:lstStyle/>
          <a:p>
            <a:r>
              <a:rPr lang="pl-PL" b="1" dirty="0"/>
              <a:t>ZAGADNIENIA OGÓLNE- pojęcie i przebieg procesu</a:t>
            </a:r>
          </a:p>
          <a:p>
            <a:endParaRPr lang="pl-PL" b="1" dirty="0"/>
          </a:p>
          <a:p>
            <a:r>
              <a:rPr lang="pl-PL" b="1" dirty="0"/>
              <a:t>mgr Paulina Ogorzałek</a:t>
            </a:r>
          </a:p>
        </p:txBody>
      </p:sp>
    </p:spTree>
    <p:extLst>
      <p:ext uri="{BB962C8B-B14F-4D97-AF65-F5344CB8AC3E}">
        <p14:creationId xmlns:p14="http://schemas.microsoft.com/office/powerpoint/2010/main" val="3264668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F5F01BD1-E3CB-4562-A77C-00A3ED246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92030E9-8BC2-4840-8C6B-991B68C51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51493CA-1EAE-4C5B-9C46-8437DD51C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1B01891-F01D-4D0D-A631-E29F0EA8E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8B1DE3F-E4E6-4E5E-9213-CB6C7AA92C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AFE6BB3-9290-46EA-8067-AA9277C70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75325209-1BB3-4A1C-97C2-17DCDC165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2C6AD11-5F9D-4BAA-ADB0-E40495B813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683" y="1423226"/>
            <a:ext cx="2433793" cy="3832744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43EE5F5-AF73-46E3-90B6-27EEFDAC3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BF78B5-2783-465D-A025-D8573571B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1134" y="1092200"/>
            <a:ext cx="6575462" cy="478366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l-PL" i="1" dirty="0">
                <a:solidFill>
                  <a:srgbClr val="262626"/>
                </a:solidFill>
              </a:rPr>
              <a:t>Art. 2. § 1. Przepisy niniejszego kodeksu mają na celu takie ukształtowanie postępowania karnego, aby: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i="1" dirty="0">
                <a:solidFill>
                  <a:srgbClr val="262626"/>
                </a:solidFill>
              </a:rPr>
              <a:t>1) sprawca przestępstwa został wykryty i pociągnięty do odpowiedzialności karnej, a osoba niewinna nie poniosła tej odpowiedzialności;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i="1" dirty="0">
                <a:solidFill>
                  <a:srgbClr val="262626"/>
                </a:solidFill>
              </a:rPr>
              <a:t>2) przez trafne zastosowanie środków przewidzianych w prawie karnym oraz ujawnienie okoliczności sprzyjających popełnieniu przestępstwa osiągnięte zostały zadania postępowania karnego nie tylko w zwalczaniu przestępstw, lecz również w zapobieganiu im oraz w umacnianiu poszanowania prawa i zasad współżycia społecznego;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i="1" dirty="0">
                <a:solidFill>
                  <a:srgbClr val="262626"/>
                </a:solidFill>
              </a:rPr>
              <a:t>3) zostały uwzględnione prawnie chronione interesy pokrzywdzonego przy jednoczesnym poszanowaniu jego godności;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i="1" dirty="0">
                <a:solidFill>
                  <a:srgbClr val="262626"/>
                </a:solidFill>
              </a:rPr>
              <a:t>4) rozstrzygnięcie sprawy nastąpiło w rozsądnym terminie.</a:t>
            </a:r>
          </a:p>
        </p:txBody>
      </p:sp>
    </p:spTree>
    <p:extLst>
      <p:ext uri="{BB962C8B-B14F-4D97-AF65-F5344CB8AC3E}">
        <p14:creationId xmlns:p14="http://schemas.microsoft.com/office/powerpoint/2010/main" val="1648715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5983" y="2421635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71" y="0"/>
                </a:lnTo>
              </a:path>
            </a:pathLst>
          </a:custGeom>
          <a:ln w="15240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9768" y="467868"/>
            <a:ext cx="11330178" cy="15872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0748" y="647700"/>
            <a:ext cx="10890885" cy="1152525"/>
          </a:xfrm>
          <a:prstGeom prst="rect">
            <a:avLst/>
          </a:prstGeom>
          <a:ln w="15240">
            <a:solidFill>
              <a:srgbClr val="83992A"/>
            </a:solidFill>
          </a:ln>
        </p:spPr>
        <p:txBody>
          <a:bodyPr vert="horz" wrap="square" lIns="0" tIns="299085" rIns="0" bIns="0" rtlCol="0">
            <a:spAutoFit/>
          </a:bodyPr>
          <a:lstStyle/>
          <a:p>
            <a:pPr marL="344170">
              <a:lnSpc>
                <a:spcPct val="100000"/>
              </a:lnSpc>
              <a:spcBef>
                <a:spcPts val="2355"/>
              </a:spcBef>
            </a:pPr>
            <a:r>
              <a:rPr sz="3100" spc="-20">
                <a:solidFill>
                  <a:srgbClr val="FFFFFF"/>
                </a:solidFill>
              </a:rPr>
              <a:t>DOKTRYNALNE </a:t>
            </a:r>
            <a:r>
              <a:rPr sz="3100" spc="-10">
                <a:solidFill>
                  <a:srgbClr val="FFFFFF"/>
                </a:solidFill>
              </a:rPr>
              <a:t>CELE </a:t>
            </a:r>
            <a:r>
              <a:rPr sz="3100" spc="-20">
                <a:solidFill>
                  <a:srgbClr val="FFFFFF"/>
                </a:solidFill>
              </a:rPr>
              <a:t>PROCESU </a:t>
            </a:r>
            <a:r>
              <a:rPr sz="3100" spc="-5">
                <a:solidFill>
                  <a:srgbClr val="FFFFFF"/>
                </a:solidFill>
              </a:rPr>
              <a:t>KARNEGO - </a:t>
            </a:r>
            <a:r>
              <a:rPr sz="3100" spc="-60">
                <a:solidFill>
                  <a:srgbClr val="FFFFFF"/>
                </a:solidFill>
              </a:rPr>
              <a:t>S.</a:t>
            </a:r>
            <a:r>
              <a:rPr sz="3100" spc="145">
                <a:solidFill>
                  <a:srgbClr val="FFFFFF"/>
                </a:solidFill>
              </a:rPr>
              <a:t> </a:t>
            </a:r>
            <a:r>
              <a:rPr sz="3100" spc="-75">
                <a:solidFill>
                  <a:srgbClr val="FFFFFF"/>
                </a:solidFill>
              </a:rPr>
              <a:t>WALTOŚ</a:t>
            </a:r>
            <a:endParaRPr sz="3100"/>
          </a:p>
        </p:txBody>
      </p:sp>
      <p:sp>
        <p:nvSpPr>
          <p:cNvPr id="6" name="object 6"/>
          <p:cNvSpPr/>
          <p:nvPr/>
        </p:nvSpPr>
        <p:spPr>
          <a:xfrm>
            <a:off x="0" y="2284474"/>
            <a:ext cx="12192000" cy="4573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74394" y="2624708"/>
            <a:ext cx="9441180" cy="2851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>
                <a:srgbClr val="83992A"/>
              </a:buClr>
              <a:buSzPct val="113636"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2200" b="0" i="0" u="none" strike="noStrike" kern="1200" cap="none" spc="-5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1. </a:t>
            </a:r>
            <a:r>
              <a:rPr kumimoji="0" sz="2200" b="0" i="0" u="none" strike="noStrike" kern="1200" cap="none" spc="-1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Osiągnięcie </a:t>
            </a:r>
            <a:r>
              <a:rPr kumimoji="0" sz="2200" b="1" i="0" u="none" strike="noStrike" kern="1200" cap="none" spc="-1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stanu sprawiedliwości prawnomaterialnej</a:t>
            </a:r>
            <a:r>
              <a:rPr kumimoji="0" sz="2200" b="0" i="0" u="none" strike="noStrike" kern="1200" cap="none" spc="-1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, </a:t>
            </a:r>
            <a:r>
              <a:rPr kumimoji="0" sz="2200" b="0" i="0" u="none" strike="noStrike" kern="1200" cap="none" spc="-5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czyli </a:t>
            </a:r>
            <a:r>
              <a:rPr kumimoji="0" sz="2200" b="0" i="0" u="none" strike="noStrike" kern="1200" cap="none" spc="-1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doprowadzenie</a:t>
            </a:r>
            <a:r>
              <a:rPr kumimoji="0" sz="2200" b="0" i="0" u="none" strike="noStrike" kern="1200" cap="none" spc="30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sz="2200" b="0" i="0" u="none" strike="noStrike" kern="1200" cap="none" spc="-5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do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29908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słusznego </a:t>
            </a:r>
            <a:r>
              <a:rPr kumimoji="0" sz="2200" b="0" i="0" u="none" strike="noStrike" kern="1200" cap="none" spc="-15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zastosowania </a:t>
            </a:r>
            <a:r>
              <a:rPr kumimoji="0" sz="2200" b="0" i="0" u="none" strike="noStrike" kern="1200" cap="none" spc="5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normy </a:t>
            </a:r>
            <a:r>
              <a:rPr kumimoji="0" sz="2200" b="0" i="0" u="none" strike="noStrike" kern="1200" cap="none" spc="-2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prawa </a:t>
            </a:r>
            <a:r>
              <a:rPr kumimoji="0" sz="2200" b="0" i="0" u="none" strike="noStrike" kern="1200" cap="none" spc="1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karnego</a:t>
            </a:r>
            <a:r>
              <a:rPr kumimoji="0" sz="2200" b="0" i="0" u="none" strike="noStrike" kern="1200" cap="none" spc="135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sz="2200" b="0" i="0" u="none" strike="noStrike" kern="1200" cap="none" spc="-1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materialnego.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299085" marR="342900" lvl="0" indent="-287020" algn="l" defTabSz="914400" rtl="0" eaLnBrk="1" fontAlgn="auto" latinLnBrk="0" hangingPunct="1">
              <a:lnSpc>
                <a:spcPct val="100000"/>
              </a:lnSpc>
              <a:spcBef>
                <a:spcPts val="1130"/>
              </a:spcBef>
              <a:spcAft>
                <a:spcPts val="0"/>
              </a:spcAft>
              <a:buClr>
                <a:srgbClr val="83992A"/>
              </a:buClr>
              <a:buSzPct val="113636"/>
              <a:buFont typeface="Arial"/>
              <a:buChar char="•"/>
              <a:tabLst>
                <a:tab pos="368935" algn="l"/>
                <a:tab pos="369570" algn="l"/>
              </a:tabLst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sz="2200" b="0" i="0" u="none" strike="noStrike" kern="1200" cap="none" spc="-5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2. Osiągnięcie </a:t>
            </a:r>
            <a:r>
              <a:rPr kumimoji="0" sz="2200" b="1" i="0" u="none" strike="noStrike" kern="1200" cap="none" spc="-1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stanu sprawiedliwości </a:t>
            </a:r>
            <a:r>
              <a:rPr kumimoji="0" sz="2200" b="1" i="0" u="none" strike="noStrike" kern="1200" cap="none" spc="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proceduralnej</a:t>
            </a:r>
            <a:r>
              <a:rPr kumimoji="0" sz="2200" b="0" i="0" u="none" strike="noStrike" kern="1200" cap="none" spc="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. </a:t>
            </a:r>
            <a:r>
              <a:rPr kumimoji="0" sz="2200" b="0" i="0" u="none" strike="noStrike" kern="1200" cap="none" spc="-1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Sprawiedliwość </a:t>
            </a:r>
            <a:r>
              <a:rPr kumimoji="0" sz="2200" b="0" i="0" u="none" strike="noStrike" kern="1200" cap="none" spc="-5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w tym  </a:t>
            </a:r>
            <a:r>
              <a:rPr kumimoji="0" sz="2200" b="0" i="0" u="none" strike="noStrike" kern="1200" cap="none" spc="-1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znaczeniu </a:t>
            </a:r>
            <a:r>
              <a:rPr kumimoji="0" sz="2200" b="0" i="0" u="none" strike="noStrike" kern="1200" cap="none" spc="-5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to sytuacja, w której </a:t>
            </a:r>
            <a:r>
              <a:rPr kumimoji="0" sz="2200" b="0" i="0" u="none" strike="noStrike" kern="1200" cap="none" spc="-1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osoba, przeciwko </a:t>
            </a:r>
            <a:r>
              <a:rPr kumimoji="0" sz="2200" b="0" i="0" u="none" strike="noStrike" kern="1200" cap="none" spc="-5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której lub na </a:t>
            </a:r>
            <a:r>
              <a:rPr kumimoji="0" sz="2200" b="0" i="0" u="none" strike="noStrike" kern="1200" cap="none" spc="-1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rzecz </a:t>
            </a:r>
            <a:r>
              <a:rPr kumimoji="0" sz="2200" b="0" i="0" u="none" strike="noStrike" kern="1200" cap="none" spc="-5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której </a:t>
            </a:r>
            <a:r>
              <a:rPr kumimoji="0" sz="2200" b="0" i="0" u="none" strike="noStrike" kern="1200" cap="none" spc="-1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proces  </a:t>
            </a:r>
            <a:r>
              <a:rPr kumimoji="0" sz="2200" b="0" i="0" u="none" strike="noStrike" kern="1200" cap="none" spc="-5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się </a:t>
            </a:r>
            <a:r>
              <a:rPr kumimoji="0" sz="2200" b="0" i="0" u="none" strike="noStrike" kern="1200" cap="none" spc="-35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toczy, </a:t>
            </a:r>
            <a:r>
              <a:rPr kumimoji="0" sz="2200" b="0" i="0" u="none" strike="noStrike" kern="1200" cap="none" spc="-1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nabiera przekonania, </a:t>
            </a:r>
            <a:r>
              <a:rPr kumimoji="0" sz="2200" b="0" i="0" u="none" strike="noStrike" kern="1200" cap="none" spc="-5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że organy </a:t>
            </a:r>
            <a:r>
              <a:rPr kumimoji="0" sz="2200" b="0" i="0" u="none" strike="noStrike" kern="1200" cap="none" spc="-15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procesowe </a:t>
            </a:r>
            <a:r>
              <a:rPr kumimoji="0" sz="2200" b="0" i="0" u="none" strike="noStrike" kern="1200" cap="none" spc="-1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zrobiły </a:t>
            </a:r>
            <a:r>
              <a:rPr kumimoji="0" sz="2200" b="0" i="0" u="none" strike="noStrike" kern="1200" cap="none" spc="-2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wszystko, aby </a:t>
            </a:r>
            <a:r>
              <a:rPr kumimoji="0" sz="2200" b="0" i="0" u="none" strike="noStrike" kern="1200" cap="none" spc="-15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prawu  </a:t>
            </a:r>
            <a:r>
              <a:rPr kumimoji="0" sz="2200" b="0" i="0" u="none" strike="noStrike" kern="1200" cap="none" spc="-5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stało się </a:t>
            </a:r>
            <a:r>
              <a:rPr kumimoji="0" sz="2200" b="0" i="0" u="none" strike="noStrike" kern="1200" cap="none" spc="-1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zadość, </a:t>
            </a:r>
            <a:r>
              <a:rPr kumimoji="0" sz="2200" b="0" i="0" u="none" strike="noStrike" kern="1200" cap="none" spc="-5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postępując w stosunku do </a:t>
            </a:r>
            <a:r>
              <a:rPr kumimoji="0" sz="2200" b="0" i="0" u="none" strike="noStrike" kern="1200" cap="none" spc="-1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niej </a:t>
            </a:r>
            <a:r>
              <a:rPr kumimoji="0" sz="2200" b="0" i="0" u="none" strike="noStrike" kern="1200" cap="none" spc="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zgodnie </a:t>
            </a:r>
            <a:r>
              <a:rPr kumimoji="0" sz="2200" b="0" i="0" u="none" strike="noStrike" kern="1200" cap="none" spc="-5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z </a:t>
            </a:r>
            <a:r>
              <a:rPr kumimoji="0" sz="2200" b="0" i="0" u="none" strike="noStrike" kern="1200" cap="none" spc="-15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prawem, </a:t>
            </a:r>
            <a:r>
              <a:rPr kumimoji="0" sz="2200" b="0" i="0" u="none" strike="noStrike" kern="1200" cap="none" spc="-5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sumiennie i z  najlepszą </a:t>
            </a:r>
            <a:r>
              <a:rPr kumimoji="0" sz="2200" b="0" i="0" u="none" strike="noStrike" kern="1200" cap="none" spc="-2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wolą. </a:t>
            </a:r>
            <a:r>
              <a:rPr kumimoji="0" sz="2200" b="0" i="0" u="none" strike="noStrike" kern="1200" cap="none" spc="-5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W literaturze przedmiotu pojęcie </a:t>
            </a:r>
            <a:r>
              <a:rPr kumimoji="0" sz="2200" b="0" i="0" u="none" strike="noStrike" kern="1200" cap="none" spc="-1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sprawiedliwości </a:t>
            </a:r>
            <a:r>
              <a:rPr kumimoji="0" sz="2200" b="0" i="0" u="none" strike="noStrike" kern="1200" cap="none" spc="-5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proceduralnej  łączy się z </a:t>
            </a:r>
            <a:r>
              <a:rPr kumimoji="0" sz="2200" b="0" i="0" u="none" strike="noStrike" kern="1200" cap="none" spc="-1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zasadą </a:t>
            </a:r>
            <a:r>
              <a:rPr kumimoji="0" sz="2200" b="0" i="0" u="none" strike="noStrike" kern="1200" cap="none" spc="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uczciwego (rzetelnego)</a:t>
            </a:r>
            <a:r>
              <a:rPr kumimoji="0" sz="2200" b="0" i="0" u="none" strike="noStrike" kern="1200" cap="none" spc="25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sz="2200" b="0" i="0" u="none" strike="noStrike" kern="1200" cap="none" spc="-1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procesu.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5C091E-A92F-4D68-AEF0-393870ADE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Funkcje procesowe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2C11C6-A10A-4D4D-B7E4-5C339623A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72974"/>
            <a:ext cx="9601196" cy="3318936"/>
          </a:xfrm>
        </p:spPr>
        <p:txBody>
          <a:bodyPr/>
          <a:lstStyle/>
          <a:p>
            <a:r>
              <a:rPr lang="pl-PL" dirty="0"/>
              <a:t>oznacza rodzaj działalności procesowej, wyznaczony przez procesową rolę odpowiedniego podmiotu procesu karnego ;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r>
              <a:rPr lang="pl-PL" b="1" dirty="0"/>
              <a:t>Ścigania                                    Obrony                                  Orzekania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trzałka: w dół 3">
            <a:extLst>
              <a:ext uri="{FF2B5EF4-FFF2-40B4-BE49-F238E27FC236}">
                <a16:creationId xmlns:a16="http://schemas.microsoft.com/office/drawing/2014/main" id="{0D03A6DA-4941-4253-A240-683A8F59ADB3}"/>
              </a:ext>
            </a:extLst>
          </p:cNvPr>
          <p:cNvSpPr/>
          <p:nvPr/>
        </p:nvSpPr>
        <p:spPr>
          <a:xfrm>
            <a:off x="1745044" y="3778965"/>
            <a:ext cx="870283" cy="9625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C35F17E-7189-43BF-9B1E-897B4E612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011" y="3738623"/>
            <a:ext cx="920576" cy="98763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C815073-1AF9-4F53-AF68-061CB5AA6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6097" y="3722581"/>
            <a:ext cx="920576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01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9BAEAF-6C90-4DAA-96B6-4E4BAA27D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Rodzaje procesu karnego</a:t>
            </a:r>
            <a:br>
              <a:rPr lang="pl-PL" dirty="0"/>
            </a:br>
            <a:r>
              <a:rPr lang="pl-PL" sz="3100" dirty="0"/>
              <a:t>(w zależności od rodzaju odpowiedzialności prawnej będącej przedmiotem procesu)</a:t>
            </a:r>
            <a:endParaRPr lang="pl-PL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761E7277-1C09-47B2-98E4-CBDC257A4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70786">
            <a:off x="3287338" y="2567545"/>
            <a:ext cx="1291795" cy="138589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A5D3AA0-6B12-4B2C-81B8-9CC830CE1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264019">
            <a:off x="7599159" y="2412277"/>
            <a:ext cx="1357069" cy="1455929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5913B0C5-70E6-4DA8-9F39-26415FCCDD18}"/>
              </a:ext>
            </a:extLst>
          </p:cNvPr>
          <p:cNvSpPr txBox="1"/>
          <p:nvPr/>
        </p:nvSpPr>
        <p:spPr>
          <a:xfrm>
            <a:off x="978568" y="3994484"/>
            <a:ext cx="433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Proces zasadniczy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872DCA7-3BB1-4A63-B3F3-CE39EF306DFE}"/>
              </a:ext>
            </a:extLst>
          </p:cNvPr>
          <p:cNvSpPr txBox="1"/>
          <p:nvPr/>
        </p:nvSpPr>
        <p:spPr>
          <a:xfrm>
            <a:off x="7446219" y="3812805"/>
            <a:ext cx="2494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„Akcja cywilna” w procesie karnym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3C68E16-1702-4307-B514-EFACB2EFD84F}"/>
              </a:ext>
            </a:extLst>
          </p:cNvPr>
          <p:cNvSpPr txBox="1"/>
          <p:nvPr/>
        </p:nvSpPr>
        <p:spPr>
          <a:xfrm>
            <a:off x="802105" y="4954552"/>
            <a:ext cx="4055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Rozpatruje się główną kwestię odpowiedzialności, czyli </a:t>
            </a:r>
            <a:r>
              <a:rPr lang="pl-PL" sz="2400" b="1" u="sng" dirty="0"/>
              <a:t>odpowiedzialność karną 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92ABC41-210C-4D82-8A6C-FBB9E0E8B8D5}"/>
              </a:ext>
            </a:extLst>
          </p:cNvPr>
          <p:cNvSpPr txBox="1"/>
          <p:nvPr/>
        </p:nvSpPr>
        <p:spPr>
          <a:xfrm>
            <a:off x="6994357" y="4954552"/>
            <a:ext cx="35613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Postępowanie, zmierzające do załatwienia kwestii odpowiedzialności cywilnej oskarżonego </a:t>
            </a:r>
          </a:p>
        </p:txBody>
      </p:sp>
    </p:spTree>
    <p:extLst>
      <p:ext uri="{BB962C8B-B14F-4D97-AF65-F5344CB8AC3E}">
        <p14:creationId xmlns:p14="http://schemas.microsoft.com/office/powerpoint/2010/main" val="1501065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6D03093-E9EC-41EC-A810-372C1E9DC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Tryby postępowania </a:t>
            </a:r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C279E9-98A1-4E35-9141-E30516979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12256"/>
            <a:ext cx="9601196" cy="3263612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pl-PL"/>
              <a:t>Tryb ścigania z oskarżenia publicznego (z urzędu);</a:t>
            </a:r>
          </a:p>
          <a:p>
            <a:pPr>
              <a:buFontTx/>
              <a:buChar char="-"/>
            </a:pPr>
            <a:r>
              <a:rPr lang="pl-PL"/>
              <a:t>bezwarunkowy;</a:t>
            </a:r>
          </a:p>
          <a:p>
            <a:pPr>
              <a:buFontTx/>
              <a:buChar char="-"/>
            </a:pPr>
            <a:r>
              <a:rPr lang="pl-PL"/>
              <a:t> warunkowy- np. uzależniony od wniosku pokrzywdzonego lub zezwolenia właściwego organu (np. uchylenie immunitetu);</a:t>
            </a:r>
          </a:p>
          <a:p>
            <a:pPr marL="0" indent="0">
              <a:buNone/>
            </a:pPr>
            <a:r>
              <a:rPr lang="pl-PL"/>
              <a:t> 2) tryb ścigania z oskarżenia prywatnego- postępowanie inicjowane przez pokrzywdzonego, który wnosi do sądu tzw. prywatny akt oskarżenia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38903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6E5E839-040E-4D3E-B50A-8D803DFE4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F3F4B4-A2E6-47B5-92FB-37BEEAFA4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EA37CEC-5419-437C-AF7C-323D79CEA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35508"/>
            <a:ext cx="3354470" cy="5586984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tx2"/>
                </a:solidFill>
              </a:rPr>
              <a:t>Postępowanie zasadnicze i dodatkowe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124D17-3A82-47D5-80C1-F990ABB1E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4082" y="469900"/>
            <a:ext cx="658298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C7D888-A92C-4CFF-B620-4789BEDEB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804" y="954756"/>
            <a:ext cx="5613283" cy="485388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1900">
                <a:solidFill>
                  <a:schemeClr val="bg1"/>
                </a:solidFill>
              </a:rPr>
              <a:t>- podział ze względu na stosunek do głównego nurtu procesu:</a:t>
            </a:r>
          </a:p>
          <a:p>
            <a:pPr marL="457200" indent="-457200">
              <a:lnSpc>
                <a:spcPct val="90000"/>
              </a:lnSpc>
              <a:buAutoNum type="arabicParenR"/>
            </a:pPr>
            <a:r>
              <a:rPr lang="pl-PL" sz="1900">
                <a:solidFill>
                  <a:schemeClr val="bg1"/>
                </a:solidFill>
              </a:rPr>
              <a:t>Postępowanie zasadnicze:</a:t>
            </a:r>
          </a:p>
          <a:p>
            <a:pPr marL="457200" indent="-457200">
              <a:lnSpc>
                <a:spcPct val="90000"/>
              </a:lnSpc>
              <a:buAutoNum type="arabicParenR"/>
            </a:pPr>
            <a:r>
              <a:rPr lang="pl-PL" sz="1900">
                <a:solidFill>
                  <a:schemeClr val="bg1"/>
                </a:solidFill>
              </a:rPr>
              <a:t> Postępowania dodatkowe- prowadzone w związku z postępowaniem zasadniczym;</a:t>
            </a:r>
          </a:p>
          <a:p>
            <a:pPr marL="457200" indent="-457200">
              <a:lnSpc>
                <a:spcPct val="90000"/>
              </a:lnSpc>
              <a:buAutoNum type="alphaLcPeriod"/>
            </a:pPr>
            <a:r>
              <a:rPr lang="pl-PL" sz="1900">
                <a:solidFill>
                  <a:schemeClr val="bg1"/>
                </a:solidFill>
              </a:rPr>
              <a:t>incydentalne- dot. Załatwiania spraw wpadkowych w trakcie toczącego się postępowania zasadniczego – np. kwestia tymczasowego aresztowania;</a:t>
            </a:r>
          </a:p>
          <a:p>
            <a:pPr marL="457200" indent="-457200">
              <a:lnSpc>
                <a:spcPct val="90000"/>
              </a:lnSpc>
              <a:buAutoNum type="alphaLcPeriod"/>
            </a:pPr>
            <a:r>
              <a:rPr lang="pl-PL" sz="1900">
                <a:solidFill>
                  <a:schemeClr val="bg1"/>
                </a:solidFill>
              </a:rPr>
              <a:t> pomocnicze- w celu usuwania trudności, np. pomoc prawna</a:t>
            </a:r>
          </a:p>
          <a:p>
            <a:pPr marL="457200" indent="-457200">
              <a:lnSpc>
                <a:spcPct val="90000"/>
              </a:lnSpc>
              <a:buAutoNum type="alphaLcPeriod"/>
            </a:pPr>
            <a:r>
              <a:rPr lang="pl-PL" sz="1900">
                <a:solidFill>
                  <a:schemeClr val="bg1"/>
                </a:solidFill>
              </a:rPr>
              <a:t> następcze- po uprawomocnieniu się orzeczenia (np. odszkodowanie za niesłuszne skazanie, lub niesłuszne stosowanie środków przymusu);</a:t>
            </a:r>
          </a:p>
          <a:p>
            <a:pPr marL="457200" indent="-457200">
              <a:lnSpc>
                <a:spcPct val="90000"/>
              </a:lnSpc>
              <a:buAutoNum type="alphaLcPeriod"/>
            </a:pPr>
            <a:r>
              <a:rPr lang="pl-PL" sz="1900">
                <a:solidFill>
                  <a:schemeClr val="bg1"/>
                </a:solidFill>
              </a:rPr>
              <a:t> uzupełniające- np. brak zaliczenia TA na poczet orzeczonej kary pozbawienia wolności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4A78C8-C0E0-45DA-BC2C-2C8D4153B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8325" y="635508"/>
            <a:ext cx="6254496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4345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5983" y="2421635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71" y="0"/>
                </a:lnTo>
              </a:path>
            </a:pathLst>
          </a:custGeom>
          <a:ln w="15240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70909" y="970610"/>
            <a:ext cx="52470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/>
              <a:t>Odmiany </a:t>
            </a:r>
            <a:r>
              <a:rPr spc="-5"/>
              <a:t>procesu</a:t>
            </a:r>
            <a:r>
              <a:rPr spc="-65"/>
              <a:t> </a:t>
            </a:r>
            <a:r>
              <a:rPr spc="20"/>
              <a:t>karnego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74394" y="2566161"/>
            <a:ext cx="9079230" cy="2519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>
                <a:solidFill>
                  <a:srgbClr val="252525"/>
                </a:solidFill>
                <a:latin typeface="Garamond"/>
                <a:cs typeface="Garamond"/>
              </a:rPr>
              <a:t>z </a:t>
            </a:r>
            <a:r>
              <a:rPr sz="2400" spc="-15">
                <a:solidFill>
                  <a:srgbClr val="252525"/>
                </a:solidFill>
                <a:latin typeface="Garamond"/>
                <a:cs typeface="Garamond"/>
              </a:rPr>
              <a:t>uwagi </a:t>
            </a:r>
            <a:r>
              <a:rPr sz="2400" spc="-5">
                <a:solidFill>
                  <a:srgbClr val="252525"/>
                </a:solidFill>
                <a:latin typeface="Garamond"/>
                <a:cs typeface="Garamond"/>
              </a:rPr>
              <a:t>na </a:t>
            </a:r>
            <a:r>
              <a:rPr sz="2400">
                <a:solidFill>
                  <a:srgbClr val="252525"/>
                </a:solidFill>
                <a:latin typeface="Garamond"/>
                <a:cs typeface="Garamond"/>
              </a:rPr>
              <a:t>sposób ścigania: z </a:t>
            </a:r>
            <a:r>
              <a:rPr sz="2400" spc="-10">
                <a:solidFill>
                  <a:srgbClr val="252525"/>
                </a:solidFill>
                <a:latin typeface="Garamond"/>
                <a:cs typeface="Garamond"/>
              </a:rPr>
              <a:t>oskarżenia </a:t>
            </a:r>
            <a:r>
              <a:rPr sz="2400">
                <a:solidFill>
                  <a:srgbClr val="252525"/>
                </a:solidFill>
                <a:latin typeface="Garamond"/>
                <a:cs typeface="Garamond"/>
              </a:rPr>
              <a:t>publicznego lub </a:t>
            </a:r>
            <a:r>
              <a:rPr sz="2400" spc="5">
                <a:solidFill>
                  <a:srgbClr val="252525"/>
                </a:solidFill>
                <a:latin typeface="Garamond"/>
                <a:cs typeface="Garamond"/>
              </a:rPr>
              <a:t>prywatnego</a:t>
            </a:r>
            <a:r>
              <a:rPr sz="2400" spc="4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>
                <a:solidFill>
                  <a:srgbClr val="252525"/>
                </a:solidFill>
                <a:latin typeface="Garamond"/>
                <a:cs typeface="Garamond"/>
              </a:rPr>
              <a:t>→</a:t>
            </a:r>
            <a:endParaRPr sz="2400">
              <a:latin typeface="Garamond"/>
              <a:cs typeface="Garamond"/>
            </a:endParaRPr>
          </a:p>
          <a:p>
            <a:pPr marL="299085">
              <a:lnSpc>
                <a:spcPct val="100000"/>
              </a:lnSpc>
              <a:spcBef>
                <a:spcPts val="10"/>
              </a:spcBef>
            </a:pPr>
            <a:r>
              <a:rPr sz="2400" b="1">
                <a:solidFill>
                  <a:srgbClr val="252525"/>
                </a:solidFill>
                <a:latin typeface="Baskerville Old Face"/>
                <a:cs typeface="Baskerville Old Face"/>
              </a:rPr>
              <a:t>TRYBY PROCESU</a:t>
            </a:r>
            <a:r>
              <a:rPr sz="2400" b="1" spc="-80">
                <a:solidFill>
                  <a:srgbClr val="252525"/>
                </a:solidFill>
                <a:latin typeface="Baskerville Old Face"/>
                <a:cs typeface="Baskerville Old Face"/>
              </a:rPr>
              <a:t> </a:t>
            </a:r>
            <a:r>
              <a:rPr sz="2400" b="1" spc="-5">
                <a:solidFill>
                  <a:srgbClr val="252525"/>
                </a:solidFill>
                <a:latin typeface="Baskerville Old Face"/>
                <a:cs typeface="Baskerville Old Face"/>
              </a:rPr>
              <a:t>KARNEGO</a:t>
            </a:r>
            <a:endParaRPr sz="2400">
              <a:latin typeface="Baskerville Old Face"/>
              <a:cs typeface="Baskerville Old Face"/>
            </a:endParaRPr>
          </a:p>
          <a:p>
            <a:pPr marL="299085" marR="895350" indent="-287020">
              <a:lnSpc>
                <a:spcPct val="100000"/>
              </a:lnSpc>
              <a:spcBef>
                <a:spcPts val="1165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>
                <a:solidFill>
                  <a:srgbClr val="252525"/>
                </a:solidFill>
                <a:latin typeface="Garamond"/>
                <a:cs typeface="Garamond"/>
              </a:rPr>
              <a:t>ze względu na osobę </a:t>
            </a:r>
            <a:r>
              <a:rPr sz="2400">
                <a:solidFill>
                  <a:srgbClr val="252525"/>
                </a:solidFill>
                <a:latin typeface="Garamond"/>
                <a:cs typeface="Garamond"/>
              </a:rPr>
              <a:t>oskarżonego: </a:t>
            </a:r>
            <a:r>
              <a:rPr sz="2400" spc="-15">
                <a:solidFill>
                  <a:srgbClr val="252525"/>
                </a:solidFill>
                <a:latin typeface="Garamond"/>
                <a:cs typeface="Garamond"/>
              </a:rPr>
              <a:t>postępowanie </a:t>
            </a:r>
            <a:r>
              <a:rPr sz="2400">
                <a:solidFill>
                  <a:srgbClr val="252525"/>
                </a:solidFill>
                <a:latin typeface="Garamond"/>
                <a:cs typeface="Garamond"/>
              </a:rPr>
              <a:t>w </a:t>
            </a:r>
            <a:r>
              <a:rPr sz="2400" spc="-20">
                <a:solidFill>
                  <a:srgbClr val="252525"/>
                </a:solidFill>
                <a:latin typeface="Garamond"/>
                <a:cs typeface="Garamond"/>
              </a:rPr>
              <a:t>sprawach </a:t>
            </a:r>
            <a:r>
              <a:rPr sz="2400" spc="-5">
                <a:solidFill>
                  <a:srgbClr val="252525"/>
                </a:solidFill>
                <a:latin typeface="Garamond"/>
                <a:cs typeface="Garamond"/>
              </a:rPr>
              <a:t>osób  </a:t>
            </a:r>
            <a:r>
              <a:rPr sz="2400" spc="-10">
                <a:solidFill>
                  <a:srgbClr val="252525"/>
                </a:solidFill>
                <a:latin typeface="Garamond"/>
                <a:cs typeface="Garamond"/>
              </a:rPr>
              <a:t>pełnoletnich, nieletnich </a:t>
            </a:r>
            <a:r>
              <a:rPr sz="2400">
                <a:solidFill>
                  <a:srgbClr val="252525"/>
                </a:solidFill>
                <a:latin typeface="Garamond"/>
                <a:cs typeface="Garamond"/>
              </a:rPr>
              <a:t>i </a:t>
            </a:r>
            <a:r>
              <a:rPr sz="2400" spc="-20">
                <a:solidFill>
                  <a:srgbClr val="252525"/>
                </a:solidFill>
                <a:latin typeface="Garamond"/>
                <a:cs typeface="Garamond"/>
              </a:rPr>
              <a:t>wobec </a:t>
            </a:r>
            <a:r>
              <a:rPr sz="2400" spc="-5">
                <a:solidFill>
                  <a:srgbClr val="252525"/>
                </a:solidFill>
                <a:latin typeface="Garamond"/>
                <a:cs typeface="Garamond"/>
              </a:rPr>
              <a:t>osób</a:t>
            </a:r>
            <a:r>
              <a:rPr sz="2400" spc="65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25">
                <a:solidFill>
                  <a:srgbClr val="252525"/>
                </a:solidFill>
                <a:latin typeface="Garamond"/>
                <a:cs typeface="Garamond"/>
              </a:rPr>
              <a:t>wojskowych</a:t>
            </a:r>
            <a:endParaRPr sz="2400">
              <a:latin typeface="Garamond"/>
              <a:cs typeface="Garamond"/>
            </a:endParaRPr>
          </a:p>
          <a:p>
            <a:pPr marL="299085" marR="5080" indent="-287020">
              <a:lnSpc>
                <a:spcPct val="100000"/>
              </a:lnSpc>
              <a:spcBef>
                <a:spcPts val="1180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15">
                <a:solidFill>
                  <a:srgbClr val="252525"/>
                </a:solidFill>
                <a:latin typeface="Garamond"/>
                <a:cs typeface="Garamond"/>
              </a:rPr>
              <a:t>postępowanie </a:t>
            </a:r>
            <a:r>
              <a:rPr sz="2400" spc="-25">
                <a:solidFill>
                  <a:srgbClr val="252525"/>
                </a:solidFill>
                <a:latin typeface="Garamond"/>
                <a:cs typeface="Garamond"/>
              </a:rPr>
              <a:t>podstawowe </a:t>
            </a:r>
            <a:r>
              <a:rPr sz="2400">
                <a:solidFill>
                  <a:srgbClr val="252525"/>
                </a:solidFill>
                <a:latin typeface="Garamond"/>
                <a:cs typeface="Garamond"/>
              </a:rPr>
              <a:t>w </a:t>
            </a:r>
            <a:r>
              <a:rPr sz="2400" spc="10">
                <a:solidFill>
                  <a:srgbClr val="252525"/>
                </a:solidFill>
                <a:latin typeface="Garamond"/>
                <a:cs typeface="Garamond"/>
              </a:rPr>
              <a:t>trybie </a:t>
            </a:r>
            <a:r>
              <a:rPr sz="2400" spc="-10">
                <a:solidFill>
                  <a:srgbClr val="252525"/>
                </a:solidFill>
                <a:latin typeface="Garamond"/>
                <a:cs typeface="Garamond"/>
              </a:rPr>
              <a:t>zwyczajnym </a:t>
            </a:r>
            <a:r>
              <a:rPr sz="2400">
                <a:solidFill>
                  <a:srgbClr val="252525"/>
                </a:solidFill>
                <a:latin typeface="Garamond"/>
                <a:cs typeface="Garamond"/>
              </a:rPr>
              <a:t>i </a:t>
            </a:r>
            <a:r>
              <a:rPr sz="2400" spc="-15">
                <a:solidFill>
                  <a:srgbClr val="252525"/>
                </a:solidFill>
                <a:latin typeface="Garamond"/>
                <a:cs typeface="Garamond"/>
              </a:rPr>
              <a:t>postępowania </a:t>
            </a:r>
            <a:r>
              <a:rPr sz="2400">
                <a:solidFill>
                  <a:srgbClr val="252525"/>
                </a:solidFill>
                <a:latin typeface="Garamond"/>
                <a:cs typeface="Garamond"/>
              </a:rPr>
              <a:t>w trybach  </a:t>
            </a:r>
            <a:r>
              <a:rPr sz="2400" spc="-10">
                <a:solidFill>
                  <a:srgbClr val="252525"/>
                </a:solidFill>
                <a:latin typeface="Garamond"/>
                <a:cs typeface="Garamond"/>
              </a:rPr>
              <a:t>szczególnych</a:t>
            </a:r>
            <a:endParaRPr sz="2400">
              <a:latin typeface="Garamond"/>
              <a:cs typeface="Garamon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95743" y="2142744"/>
            <a:ext cx="358140" cy="287020"/>
          </a:xfrm>
          <a:custGeom>
            <a:avLst/>
            <a:gdLst/>
            <a:ahLst/>
            <a:cxnLst/>
            <a:rect l="l" t="t" r="r" b="b"/>
            <a:pathLst>
              <a:path w="358140" h="287019">
                <a:moveTo>
                  <a:pt x="214883" y="0"/>
                </a:moveTo>
                <a:lnTo>
                  <a:pt x="214883" y="71627"/>
                </a:lnTo>
                <a:lnTo>
                  <a:pt x="0" y="71627"/>
                </a:lnTo>
                <a:lnTo>
                  <a:pt x="0" y="214883"/>
                </a:lnTo>
                <a:lnTo>
                  <a:pt x="214883" y="214883"/>
                </a:lnTo>
                <a:lnTo>
                  <a:pt x="214883" y="286511"/>
                </a:lnTo>
                <a:lnTo>
                  <a:pt x="358139" y="143255"/>
                </a:lnTo>
                <a:lnTo>
                  <a:pt x="214883" y="0"/>
                </a:lnTo>
                <a:close/>
              </a:path>
            </a:pathLst>
          </a:custGeom>
          <a:solidFill>
            <a:srgbClr val="839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95743" y="2142744"/>
            <a:ext cx="358140" cy="287020"/>
          </a:xfrm>
          <a:custGeom>
            <a:avLst/>
            <a:gdLst/>
            <a:ahLst/>
            <a:cxnLst/>
            <a:rect l="l" t="t" r="r" b="b"/>
            <a:pathLst>
              <a:path w="358140" h="287019">
                <a:moveTo>
                  <a:pt x="0" y="71627"/>
                </a:moveTo>
                <a:lnTo>
                  <a:pt x="214883" y="71627"/>
                </a:lnTo>
                <a:lnTo>
                  <a:pt x="214883" y="0"/>
                </a:lnTo>
                <a:lnTo>
                  <a:pt x="358139" y="143255"/>
                </a:lnTo>
                <a:lnTo>
                  <a:pt x="214883" y="286511"/>
                </a:lnTo>
                <a:lnTo>
                  <a:pt x="214883" y="214883"/>
                </a:lnTo>
                <a:lnTo>
                  <a:pt x="0" y="214883"/>
                </a:lnTo>
                <a:lnTo>
                  <a:pt x="0" y="71627"/>
                </a:lnTo>
                <a:close/>
              </a:path>
            </a:pathLst>
          </a:custGeom>
          <a:ln w="15240">
            <a:solidFill>
              <a:srgbClr val="5F6E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2377" y="496011"/>
            <a:ext cx="790765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97505" marR="5080" indent="-2885440">
              <a:lnSpc>
                <a:spcPct val="100000"/>
              </a:lnSpc>
              <a:spcBef>
                <a:spcPts val="95"/>
              </a:spcBef>
            </a:pPr>
            <a:r>
              <a:rPr spc="-30"/>
              <a:t>Postępowanie </a:t>
            </a:r>
            <a:r>
              <a:rPr spc="-5"/>
              <a:t>zwyczajne i </a:t>
            </a:r>
            <a:r>
              <a:rPr spc="-15"/>
              <a:t>postępowania  </a:t>
            </a:r>
            <a:r>
              <a:rPr spc="-5"/>
              <a:t>szczególne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57732" y="1933701"/>
            <a:ext cx="9846945" cy="399669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99085" marR="5080" indent="-287020">
              <a:lnSpc>
                <a:spcPts val="3020"/>
              </a:lnSpc>
              <a:spcBef>
                <a:spcPts val="480"/>
              </a:spcBef>
              <a:buClr>
                <a:srgbClr val="83992A"/>
              </a:buClr>
              <a:buSzPct val="114285"/>
              <a:buFont typeface="Arial"/>
              <a:buChar char="•"/>
              <a:tabLst>
                <a:tab pos="299720" algn="l"/>
                <a:tab pos="9645015" algn="l"/>
              </a:tabLst>
            </a:pPr>
            <a:r>
              <a:rPr sz="2800" u="heavy" spc="-15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postępowanie </a:t>
            </a:r>
            <a:r>
              <a:rPr sz="2800" u="heavy" spc="-5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szczególne – tak jak zwyczajne –</a:t>
            </a:r>
            <a:r>
              <a:rPr sz="2800" u="heavy" spc="45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 </a:t>
            </a:r>
            <a:r>
              <a:rPr sz="2800" u="heavy" spc="-5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zmierza</a:t>
            </a:r>
            <a:r>
              <a:rPr sz="2800" u="heavy" spc="5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 </a:t>
            </a:r>
            <a:r>
              <a:rPr sz="2800" u="heavy" spc="-5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do </a:t>
            </a:r>
            <a:r>
              <a:rPr sz="2800" u="heavy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	</a:t>
            </a:r>
            <a:r>
              <a:rPr sz="280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spc="-5">
                <a:solidFill>
                  <a:srgbClr val="252525"/>
                </a:solidFill>
                <a:latin typeface="Garamond"/>
                <a:cs typeface="Garamond"/>
              </a:rPr>
              <a:t>rozstrzygnięcia o głównym przedmiocie </a:t>
            </a:r>
            <a:r>
              <a:rPr sz="2800" spc="-10">
                <a:solidFill>
                  <a:srgbClr val="252525"/>
                </a:solidFill>
                <a:latin typeface="Garamond"/>
                <a:cs typeface="Garamond"/>
              </a:rPr>
              <a:t>procesu, </a:t>
            </a:r>
            <a:r>
              <a:rPr sz="2800">
                <a:solidFill>
                  <a:srgbClr val="252525"/>
                </a:solidFill>
                <a:latin typeface="Garamond"/>
                <a:cs typeface="Garamond"/>
              </a:rPr>
              <a:t>ale </a:t>
            </a:r>
            <a:r>
              <a:rPr sz="2800" spc="-5">
                <a:solidFill>
                  <a:srgbClr val="252525"/>
                </a:solidFill>
                <a:latin typeface="Garamond"/>
                <a:cs typeface="Garamond"/>
              </a:rPr>
              <a:t>istotnie różni </a:t>
            </a:r>
            <a:r>
              <a:rPr sz="2800" spc="-10">
                <a:solidFill>
                  <a:srgbClr val="252525"/>
                </a:solidFill>
                <a:latin typeface="Garamond"/>
                <a:cs typeface="Garamond"/>
              </a:rPr>
              <a:t>się  </a:t>
            </a:r>
            <a:r>
              <a:rPr sz="2800" spc="-5">
                <a:solidFill>
                  <a:srgbClr val="252525"/>
                </a:solidFill>
                <a:latin typeface="Garamond"/>
                <a:cs typeface="Garamond"/>
              </a:rPr>
              <a:t>od </a:t>
            </a:r>
            <a:r>
              <a:rPr sz="2800" spc="-15">
                <a:solidFill>
                  <a:srgbClr val="252525"/>
                </a:solidFill>
                <a:latin typeface="Garamond"/>
                <a:cs typeface="Garamond"/>
              </a:rPr>
              <a:t>postępowania </a:t>
            </a:r>
            <a:r>
              <a:rPr sz="2800">
                <a:solidFill>
                  <a:srgbClr val="252525"/>
                </a:solidFill>
                <a:latin typeface="Garamond"/>
                <a:cs typeface="Garamond"/>
              </a:rPr>
              <a:t>zwyczajnego </a:t>
            </a:r>
            <a:r>
              <a:rPr sz="2800" spc="-5">
                <a:solidFill>
                  <a:srgbClr val="252525"/>
                </a:solidFill>
                <a:latin typeface="Garamond"/>
                <a:cs typeface="Garamond"/>
              </a:rPr>
              <a:t>w sposób z </a:t>
            </a:r>
            <a:r>
              <a:rPr sz="2800" spc="15">
                <a:solidFill>
                  <a:srgbClr val="252525"/>
                </a:solidFill>
                <a:latin typeface="Garamond"/>
                <a:cs typeface="Garamond"/>
              </a:rPr>
              <a:t>góry </a:t>
            </a:r>
            <a:r>
              <a:rPr sz="2800" spc="-5">
                <a:solidFill>
                  <a:srgbClr val="252525"/>
                </a:solidFill>
                <a:latin typeface="Garamond"/>
                <a:cs typeface="Garamond"/>
              </a:rPr>
              <a:t>przewidziany przez  </a:t>
            </a:r>
            <a:r>
              <a:rPr sz="2800" spc="-25">
                <a:solidFill>
                  <a:srgbClr val="252525"/>
                </a:solidFill>
                <a:latin typeface="Garamond"/>
                <a:cs typeface="Garamond"/>
              </a:rPr>
              <a:t>prawo</a:t>
            </a:r>
            <a:r>
              <a:rPr sz="2800" spc="-1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spc="-15">
                <a:solidFill>
                  <a:srgbClr val="252525"/>
                </a:solidFill>
                <a:latin typeface="Garamond"/>
                <a:cs typeface="Garamond"/>
              </a:rPr>
              <a:t>procesowe</a:t>
            </a:r>
            <a:endParaRPr sz="28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buChar char="•"/>
            </a:pPr>
            <a:endParaRPr sz="3100">
              <a:latin typeface="Times New Roman"/>
              <a:cs typeface="Times New Roman"/>
            </a:endParaRPr>
          </a:p>
          <a:p>
            <a:pPr marL="299085" marR="584835" indent="-287020">
              <a:lnSpc>
                <a:spcPct val="90000"/>
              </a:lnSpc>
              <a:spcBef>
                <a:spcPts val="2275"/>
              </a:spcBef>
              <a:buClr>
                <a:srgbClr val="83992A"/>
              </a:buClr>
              <a:buSzPct val="115000"/>
              <a:buFont typeface="Arial"/>
              <a:buChar char="•"/>
              <a:tabLst>
                <a:tab pos="299720" algn="l"/>
              </a:tabLst>
            </a:pPr>
            <a:r>
              <a:rPr sz="3000" spc="-10">
                <a:solidFill>
                  <a:srgbClr val="252525"/>
                </a:solidFill>
                <a:latin typeface="Garamond"/>
                <a:cs typeface="Garamond"/>
              </a:rPr>
              <a:t>postępowanie </a:t>
            </a:r>
            <a:r>
              <a:rPr sz="3000">
                <a:solidFill>
                  <a:srgbClr val="252525"/>
                </a:solidFill>
                <a:latin typeface="Garamond"/>
                <a:cs typeface="Garamond"/>
              </a:rPr>
              <a:t>szczególne mogą się toczyć: </a:t>
            </a:r>
            <a:r>
              <a:rPr sz="3000" spc="5">
                <a:solidFill>
                  <a:srgbClr val="252525"/>
                </a:solidFill>
                <a:latin typeface="Garamond"/>
                <a:cs typeface="Garamond"/>
              </a:rPr>
              <a:t>obligatoryjnie </a:t>
            </a:r>
            <a:r>
              <a:rPr sz="3000">
                <a:solidFill>
                  <a:srgbClr val="252525"/>
                </a:solidFill>
                <a:latin typeface="Garamond"/>
                <a:cs typeface="Garamond"/>
              </a:rPr>
              <a:t>i  </a:t>
            </a:r>
            <a:r>
              <a:rPr sz="3000" spc="-5">
                <a:solidFill>
                  <a:srgbClr val="252525"/>
                </a:solidFill>
                <a:latin typeface="Garamond"/>
                <a:cs typeface="Garamond"/>
              </a:rPr>
              <a:t>fakultatywnie, </a:t>
            </a:r>
            <a:r>
              <a:rPr sz="3000">
                <a:solidFill>
                  <a:srgbClr val="252525"/>
                </a:solidFill>
                <a:latin typeface="Garamond"/>
                <a:cs typeface="Garamond"/>
              </a:rPr>
              <a:t>w </a:t>
            </a:r>
            <a:r>
              <a:rPr sz="3000" spc="-15">
                <a:solidFill>
                  <a:srgbClr val="252525"/>
                </a:solidFill>
                <a:latin typeface="Garamond"/>
                <a:cs typeface="Garamond"/>
              </a:rPr>
              <a:t>sprawach </a:t>
            </a:r>
            <a:r>
              <a:rPr sz="3000" spc="-5">
                <a:solidFill>
                  <a:srgbClr val="252525"/>
                </a:solidFill>
                <a:latin typeface="Garamond"/>
                <a:cs typeface="Garamond"/>
              </a:rPr>
              <a:t>wielkiej </a:t>
            </a:r>
            <a:r>
              <a:rPr sz="3000" spc="-15">
                <a:solidFill>
                  <a:srgbClr val="252525"/>
                </a:solidFill>
                <a:latin typeface="Garamond"/>
                <a:cs typeface="Garamond"/>
              </a:rPr>
              <a:t>wagi </a:t>
            </a:r>
            <a:r>
              <a:rPr sz="3000">
                <a:solidFill>
                  <a:srgbClr val="252525"/>
                </a:solidFill>
                <a:latin typeface="Garamond"/>
                <a:cs typeface="Garamond"/>
              </a:rPr>
              <a:t>i o drobne czyny  </a:t>
            </a:r>
            <a:r>
              <a:rPr sz="3000" spc="-10">
                <a:solidFill>
                  <a:srgbClr val="252525"/>
                </a:solidFill>
                <a:latin typeface="Garamond"/>
                <a:cs typeface="Garamond"/>
              </a:rPr>
              <a:t>zabronione, </a:t>
            </a:r>
            <a:r>
              <a:rPr sz="3000" spc="-5">
                <a:solidFill>
                  <a:srgbClr val="252525"/>
                </a:solidFill>
                <a:latin typeface="Garamond"/>
                <a:cs typeface="Garamond"/>
              </a:rPr>
              <a:t>przed </a:t>
            </a:r>
            <a:r>
              <a:rPr sz="3000">
                <a:solidFill>
                  <a:srgbClr val="252525"/>
                </a:solidFill>
                <a:latin typeface="Garamond"/>
                <a:cs typeface="Garamond"/>
              </a:rPr>
              <a:t>sądem </a:t>
            </a:r>
            <a:r>
              <a:rPr sz="3000" spc="-10">
                <a:solidFill>
                  <a:srgbClr val="252525"/>
                </a:solidFill>
                <a:latin typeface="Garamond"/>
                <a:cs typeface="Garamond"/>
              </a:rPr>
              <a:t>powszechnym </a:t>
            </a:r>
            <a:r>
              <a:rPr sz="3000">
                <a:solidFill>
                  <a:srgbClr val="252525"/>
                </a:solidFill>
                <a:latin typeface="Garamond"/>
                <a:cs typeface="Garamond"/>
              </a:rPr>
              <a:t>lub </a:t>
            </a:r>
            <a:r>
              <a:rPr sz="3000" spc="-5">
                <a:solidFill>
                  <a:srgbClr val="252525"/>
                </a:solidFill>
                <a:latin typeface="Garamond"/>
                <a:cs typeface="Garamond"/>
              </a:rPr>
              <a:t>szczególnym, na  podstawie </a:t>
            </a:r>
            <a:r>
              <a:rPr sz="3000" spc="-25">
                <a:solidFill>
                  <a:srgbClr val="252525"/>
                </a:solidFill>
                <a:latin typeface="Garamond"/>
                <a:cs typeface="Garamond"/>
              </a:rPr>
              <a:t>k.p.k. </a:t>
            </a:r>
            <a:r>
              <a:rPr sz="3000" spc="-5">
                <a:solidFill>
                  <a:srgbClr val="252525"/>
                </a:solidFill>
                <a:latin typeface="Garamond"/>
                <a:cs typeface="Garamond"/>
              </a:rPr>
              <a:t>lub </a:t>
            </a:r>
            <a:r>
              <a:rPr sz="3000" spc="-10">
                <a:solidFill>
                  <a:srgbClr val="252525"/>
                </a:solidFill>
                <a:latin typeface="Garamond"/>
                <a:cs typeface="Garamond"/>
              </a:rPr>
              <a:t>innych </a:t>
            </a:r>
            <a:r>
              <a:rPr sz="3000" spc="-5">
                <a:solidFill>
                  <a:srgbClr val="252525"/>
                </a:solidFill>
                <a:latin typeface="Garamond"/>
                <a:cs typeface="Garamond"/>
              </a:rPr>
              <a:t>aktów</a:t>
            </a:r>
            <a:r>
              <a:rPr sz="3000" spc="1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000" spc="-20">
                <a:solidFill>
                  <a:srgbClr val="252525"/>
                </a:solidFill>
                <a:latin typeface="Garamond"/>
                <a:cs typeface="Garamond"/>
              </a:rPr>
              <a:t>ustawodawczych</a:t>
            </a:r>
            <a:endParaRPr sz="30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4EB778-AE37-4EAC-B19F-817CE3B42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Przebieg procesu karnego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EB1DC18C-4143-4BF5-AF69-109CC43CB7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2584" y="2495549"/>
            <a:ext cx="8266832" cy="313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66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F7D0075-874A-4FF4-AEEA-5D5C0902E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pl-PL" sz="3700">
                <a:solidFill>
                  <a:srgbClr val="FFFFFF"/>
                </a:solidFill>
              </a:rPr>
              <a:t>Przebieg postępowania karnego</a:t>
            </a: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0DC04DD-80C1-4FA3-A260-DD1C8822F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pPr marL="457200" indent="-457200">
              <a:lnSpc>
                <a:spcPct val="90000"/>
              </a:lnSpc>
              <a:buAutoNum type="arabicPeriod"/>
            </a:pPr>
            <a:r>
              <a:rPr lang="pl-PL" sz="1700"/>
              <a:t>Przestępstwo jako przyczyna.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pl-PL" sz="1700"/>
              <a:t> Zawiadomienie o przestępstwie lub informacja o przestępstwie uzyskana w inny sposób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pl-PL" sz="1700"/>
              <a:t> Wszczęcie postępowania w sprawie „in rem”</a:t>
            </a:r>
            <a:r>
              <a:rPr lang="pl-PL" sz="1700">
                <a:sym typeface="Wingdings" panose="05000000000000000000" pitchFamily="2" charset="2"/>
              </a:rPr>
              <a:t> wydanie postanowienia o wszczęciu postępowania przygotowawczego; (art. 303)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pl-PL" sz="1700">
                <a:sym typeface="Wingdings" panose="05000000000000000000" pitchFamily="2" charset="2"/>
              </a:rPr>
              <a:t> Postanowienie o przedstawieniu zarzutów (faza „in personam”- przeciwko określonej osobie)- art. 313 (lub art. 308)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pl-PL" sz="1700">
                <a:sym typeface="Wingdings" panose="05000000000000000000" pitchFamily="2" charset="2"/>
              </a:rPr>
              <a:t> Końcowe zaznajomienie z materiałami postępowania- art. 321 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pl-PL" sz="1700"/>
              <a:t> Postanowienie o zamknięciu postępowania przygotowawczego (art. 321 par 6)</a:t>
            </a:r>
            <a:br>
              <a:rPr lang="pl-PL" sz="1700"/>
            </a:br>
            <a:r>
              <a:rPr lang="pl-PL" sz="1700">
                <a:sym typeface="Wingdings" panose="05000000000000000000" pitchFamily="2" charset="2"/>
              </a:rPr>
              <a:t> Akt oskarżenia lub np. wniosek z art. 335 bądź umorzenie postępowania przygotowawczego</a:t>
            </a:r>
            <a:endParaRPr lang="pl-PL" sz="1700"/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pl-PL" sz="1700"/>
              <a:t> Postępowanie przed sądem I instancji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pl-PL" sz="1700"/>
              <a:t> Postępowanie przed sądem II instancji</a:t>
            </a:r>
          </a:p>
        </p:txBody>
      </p:sp>
    </p:spTree>
    <p:extLst>
      <p:ext uri="{BB962C8B-B14F-4D97-AF65-F5344CB8AC3E}">
        <p14:creationId xmlns:p14="http://schemas.microsoft.com/office/powerpoint/2010/main" val="614586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3947" y="695325"/>
            <a:ext cx="11308053" cy="5114636"/>
          </a:xfrm>
        </p:spPr>
        <p:txBody>
          <a:bodyPr>
            <a:normAutofit/>
          </a:bodyPr>
          <a:lstStyle/>
          <a:p>
            <a:pPr algn="l"/>
            <a:r>
              <a:rPr lang="pl-PL" b="1" u="sng" dirty="0"/>
              <a:t>Ćwiczenia:</a:t>
            </a:r>
            <a:br>
              <a:rPr lang="pl-PL" dirty="0"/>
            </a:br>
            <a:r>
              <a:rPr lang="pl-PL" dirty="0"/>
              <a:t>- obecność na wszystkich zajęciach,</a:t>
            </a:r>
            <a:br>
              <a:rPr lang="pl-PL" dirty="0"/>
            </a:br>
            <a:r>
              <a:rPr lang="pl-PL" dirty="0"/>
              <a:t>- kolokwium pisemne na ostatnich zajęciach,</a:t>
            </a:r>
            <a:br>
              <a:rPr lang="pl-PL" dirty="0"/>
            </a:br>
            <a:r>
              <a:rPr lang="pl-PL" dirty="0"/>
              <a:t>- Aktywność na zajęciach premiowana (dwa plusy= 0,5 oceny w górę- nie dotyczy to oceny </a:t>
            </a:r>
            <a:r>
              <a:rPr lang="pl-PL" dirty="0" err="1"/>
              <a:t>ndst</a:t>
            </a:r>
            <a:r>
              <a:rPr lang="pl-PL" dirty="0"/>
              <a:t>).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05759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6359C1-2D09-4E27-8821-9CE56E837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262626"/>
                </a:solidFill>
              </a:rPr>
              <a:t>Stadia postępowania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84DE465D-EA95-4BC5-A482-72BA4DBEF4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3262953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3437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B5424E-39DF-4D8F-AE32-0E0829216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Podziały stron procesowych</a:t>
            </a:r>
          </a:p>
        </p:txBody>
      </p:sp>
      <p:sp>
        <p:nvSpPr>
          <p:cNvPr id="4" name="Owal 3">
            <a:extLst>
              <a:ext uri="{FF2B5EF4-FFF2-40B4-BE49-F238E27FC236}">
                <a16:creationId xmlns:a16="http://schemas.microsoft.com/office/drawing/2014/main" id="{DD20AE27-CD45-4EFA-B7C6-D4056C113044}"/>
              </a:ext>
            </a:extLst>
          </p:cNvPr>
          <p:cNvSpPr/>
          <p:nvPr/>
        </p:nvSpPr>
        <p:spPr>
          <a:xfrm>
            <a:off x="1295402" y="2817844"/>
            <a:ext cx="4093029" cy="3097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/>
              <a:t>Strony w postępowaniu przygotowawczym</a:t>
            </a:r>
          </a:p>
          <a:p>
            <a:pPr algn="ctr"/>
            <a:endParaRPr lang="pl-PL" sz="2400" b="1" dirty="0"/>
          </a:p>
          <a:p>
            <a:pPr algn="ctr"/>
            <a:r>
              <a:rPr lang="pl-PL" sz="2400" b="1" dirty="0"/>
              <a:t>Pokrzywdzony</a:t>
            </a:r>
            <a:br>
              <a:rPr lang="pl-PL" sz="2400" b="1" dirty="0"/>
            </a:br>
            <a:r>
              <a:rPr lang="pl-PL" sz="2400" b="1" dirty="0"/>
              <a:t>podejrzany</a:t>
            </a:r>
          </a:p>
        </p:txBody>
      </p:sp>
      <p:sp>
        <p:nvSpPr>
          <p:cNvPr id="5" name="Owal 4">
            <a:extLst>
              <a:ext uri="{FF2B5EF4-FFF2-40B4-BE49-F238E27FC236}">
                <a16:creationId xmlns:a16="http://schemas.microsoft.com/office/drawing/2014/main" id="{53EEA3B1-8449-4751-8933-68010EBB54D0}"/>
              </a:ext>
            </a:extLst>
          </p:cNvPr>
          <p:cNvSpPr/>
          <p:nvPr/>
        </p:nvSpPr>
        <p:spPr>
          <a:xfrm>
            <a:off x="6618514" y="2778104"/>
            <a:ext cx="4093029" cy="30977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/>
              <a:t>Strony w postępowaniu sądowym</a:t>
            </a:r>
          </a:p>
          <a:p>
            <a:pPr algn="ctr"/>
            <a:endParaRPr lang="pl-PL" sz="2000" b="1" dirty="0"/>
          </a:p>
          <a:p>
            <a:pPr algn="ctr"/>
            <a:r>
              <a:rPr lang="pl-PL" sz="2000" b="1" dirty="0"/>
              <a:t>Oskarżony</a:t>
            </a:r>
          </a:p>
          <a:p>
            <a:pPr algn="ctr"/>
            <a:r>
              <a:rPr lang="pl-PL" sz="2000" b="1" dirty="0"/>
              <a:t>Oskarżyciel</a:t>
            </a:r>
          </a:p>
          <a:p>
            <a:pPr algn="ctr"/>
            <a:r>
              <a:rPr lang="pl-PL" sz="2000" b="1" dirty="0"/>
              <a:t>(publiczny/posiłkowy/</a:t>
            </a:r>
            <a:br>
              <a:rPr lang="pl-PL" sz="2000" b="1" dirty="0"/>
            </a:br>
            <a:r>
              <a:rPr lang="pl-PL" sz="2000" b="1" dirty="0"/>
              <a:t>prywatny)</a:t>
            </a:r>
          </a:p>
        </p:txBody>
      </p:sp>
    </p:spTree>
    <p:extLst>
      <p:ext uri="{BB962C8B-B14F-4D97-AF65-F5344CB8AC3E}">
        <p14:creationId xmlns:p14="http://schemas.microsoft.com/office/powerpoint/2010/main" val="1646240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62E67C-7A42-4AB3-9385-F165732C4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Rodzaje oskarżycieli </a:t>
            </a:r>
          </a:p>
        </p:txBody>
      </p:sp>
      <p:sp>
        <p:nvSpPr>
          <p:cNvPr id="4" name="Owal 3">
            <a:extLst>
              <a:ext uri="{FF2B5EF4-FFF2-40B4-BE49-F238E27FC236}">
                <a16:creationId xmlns:a16="http://schemas.microsoft.com/office/drawing/2014/main" id="{62C1D223-1BE3-4FE1-A7E0-72AB9093E9C0}"/>
              </a:ext>
            </a:extLst>
          </p:cNvPr>
          <p:cNvSpPr/>
          <p:nvPr/>
        </p:nvSpPr>
        <p:spPr>
          <a:xfrm>
            <a:off x="1295402" y="2911151"/>
            <a:ext cx="2436843" cy="1660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/>
              <a:t>Publiczny</a:t>
            </a: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086D209F-4126-4149-9B68-A55DD4F757C5}"/>
              </a:ext>
            </a:extLst>
          </p:cNvPr>
          <p:cNvSpPr/>
          <p:nvPr/>
        </p:nvSpPr>
        <p:spPr>
          <a:xfrm>
            <a:off x="4870580" y="3153747"/>
            <a:ext cx="2687216" cy="1418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/>
              <a:t>Prywatny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1E20325C-A844-4108-9530-FF8BC8074260}"/>
              </a:ext>
            </a:extLst>
          </p:cNvPr>
          <p:cNvSpPr/>
          <p:nvPr/>
        </p:nvSpPr>
        <p:spPr>
          <a:xfrm>
            <a:off x="8696131" y="2911150"/>
            <a:ext cx="2436843" cy="1660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/>
              <a:t>Posiłkowy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DED687B-3FE0-4D6F-9C7A-673E5EF4A855}"/>
              </a:ext>
            </a:extLst>
          </p:cNvPr>
          <p:cNvSpPr txBox="1"/>
          <p:nvPr/>
        </p:nvSpPr>
        <p:spPr>
          <a:xfrm>
            <a:off x="989045" y="4609323"/>
            <a:ext cx="2743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=organ państwa, który wnosi akt oskarżenia w sprawach o przestępstwa ścigane z oskarżenia publicznego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33D9D34-0FFE-434F-9947-8735657DE4C9}"/>
              </a:ext>
            </a:extLst>
          </p:cNvPr>
          <p:cNvSpPr txBox="1"/>
          <p:nvPr/>
        </p:nvSpPr>
        <p:spPr>
          <a:xfrm>
            <a:off x="4310743" y="4572001"/>
            <a:ext cx="32470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= pokrzywdzony</a:t>
            </a:r>
            <a:br>
              <a:rPr lang="pl-PL" sz="2000" dirty="0"/>
            </a:br>
            <a:r>
              <a:rPr lang="pl-PL" sz="2000" dirty="0"/>
              <a:t>Wnosi i popiera akt oskarżenia w sprawach ściganych z oskarżenia prywatnego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E39064E-2D6C-49A3-B6F7-9771A50C21B7}"/>
              </a:ext>
            </a:extLst>
          </p:cNvPr>
          <p:cNvSpPr txBox="1"/>
          <p:nvPr/>
        </p:nvSpPr>
        <p:spPr>
          <a:xfrm>
            <a:off x="8322906" y="4635672"/>
            <a:ext cx="30417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pl-PL" sz="2000" dirty="0"/>
              <a:t>uboczny- działa obok oskarżyciela publicznego </a:t>
            </a:r>
          </a:p>
          <a:p>
            <a:pPr marL="342900" indent="-342900">
              <a:buAutoNum type="alphaLcPeriod"/>
            </a:pPr>
            <a:r>
              <a:rPr lang="pl-PL" sz="2000" dirty="0"/>
              <a:t> subsydiarny- działa zamiast oskarżyciela publicznego</a:t>
            </a:r>
          </a:p>
        </p:txBody>
      </p:sp>
    </p:spTree>
    <p:extLst>
      <p:ext uri="{BB962C8B-B14F-4D97-AF65-F5344CB8AC3E}">
        <p14:creationId xmlns:p14="http://schemas.microsoft.com/office/powerpoint/2010/main" val="371168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8B5C1B1-0BC3-492D-BDBE-5E97FD071C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8173" r="293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D5DB3F8-EE8E-42CB-8AE3-176E4AD58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FFFFFF"/>
                </a:solidFill>
              </a:rPr>
              <a:t>Pokrzywdzony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99035B-BD7D-4F10-9BD6-4F67DC519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à"/>
            </a:pPr>
            <a:r>
              <a:rPr lang="pl-PL" sz="2200" dirty="0">
                <a:solidFill>
                  <a:srgbClr val="FFFFFF"/>
                </a:solidFill>
                <a:sym typeface="Wingdings" panose="05000000000000000000" pitchFamily="2" charset="2"/>
              </a:rPr>
              <a:t>Ofiara przestępstwa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pl-PL" sz="2200" dirty="0">
                <a:solidFill>
                  <a:srgbClr val="FFFFFF"/>
                </a:solidFill>
                <a:sym typeface="Wingdings" panose="05000000000000000000" pitchFamily="2" charset="2"/>
              </a:rPr>
              <a:t> wynika z przepisów prawa materialnego (kryterium</a:t>
            </a:r>
            <a:r>
              <a:rPr lang="pl-PL" sz="2200" b="1" dirty="0">
                <a:solidFill>
                  <a:srgbClr val="FFFFFF"/>
                </a:solidFill>
                <a:sym typeface="Wingdings" panose="05000000000000000000" pitchFamily="2" charset="2"/>
              </a:rPr>
              <a:t> bezpośredniości </a:t>
            </a:r>
            <a:r>
              <a:rPr lang="pl-PL" sz="2200" dirty="0">
                <a:solidFill>
                  <a:srgbClr val="FFFFFF"/>
                </a:solidFill>
                <a:sym typeface="Wingdings" panose="05000000000000000000" pitchFamily="2" charset="2"/>
              </a:rPr>
              <a:t>pokrzywdzenia)- np. art. 178a k.k. =nietrzeźwy kierowca – brak pokrzywdzonego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pl-PL" sz="2200" dirty="0">
                <a:solidFill>
                  <a:srgbClr val="FFFFFF"/>
                </a:solidFill>
                <a:sym typeface="Wingdings" panose="05000000000000000000" pitchFamily="2" charset="2"/>
              </a:rPr>
              <a:t> ma status strony w postępowaniu przygotowawczym </a:t>
            </a:r>
            <a:r>
              <a:rPr lang="pl-PL" sz="2200" b="1" dirty="0">
                <a:solidFill>
                  <a:srgbClr val="FFFFFF"/>
                </a:solidFill>
                <a:sym typeface="Wingdings" panose="05000000000000000000" pitchFamily="2" charset="2"/>
              </a:rPr>
              <a:t>(art. 299 </a:t>
            </a:r>
            <a:r>
              <a:rPr lang="pl-PL" sz="2200" b="1" dirty="0">
                <a:solidFill>
                  <a:srgbClr val="FFFFFF"/>
                </a:solidFill>
              </a:rPr>
              <a:t>§ 1 k.p.k.)</a:t>
            </a:r>
            <a:r>
              <a:rPr lang="pl-PL" sz="2200" b="1" dirty="0">
                <a:solidFill>
                  <a:srgbClr val="FFFFFF"/>
                </a:solidFill>
                <a:sym typeface="Wingdings" panose="05000000000000000000" pitchFamily="2" charset="2"/>
              </a:rPr>
              <a:t>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pl-PL" sz="2200" dirty="0">
                <a:solidFill>
                  <a:srgbClr val="FFFFFF"/>
                </a:solidFill>
                <a:sym typeface="Wingdings" panose="05000000000000000000" pitchFamily="2" charset="2"/>
              </a:rPr>
              <a:t> aby być stroną w postępowaniu sądowym musi złożyć oświadczenie o działaniu jako oskarżyciel posiłkowy uboczny </a:t>
            </a:r>
            <a:r>
              <a:rPr lang="pl-PL" sz="2200" b="1" dirty="0">
                <a:solidFill>
                  <a:srgbClr val="FFFFFF"/>
                </a:solidFill>
                <a:sym typeface="Wingdings" panose="05000000000000000000" pitchFamily="2" charset="2"/>
              </a:rPr>
              <a:t>(art. 54  </a:t>
            </a:r>
            <a:r>
              <a:rPr lang="pl-PL" sz="2200" b="1" dirty="0">
                <a:solidFill>
                  <a:srgbClr val="FFFFFF"/>
                </a:solidFill>
              </a:rPr>
              <a:t>§ 1 k.p.k.) lub wnieść prywatny akt oskarżenia w sprawach o przestępstwa ścigane z oskarżenia prywatnego</a:t>
            </a:r>
            <a:endParaRPr lang="pl-PL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805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5004DD-5991-42F7-80C6-FF4449189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Podział organów procesowych </a:t>
            </a:r>
            <a:br>
              <a:rPr lang="pl-PL" dirty="0"/>
            </a:br>
            <a:r>
              <a:rPr lang="pl-PL" sz="2800" dirty="0"/>
              <a:t>(w zależności od stadium procesu)</a:t>
            </a:r>
            <a:endParaRPr lang="pl-PL" dirty="0"/>
          </a:p>
        </p:txBody>
      </p:sp>
      <p:sp>
        <p:nvSpPr>
          <p:cNvPr id="4" name="Owal 3">
            <a:extLst>
              <a:ext uri="{FF2B5EF4-FFF2-40B4-BE49-F238E27FC236}">
                <a16:creationId xmlns:a16="http://schemas.microsoft.com/office/drawing/2014/main" id="{81E0BEFB-0176-43F4-8BF0-3C764D441A9D}"/>
              </a:ext>
            </a:extLst>
          </p:cNvPr>
          <p:cNvSpPr/>
          <p:nvPr/>
        </p:nvSpPr>
        <p:spPr>
          <a:xfrm>
            <a:off x="1088571" y="2780524"/>
            <a:ext cx="3184848" cy="25939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/>
              <a:t>Organy postępowania</a:t>
            </a:r>
          </a:p>
          <a:p>
            <a:pPr algn="ctr"/>
            <a:r>
              <a:rPr lang="pl-PL" sz="2000" b="1" dirty="0"/>
              <a:t>przygotowawczego</a:t>
            </a:r>
          </a:p>
        </p:txBody>
      </p:sp>
      <p:sp>
        <p:nvSpPr>
          <p:cNvPr id="5" name="Owal 4">
            <a:extLst>
              <a:ext uri="{FF2B5EF4-FFF2-40B4-BE49-F238E27FC236}">
                <a16:creationId xmlns:a16="http://schemas.microsoft.com/office/drawing/2014/main" id="{69A91509-91F9-4609-AD87-D1389D7396AD}"/>
              </a:ext>
            </a:extLst>
          </p:cNvPr>
          <p:cNvSpPr/>
          <p:nvPr/>
        </p:nvSpPr>
        <p:spPr>
          <a:xfrm>
            <a:off x="4777273" y="3011368"/>
            <a:ext cx="2911151" cy="24446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/>
              <a:t>Organy postępowania</a:t>
            </a:r>
          </a:p>
          <a:p>
            <a:pPr algn="ctr"/>
            <a:r>
              <a:rPr lang="pl-PL" sz="2400" b="1" dirty="0"/>
              <a:t>sądowego</a:t>
            </a:r>
          </a:p>
        </p:txBody>
      </p:sp>
      <p:sp>
        <p:nvSpPr>
          <p:cNvPr id="6" name="Owal 5">
            <a:extLst>
              <a:ext uri="{FF2B5EF4-FFF2-40B4-BE49-F238E27FC236}">
                <a16:creationId xmlns:a16="http://schemas.microsoft.com/office/drawing/2014/main" id="{E9681E75-A18B-4E3F-B980-A49340E60B42}"/>
              </a:ext>
            </a:extLst>
          </p:cNvPr>
          <p:cNvSpPr/>
          <p:nvPr/>
        </p:nvSpPr>
        <p:spPr>
          <a:xfrm>
            <a:off x="8192278" y="2780523"/>
            <a:ext cx="2911151" cy="25939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/>
              <a:t>Organy postępowania</a:t>
            </a:r>
          </a:p>
          <a:p>
            <a:pPr algn="ctr"/>
            <a:r>
              <a:rPr lang="pl-PL" sz="2000" b="1" dirty="0"/>
              <a:t>wykonawczego</a:t>
            </a:r>
          </a:p>
        </p:txBody>
      </p:sp>
    </p:spTree>
    <p:extLst>
      <p:ext uri="{BB962C8B-B14F-4D97-AF65-F5344CB8AC3E}">
        <p14:creationId xmlns:p14="http://schemas.microsoft.com/office/powerpoint/2010/main" val="130746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2103CE-F9FB-4E21-9843-9853571A0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23E740-6B4D-4825-9745-A09AA5F35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1758ABE-BFF3-4F3D-B54E-7EE9A5F7F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47" y="0"/>
            <a:ext cx="112153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3357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EC1E9DC-7B64-437A-9009-9444728DF1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604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1137A11-DC79-4D2D-869F-71969CB24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pl-PL" b="1">
                <a:solidFill>
                  <a:srgbClr val="FFFFFF"/>
                </a:solidFill>
              </a:rPr>
              <a:t>Pojęcie właściwości sądu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6C7E02-C0C1-49A6-861C-5C017F17C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000">
                <a:solidFill>
                  <a:srgbClr val="FFFFFF"/>
                </a:solidFill>
              </a:rPr>
              <a:t> Oznacza </a:t>
            </a:r>
            <a:r>
              <a:rPr lang="pl-PL" sz="2000" i="1">
                <a:solidFill>
                  <a:srgbClr val="FFFFFF"/>
                </a:solidFill>
              </a:rPr>
              <a:t>obowiązek i zarazem uprawnienie sądu do dokonania określonej czynności procesowej lub zespołu czynności procesowych          (</a:t>
            </a:r>
            <a:r>
              <a:rPr lang="pl-PL" sz="2000">
                <a:solidFill>
                  <a:srgbClr val="FFFFFF"/>
                </a:solidFill>
              </a:rPr>
              <a:t>J. Skorupka, </a:t>
            </a:r>
            <a:r>
              <a:rPr lang="pl-PL" sz="2000" i="1">
                <a:solidFill>
                  <a:srgbClr val="FFFFFF"/>
                </a:solidFill>
              </a:rPr>
              <a:t>Proces karny, </a:t>
            </a:r>
            <a:r>
              <a:rPr lang="pl-PL" sz="2000">
                <a:solidFill>
                  <a:srgbClr val="FFFFFF"/>
                </a:solidFill>
              </a:rPr>
              <a:t>Warszawa 2017, s. 264)</a:t>
            </a:r>
          </a:p>
          <a:p>
            <a:pPr>
              <a:lnSpc>
                <a:spcPct val="90000"/>
              </a:lnSpc>
            </a:pPr>
            <a:r>
              <a:rPr lang="pl-PL" sz="2000">
                <a:solidFill>
                  <a:srgbClr val="FFFFFF"/>
                </a:solidFill>
              </a:rPr>
              <a:t> Rodzaje właściwości sądu: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à"/>
            </a:pPr>
            <a:r>
              <a:rPr lang="pl-PL" sz="2000">
                <a:solidFill>
                  <a:srgbClr val="FFFFFF"/>
                </a:solidFill>
                <a:sym typeface="Wingdings" panose="05000000000000000000" pitchFamily="2" charset="2"/>
              </a:rPr>
              <a:t>rzeczowa,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à"/>
            </a:pPr>
            <a:r>
              <a:rPr lang="pl-PL" sz="2000">
                <a:solidFill>
                  <a:srgbClr val="FFFFFF"/>
                </a:solidFill>
                <a:sym typeface="Wingdings" panose="05000000000000000000" pitchFamily="2" charset="2"/>
              </a:rPr>
              <a:t> miejscowa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à"/>
            </a:pPr>
            <a:r>
              <a:rPr lang="pl-PL" sz="2000">
                <a:solidFill>
                  <a:srgbClr val="FFFFFF"/>
                </a:solidFill>
                <a:sym typeface="Wingdings" panose="05000000000000000000" pitchFamily="2" charset="2"/>
              </a:rPr>
              <a:t> funkcjonalna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à"/>
            </a:pPr>
            <a:r>
              <a:rPr lang="pl-PL" sz="2000">
                <a:solidFill>
                  <a:srgbClr val="FFFFFF"/>
                </a:solidFill>
                <a:sym typeface="Wingdings" panose="05000000000000000000" pitchFamily="2" charset="2"/>
              </a:rPr>
              <a:t> z delegacji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à"/>
            </a:pPr>
            <a:r>
              <a:rPr lang="pl-PL" sz="2000">
                <a:solidFill>
                  <a:srgbClr val="FFFFFF"/>
                </a:solidFill>
                <a:sym typeface="Wingdings" panose="05000000000000000000" pitchFamily="2" charset="2"/>
              </a:rPr>
              <a:t> z łączności spraw</a:t>
            </a:r>
          </a:p>
        </p:txBody>
      </p:sp>
    </p:spTree>
    <p:extLst>
      <p:ext uri="{BB962C8B-B14F-4D97-AF65-F5344CB8AC3E}">
        <p14:creationId xmlns:p14="http://schemas.microsoft.com/office/powerpoint/2010/main" val="3548902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C11BE52-3F06-4810-90AE-918D100DBB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D5FF924-E0B5-4776-B953-27A3D498A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pl-PL" b="1">
                <a:solidFill>
                  <a:srgbClr val="FFFFFF"/>
                </a:solidFill>
              </a:rPr>
              <a:t>Podejrzany, a oskarżony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2764CF-B62D-452E-8B6E-52E307B32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>
                <a:solidFill>
                  <a:srgbClr val="FFFFFF"/>
                </a:solidFill>
              </a:rPr>
              <a:t>Art. 71. § 1. Za podejrzanego uważa się osobę, co do której wydano postanowienie o przedstawieniu zarzutów albo której bez wydania takiego postanowienia postawiono zarzut w związku z przystąpieniem do przesłuchania w charakterze podejrzanego.</a:t>
            </a:r>
          </a:p>
          <a:p>
            <a:pPr marL="0" indent="0">
              <a:buNone/>
            </a:pPr>
            <a:r>
              <a:rPr lang="pl-PL">
                <a:solidFill>
                  <a:srgbClr val="FFFFFF"/>
                </a:solidFill>
              </a:rPr>
              <a:t>§ 2. Za oskarżonego uważa się osobę, przeciwko której wniesiono oskarżenie do sądu, a także osobę, co do której prokurator złożył wniosek wskazany w art. 335 § 1 lub wniosek o warunkowe umorzenie postępowania.</a:t>
            </a:r>
          </a:p>
        </p:txBody>
      </p:sp>
    </p:spTree>
    <p:extLst>
      <p:ext uri="{BB962C8B-B14F-4D97-AF65-F5344CB8AC3E}">
        <p14:creationId xmlns:p14="http://schemas.microsoft.com/office/powerpoint/2010/main" val="451397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37E24E6-3975-43AA-91A1-39332C8AA9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154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33F1100-B706-4462-BF05-EC2871569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Obrońca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EDB407-AEB9-49D8-8628-FD4D50411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l-PL" dirty="0">
                <a:solidFill>
                  <a:srgbClr val="FFFFFF"/>
                </a:solidFill>
              </a:rPr>
              <a:t>Może nim być zarówno adwokat jak i radca prawny (od lipca 2015r.),</a:t>
            </a:r>
          </a:p>
          <a:p>
            <a:pPr>
              <a:buFontTx/>
              <a:buChar char="-"/>
            </a:pPr>
            <a:r>
              <a:rPr lang="pl-PL" dirty="0">
                <a:solidFill>
                  <a:srgbClr val="FFFFFF"/>
                </a:solidFill>
              </a:rPr>
              <a:t> Może podejmować działania wyłącznie na korzyść klienta,</a:t>
            </a:r>
          </a:p>
          <a:p>
            <a:pPr>
              <a:buFontTx/>
              <a:buChar char="-"/>
            </a:pPr>
            <a:r>
              <a:rPr lang="pl-PL" dirty="0">
                <a:solidFill>
                  <a:srgbClr val="FFFFFF"/>
                </a:solidFill>
              </a:rPr>
              <a:t> może korzystać z niego podejrzany i oskarżony,</a:t>
            </a:r>
          </a:p>
          <a:p>
            <a:pPr>
              <a:buFontTx/>
              <a:buChar char="-"/>
            </a:pPr>
            <a:r>
              <a:rPr lang="pl-PL" dirty="0">
                <a:solidFill>
                  <a:srgbClr val="FFFFFF"/>
                </a:solidFill>
              </a:rPr>
              <a:t> są przypadki, w których jego posiadanie jest obligatoryjne,</a:t>
            </a:r>
          </a:p>
          <a:p>
            <a:pPr>
              <a:buFontTx/>
              <a:buChar char="-"/>
            </a:pPr>
            <a:r>
              <a:rPr lang="pl-PL" dirty="0">
                <a:solidFill>
                  <a:srgbClr val="FFFFFF"/>
                </a:solidFill>
              </a:rPr>
              <a:t> istnieje instytucja obrońcy z urzędu.</a:t>
            </a:r>
          </a:p>
        </p:txBody>
      </p:sp>
    </p:spTree>
    <p:extLst>
      <p:ext uri="{BB962C8B-B14F-4D97-AF65-F5344CB8AC3E}">
        <p14:creationId xmlns:p14="http://schemas.microsoft.com/office/powerpoint/2010/main" val="3252654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4BCAE8-8D88-4CDD-912A-173D8B58F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9608805" cy="4551947"/>
          </a:xfrm>
        </p:spPr>
        <p:txBody>
          <a:bodyPr/>
          <a:lstStyle/>
          <a:p>
            <a:endParaRPr lang="pl-PL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B6B6547-3339-4686-A048-B28502D65E78}"/>
              </a:ext>
            </a:extLst>
          </p:cNvPr>
          <p:cNvGraphicFramePr/>
          <p:nvPr/>
        </p:nvGraphicFramePr>
        <p:xfrm>
          <a:off x="5494420" y="1620253"/>
          <a:ext cx="7240337" cy="4845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DFD71578-926A-4BD9-80A8-305B8F4DEC5D}"/>
              </a:ext>
            </a:extLst>
          </p:cNvPr>
          <p:cNvSpPr txBox="1"/>
          <p:nvPr/>
        </p:nvSpPr>
        <p:spPr>
          <a:xfrm>
            <a:off x="1748589" y="890338"/>
            <a:ext cx="56468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Uczestnicy postępowania przygotowawczego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C3F967A-A366-4732-8E72-8A18D5866E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9196" y="2275332"/>
            <a:ext cx="2724888" cy="4194893"/>
          </a:xfrm>
          <a:prstGeom prst="rect">
            <a:avLst/>
          </a:prstGeom>
        </p:spPr>
      </p:pic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649F4529-D6EE-4DDE-80DB-844E60EEE04C}"/>
              </a:ext>
            </a:extLst>
          </p:cNvPr>
          <p:cNvSpPr/>
          <p:nvPr/>
        </p:nvSpPr>
        <p:spPr>
          <a:xfrm>
            <a:off x="4726669" y="5609494"/>
            <a:ext cx="978408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7137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53E336-6BA7-4A2A-8079-69C3CDC5F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161" y="142875"/>
            <a:ext cx="10410910" cy="5666874"/>
          </a:xfrm>
        </p:spPr>
        <p:txBody>
          <a:bodyPr>
            <a:normAutofit/>
          </a:bodyPr>
          <a:lstStyle/>
          <a:p>
            <a:pPr algn="l"/>
            <a:r>
              <a:rPr lang="pl-PL" sz="2400" b="1" u="sng" dirty="0"/>
              <a:t>PODRĘCZNIKI I MATERIAŁY</a:t>
            </a:r>
            <a:br>
              <a:rPr lang="pl-PL" sz="2400" dirty="0"/>
            </a:br>
            <a:r>
              <a:rPr lang="pl-PL" sz="2400" dirty="0"/>
              <a:t>• Kodeks postępowania karnego–wybrane fragmenty (uwaga! nowelizacja 2019)</a:t>
            </a:r>
            <a:br>
              <a:rPr lang="pl-PL" sz="2400" dirty="0"/>
            </a:br>
            <a:r>
              <a:rPr lang="pl-PL" sz="2400" dirty="0"/>
              <a:t>• podręcznik: J. Skorupka (red.), Proces karny, Warszawa 2019</a:t>
            </a:r>
            <a:br>
              <a:rPr lang="pl-PL" sz="2400" dirty="0"/>
            </a:br>
            <a:r>
              <a:rPr lang="pl-PL" sz="2400" dirty="0"/>
              <a:t>• pozostałe źródła: Konstytucja RP –rozdział II i VIII w zakresie dot. postępowania karnego Europejska Konwencja Praw Człowieka –art. 5, 6, 13</a:t>
            </a:r>
            <a:br>
              <a:rPr lang="pl-PL" sz="2400" dirty="0"/>
            </a:br>
            <a:br>
              <a:rPr lang="pl-PL" sz="2400" dirty="0"/>
            </a:br>
            <a:r>
              <a:rPr lang="pl-PL" sz="2400" b="1" dirty="0"/>
              <a:t>Proszę uwzględnić w toku nauki, iż znajomość wyłącznie przepisów kodeksu nie jest wystarczająca dla zaliczenia przedmiotu. Bezwzględnie konieczne jest poszerzenie wiedzy z pomocą podręcznika. Ograniczenie się do analizy treści prezentacji udostępnianych przez wykładowców również nie pozwoli na zaliczenie przedmiotu.</a:t>
            </a:r>
          </a:p>
        </p:txBody>
      </p:sp>
    </p:spTree>
    <p:extLst>
      <p:ext uri="{BB962C8B-B14F-4D97-AF65-F5344CB8AC3E}">
        <p14:creationId xmlns:p14="http://schemas.microsoft.com/office/powerpoint/2010/main" val="14166678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998341-430F-4E04-B2A5-5F83818D4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685800"/>
            <a:ext cx="9905584" cy="5410200"/>
          </a:xfrm>
        </p:spPr>
        <p:txBody>
          <a:bodyPr/>
          <a:lstStyle/>
          <a:p>
            <a:endParaRPr lang="pl-PL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AED3C24-179B-4BCE-BDFC-FC70929022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2552861"/>
              </p:ext>
            </p:extLst>
          </p:nvPr>
        </p:nvGraphicFramePr>
        <p:xfrm>
          <a:off x="585619" y="640292"/>
          <a:ext cx="11165305" cy="5376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243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73BD9F-4351-43D8-B322-48F27028F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82047" cy="5650832"/>
          </a:xfrm>
        </p:spPr>
        <p:txBody>
          <a:bodyPr/>
          <a:lstStyle/>
          <a:p>
            <a:endParaRPr lang="pl-PL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F956686-9F87-4766-93EB-403920C2AC23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72121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443018" y="2210008"/>
          <a:ext cx="8178800" cy="3956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BD1B8E1E-B830-46D1-996D-8939071CBCE4}"/>
              </a:ext>
            </a:extLst>
          </p:cNvPr>
          <p:cNvSpPr txBox="1"/>
          <p:nvPr/>
        </p:nvSpPr>
        <p:spPr>
          <a:xfrm>
            <a:off x="1796716" y="834189"/>
            <a:ext cx="5502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/>
              <a:t>Skargi oskarżyciela publicznego</a:t>
            </a:r>
          </a:p>
        </p:txBody>
      </p:sp>
    </p:spTree>
    <p:extLst>
      <p:ext uri="{BB962C8B-B14F-4D97-AF65-F5344CB8AC3E}">
        <p14:creationId xmlns:p14="http://schemas.microsoft.com/office/powerpoint/2010/main" val="16046275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171980" cy="5474855"/>
          </a:xfrm>
        </p:spPr>
        <p:txBody>
          <a:bodyPr/>
          <a:lstStyle/>
          <a:p>
            <a:r>
              <a:rPr lang="pl-PL" dirty="0"/>
              <a:t>Jeżeli akt oskarżenia odpowiada warunkom formalnym i sąd nie przekaże prokuratorowi sprawy w celu uzupełnienia istotnych braków postępowania, stronom </a:t>
            </a:r>
            <a:r>
              <a:rPr lang="pl-PL" b="1" dirty="0"/>
              <a:t>doręcza się zawiadomienie o rozprawie głównej</a:t>
            </a:r>
            <a:r>
              <a:rPr lang="pl-PL" dirty="0"/>
              <a:t>.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28785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49116" y="1620254"/>
            <a:ext cx="9531684" cy="4082046"/>
          </a:xfrm>
        </p:spPr>
        <p:txBody>
          <a:bodyPr/>
          <a:lstStyle/>
          <a:p>
            <a:endParaRPr lang="pl-PL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032000" y="2302042"/>
          <a:ext cx="8128000" cy="3836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66A9479A-D591-4E29-8A11-D5720D87E07B}"/>
              </a:ext>
            </a:extLst>
          </p:cNvPr>
          <p:cNvSpPr txBox="1"/>
          <p:nvPr/>
        </p:nvSpPr>
        <p:spPr>
          <a:xfrm>
            <a:off x="1918368" y="490616"/>
            <a:ext cx="47965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/>
              <a:t>Organy postępowania sądowego:</a:t>
            </a:r>
          </a:p>
        </p:txBody>
      </p:sp>
    </p:spTree>
    <p:extLst>
      <p:ext uri="{BB962C8B-B14F-4D97-AF65-F5344CB8AC3E}">
        <p14:creationId xmlns:p14="http://schemas.microsoft.com/office/powerpoint/2010/main" val="30719396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34121112"/>
              </p:ext>
            </p:extLst>
          </p:nvPr>
        </p:nvGraphicFramePr>
        <p:xfrm>
          <a:off x="2224506" y="14986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rostokąt 3"/>
          <p:cNvSpPr/>
          <p:nvPr/>
        </p:nvSpPr>
        <p:spPr>
          <a:xfrm>
            <a:off x="3276600" y="800100"/>
            <a:ext cx="5638800" cy="139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Strony postępowania jurysdykcyjnego</a:t>
            </a:r>
          </a:p>
        </p:txBody>
      </p:sp>
    </p:spTree>
    <p:extLst>
      <p:ext uri="{BB962C8B-B14F-4D97-AF65-F5344CB8AC3E}">
        <p14:creationId xmlns:p14="http://schemas.microsoft.com/office/powerpoint/2010/main" val="40790299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6911996-F894-4598-9699-BBE3598A3FA3}"/>
              </a:ext>
            </a:extLst>
          </p:cNvPr>
          <p:cNvGraphicFramePr/>
          <p:nvPr/>
        </p:nvGraphicFramePr>
        <p:xfrm>
          <a:off x="2031999" y="719666"/>
          <a:ext cx="9895305" cy="6145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0DB41E68-DD1B-4370-891A-62DA3200241D}"/>
              </a:ext>
            </a:extLst>
          </p:cNvPr>
          <p:cNvGraphicFramePr/>
          <p:nvPr/>
        </p:nvGraphicFramePr>
        <p:xfrm>
          <a:off x="2587925" y="56264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40110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24C52C-8B0A-4F66-8C27-7DCDD154D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Pojęcie prawa karnego </a:t>
            </a:r>
            <a:r>
              <a:rPr lang="pl-PL" b="1" i="1" dirty="0"/>
              <a:t>sensu largo</a:t>
            </a:r>
          </a:p>
        </p:txBody>
      </p:sp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23B02D83-20F5-4526-A225-7949488E7CC1}"/>
              </a:ext>
            </a:extLst>
          </p:cNvPr>
          <p:cNvCxnSpPr/>
          <p:nvPr/>
        </p:nvCxnSpPr>
        <p:spPr>
          <a:xfrm flipH="1">
            <a:off x="3090689" y="2443491"/>
            <a:ext cx="895350" cy="121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AA3BF1D2-886B-4DC3-8C73-AC31F396D640}"/>
              </a:ext>
            </a:extLst>
          </p:cNvPr>
          <p:cNvCxnSpPr/>
          <p:nvPr/>
        </p:nvCxnSpPr>
        <p:spPr>
          <a:xfrm>
            <a:off x="5000625" y="3162302"/>
            <a:ext cx="171450" cy="1409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6FCC93DD-597B-4F17-A770-AFE7C5438180}"/>
              </a:ext>
            </a:extLst>
          </p:cNvPr>
          <p:cNvCxnSpPr/>
          <p:nvPr/>
        </p:nvCxnSpPr>
        <p:spPr>
          <a:xfrm>
            <a:off x="6915150" y="2495550"/>
            <a:ext cx="990600" cy="121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990F3BA-EC07-4671-A3A5-7297EB73DDFC}"/>
              </a:ext>
            </a:extLst>
          </p:cNvPr>
          <p:cNvSpPr txBox="1"/>
          <p:nvPr/>
        </p:nvSpPr>
        <p:spPr>
          <a:xfrm>
            <a:off x="612911" y="3714750"/>
            <a:ext cx="3880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/>
              <a:t>Prawo karne materialne 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324A015-5949-4B44-9DFD-92368FD939C6}"/>
              </a:ext>
            </a:extLst>
          </p:cNvPr>
          <p:cNvSpPr txBox="1"/>
          <p:nvPr/>
        </p:nvSpPr>
        <p:spPr>
          <a:xfrm>
            <a:off x="3538364" y="4634248"/>
            <a:ext cx="3872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/>
              <a:t>Prawo karne procesowe 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924FA64-A8DC-49BC-B5C8-6F8D79C1D6E6}"/>
              </a:ext>
            </a:extLst>
          </p:cNvPr>
          <p:cNvSpPr txBox="1"/>
          <p:nvPr/>
        </p:nvSpPr>
        <p:spPr>
          <a:xfrm>
            <a:off x="6186661" y="3849418"/>
            <a:ext cx="4089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/>
              <a:t>Prawo karne wykonawcze</a:t>
            </a:r>
          </a:p>
        </p:txBody>
      </p:sp>
    </p:spTree>
    <p:extLst>
      <p:ext uri="{BB962C8B-B14F-4D97-AF65-F5344CB8AC3E}">
        <p14:creationId xmlns:p14="http://schemas.microsoft.com/office/powerpoint/2010/main" val="4261350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3584DB4-38E3-4E43-A71B-9AA90E456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pl-PL" u="sng">
                <a:solidFill>
                  <a:srgbClr val="262626"/>
                </a:solidFill>
              </a:rPr>
              <a:t>Pojęcie procesu karnego</a:t>
            </a: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2A58DE20-3449-4D0F-BB6A-40D2D91921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1525114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544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5983" y="2421635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71" y="0"/>
                </a:lnTo>
              </a:path>
            </a:pathLst>
          </a:custGeom>
          <a:ln w="15240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88952" cy="6856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8076" y="609600"/>
            <a:ext cx="10972800" cy="5638800"/>
          </a:xfrm>
          <a:custGeom>
            <a:avLst/>
            <a:gdLst/>
            <a:ahLst/>
            <a:cxnLst/>
            <a:rect l="l" t="t" r="r" b="b"/>
            <a:pathLst>
              <a:path w="10972800" h="5638800">
                <a:moveTo>
                  <a:pt x="0" y="5638800"/>
                </a:moveTo>
                <a:lnTo>
                  <a:pt x="10972800" y="5638800"/>
                </a:lnTo>
                <a:lnTo>
                  <a:pt x="10972800" y="0"/>
                </a:lnTo>
                <a:lnTo>
                  <a:pt x="0" y="0"/>
                </a:lnTo>
                <a:lnTo>
                  <a:pt x="0" y="5638800"/>
                </a:lnTo>
                <a:close/>
              </a:path>
            </a:pathLst>
          </a:custGeom>
          <a:ln w="15240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153155"/>
            <a:ext cx="762000" cy="6065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437619" y="3153155"/>
            <a:ext cx="754379" cy="6065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42541" y="1240916"/>
            <a:ext cx="81006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0"/>
              <a:t>Podstawowe </a:t>
            </a:r>
            <a:r>
              <a:rPr sz="4400" spc="-5"/>
              <a:t>pojęcie procesu</a:t>
            </a:r>
            <a:r>
              <a:rPr sz="4400" spc="60"/>
              <a:t> </a:t>
            </a:r>
            <a:r>
              <a:rPr sz="4400" spc="20"/>
              <a:t>karnego</a:t>
            </a:r>
            <a:endParaRPr sz="4400"/>
          </a:p>
        </p:txBody>
      </p:sp>
      <p:sp>
        <p:nvSpPr>
          <p:cNvPr id="8" name="object 8"/>
          <p:cNvSpPr/>
          <p:nvPr/>
        </p:nvSpPr>
        <p:spPr>
          <a:xfrm>
            <a:off x="1299972" y="2851404"/>
            <a:ext cx="4392295" cy="2635250"/>
          </a:xfrm>
          <a:custGeom>
            <a:avLst/>
            <a:gdLst/>
            <a:ahLst/>
            <a:cxnLst/>
            <a:rect l="l" t="t" r="r" b="b"/>
            <a:pathLst>
              <a:path w="4392295" h="2635250">
                <a:moveTo>
                  <a:pt x="0" y="2634996"/>
                </a:moveTo>
                <a:lnTo>
                  <a:pt x="4392168" y="2634996"/>
                </a:lnTo>
                <a:lnTo>
                  <a:pt x="4392168" y="0"/>
                </a:lnTo>
                <a:lnTo>
                  <a:pt x="0" y="0"/>
                </a:lnTo>
                <a:lnTo>
                  <a:pt x="0" y="2634996"/>
                </a:lnTo>
                <a:close/>
              </a:path>
            </a:pathLst>
          </a:custGeom>
          <a:solidFill>
            <a:srgbClr val="D97828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99972" y="2851404"/>
            <a:ext cx="4392295" cy="2635250"/>
          </a:xfrm>
          <a:custGeom>
            <a:avLst/>
            <a:gdLst/>
            <a:ahLst/>
            <a:cxnLst/>
            <a:rect l="l" t="t" r="r" b="b"/>
            <a:pathLst>
              <a:path w="4392295" h="2635250">
                <a:moveTo>
                  <a:pt x="0" y="2634996"/>
                </a:moveTo>
                <a:lnTo>
                  <a:pt x="4392168" y="2634996"/>
                </a:lnTo>
                <a:lnTo>
                  <a:pt x="4392168" y="0"/>
                </a:lnTo>
                <a:lnTo>
                  <a:pt x="0" y="0"/>
                </a:lnTo>
                <a:lnTo>
                  <a:pt x="0" y="2634996"/>
                </a:lnTo>
                <a:close/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99972" y="2956686"/>
            <a:ext cx="4392295" cy="234251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78765" marR="270510" lvl="0" indent="-1270" algn="ctr" defTabSz="914400" rtl="0" eaLnBrk="1" fontAlgn="auto" latinLnBrk="0" hangingPunct="1">
              <a:lnSpc>
                <a:spcPct val="84400"/>
              </a:lnSpc>
              <a:spcBef>
                <a:spcPts val="5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1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postępowanie </a:t>
            </a:r>
            <a:r>
              <a:rPr kumimoji="0" sz="2200" b="0" i="0" u="none" strike="noStrike" kern="1200" cap="none" spc="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karne </a:t>
            </a:r>
            <a:r>
              <a:rPr kumimoji="0" sz="22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– pojęcie  wieloznaczne – może </a:t>
            </a:r>
            <a:r>
              <a:rPr kumimoji="0" sz="2200" b="0" i="0" u="none" strike="noStrike" kern="1200" cap="none" spc="-1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być  równoważne </a:t>
            </a:r>
            <a:r>
              <a:rPr kumimoji="0" sz="2200" b="0" i="0" u="none" strike="noStrike" kern="120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procesowi </a:t>
            </a:r>
            <a:r>
              <a:rPr kumimoji="0" sz="22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karnemu;  samo </a:t>
            </a:r>
            <a:r>
              <a:rPr kumimoji="0" sz="2200" b="0" i="1" u="none" strike="noStrike" kern="120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postępowanie </a:t>
            </a:r>
            <a:r>
              <a:rPr kumimoji="0" sz="22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może też </a:t>
            </a:r>
            <a:r>
              <a:rPr kumimoji="0" sz="2200" b="0" i="0" u="none" strike="noStrike" kern="120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określać  </a:t>
            </a:r>
            <a:r>
              <a:rPr kumimoji="0" sz="22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poszczególne </a:t>
            </a:r>
            <a:r>
              <a:rPr kumimoji="0" sz="2200" b="0" i="0" u="none" strike="noStrike" kern="120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etapy </a:t>
            </a:r>
            <a:r>
              <a:rPr kumimoji="0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całego  </a:t>
            </a:r>
            <a:r>
              <a:rPr kumimoji="0" sz="2200" b="0" i="0" u="none" strike="noStrike" kern="1200" cap="none" spc="-1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postępowania </a:t>
            </a:r>
            <a:r>
              <a:rPr kumimoji="0" sz="2200" b="0" i="0" u="none" strike="noStrike" kern="1200" cap="none" spc="-3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(np. </a:t>
            </a:r>
            <a:r>
              <a:rPr kumimoji="0" sz="2200" b="0" i="0" u="none" strike="noStrike" kern="1200" cap="none" spc="-1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postępowanie  </a:t>
            </a:r>
            <a:r>
              <a:rPr kumimoji="0" sz="2200" b="0" i="0" u="none" strike="noStrike" kern="120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przygotowawcze) </a:t>
            </a:r>
            <a:r>
              <a:rPr kumimoji="0" sz="22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lub </a:t>
            </a:r>
            <a:r>
              <a:rPr kumimoji="0" sz="2200" b="0" i="0" u="none" strike="noStrike" kern="1200" cap="none" spc="-1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postępowania  </a:t>
            </a:r>
            <a:r>
              <a:rPr kumimoji="0" sz="22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szczególne </a:t>
            </a:r>
            <a:r>
              <a:rPr kumimoji="0" sz="2200" b="0" i="0" u="none" strike="noStrike" kern="1200" cap="none" spc="-3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(np.</a:t>
            </a:r>
            <a:r>
              <a:rPr kumimoji="0" sz="2200" b="0" i="0" u="none" strike="noStrike" kern="1200" cap="none" spc="3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sz="2200" b="0" i="0" u="none" strike="noStrike" kern="1200" cap="none" spc="-1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nakazowe)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766815" y="4047744"/>
            <a:ext cx="658495" cy="242570"/>
          </a:xfrm>
          <a:custGeom>
            <a:avLst/>
            <a:gdLst/>
            <a:ahLst/>
            <a:cxnLst/>
            <a:rect l="l" t="t" r="r" b="b"/>
            <a:pathLst>
              <a:path w="658495" h="242570">
                <a:moveTo>
                  <a:pt x="537210" y="0"/>
                </a:moveTo>
                <a:lnTo>
                  <a:pt x="537210" y="60578"/>
                </a:lnTo>
                <a:lnTo>
                  <a:pt x="0" y="60578"/>
                </a:lnTo>
                <a:lnTo>
                  <a:pt x="0" y="181736"/>
                </a:lnTo>
                <a:lnTo>
                  <a:pt x="537210" y="181736"/>
                </a:lnTo>
                <a:lnTo>
                  <a:pt x="537210" y="242315"/>
                </a:lnTo>
                <a:lnTo>
                  <a:pt x="658368" y="121157"/>
                </a:lnTo>
                <a:lnTo>
                  <a:pt x="537210" y="0"/>
                </a:lnTo>
                <a:close/>
              </a:path>
            </a:pathLst>
          </a:custGeom>
          <a:solidFill>
            <a:srgbClr val="DC963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766815" y="4047744"/>
            <a:ext cx="658495" cy="242570"/>
          </a:xfrm>
          <a:custGeom>
            <a:avLst/>
            <a:gdLst/>
            <a:ahLst/>
            <a:cxnLst/>
            <a:rect l="l" t="t" r="r" b="b"/>
            <a:pathLst>
              <a:path w="658495" h="242570">
                <a:moveTo>
                  <a:pt x="0" y="60578"/>
                </a:moveTo>
                <a:lnTo>
                  <a:pt x="537210" y="60578"/>
                </a:lnTo>
                <a:lnTo>
                  <a:pt x="537210" y="0"/>
                </a:lnTo>
                <a:lnTo>
                  <a:pt x="658368" y="121157"/>
                </a:lnTo>
                <a:lnTo>
                  <a:pt x="537210" y="242315"/>
                </a:lnTo>
                <a:lnTo>
                  <a:pt x="537210" y="181736"/>
                </a:lnTo>
                <a:lnTo>
                  <a:pt x="0" y="181736"/>
                </a:lnTo>
                <a:lnTo>
                  <a:pt x="0" y="60578"/>
                </a:lnTo>
                <a:close/>
              </a:path>
            </a:pathLst>
          </a:custGeom>
          <a:ln w="152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499859" y="2851404"/>
            <a:ext cx="4392295" cy="2635250"/>
          </a:xfrm>
          <a:custGeom>
            <a:avLst/>
            <a:gdLst/>
            <a:ahLst/>
            <a:cxnLst/>
            <a:rect l="l" t="t" r="r" b="b"/>
            <a:pathLst>
              <a:path w="4392295" h="2635250">
                <a:moveTo>
                  <a:pt x="0" y="2634996"/>
                </a:moveTo>
                <a:lnTo>
                  <a:pt x="4392168" y="2634996"/>
                </a:lnTo>
                <a:lnTo>
                  <a:pt x="4392168" y="0"/>
                </a:lnTo>
                <a:lnTo>
                  <a:pt x="0" y="0"/>
                </a:lnTo>
                <a:lnTo>
                  <a:pt x="0" y="2634996"/>
                </a:lnTo>
                <a:close/>
              </a:path>
            </a:pathLst>
          </a:custGeom>
          <a:solidFill>
            <a:srgbClr val="DEB34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499859" y="2851404"/>
            <a:ext cx="4392295" cy="2635250"/>
          </a:xfrm>
          <a:custGeom>
            <a:avLst/>
            <a:gdLst/>
            <a:ahLst/>
            <a:cxnLst/>
            <a:rect l="l" t="t" r="r" b="b"/>
            <a:pathLst>
              <a:path w="4392295" h="2635250">
                <a:moveTo>
                  <a:pt x="0" y="2634996"/>
                </a:moveTo>
                <a:lnTo>
                  <a:pt x="4392168" y="2634996"/>
                </a:lnTo>
                <a:lnTo>
                  <a:pt x="4392168" y="0"/>
                </a:lnTo>
                <a:lnTo>
                  <a:pt x="0" y="0"/>
                </a:lnTo>
                <a:lnTo>
                  <a:pt x="0" y="2634996"/>
                </a:lnTo>
                <a:close/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99859" y="3664077"/>
            <a:ext cx="4392295" cy="92710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53035" marR="144780" lvl="0" indent="-5715" algn="ctr" defTabSz="914400" rtl="0" eaLnBrk="1" fontAlgn="auto" latinLnBrk="0" hangingPunct="1">
              <a:lnSpc>
                <a:spcPts val="2230"/>
              </a:lnSpc>
              <a:spcBef>
                <a:spcPts val="5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również kodeks używa </a:t>
            </a:r>
            <a:r>
              <a:rPr kumimoji="0" sz="2200" b="0" i="0" u="none" strike="noStrike" kern="1200" cap="none" spc="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tego </a:t>
            </a:r>
            <a:r>
              <a:rPr kumimoji="0" sz="22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pojęcia w  </a:t>
            </a:r>
            <a:r>
              <a:rPr kumimoji="0" sz="2200" b="0" i="0" u="none" strike="noStrike" kern="120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różnych znaczeniach </a:t>
            </a:r>
            <a:r>
              <a:rPr kumimoji="0" sz="22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– </a:t>
            </a:r>
            <a:r>
              <a:rPr kumimoji="0" sz="2200" b="0" i="0" u="none" strike="noStrike" kern="1200" cap="none" spc="-3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zob. </a:t>
            </a:r>
            <a:r>
              <a:rPr kumimoji="0" sz="2200" b="0" i="0" u="none" strike="noStrike" kern="1200" cap="none" spc="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art. </a:t>
            </a:r>
            <a:r>
              <a:rPr kumimoji="0" sz="22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2,</a:t>
            </a:r>
            <a:r>
              <a:rPr kumimoji="0" sz="2200" b="0" i="0" u="none" strike="noStrike" kern="1200" cap="none" spc="9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sz="2200" b="0" i="0" u="none" strike="noStrike" kern="1200" cap="none" spc="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art.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ctr" defTabSz="914400" rtl="0" eaLnBrk="1" fontAlgn="auto" latinLnBrk="0" hangingPunct="1">
              <a:lnSpc>
                <a:spcPts val="22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160, </a:t>
            </a:r>
            <a:r>
              <a:rPr kumimoji="0" sz="2200" b="0" i="0" u="none" strike="noStrike" kern="1200" cap="none" spc="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art. </a:t>
            </a:r>
            <a:r>
              <a:rPr kumimoji="0" sz="22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297</a:t>
            </a:r>
            <a:r>
              <a:rPr kumimoji="0" sz="2200" b="0" i="0" u="none" strike="noStrike" kern="1200" cap="none" spc="-1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sz="2200" b="0" i="0" u="none" strike="noStrike" kern="1200" cap="none" spc="-2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k.p.k.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0092AA-FE5B-4450-BF81-6035435D0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Art. 1 k.p.k.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8EFF8C-9324-452B-8352-5801CA5F2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5400" i="1" dirty="0"/>
              <a:t>Postępowanie karne w sprawach należących do właściwości sądów toczy się według przepisów niniejszego kodeksu</a:t>
            </a:r>
          </a:p>
        </p:txBody>
      </p:sp>
    </p:spTree>
    <p:extLst>
      <p:ext uri="{BB962C8B-B14F-4D97-AF65-F5344CB8AC3E}">
        <p14:creationId xmlns:p14="http://schemas.microsoft.com/office/powerpoint/2010/main" val="3764504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1C7711F-3983-4AB1-AFDE-96F7C0651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9BC9D38-9241-4F71-9B45-73827299E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D302979-39A3-4421-821D-94D6E00B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8E001BA-C181-4F47-9ABC-DF4C85AB4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EF07F1E-BD52-4B06-A38E-BF29F8E28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68BE646-889B-49C2-95AF-90BAE5D29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9EDF90B3-8504-4CCA-BAA2-EF2A9FFBF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>
            <a:normAutofit/>
          </a:bodyPr>
          <a:lstStyle/>
          <a:p>
            <a:r>
              <a:rPr lang="pl-PL" sz="4100"/>
              <a:t>Źródła postępowania karnego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085476-B49E-49ED-87D2-1165E69D2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15146B3-A016-4536-98E9-BBAFCD86AC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382" r="18910" b="-2"/>
          <a:stretch/>
        </p:blipFill>
        <p:spPr>
          <a:xfrm>
            <a:off x="1412683" y="1410208"/>
            <a:ext cx="2433793" cy="385878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9BA5C68-DFCC-4101-8403-F96781CDD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CE9420-6B61-47B6-9868-48799D1FC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482" y="2556932"/>
            <a:ext cx="6260114" cy="331893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AutoNum type="arabicPeriod"/>
            </a:pPr>
            <a:r>
              <a:rPr lang="pl-PL" sz="1900"/>
              <a:t>Kodeks postępowania karnego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pl-PL" sz="1900"/>
              <a:t> Konstytucja  RP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pl-PL" sz="1900"/>
              <a:t>Europejska Konwencja o Ochronie Praw Człowieka i Podstawowych Wolności (EKPC)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pl-PL" sz="1900"/>
              <a:t>Międzynarodowy Pakt Praw Obywatelskich i Politycznych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pl-PL" sz="1900"/>
              <a:t>prawo UE</a:t>
            </a:r>
          </a:p>
          <a:p>
            <a:pPr marL="457200" indent="-457200">
              <a:lnSpc>
                <a:spcPct val="90000"/>
              </a:lnSpc>
              <a:buFont typeface="Arial"/>
              <a:buAutoNum type="arabicPeriod"/>
            </a:pPr>
            <a:r>
              <a:rPr lang="pl-PL" sz="1900"/>
              <a:t>Ustawy: np. o odpowiedzialności podmiotów zbiorowych , ustawa o ochronie i pomocy dla pokrzywdzonego i świadka</a:t>
            </a:r>
          </a:p>
        </p:txBody>
      </p:sp>
    </p:spTree>
    <p:extLst>
      <p:ext uri="{BB962C8B-B14F-4D97-AF65-F5344CB8AC3E}">
        <p14:creationId xmlns:p14="http://schemas.microsoft.com/office/powerpoint/2010/main" val="3584163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9EE401-5B24-40A5-9A30-305C5AD68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220132"/>
            <a:ext cx="9601196" cy="1303867"/>
          </a:xfrm>
        </p:spPr>
        <p:txBody>
          <a:bodyPr/>
          <a:lstStyle/>
          <a:p>
            <a:r>
              <a:rPr lang="pl-PL" b="1" dirty="0"/>
              <a:t>Cele procesu karnego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B1C188-8A52-4033-BB80-09E85CFEB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651" y="1371600"/>
            <a:ext cx="9886947" cy="481965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l-PL" sz="3000" i="1" dirty="0"/>
              <a:t>Cel - wyobrażony rezultat, do którego proces zmierza;</a:t>
            </a:r>
          </a:p>
          <a:p>
            <a:pPr marL="0" indent="0" algn="ctr">
              <a:buNone/>
            </a:pPr>
            <a:r>
              <a:rPr lang="pl-PL" sz="3000" dirty="0"/>
              <a:t> </a:t>
            </a:r>
            <a:r>
              <a:rPr lang="pl-PL" sz="3000" b="1" dirty="0"/>
              <a:t>Ustawowy cel procesu</a:t>
            </a:r>
            <a:r>
              <a:rPr lang="pl-PL" sz="3000" b="1" dirty="0">
                <a:sym typeface="Wingdings" panose="05000000000000000000" pitchFamily="2" charset="2"/>
              </a:rPr>
              <a:t> art. 2 § 1 k.p.k.</a:t>
            </a:r>
          </a:p>
          <a:p>
            <a:pPr marL="0" indent="0">
              <a:buNone/>
            </a:pPr>
            <a:endParaRPr lang="pl-PL" sz="2600" dirty="0"/>
          </a:p>
          <a:p>
            <a:pPr marL="0" indent="0">
              <a:buNone/>
            </a:pPr>
            <a:r>
              <a:rPr lang="pl-PL" sz="2600" dirty="0"/>
              <a:t>                      POCIĄGNIĘCIE SPRAWY PRZESTĘPSTWA DO  </a:t>
            </a:r>
          </a:p>
          <a:p>
            <a:pPr marL="0" indent="0">
              <a:buNone/>
            </a:pPr>
            <a:r>
              <a:rPr lang="pl-PL" sz="2600" dirty="0"/>
              <a:t>                      ODPOWIEDZIALNOŚCI (trafna reakcja karna)</a:t>
            </a:r>
          </a:p>
          <a:p>
            <a:pPr marL="0" indent="0">
              <a:buNone/>
            </a:pPr>
            <a:r>
              <a:rPr lang="pl-PL" sz="2600" dirty="0">
                <a:sym typeface="Wingdings" panose="05000000000000000000" pitchFamily="2" charset="2"/>
              </a:rPr>
              <a:t>                      UWZGLĘDNIENIE PRAWNIE CHRONIONYCH   </a:t>
            </a:r>
          </a:p>
          <a:p>
            <a:pPr marL="0" indent="0">
              <a:buNone/>
            </a:pPr>
            <a:r>
              <a:rPr lang="pl-PL" sz="2600" dirty="0">
                <a:sym typeface="Wingdings" panose="05000000000000000000" pitchFamily="2" charset="2"/>
              </a:rPr>
              <a:t>                     INTERESÓW POKRZYWDZONEGO</a:t>
            </a:r>
          </a:p>
          <a:p>
            <a:pPr marL="0" indent="0">
              <a:buNone/>
            </a:pPr>
            <a:endParaRPr lang="pl-PL" sz="26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pl-PL" sz="2600" dirty="0">
                <a:sym typeface="Wingdings" panose="05000000000000000000" pitchFamily="2" charset="2"/>
              </a:rPr>
              <a:t>                    ROZSTRZYGNIĘCIE SPRAWY W ROZSĄDNYM TERMINIE</a:t>
            </a:r>
          </a:p>
        </p:txBody>
      </p:sp>
      <p:sp>
        <p:nvSpPr>
          <p:cNvPr id="4" name="Strzałka: w prawo 3">
            <a:extLst>
              <a:ext uri="{FF2B5EF4-FFF2-40B4-BE49-F238E27FC236}">
                <a16:creationId xmlns:a16="http://schemas.microsoft.com/office/drawing/2014/main" id="{4E036748-5637-4EBA-9323-868A9FCEA51B}"/>
              </a:ext>
            </a:extLst>
          </p:cNvPr>
          <p:cNvSpPr/>
          <p:nvPr/>
        </p:nvSpPr>
        <p:spPr>
          <a:xfrm>
            <a:off x="1295402" y="2781300"/>
            <a:ext cx="1314448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E7FA41D-821E-49D0-95E1-7585E0FB9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710" y="3979104"/>
            <a:ext cx="1335140" cy="70719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7886B70-1961-4E8F-B646-3FC427AFE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710" y="5236405"/>
            <a:ext cx="1335140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359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431A1F65980164B853679E319D143B8" ma:contentTypeVersion="2" ma:contentTypeDescription="Utwórz nowy dokument." ma:contentTypeScope="" ma:versionID="aee7ac6fb43d3b00e92cb39ac4894979">
  <xsd:schema xmlns:xsd="http://www.w3.org/2001/XMLSchema" xmlns:xs="http://www.w3.org/2001/XMLSchema" xmlns:p="http://schemas.microsoft.com/office/2006/metadata/properties" xmlns:ns2="1a5378cd-315c-435a-885b-191c7c93c01e" targetNamespace="http://schemas.microsoft.com/office/2006/metadata/properties" ma:root="true" ma:fieldsID="7b0da6126da489f4a6e9f6ca1d4505ed" ns2:_="">
    <xsd:import namespace="1a5378cd-315c-435a-885b-191c7c93c0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5378cd-315c-435a-885b-191c7c93c0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E3D5C38-BE1C-4E92-B9C7-B02B0E25B0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5378cd-315c-435a-885b-191c7c93c0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99ABD6-B47F-4966-909A-5A34E31448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D09FA5-E7AE-4021-B62D-5FFF216ACED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1655</Words>
  <Application>Microsoft Office PowerPoint</Application>
  <PresentationFormat>Panoramiczny</PresentationFormat>
  <Paragraphs>178</Paragraphs>
  <Slides>36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36</vt:i4>
      </vt:variant>
    </vt:vector>
  </HeadingPairs>
  <TitlesOfParts>
    <vt:vector size="44" baseType="lpstr">
      <vt:lpstr>Arial</vt:lpstr>
      <vt:lpstr>Baskerville Old Face</vt:lpstr>
      <vt:lpstr>Calibri</vt:lpstr>
      <vt:lpstr>Garamond</vt:lpstr>
      <vt:lpstr>Times New Roman</vt:lpstr>
      <vt:lpstr>Wingdings</vt:lpstr>
      <vt:lpstr>Organiczny</vt:lpstr>
      <vt:lpstr>Office Theme</vt:lpstr>
      <vt:lpstr>Podstawy procesu karnego</vt:lpstr>
      <vt:lpstr>Ćwiczenia: - obecność na wszystkich zajęciach, - kolokwium pisemne na ostatnich zajęciach, - Aktywność na zajęciach premiowana (dwa plusy= 0,5 oceny w górę- nie dotyczy to oceny ndst). </vt:lpstr>
      <vt:lpstr>PODRĘCZNIKI I MATERIAŁY • Kodeks postępowania karnego–wybrane fragmenty (uwaga! nowelizacja 2019) • podręcznik: J. Skorupka (red.), Proces karny, Warszawa 2019 • pozostałe źródła: Konstytucja RP –rozdział II i VIII w zakresie dot. postępowania karnego Europejska Konwencja Praw Człowieka –art. 5, 6, 13  Proszę uwzględnić w toku nauki, iż znajomość wyłącznie przepisów kodeksu nie jest wystarczająca dla zaliczenia przedmiotu. Bezwzględnie konieczne jest poszerzenie wiedzy z pomocą podręcznika. Ograniczenie się do analizy treści prezentacji udostępnianych przez wykładowców również nie pozwoli na zaliczenie przedmiotu.</vt:lpstr>
      <vt:lpstr>Pojęcie prawa karnego sensu largo</vt:lpstr>
      <vt:lpstr>Pojęcie procesu karnego</vt:lpstr>
      <vt:lpstr>Podstawowe pojęcie procesu karnego</vt:lpstr>
      <vt:lpstr>Art. 1 k.p.k.</vt:lpstr>
      <vt:lpstr>Źródła postępowania karnego</vt:lpstr>
      <vt:lpstr>Cele procesu karnego</vt:lpstr>
      <vt:lpstr>Prezentacja programu PowerPoint</vt:lpstr>
      <vt:lpstr>DOKTRYNALNE CELE PROCESU KARNEGO - S. WALTOŚ</vt:lpstr>
      <vt:lpstr>Funkcje procesowe</vt:lpstr>
      <vt:lpstr>Rodzaje procesu karnego (w zależności od rodzaju odpowiedzialności prawnej będącej przedmiotem procesu)</vt:lpstr>
      <vt:lpstr>Tryby postępowania </vt:lpstr>
      <vt:lpstr>Postępowanie zasadnicze i dodatkowe</vt:lpstr>
      <vt:lpstr>Odmiany procesu karnego</vt:lpstr>
      <vt:lpstr>Postępowanie zwyczajne i postępowania  szczególne</vt:lpstr>
      <vt:lpstr>Przebieg procesu karnego</vt:lpstr>
      <vt:lpstr>Przebieg postępowania karnego</vt:lpstr>
      <vt:lpstr>Stadia postępowania</vt:lpstr>
      <vt:lpstr>Podziały stron procesowych</vt:lpstr>
      <vt:lpstr>Rodzaje oskarżycieli </vt:lpstr>
      <vt:lpstr>Pokrzywdzony </vt:lpstr>
      <vt:lpstr>Podział organów procesowych  (w zależności od stadium procesu)</vt:lpstr>
      <vt:lpstr>Prezentacja programu PowerPoint</vt:lpstr>
      <vt:lpstr>Pojęcie właściwości sądu</vt:lpstr>
      <vt:lpstr>Podejrzany, a oskarżony</vt:lpstr>
      <vt:lpstr>Obrońca</vt:lpstr>
      <vt:lpstr>Prezentacja programu PowerPoint</vt:lpstr>
      <vt:lpstr>Prezentacja programu PowerPoint</vt:lpstr>
      <vt:lpstr>Prezentacja programu PowerPoint</vt:lpstr>
      <vt:lpstr>Prezentacja programu PowerPoint</vt:lpstr>
      <vt:lpstr>Jeżeli akt oskarżenia odpowiada warunkom formalnym i sąd nie przekaże prokuratorowi sprawy w celu uzupełnienia istotnych braków postępowania, stronom doręcza się zawiadomienie o rozprawie głównej. 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Podstawy procesu karnego</dc:title>
  <dc:creator>Adam</dc:creator>
  <cp:lastModifiedBy>Dariusz Lotz</cp:lastModifiedBy>
  <cp:revision>17</cp:revision>
  <dcterms:created xsi:type="dcterms:W3CDTF">2018-10-06T22:54:10Z</dcterms:created>
  <dcterms:modified xsi:type="dcterms:W3CDTF">2022-10-29T09:26:47Z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0x0101004431A1F65980164B853679E319D143B8</vt:lpwstr>
  </property>
</Properties>
</file>