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9DDA7-66E5-4AF9-AC85-47C89F9E9A9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6EC1753-F3BC-4F01-B001-4E0FF11C3EE1}">
      <dgm:prSet phldrT="[Text]"/>
      <dgm:spPr/>
      <dgm:t>
        <a:bodyPr/>
        <a:lstStyle/>
        <a:p>
          <a:r>
            <a:rPr lang="pl-PL" dirty="0" smtClean="0"/>
            <a:t>Postępowanie przygotowawcze</a:t>
          </a:r>
          <a:endParaRPr lang="pl-PL" dirty="0"/>
        </a:p>
      </dgm:t>
    </dgm:pt>
    <dgm:pt modelId="{8367CA5C-F17B-48E3-A5C7-6E91DECAA799}" type="parTrans" cxnId="{C070D91F-95D3-42F0-983F-81743436D407}">
      <dgm:prSet/>
      <dgm:spPr/>
      <dgm:t>
        <a:bodyPr/>
        <a:lstStyle/>
        <a:p>
          <a:endParaRPr lang="pl-PL"/>
        </a:p>
      </dgm:t>
    </dgm:pt>
    <dgm:pt modelId="{FEC33FB2-7D17-46ED-B3F3-0DA7883864B1}" type="sibTrans" cxnId="{C070D91F-95D3-42F0-983F-81743436D407}">
      <dgm:prSet/>
      <dgm:spPr/>
      <dgm:t>
        <a:bodyPr/>
        <a:lstStyle/>
        <a:p>
          <a:endParaRPr lang="pl-PL"/>
        </a:p>
      </dgm:t>
    </dgm:pt>
    <dgm:pt modelId="{9BEE255E-B6A2-45BB-AF2C-5FBFC845E3AA}">
      <dgm:prSet phldrT="[Text]"/>
      <dgm:spPr/>
      <dgm:t>
        <a:bodyPr/>
        <a:lstStyle/>
        <a:p>
          <a:r>
            <a:rPr lang="pl-PL" dirty="0" smtClean="0"/>
            <a:t>Postępowanie sądowe</a:t>
          </a:r>
          <a:endParaRPr lang="pl-PL" dirty="0"/>
        </a:p>
      </dgm:t>
    </dgm:pt>
    <dgm:pt modelId="{3E14778C-A10C-4F9A-A747-36F554F00E45}" type="parTrans" cxnId="{9B5B112A-6284-41CF-A385-177EEDDBDCCD}">
      <dgm:prSet/>
      <dgm:spPr/>
      <dgm:t>
        <a:bodyPr/>
        <a:lstStyle/>
        <a:p>
          <a:endParaRPr lang="pl-PL"/>
        </a:p>
      </dgm:t>
    </dgm:pt>
    <dgm:pt modelId="{1741428A-DDCC-46FF-867B-83E261F807E9}" type="sibTrans" cxnId="{9B5B112A-6284-41CF-A385-177EEDDBDCCD}">
      <dgm:prSet/>
      <dgm:spPr/>
      <dgm:t>
        <a:bodyPr/>
        <a:lstStyle/>
        <a:p>
          <a:endParaRPr lang="pl-PL"/>
        </a:p>
      </dgm:t>
    </dgm:pt>
    <dgm:pt modelId="{A16BB9F1-15B5-4BAE-9C28-F2C8652FB5F4}">
      <dgm:prSet phldrT="[Text]"/>
      <dgm:spPr/>
      <dgm:t>
        <a:bodyPr/>
        <a:lstStyle/>
        <a:p>
          <a:r>
            <a:rPr lang="pl-PL" dirty="0" smtClean="0"/>
            <a:t>Postępowanie odwoławcze</a:t>
          </a:r>
          <a:endParaRPr lang="pl-PL" dirty="0"/>
        </a:p>
      </dgm:t>
    </dgm:pt>
    <dgm:pt modelId="{F79007CC-40F4-4D69-A43A-5905FCF58CFE}" type="parTrans" cxnId="{D22C2910-8BF6-48B5-8E54-A9D31F84777E}">
      <dgm:prSet/>
      <dgm:spPr/>
      <dgm:t>
        <a:bodyPr/>
        <a:lstStyle/>
        <a:p>
          <a:endParaRPr lang="pl-PL"/>
        </a:p>
      </dgm:t>
    </dgm:pt>
    <dgm:pt modelId="{9B82A0EC-5A16-4C4A-A573-5571E825B250}" type="sibTrans" cxnId="{D22C2910-8BF6-48B5-8E54-A9D31F84777E}">
      <dgm:prSet/>
      <dgm:spPr/>
      <dgm:t>
        <a:bodyPr/>
        <a:lstStyle/>
        <a:p>
          <a:endParaRPr lang="pl-PL"/>
        </a:p>
      </dgm:t>
    </dgm:pt>
    <dgm:pt modelId="{B1663656-FAD2-4F36-8E2D-1DF7FAA5DF5C}" type="pres">
      <dgm:prSet presAssocID="{BB09DDA7-66E5-4AF9-AC85-47C89F9E9A92}" presName="CompostProcess" presStyleCnt="0">
        <dgm:presLayoutVars>
          <dgm:dir/>
          <dgm:resizeHandles val="exact"/>
        </dgm:presLayoutVars>
      </dgm:prSet>
      <dgm:spPr/>
    </dgm:pt>
    <dgm:pt modelId="{4FA4B04E-BED9-4A3F-B459-60B7F4DDF8CB}" type="pres">
      <dgm:prSet presAssocID="{BB09DDA7-66E5-4AF9-AC85-47C89F9E9A92}" presName="arrow" presStyleLbl="bgShp" presStyleIdx="0" presStyleCnt="1"/>
      <dgm:spPr/>
    </dgm:pt>
    <dgm:pt modelId="{E879FAFC-73D4-4A25-BAD5-B42C52CE716B}" type="pres">
      <dgm:prSet presAssocID="{BB09DDA7-66E5-4AF9-AC85-47C89F9E9A92}" presName="linearProcess" presStyleCnt="0"/>
      <dgm:spPr/>
    </dgm:pt>
    <dgm:pt modelId="{C2FBE65A-8061-48DE-A9B9-374BF9E96229}" type="pres">
      <dgm:prSet presAssocID="{66EC1753-F3BC-4F01-B001-4E0FF11C3EE1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AF42DB-9382-4216-86C5-4E274014EA30}" type="pres">
      <dgm:prSet presAssocID="{FEC33FB2-7D17-46ED-B3F3-0DA7883864B1}" presName="sibTrans" presStyleCnt="0"/>
      <dgm:spPr/>
    </dgm:pt>
    <dgm:pt modelId="{088B1630-A0F5-482D-BCC5-FC189DE03ED1}" type="pres">
      <dgm:prSet presAssocID="{9BEE255E-B6A2-45BB-AF2C-5FBFC845E3A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C8BAD11-A5DC-431C-AA68-31114CE4E1B5}" type="pres">
      <dgm:prSet presAssocID="{1741428A-DDCC-46FF-867B-83E261F807E9}" presName="sibTrans" presStyleCnt="0"/>
      <dgm:spPr/>
    </dgm:pt>
    <dgm:pt modelId="{60AEC64A-E660-4CC8-A8A7-713415176889}" type="pres">
      <dgm:prSet presAssocID="{A16BB9F1-15B5-4BAE-9C28-F2C8652FB5F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22C2910-8BF6-48B5-8E54-A9D31F84777E}" srcId="{BB09DDA7-66E5-4AF9-AC85-47C89F9E9A92}" destId="{A16BB9F1-15B5-4BAE-9C28-F2C8652FB5F4}" srcOrd="2" destOrd="0" parTransId="{F79007CC-40F4-4D69-A43A-5905FCF58CFE}" sibTransId="{9B82A0EC-5A16-4C4A-A573-5571E825B250}"/>
    <dgm:cxn modelId="{065048C4-D156-4B56-9579-D8E44B6FC2D6}" type="presOf" srcId="{9BEE255E-B6A2-45BB-AF2C-5FBFC845E3AA}" destId="{088B1630-A0F5-482D-BCC5-FC189DE03ED1}" srcOrd="0" destOrd="0" presId="urn:microsoft.com/office/officeart/2005/8/layout/hProcess9"/>
    <dgm:cxn modelId="{C070D91F-95D3-42F0-983F-81743436D407}" srcId="{BB09DDA7-66E5-4AF9-AC85-47C89F9E9A92}" destId="{66EC1753-F3BC-4F01-B001-4E0FF11C3EE1}" srcOrd="0" destOrd="0" parTransId="{8367CA5C-F17B-48E3-A5C7-6E91DECAA799}" sibTransId="{FEC33FB2-7D17-46ED-B3F3-0DA7883864B1}"/>
    <dgm:cxn modelId="{BEE4A0A9-E6E7-40A6-AA10-8568A4A689D9}" type="presOf" srcId="{BB09DDA7-66E5-4AF9-AC85-47C89F9E9A92}" destId="{B1663656-FAD2-4F36-8E2D-1DF7FAA5DF5C}" srcOrd="0" destOrd="0" presId="urn:microsoft.com/office/officeart/2005/8/layout/hProcess9"/>
    <dgm:cxn modelId="{3164104C-C080-4E7C-8B45-38A3D1DD3B48}" type="presOf" srcId="{66EC1753-F3BC-4F01-B001-4E0FF11C3EE1}" destId="{C2FBE65A-8061-48DE-A9B9-374BF9E96229}" srcOrd="0" destOrd="0" presId="urn:microsoft.com/office/officeart/2005/8/layout/hProcess9"/>
    <dgm:cxn modelId="{9B5B112A-6284-41CF-A385-177EEDDBDCCD}" srcId="{BB09DDA7-66E5-4AF9-AC85-47C89F9E9A92}" destId="{9BEE255E-B6A2-45BB-AF2C-5FBFC845E3AA}" srcOrd="1" destOrd="0" parTransId="{3E14778C-A10C-4F9A-A747-36F554F00E45}" sibTransId="{1741428A-DDCC-46FF-867B-83E261F807E9}"/>
    <dgm:cxn modelId="{A2219CDF-4F9B-49CD-BCA9-42E28086CD18}" type="presOf" srcId="{A16BB9F1-15B5-4BAE-9C28-F2C8652FB5F4}" destId="{60AEC64A-E660-4CC8-A8A7-713415176889}" srcOrd="0" destOrd="0" presId="urn:microsoft.com/office/officeart/2005/8/layout/hProcess9"/>
    <dgm:cxn modelId="{A3ABF1D5-5B88-441C-A384-58B0ECC8CFAC}" type="presParOf" srcId="{B1663656-FAD2-4F36-8E2D-1DF7FAA5DF5C}" destId="{4FA4B04E-BED9-4A3F-B459-60B7F4DDF8CB}" srcOrd="0" destOrd="0" presId="urn:microsoft.com/office/officeart/2005/8/layout/hProcess9"/>
    <dgm:cxn modelId="{7BEC4120-6D89-4EF9-87D0-DE3C00A90652}" type="presParOf" srcId="{B1663656-FAD2-4F36-8E2D-1DF7FAA5DF5C}" destId="{E879FAFC-73D4-4A25-BAD5-B42C52CE716B}" srcOrd="1" destOrd="0" presId="urn:microsoft.com/office/officeart/2005/8/layout/hProcess9"/>
    <dgm:cxn modelId="{4A72F390-E5E5-4177-AB05-6E6FD1CFE906}" type="presParOf" srcId="{E879FAFC-73D4-4A25-BAD5-B42C52CE716B}" destId="{C2FBE65A-8061-48DE-A9B9-374BF9E96229}" srcOrd="0" destOrd="0" presId="urn:microsoft.com/office/officeart/2005/8/layout/hProcess9"/>
    <dgm:cxn modelId="{804E15B7-361A-4DE6-874C-932EC2BC5687}" type="presParOf" srcId="{E879FAFC-73D4-4A25-BAD5-B42C52CE716B}" destId="{E7AF42DB-9382-4216-86C5-4E274014EA30}" srcOrd="1" destOrd="0" presId="urn:microsoft.com/office/officeart/2005/8/layout/hProcess9"/>
    <dgm:cxn modelId="{A8204DCB-AEF2-43C4-8FEA-E3BCEECEFA06}" type="presParOf" srcId="{E879FAFC-73D4-4A25-BAD5-B42C52CE716B}" destId="{088B1630-A0F5-482D-BCC5-FC189DE03ED1}" srcOrd="2" destOrd="0" presId="urn:microsoft.com/office/officeart/2005/8/layout/hProcess9"/>
    <dgm:cxn modelId="{97A587EE-A1AE-4D1F-BEC8-706B0EC0F6FE}" type="presParOf" srcId="{E879FAFC-73D4-4A25-BAD5-B42C52CE716B}" destId="{4C8BAD11-A5DC-431C-AA68-31114CE4E1B5}" srcOrd="3" destOrd="0" presId="urn:microsoft.com/office/officeart/2005/8/layout/hProcess9"/>
    <dgm:cxn modelId="{F9FBA6BA-11A4-4643-BD68-BF433382DCB0}" type="presParOf" srcId="{E879FAFC-73D4-4A25-BAD5-B42C52CE716B}" destId="{60AEC64A-E660-4CC8-A8A7-71341517688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A4B04E-BED9-4A3F-B459-60B7F4DDF8CB}">
      <dsp:nvSpPr>
        <dsp:cNvPr id="0" name=""/>
        <dsp:cNvSpPr/>
      </dsp:nvSpPr>
      <dsp:spPr>
        <a:xfrm>
          <a:off x="617219" y="0"/>
          <a:ext cx="6995160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FBE65A-8061-48DE-A9B9-374BF9E96229}">
      <dsp:nvSpPr>
        <dsp:cNvPr id="0" name=""/>
        <dsp:cNvSpPr/>
      </dsp:nvSpPr>
      <dsp:spPr>
        <a:xfrm>
          <a:off x="8840" y="1357788"/>
          <a:ext cx="2648902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Postępowanie przygotowawcze</a:t>
          </a:r>
          <a:endParaRPr lang="pl-PL" sz="2200" kern="1200" dirty="0"/>
        </a:p>
      </dsp:txBody>
      <dsp:txXfrm>
        <a:off x="97216" y="1446164"/>
        <a:ext cx="2472150" cy="1633632"/>
      </dsp:txXfrm>
    </dsp:sp>
    <dsp:sp modelId="{088B1630-A0F5-482D-BCC5-FC189DE03ED1}">
      <dsp:nvSpPr>
        <dsp:cNvPr id="0" name=""/>
        <dsp:cNvSpPr/>
      </dsp:nvSpPr>
      <dsp:spPr>
        <a:xfrm>
          <a:off x="2790348" y="1357788"/>
          <a:ext cx="2648902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Postępowanie sądowe</a:t>
          </a:r>
          <a:endParaRPr lang="pl-PL" sz="2200" kern="1200" dirty="0"/>
        </a:p>
      </dsp:txBody>
      <dsp:txXfrm>
        <a:off x="2878724" y="1446164"/>
        <a:ext cx="2472150" cy="1633632"/>
      </dsp:txXfrm>
    </dsp:sp>
    <dsp:sp modelId="{60AEC64A-E660-4CC8-A8A7-713415176889}">
      <dsp:nvSpPr>
        <dsp:cNvPr id="0" name=""/>
        <dsp:cNvSpPr/>
      </dsp:nvSpPr>
      <dsp:spPr>
        <a:xfrm>
          <a:off x="5571857" y="1357788"/>
          <a:ext cx="2648902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Postępowanie odwoławcze</a:t>
          </a:r>
          <a:endParaRPr lang="pl-PL" sz="2200" kern="1200" dirty="0"/>
        </a:p>
      </dsp:txBody>
      <dsp:txXfrm>
        <a:off x="5660233" y="1446164"/>
        <a:ext cx="2472150" cy="16336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F87470-35FD-46E0-996A-6B2F55BE72D5}" type="datetimeFigureOut">
              <a:rPr lang="pl-PL" smtClean="0"/>
              <a:t>2017-02-22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0025850-4DB7-478E-8239-C1FB3004A952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Podstawy procesu karnego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Ćwiczenia 1. Podstawowe pojęcia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47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2200" b="1" dirty="0" smtClean="0"/>
              <a:t>Osiągnięcie stanu sprawiedliwości prawnomaterialnej</a:t>
            </a:r>
            <a:r>
              <a:rPr lang="pl-PL" sz="2200" dirty="0" smtClean="0"/>
              <a:t>-</a:t>
            </a:r>
            <a:r>
              <a:rPr lang="pl-PL" sz="2200" b="1" dirty="0" smtClean="0"/>
              <a:t> </a:t>
            </a:r>
            <a:r>
              <a:rPr lang="pl-PL" sz="2200" dirty="0" smtClean="0"/>
              <a:t>doprowadzenie do słusznego zastosowania normy prawa karnego materialnego </a:t>
            </a:r>
          </a:p>
          <a:p>
            <a:pPr marL="109728" indent="0">
              <a:buNone/>
            </a:pPr>
            <a:endParaRPr lang="pl-PL" sz="2200" dirty="0"/>
          </a:p>
          <a:p>
            <a:pPr marL="109728" indent="0">
              <a:buNone/>
            </a:pPr>
            <a:r>
              <a:rPr lang="pl-PL" sz="2200" dirty="0" smtClean="0"/>
              <a:t>Skonkretyzowanie normy prawa karnego materialnego= zamiana abstrakcyjnej normy prawa karnego materialnego w normę skonkretyzowaną, przymierzoną do konkretnego czynu ludzkiego i wyciągnięcia z tego faktu następstw przwidzianych w prawie karnym materialnym→ </a:t>
            </a:r>
            <a:r>
              <a:rPr lang="pl-PL" sz="2200" b="1" dirty="0" smtClean="0"/>
              <a:t>subsumcja czynu pod przepis prawny</a:t>
            </a:r>
            <a:endParaRPr lang="pl-PL" sz="2200" dirty="0" smtClean="0"/>
          </a:p>
          <a:p>
            <a:endParaRPr lang="pl-PL" sz="2200" dirty="0"/>
          </a:p>
          <a:p>
            <a:pPr marL="109728" indent="0">
              <a:buNone/>
            </a:pPr>
            <a:endParaRPr lang="pl-PL" sz="2200" dirty="0" smtClean="0"/>
          </a:p>
          <a:p>
            <a:r>
              <a:rPr lang="pl-PL" sz="2200" b="1" dirty="0" smtClean="0"/>
              <a:t>Osiągnięcie stanu sprawiedliwości proceduralnej</a:t>
            </a:r>
            <a:r>
              <a:rPr lang="pl-PL" sz="2200" dirty="0" smtClean="0"/>
              <a:t>- sytuacja, w której osoba, przeciwko której lub na rzecz której proces się toczy, nabiera przekonania, że organy procesowe zrobiły wszystko, aby prawu stało się zadość, postępując w stosunku do niej zgodnie z prawem, sumiennie i w najlepszej woli</a:t>
            </a:r>
            <a:endParaRPr lang="pl-PL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Cele procesu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247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Art. 2 § 1 k.p.k.- normatywne określenie celu procesu karnego</a:t>
            </a:r>
          </a:p>
          <a:p>
            <a:pPr marL="109728" indent="0">
              <a:buNone/>
            </a:pPr>
            <a:r>
              <a:rPr lang="pl-PL" dirty="0" smtClean="0"/>
              <a:t>Przepisy kodeksu mają na celu takie ukształtowanie postępowania karnego, aby:</a:t>
            </a:r>
          </a:p>
          <a:p>
            <a:pPr marL="624078" indent="-514350">
              <a:buAutoNum type="arabicParenR"/>
            </a:pPr>
            <a:r>
              <a:rPr lang="pl-PL" dirty="0" smtClean="0"/>
              <a:t>Sprawca przestępstwa został wykryty i pociągnięty do odpowiedzialności karnej, a osoba niewinna nie poniosła tej odpowiedzialności,</a:t>
            </a:r>
          </a:p>
          <a:p>
            <a:pPr marL="624078" indent="-514350">
              <a:buAutoNum type="arabicParenR"/>
            </a:pPr>
            <a:r>
              <a:rPr lang="pl-PL" dirty="0" smtClean="0"/>
              <a:t>Przez trafne zastosowanie środków przewidzianych w prawie karnym oraz ujawnienie okoliczności sprzyjających popełnieniu przestępstwa osiągnięte zostały zadania postępowania karnego nie tylko w zwalczaniu przestępstw, lecz także w zapobieganiu im oraz w umacnianiu poszanowania prawa i zasad współżycia społecznego,</a:t>
            </a:r>
          </a:p>
          <a:p>
            <a:pPr marL="624078" indent="-514350">
              <a:buAutoNum type="arabicParenR"/>
            </a:pPr>
            <a:r>
              <a:rPr lang="pl-PL" dirty="0" smtClean="0"/>
              <a:t>Uwzględnione zostały prawnie chronione interesy pokrzywdzonego przy jednoczesnym poszanowaniu jego godności,</a:t>
            </a:r>
          </a:p>
          <a:p>
            <a:pPr marL="624078" indent="-514350">
              <a:buAutoNum type="arabicParenR"/>
            </a:pPr>
            <a:r>
              <a:rPr lang="pl-PL" dirty="0" smtClean="0"/>
              <a:t>Rozstrzygnięcie sprawy nastąpiło w rozsądnym terminie.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Cele procesu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306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059962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Etapy procesu karnego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77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2519" y="228480"/>
            <a:ext cx="7886700" cy="1096280"/>
          </a:xfrm>
        </p:spPr>
        <p:txBody>
          <a:bodyPr>
            <a:noAutofit/>
          </a:bodyPr>
          <a:lstStyle/>
          <a:p>
            <a:pPr algn="ctr"/>
            <a:r>
              <a:rPr lang="pl-PL" dirty="0"/>
              <a:t>Tryby ścigania w procesie karnym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060949" y="2075645"/>
            <a:ext cx="34597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/>
              <a:t>PUBLICZNOSKARGOWY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310219" y="2075644"/>
            <a:ext cx="36307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/>
              <a:t>PRYWATNOSKARGOWY</a:t>
            </a:r>
          </a:p>
        </p:txBody>
      </p:sp>
      <p:cxnSp>
        <p:nvCxnSpPr>
          <p:cNvPr id="7" name="Łącznik: łamany 6"/>
          <p:cNvCxnSpPr/>
          <p:nvPr/>
        </p:nvCxnSpPr>
        <p:spPr>
          <a:xfrm rot="5400000">
            <a:off x="3324117" y="442528"/>
            <a:ext cx="675994" cy="226751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Łącznik: łamany 13"/>
          <p:cNvCxnSpPr/>
          <p:nvPr/>
        </p:nvCxnSpPr>
        <p:spPr>
          <a:xfrm rot="16200000" flipH="1">
            <a:off x="5632810" y="401345"/>
            <a:ext cx="675993" cy="234987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>
            <a:off x="393328" y="4127287"/>
            <a:ext cx="2030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bezwarunkowy</a:t>
            </a:r>
            <a:endParaRPr lang="pl-PL" b="1" dirty="0"/>
          </a:p>
        </p:txBody>
      </p:sp>
      <p:sp>
        <p:nvSpPr>
          <p:cNvPr id="18" name="pole tekstowe 17"/>
          <p:cNvSpPr txBox="1"/>
          <p:nvPr/>
        </p:nvSpPr>
        <p:spPr>
          <a:xfrm>
            <a:off x="3273520" y="4127287"/>
            <a:ext cx="1658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warunkowy</a:t>
            </a:r>
          </a:p>
        </p:txBody>
      </p:sp>
      <p:cxnSp>
        <p:nvCxnSpPr>
          <p:cNvPr id="20" name="Łącznik: łamany 19"/>
          <p:cNvCxnSpPr/>
          <p:nvPr/>
        </p:nvCxnSpPr>
        <p:spPr>
          <a:xfrm rot="5400000">
            <a:off x="1397554" y="2752116"/>
            <a:ext cx="675994" cy="137664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Łącznik: łamany 39"/>
          <p:cNvCxnSpPr/>
          <p:nvPr/>
        </p:nvCxnSpPr>
        <p:spPr>
          <a:xfrm rot="16200000" flipH="1">
            <a:off x="2812818" y="2761849"/>
            <a:ext cx="675994" cy="13699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Łącznik: łamany 44"/>
          <p:cNvCxnSpPr/>
          <p:nvPr/>
        </p:nvCxnSpPr>
        <p:spPr>
          <a:xfrm rot="5400000">
            <a:off x="2820169" y="4200836"/>
            <a:ext cx="675994" cy="126822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Łącznik: łamany 45"/>
          <p:cNvCxnSpPr/>
          <p:nvPr/>
        </p:nvCxnSpPr>
        <p:spPr>
          <a:xfrm rot="16200000" flipH="1">
            <a:off x="4139242" y="4149656"/>
            <a:ext cx="675994" cy="136992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pole tekstowe 48"/>
          <p:cNvSpPr txBox="1"/>
          <p:nvPr/>
        </p:nvSpPr>
        <p:spPr>
          <a:xfrm>
            <a:off x="627940" y="5182128"/>
            <a:ext cx="320783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u="sng" dirty="0"/>
              <a:t>uzależniony od </a:t>
            </a:r>
            <a:r>
              <a:rPr lang="pl-PL" sz="1500" b="1" u="sng" dirty="0" smtClean="0"/>
              <a:t>wniosku </a:t>
            </a:r>
            <a:r>
              <a:rPr lang="pl-PL" sz="1500" u="sng" dirty="0" smtClean="0"/>
              <a:t>pokrzywdzonego</a:t>
            </a:r>
          </a:p>
          <a:p>
            <a:pPr algn="ctr"/>
            <a:r>
              <a:rPr lang="pl-PL" sz="1500" dirty="0" smtClean="0"/>
              <a:t>(z chwilą złożenia wniosku postępowanie toczy się z urzędu)</a:t>
            </a:r>
            <a:endParaRPr lang="pl-PL" sz="1500" dirty="0"/>
          </a:p>
        </p:txBody>
      </p:sp>
      <p:sp>
        <p:nvSpPr>
          <p:cNvPr id="54" name="pole tekstowe 53"/>
          <p:cNvSpPr txBox="1"/>
          <p:nvPr/>
        </p:nvSpPr>
        <p:spPr>
          <a:xfrm>
            <a:off x="3835774" y="5182128"/>
            <a:ext cx="27331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u="sng" dirty="0"/>
              <a:t>uzależniony od </a:t>
            </a:r>
            <a:r>
              <a:rPr lang="pl-PL" sz="1500" b="1" u="sng" dirty="0"/>
              <a:t>zezwolenia</a:t>
            </a:r>
            <a:r>
              <a:rPr lang="pl-PL" sz="1500" u="sng" dirty="0"/>
              <a:t> </a:t>
            </a:r>
            <a:r>
              <a:rPr lang="pl-PL" sz="1500" u="sng" dirty="0" smtClean="0"/>
              <a:t> właściwego organu</a:t>
            </a:r>
          </a:p>
          <a:p>
            <a:pPr algn="ctr"/>
            <a:endParaRPr lang="pl-PL" sz="1500" u="sng" dirty="0" smtClean="0"/>
          </a:p>
          <a:p>
            <a:pPr algn="ctr"/>
            <a:r>
              <a:rPr lang="pl-PL" sz="1500" dirty="0" smtClean="0"/>
              <a:t>wszystkie przypadki uchylenia immunitetów procesowych</a:t>
            </a:r>
            <a:endParaRPr lang="pl-PL" dirty="0"/>
          </a:p>
        </p:txBody>
      </p:sp>
      <p:sp>
        <p:nvSpPr>
          <p:cNvPr id="55" name="pole tekstowe 54"/>
          <p:cNvSpPr txBox="1"/>
          <p:nvPr/>
        </p:nvSpPr>
        <p:spPr>
          <a:xfrm>
            <a:off x="5097029" y="2485773"/>
            <a:ext cx="39031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 smtClean="0"/>
              <a:t>1) Postępowanie </a:t>
            </a:r>
            <a:r>
              <a:rPr lang="pl-PL" sz="1500" dirty="0"/>
              <a:t>prowadzone na skutek </a:t>
            </a:r>
            <a:r>
              <a:rPr lang="pl-PL" sz="1500" b="1" dirty="0"/>
              <a:t>prywatnego aktu oskarżenia</a:t>
            </a:r>
            <a:r>
              <a:rPr lang="pl-PL" sz="1500" dirty="0"/>
              <a:t> </a:t>
            </a:r>
            <a:r>
              <a:rPr lang="pl-PL" sz="1500" dirty="0" smtClean="0"/>
              <a:t> wniesionego </a:t>
            </a:r>
            <a:r>
              <a:rPr lang="pl-PL" sz="1500" dirty="0"/>
              <a:t>przez pokrzywdzonego, który staje się oskarżycielem prywatnym.</a:t>
            </a:r>
          </a:p>
          <a:p>
            <a:pPr algn="ctr"/>
            <a:r>
              <a:rPr lang="pl-PL" sz="1500" dirty="0" smtClean="0"/>
              <a:t>2) Oskarżyciel </a:t>
            </a:r>
            <a:r>
              <a:rPr lang="pl-PL" sz="1500" dirty="0"/>
              <a:t>publiczny może wszcząć lub </a:t>
            </a:r>
            <a:r>
              <a:rPr lang="pl-PL" sz="1500" dirty="0" smtClean="0"/>
              <a:t>wstąpić do postępowania, </a:t>
            </a:r>
            <a:r>
              <a:rPr lang="pl-PL" sz="1500" dirty="0" smtClean="0"/>
              <a:t>jeżeli wymaga tego interes społeczny.</a:t>
            </a:r>
            <a:endParaRPr lang="pl-PL" sz="1500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189789" y="2485773"/>
            <a:ext cx="4847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500" dirty="0"/>
              <a:t>Postępowanie prowadzone z własnej inicjatywy </a:t>
            </a:r>
            <a:r>
              <a:rPr lang="pl-PL" sz="1500" dirty="0" smtClean="0"/>
              <a:t>organu ścigania</a:t>
            </a:r>
            <a:endParaRPr lang="pl-PL" sz="1500" dirty="0"/>
          </a:p>
        </p:txBody>
      </p:sp>
    </p:spTree>
    <p:extLst>
      <p:ext uri="{BB962C8B-B14F-4D97-AF65-F5344CB8AC3E}">
        <p14:creationId xmlns:p14="http://schemas.microsoft.com/office/powerpoint/2010/main" val="20713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Przestępstwa ścigane z urzędu</a:t>
            </a:r>
          </a:p>
          <a:p>
            <a:endParaRPr lang="pl-PL" dirty="0"/>
          </a:p>
          <a:p>
            <a:r>
              <a:rPr lang="pl-PL" dirty="0" smtClean="0"/>
              <a:t>Organy ścigania są zobligowane do podjęcia odpowiednich czynności zmierzających do ścigania karnego, skoro tylko powezmą informację o możliwości popełnienia przestępstwa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Ściganie niezależnie od woli pokrzywdzonego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Większość spraw karnych jest inicjowana w tym trybie</a:t>
            </a:r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Tryb publicznoskargowy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29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Przestępstwa ścigane na wniosek</a:t>
            </a:r>
          </a:p>
          <a:p>
            <a:endParaRPr lang="pl-PL" dirty="0"/>
          </a:p>
          <a:p>
            <a:r>
              <a:rPr lang="pl-PL" dirty="0" smtClean="0"/>
              <a:t>W sprawach o przestępstwa ścigane na wniosek, postępowanie w chwilą złożenia wniosku toczy się z urzędu→ art. 12 k.p.k.</a:t>
            </a:r>
          </a:p>
          <a:p>
            <a:pPr marL="109728" indent="0">
              <a:buNone/>
            </a:pPr>
            <a:endParaRPr lang="pl-PL" dirty="0" smtClean="0"/>
          </a:p>
          <a:p>
            <a:r>
              <a:rPr lang="pl-PL" dirty="0" smtClean="0"/>
              <a:t>Względnie wnioskowe- wniosek o ściganie jest wymagany ze względu na osobisty stosunek łączący sprawcę z pokrzywdzonym</a:t>
            </a:r>
          </a:p>
          <a:p>
            <a:endParaRPr lang="pl-PL" dirty="0" smtClean="0"/>
          </a:p>
          <a:p>
            <a:r>
              <a:rPr lang="pl-PL" dirty="0"/>
              <a:t>Bezwględnie wnioskowe- ścigane dopiero po złożeniu wniosku przez pokrzywdzonego, niezależnie od relacji łączącej pokrzywdzonego z </a:t>
            </a:r>
            <a:r>
              <a:rPr lang="pl-PL" dirty="0" smtClean="0"/>
              <a:t>podejrzanym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Tryb publicznoskargowy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4772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sz="2400" dirty="0" smtClean="0"/>
              <a:t>Zakres przestępstw ściganych z oskarżenia prywatnego jest podyktowany szczególnym rodzajem dóbr prawnych o ściśle osobistym charakterze.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 smtClean="0"/>
              <a:t>Karalność jest uzależniona od woli dysponenta danego dobra i leży przede wszystkim w jego interesie, a tylko pośrednio w interesie społecznym.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 smtClean="0"/>
              <a:t>Oskarżyciel prywatny (art. 59-61 k.p.k.)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dirty="0" smtClean="0"/>
              <a:t>Odrębna procedura→ </a:t>
            </a:r>
            <a:r>
              <a:rPr lang="pl-PL" sz="2400" b="1" dirty="0" smtClean="0"/>
              <a:t>postępowanie szczególne </a:t>
            </a:r>
            <a:r>
              <a:rPr lang="pl-PL" sz="2400" dirty="0" smtClean="0"/>
              <a:t>(art. 485-499 k.p.k.)</a:t>
            </a:r>
          </a:p>
          <a:p>
            <a:endParaRPr lang="pl-PL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Tryb prywatnoskargowy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2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l-PL" dirty="0" smtClean="0"/>
              <a:t>Obecnie temu trybowi postępowania podlegają: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1) Zniesławienie (art. 212 § 4 k.k.),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2) Zniewaga (art. 216 § 5 k.k.),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3) Naruszenie nietykalności cielesnej (art. 217 § 3 k.k.),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4) Naruszenie narządów ciała lub rozstrój zdrowia, trwające nie dłużej niż 7 dni, chyba że pokrzywdzonym jest osoba najbliższa zamieszkująca wspólnie ze sprawcą (art. 157 § 2 i 4 k.k.),</a:t>
            </a:r>
          </a:p>
          <a:p>
            <a:pPr marL="624078" indent="-514350">
              <a:lnSpc>
                <a:spcPct val="120000"/>
              </a:lnSpc>
              <a:buFont typeface="+mj-lt"/>
              <a:buAutoNum type="arabicParenR"/>
            </a:pPr>
            <a:r>
              <a:rPr lang="pl-PL" dirty="0" smtClean="0"/>
              <a:t>5) Nieumyślne uszkodzenie ciała inne niż powodujące ciężki uszczerbek na zdrowiu, trwające nie dłużej niż 7 dni, chyba że pokrzywdzonym jest osoba najbliższa zamieszkująca wspólnie ze sprawcą (art. 157 § 3 i 4 k.k.).</a:t>
            </a: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Tryb prywatnoskargowy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48637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81328"/>
            <a:ext cx="8892480" cy="4525963"/>
          </a:xfrm>
        </p:spPr>
        <p:txBody>
          <a:bodyPr>
            <a:normAutofit/>
          </a:bodyPr>
          <a:lstStyle/>
          <a:p>
            <a:r>
              <a:rPr lang="pl-PL" sz="2400" b="1" dirty="0" smtClean="0"/>
              <a:t>Postępowanie zwyczajne- </a:t>
            </a:r>
            <a:r>
              <a:rPr lang="pl-PL" sz="2400" dirty="0" smtClean="0"/>
              <a:t>typowy przebieg procesu karnego w danym systemie prawnym</a:t>
            </a:r>
          </a:p>
          <a:p>
            <a:endParaRPr lang="pl-PL" sz="2400" b="1" dirty="0"/>
          </a:p>
          <a:p>
            <a:r>
              <a:rPr lang="pl-PL" sz="2400" b="1" dirty="0" smtClean="0"/>
              <a:t>Postępowanie szczególne- </a:t>
            </a:r>
            <a:r>
              <a:rPr lang="pl-PL" sz="2400" dirty="0" smtClean="0"/>
              <a:t>modyfikacja przebiegu postępowania zwyczajnego w zakresie formalizmu procesowego</a:t>
            </a:r>
          </a:p>
          <a:p>
            <a:pPr marL="624078" indent="-514350">
              <a:buFont typeface="+mj-lt"/>
              <a:buAutoNum type="arabicPeriod"/>
            </a:pPr>
            <a:r>
              <a:rPr lang="pl-PL" sz="2400" dirty="0" smtClean="0"/>
              <a:t>Postępowanie </a:t>
            </a:r>
            <a:r>
              <a:rPr lang="pl-PL" sz="2400" u="sng" dirty="0" smtClean="0"/>
              <a:t>nakazowe </a:t>
            </a:r>
            <a:r>
              <a:rPr lang="pl-PL" sz="2400" dirty="0" smtClean="0"/>
              <a:t>(art. 500-507 k.p.k.)</a:t>
            </a:r>
            <a:endParaRPr lang="pl-PL" sz="2400" u="sng" dirty="0" smtClean="0"/>
          </a:p>
          <a:p>
            <a:pPr marL="624078" indent="-514350">
              <a:buFont typeface="+mj-lt"/>
              <a:buAutoNum type="arabicPeriod"/>
            </a:pPr>
            <a:r>
              <a:rPr lang="pl-PL" sz="2400" dirty="0" smtClean="0"/>
              <a:t>Postępowanie </a:t>
            </a:r>
            <a:r>
              <a:rPr lang="pl-PL" sz="2400" u="sng" dirty="0" smtClean="0"/>
              <a:t>przyspieszone</a:t>
            </a:r>
            <a:r>
              <a:rPr lang="pl-PL" sz="2400" dirty="0" smtClean="0"/>
              <a:t> (art. 517a-517j k.p.k.)</a:t>
            </a:r>
            <a:endParaRPr lang="pl-PL" sz="2400" u="sng" dirty="0" smtClean="0"/>
          </a:p>
          <a:p>
            <a:pPr marL="624078" indent="-514350">
              <a:buFont typeface="+mj-lt"/>
              <a:buAutoNum type="arabicPeriod"/>
            </a:pPr>
            <a:r>
              <a:rPr lang="pl-PL" sz="2400" dirty="0" smtClean="0"/>
              <a:t>Postępowanie </a:t>
            </a:r>
            <a:r>
              <a:rPr lang="pl-PL" sz="2400" u="sng" dirty="0" smtClean="0"/>
              <a:t>prywatnoskargowe</a:t>
            </a:r>
            <a:r>
              <a:rPr lang="pl-PL" sz="2400" dirty="0" smtClean="0"/>
              <a:t> (art. 485-499 k.p.k.)</a:t>
            </a:r>
            <a:endParaRPr lang="pl-PL" sz="2400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Tryb postępowania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1102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836712"/>
            <a:ext cx="67687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Proces karny</a:t>
            </a:r>
            <a:r>
              <a:rPr lang="pl-PL" sz="2000" dirty="0" smtClean="0"/>
              <a:t>- zespół prawnie uregulowanych czynności, których celem jest wykrycie przestępstwa i jego sprawcy, osądzenie go za to przestępstwo i ewentualne wykonanie kary, środków karnych oraz środków zabezpieczających. (Waltoś)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624" y="3212976"/>
            <a:ext cx="6912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 smtClean="0"/>
              <a:t>Proces karny </a:t>
            </a:r>
            <a:r>
              <a:rPr lang="pl-PL" sz="2000" dirty="0" smtClean="0"/>
              <a:t>jest ustawowo uregulowany, czyli z góry określony przez przepisy prawne, przez co ustawodawca  stanowi, że działalność procesowa, tj. zachowanie uczestników procesu, może odbywać się wyłącznie w sposób przewidziany w ustawie, co legitymizuje zachowanie uczestników procesu jako ich działalność wykonywaną w procesie karnym. (Skorupka)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23822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0303" y="1988840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 smtClean="0"/>
              <a:t>Proces karny jest zatem </a:t>
            </a:r>
            <a:r>
              <a:rPr lang="pl-PL" sz="2200" b="1" dirty="0" smtClean="0"/>
              <a:t>konstrukcją prawną</a:t>
            </a:r>
            <a:r>
              <a:rPr lang="pl-PL" sz="2200" dirty="0" smtClean="0"/>
              <a:t>, która jest przemyślana i </a:t>
            </a:r>
            <a:r>
              <a:rPr lang="pl-PL" sz="2200" b="1" dirty="0" smtClean="0"/>
              <a:t>świadomie wykreowana </a:t>
            </a:r>
            <a:r>
              <a:rPr lang="pl-PL" sz="2200" dirty="0" smtClean="0"/>
              <a:t>przez ustawodawcę.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21748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980728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b="1" dirty="0" smtClean="0"/>
              <a:t>Przedmiot procesu karnego</a:t>
            </a:r>
          </a:p>
          <a:p>
            <a:pPr algn="just"/>
            <a:endParaRPr lang="pl-PL" sz="2200" dirty="0"/>
          </a:p>
          <a:p>
            <a:pPr marL="342900" indent="-342900">
              <a:buFont typeface="Wingdings" pitchFamily="2" charset="2"/>
              <a:buChar char="Ø"/>
            </a:pPr>
            <a:r>
              <a:rPr lang="pl-PL" sz="2200" dirty="0" smtClean="0"/>
              <a:t>Kwestia odpowiedzialności karnej oskarżonego za zarzucony czyn- główny przedmiot procesu</a:t>
            </a:r>
          </a:p>
          <a:p>
            <a:pPr marL="342900" indent="-342900">
              <a:buFont typeface="Wingdings" pitchFamily="2" charset="2"/>
              <a:buChar char="Ø"/>
            </a:pPr>
            <a:endParaRPr lang="pl-PL" sz="2200" dirty="0"/>
          </a:p>
          <a:p>
            <a:pPr marL="342900" indent="-342900">
              <a:buFont typeface="Wingdings" pitchFamily="2" charset="2"/>
              <a:buChar char="Ø"/>
            </a:pPr>
            <a:r>
              <a:rPr lang="pl-PL" sz="2200" dirty="0" smtClean="0"/>
              <a:t>Przedmioty uboczne procesu np. przy postępowaniach następczych czy incydentalnych</a:t>
            </a:r>
          </a:p>
          <a:p>
            <a:r>
              <a:rPr lang="pl-PL" sz="2200" dirty="0"/>
              <a:t> </a:t>
            </a:r>
            <a:r>
              <a:rPr lang="pl-PL" sz="2200" dirty="0" smtClean="0"/>
              <a:t>   </a:t>
            </a:r>
          </a:p>
          <a:p>
            <a:r>
              <a:rPr lang="pl-PL" sz="2200" dirty="0" smtClean="0"/>
              <a:t>Postępowanie o zastosowanie tymczasowego aresztowania</a:t>
            </a:r>
          </a:p>
          <a:p>
            <a:pPr algn="ctr"/>
            <a:endParaRPr lang="pl-PL" sz="2200" dirty="0" smtClean="0"/>
          </a:p>
          <a:p>
            <a:pPr algn="ctr"/>
            <a:r>
              <a:rPr lang="pl-PL" sz="2200" dirty="0" smtClean="0"/>
              <a:t> przedmiotem postępowania będzie kwestia zastosowania tego środka</a:t>
            </a:r>
            <a:endParaRPr lang="pl-PL" sz="2200" dirty="0"/>
          </a:p>
          <a:p>
            <a:endParaRPr lang="pl-PL" sz="2200" dirty="0" smtClean="0"/>
          </a:p>
          <a:p>
            <a:pPr marL="342900" indent="-342900">
              <a:buFont typeface="Wingdings" pitchFamily="2" charset="2"/>
              <a:buChar char="Ø"/>
            </a:pPr>
            <a:endParaRPr lang="pl-PL" sz="2200" dirty="0"/>
          </a:p>
        </p:txBody>
      </p:sp>
      <p:sp>
        <p:nvSpPr>
          <p:cNvPr id="3" name="Down Arrow 2"/>
          <p:cNvSpPr/>
          <p:nvPr/>
        </p:nvSpPr>
        <p:spPr>
          <a:xfrm>
            <a:off x="4561186" y="4054413"/>
            <a:ext cx="85154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68578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908720"/>
            <a:ext cx="74888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Główny przedmiot procesu karnego</a:t>
            </a:r>
          </a:p>
          <a:p>
            <a:pPr algn="ctr"/>
            <a:endParaRPr lang="pl-PL" sz="2000" b="1" dirty="0" smtClean="0"/>
          </a:p>
          <a:p>
            <a:pPr algn="ctr"/>
            <a:endParaRPr lang="pl-PL" sz="2000" b="1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pl-PL" sz="2000" dirty="0" smtClean="0"/>
              <a:t>Zarzut oskarżenia stanowi jedynie hipotezę oceny określonego zdarzenia, która może, ale nie musi zostać potwierdzona w procesie karnym</a:t>
            </a:r>
          </a:p>
          <a:p>
            <a:endParaRPr lang="pl-PL" sz="2000" dirty="0" smtClean="0"/>
          </a:p>
          <a:p>
            <a:endParaRPr lang="pl-PL" sz="2000" dirty="0"/>
          </a:p>
          <a:p>
            <a:pPr marL="342900" indent="-342900">
              <a:buFont typeface="Wingdings" pitchFamily="2" charset="2"/>
              <a:buChar char="Ø"/>
            </a:pPr>
            <a:r>
              <a:rPr lang="pl-PL" sz="2000" dirty="0" smtClean="0"/>
              <a:t>Odpowiedzialnością karną jest powinność poniesienia przez konkretną osobę określonych konsekwencji prawnych za konkretne przestępstwo.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1319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548680"/>
            <a:ext cx="6624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Wszczęcie postępowania, które zmierza do rozstrzygnięcia  odpowiedzialności karnej opiera się na dwóch podstawach:</a:t>
            </a:r>
          </a:p>
          <a:p>
            <a:pPr algn="ctr"/>
            <a:endParaRPr lang="pl-PL" dirty="0"/>
          </a:p>
          <a:p>
            <a:endParaRPr lang="pl-PL" dirty="0"/>
          </a:p>
        </p:txBody>
      </p:sp>
      <p:sp>
        <p:nvSpPr>
          <p:cNvPr id="3" name="Down Arrow 2"/>
          <p:cNvSpPr/>
          <p:nvPr/>
        </p:nvSpPr>
        <p:spPr>
          <a:xfrm>
            <a:off x="1821672" y="14847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Down Arrow 3"/>
          <p:cNvSpPr/>
          <p:nvPr/>
        </p:nvSpPr>
        <p:spPr>
          <a:xfrm>
            <a:off x="6516216" y="148478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TextBox 4"/>
          <p:cNvSpPr txBox="1"/>
          <p:nvPr/>
        </p:nvSpPr>
        <p:spPr>
          <a:xfrm>
            <a:off x="683568" y="278092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 </a:t>
            </a:r>
            <a:r>
              <a:rPr lang="pl-PL" b="1" dirty="0" smtClean="0"/>
              <a:t>       FAKTYCZNA  			             PRAWNA</a:t>
            </a:r>
            <a:endParaRPr lang="pl-P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7584" y="3645024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Domniemanie popełnienia przestępstwa</a:t>
            </a:r>
            <a:endParaRPr lang="pl-PL" dirty="0"/>
          </a:p>
        </p:txBody>
      </p:sp>
      <p:sp>
        <p:nvSpPr>
          <p:cNvPr id="8" name="TextBox 7"/>
          <p:cNvSpPr txBox="1"/>
          <p:nvPr/>
        </p:nvSpPr>
        <p:spPr>
          <a:xfrm>
            <a:off x="6012160" y="3645024"/>
            <a:ext cx="16561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Kwalifikacja prawna czynu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591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500" dirty="0" smtClean="0">
                <a:solidFill>
                  <a:srgbClr val="FF0000"/>
                </a:solidFill>
              </a:rPr>
              <a:t>Konstytucja RP</a:t>
            </a:r>
          </a:p>
          <a:p>
            <a:pPr marL="109728" indent="0">
              <a:buNone/>
            </a:pPr>
            <a:endParaRPr lang="pl-PL" sz="2500" dirty="0" smtClean="0">
              <a:solidFill>
                <a:srgbClr val="FF0000"/>
              </a:solidFill>
            </a:endParaRPr>
          </a:p>
          <a:p>
            <a:r>
              <a:rPr lang="pl-PL" sz="2500" dirty="0" smtClean="0"/>
              <a:t>Akty prawa międzynarodowego, m.in. Europejska Konwencja Praw Człowieka i Podstawowych Wolności z 4 listopada 1950r.</a:t>
            </a:r>
          </a:p>
          <a:p>
            <a:r>
              <a:rPr lang="pl-PL" sz="2500" b="1" u="sng" dirty="0" smtClean="0"/>
              <a:t>Kodeks postępowania karnego </a:t>
            </a:r>
            <a:r>
              <a:rPr lang="pl-PL" sz="2500" dirty="0" smtClean="0"/>
              <a:t>z 1997r.</a:t>
            </a:r>
          </a:p>
          <a:p>
            <a:r>
              <a:rPr lang="pl-PL" sz="2500" dirty="0" smtClean="0"/>
              <a:t>Inne ustawy (np. ustawa o świadku koronnym)</a:t>
            </a:r>
          </a:p>
          <a:p>
            <a:r>
              <a:rPr lang="pl-PL" sz="2500" dirty="0" smtClean="0"/>
              <a:t>Akty o charakterze ustrojowym (np. ustawa o ustroju sądów powszechnych, Prawo o prokuraturze)</a:t>
            </a:r>
          </a:p>
          <a:p>
            <a:pPr marL="109728" indent="0">
              <a:buNone/>
            </a:pPr>
            <a:endParaRPr lang="pl-PL" dirty="0" smtClean="0"/>
          </a:p>
          <a:p>
            <a:endParaRPr lang="pl-PL" dirty="0" smtClean="0"/>
          </a:p>
          <a:p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Źródła prawa karnego procesowego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722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07288" cy="4525963"/>
          </a:xfrm>
        </p:spPr>
        <p:txBody>
          <a:bodyPr/>
          <a:lstStyle/>
          <a:p>
            <a:r>
              <a:rPr lang="pl-PL" dirty="0" smtClean="0"/>
              <a:t>Art.41-45 Konstytucji</a:t>
            </a:r>
          </a:p>
          <a:p>
            <a:endParaRPr lang="pl-PL" dirty="0"/>
          </a:p>
          <a:p>
            <a:r>
              <a:rPr lang="pl-PL" dirty="0" smtClean="0"/>
              <a:t>Art. 8 ust.  Konstytucji</a:t>
            </a:r>
          </a:p>
          <a:p>
            <a:endParaRPr lang="pl-PL" dirty="0"/>
          </a:p>
          <a:p>
            <a:r>
              <a:rPr lang="pl-PL" b="1" dirty="0" smtClean="0"/>
              <a:t>Konstytucjonalizacja procesu karnego- </a:t>
            </a:r>
            <a:r>
              <a:rPr lang="pl-PL" dirty="0" smtClean="0"/>
              <a:t>powiązanie przepisów kpk z wymogami wyznaczonymi w Konstytucji w zakresie ochrony praw i wolności jednostki- uczestnika postępowania karnego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Konstytucja jako źródło prawa karnego procesowego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3508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 smtClean="0"/>
              <a:t>Prakseologiczna</a:t>
            </a:r>
            <a:r>
              <a:rPr lang="pl-PL" sz="2400" dirty="0" smtClean="0"/>
              <a:t>- ukształtowanie procesu karnego w sposób pozwalający na osiągnięcie jego celów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b="1" dirty="0" smtClean="0"/>
              <a:t>Gwarancyjna</a:t>
            </a:r>
            <a:r>
              <a:rPr lang="pl-PL" sz="2400" dirty="0" smtClean="0"/>
              <a:t>- prawo karne procesowe chroni uczestników procesu karnego przed niezgodną z prawem działalnością organów procesowych</a:t>
            </a:r>
          </a:p>
          <a:p>
            <a:pPr marL="109728" indent="0">
              <a:buNone/>
            </a:pPr>
            <a:endParaRPr lang="pl-PL" sz="2400" dirty="0" smtClean="0"/>
          </a:p>
          <a:p>
            <a:r>
              <a:rPr lang="pl-PL" sz="2400" b="1" dirty="0" smtClean="0"/>
              <a:t>Porządkująca</a:t>
            </a:r>
            <a:r>
              <a:rPr lang="pl-PL" sz="2400" dirty="0" smtClean="0"/>
              <a:t>- przepisy prawa karnego procesowego wyznaczają porządek czynności, ich sekwencję, odgrywają rolę koordynatora czynności procesowych</a:t>
            </a:r>
            <a:endParaRPr lang="pl-PL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 smtClean="0"/>
              <a:t>Funkcje norm procedury karnej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995339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297</TotalTime>
  <Words>972</Words>
  <Application>Microsoft Office PowerPoint</Application>
  <PresentationFormat>On-screen Show (4:3)</PresentationFormat>
  <Paragraphs>117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Podstawy procesu karnego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Źródła prawa karnego procesowego</vt:lpstr>
      <vt:lpstr>Konstytucja jako źródło prawa karnego procesowego</vt:lpstr>
      <vt:lpstr>Funkcje norm procedury karnej</vt:lpstr>
      <vt:lpstr>Cele procesu karnego</vt:lpstr>
      <vt:lpstr>Cele procesu karnego</vt:lpstr>
      <vt:lpstr>Etapy procesu karnego</vt:lpstr>
      <vt:lpstr>Tryby ścigania w procesie karnym</vt:lpstr>
      <vt:lpstr>Tryb publicznoskargowy</vt:lpstr>
      <vt:lpstr>Tryb publicznoskargowy</vt:lpstr>
      <vt:lpstr>Tryb prywatnoskargowy</vt:lpstr>
      <vt:lpstr>Tryb prywatnoskargowy</vt:lpstr>
      <vt:lpstr>Tryb postępowania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</dc:title>
  <dc:creator>Asus</dc:creator>
  <cp:lastModifiedBy>Asus</cp:lastModifiedBy>
  <cp:revision>33</cp:revision>
  <dcterms:created xsi:type="dcterms:W3CDTF">2017-02-21T11:31:47Z</dcterms:created>
  <dcterms:modified xsi:type="dcterms:W3CDTF">2017-02-22T04:19:20Z</dcterms:modified>
</cp:coreProperties>
</file>