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7" r:id="rId7"/>
    <p:sldId id="268" r:id="rId8"/>
    <p:sldId id="262" r:id="rId9"/>
    <p:sldId id="264" r:id="rId10"/>
    <p:sldId id="272" r:id="rId11"/>
    <p:sldId id="263" r:id="rId12"/>
    <p:sldId id="269" r:id="rId13"/>
    <p:sldId id="265" r:id="rId14"/>
    <p:sldId id="266" r:id="rId15"/>
    <p:sldId id="270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8" r:id="rId34"/>
    <p:sldId id="293" r:id="rId35"/>
    <p:sldId id="290" r:id="rId36"/>
    <p:sldId id="291" r:id="rId37"/>
    <p:sldId id="294" r:id="rId38"/>
    <p:sldId id="295" r:id="rId39"/>
    <p:sldId id="296" r:id="rId40"/>
    <p:sldId id="297" r:id="rId41"/>
    <p:sldId id="299" r:id="rId42"/>
    <p:sldId id="300" r:id="rId43"/>
    <p:sldId id="301" r:id="rId44"/>
    <p:sldId id="302" r:id="rId45"/>
    <p:sldId id="303" r:id="rId4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4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BDE679-8FAD-49D6-B229-D47DDEDCE3A0}" type="datetimeFigureOut">
              <a:rPr lang="pl-PL" smtClean="0"/>
              <a:t>2017-03-01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EA9BCB-085F-4F60-A884-E0455DFB3E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BDE679-8FAD-49D6-B229-D47DDEDCE3A0}" type="datetimeFigureOut">
              <a:rPr lang="pl-PL" smtClean="0"/>
              <a:t>2017-03-01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A9BCB-085F-4F60-A884-E0455DFB3E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BDE679-8FAD-49D6-B229-D47DDEDCE3A0}" type="datetimeFigureOut">
              <a:rPr lang="pl-PL" smtClean="0"/>
              <a:t>2017-03-01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A9BCB-085F-4F60-A884-E0455DFB3E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BDE679-8FAD-49D6-B229-D47DDEDCE3A0}" type="datetimeFigureOut">
              <a:rPr lang="pl-PL" smtClean="0"/>
              <a:t>2017-03-01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A9BCB-085F-4F60-A884-E0455DFB3E6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BDE679-8FAD-49D6-B229-D47DDEDCE3A0}" type="datetimeFigureOut">
              <a:rPr lang="pl-PL" smtClean="0"/>
              <a:t>2017-03-01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A9BCB-085F-4F60-A884-E0455DFB3E6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BDE679-8FAD-49D6-B229-D47DDEDCE3A0}" type="datetimeFigureOut">
              <a:rPr lang="pl-PL" smtClean="0"/>
              <a:t>2017-03-01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A9BCB-085F-4F60-A884-E0455DFB3E6E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BDE679-8FAD-49D6-B229-D47DDEDCE3A0}" type="datetimeFigureOut">
              <a:rPr lang="pl-PL" smtClean="0"/>
              <a:t>2017-03-01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A9BCB-085F-4F60-A884-E0455DFB3E6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BDE679-8FAD-49D6-B229-D47DDEDCE3A0}" type="datetimeFigureOut">
              <a:rPr lang="pl-PL" smtClean="0"/>
              <a:t>2017-03-01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A9BCB-085F-4F60-A884-E0455DFB3E6E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BDE679-8FAD-49D6-B229-D47DDEDCE3A0}" type="datetimeFigureOut">
              <a:rPr lang="pl-PL" smtClean="0"/>
              <a:t>2017-03-01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A9BCB-085F-4F60-A884-E0455DFB3E6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EBDE679-8FAD-49D6-B229-D47DDEDCE3A0}" type="datetimeFigureOut">
              <a:rPr lang="pl-PL" smtClean="0"/>
              <a:t>2017-03-01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EA9BCB-085F-4F60-A884-E0455DFB3E6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BDE679-8FAD-49D6-B229-D47DDEDCE3A0}" type="datetimeFigureOut">
              <a:rPr lang="pl-PL" smtClean="0"/>
              <a:t>2017-03-01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EA9BCB-085F-4F60-A884-E0455DFB3E6E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BDE679-8FAD-49D6-B229-D47DDEDCE3A0}" type="datetimeFigureOut">
              <a:rPr lang="pl-PL" smtClean="0"/>
              <a:t>2017-03-01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EA9BCB-085F-4F60-A884-E0455DFB3E6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Podstawy procesu karnego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Zasady procesu karnego cz. 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150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385392"/>
            <a:ext cx="8229600" cy="5472608"/>
          </a:xfrm>
        </p:spPr>
        <p:txBody>
          <a:bodyPr>
            <a:normAutofit fontScale="92500"/>
          </a:bodyPr>
          <a:lstStyle/>
          <a:p>
            <a:pPr marL="624078" indent="-514350" algn="just">
              <a:buFont typeface="+mj-lt"/>
              <a:buAutoNum type="arabicPeriod"/>
            </a:pPr>
            <a:r>
              <a:rPr lang="pl-PL" sz="2500" b="1" dirty="0" smtClean="0"/>
              <a:t>Ze </a:t>
            </a:r>
            <a:r>
              <a:rPr lang="pl-PL" sz="2500" b="1" dirty="0"/>
              <a:t>względu na moc obowiązywania: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2500" dirty="0"/>
              <a:t>zasady dyrektywy 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2500" dirty="0"/>
              <a:t>zasady </a:t>
            </a:r>
            <a:r>
              <a:rPr lang="pl-PL" sz="2500" dirty="0" smtClean="0"/>
              <a:t>reguły </a:t>
            </a:r>
          </a:p>
          <a:p>
            <a:pPr marL="566928" indent="-457200" algn="just">
              <a:buFont typeface="+mj-lt"/>
              <a:buAutoNum type="arabicPeriod"/>
            </a:pPr>
            <a:r>
              <a:rPr lang="pl-PL" sz="2500" b="1" dirty="0" smtClean="0"/>
              <a:t>Ze względu na sposób ujęcia w obowiązującym prawie</a:t>
            </a:r>
            <a:r>
              <a:rPr lang="pl-PL" sz="2500" dirty="0" smtClean="0"/>
              <a:t>: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2500" dirty="0"/>
              <a:t>zasady skodyfikowane (prawnie zdefiniowane) </a:t>
            </a:r>
            <a:r>
              <a:rPr lang="pl-PL" sz="2500" dirty="0" smtClean="0"/>
              <a:t> </a:t>
            </a:r>
            <a:endParaRPr lang="pl-PL" sz="2500" dirty="0"/>
          </a:p>
          <a:p>
            <a:pPr lvl="1" algn="just">
              <a:buFont typeface="Wingdings" pitchFamily="2" charset="2"/>
              <a:buChar char="Ø"/>
            </a:pPr>
            <a:r>
              <a:rPr lang="pl-PL" sz="2500" dirty="0"/>
              <a:t>z</a:t>
            </a:r>
            <a:r>
              <a:rPr lang="pl-PL" sz="2500" dirty="0" smtClean="0"/>
              <a:t>asady nieskodyfikowane (prawnie niezdefiniowane)</a:t>
            </a:r>
          </a:p>
          <a:p>
            <a:pPr marL="566928" indent="-457200" algn="just">
              <a:buFont typeface="+mj-lt"/>
              <a:buAutoNum type="arabicPeriod"/>
            </a:pPr>
            <a:r>
              <a:rPr lang="pl-PL" sz="2500" b="1" dirty="0" smtClean="0"/>
              <a:t>Ze względu na miejsce unormowania konkretnej zasady:</a:t>
            </a:r>
          </a:p>
          <a:p>
            <a:pPr lvl="1" algn="just">
              <a:buFont typeface="Wingdings" pitchFamily="2" charset="2"/>
              <a:buChar char="Ø"/>
            </a:pPr>
            <a:r>
              <a:rPr lang="pl-PL" sz="2500" dirty="0" smtClean="0"/>
              <a:t>konstytucyjne</a:t>
            </a:r>
            <a:endParaRPr lang="pl-PL" sz="2500" dirty="0"/>
          </a:p>
          <a:p>
            <a:pPr lvl="1" algn="just">
              <a:buFont typeface="Wingdings" pitchFamily="2" charset="2"/>
              <a:buChar char="Ø"/>
            </a:pPr>
            <a:r>
              <a:rPr lang="pl-PL" sz="2500" dirty="0"/>
              <a:t>pozakonstytucyjne</a:t>
            </a:r>
          </a:p>
          <a:p>
            <a:pPr marL="109728" indent="0" algn="just">
              <a:buNone/>
            </a:pPr>
            <a:endParaRPr lang="pl-PL" sz="2400" b="1" dirty="0" smtClean="0"/>
          </a:p>
          <a:p>
            <a:pPr marL="109728" indent="0" algn="just">
              <a:buNone/>
            </a:pPr>
            <a:r>
              <a:rPr lang="pl-PL" sz="2400" b="1" dirty="0" smtClean="0"/>
              <a:t>	</a:t>
            </a:r>
          </a:p>
          <a:p>
            <a:pPr marL="109728" indent="0" algn="just">
              <a:buNone/>
            </a:pPr>
            <a:r>
              <a:rPr lang="pl-PL" sz="2400" b="1" dirty="0" smtClean="0"/>
              <a:t>	</a:t>
            </a:r>
          </a:p>
          <a:p>
            <a:pPr marL="393192" lvl="1" indent="0" algn="just">
              <a:buNone/>
            </a:pPr>
            <a:endParaRPr lang="pl-P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Klasyfikacja zasad procesowych</a:t>
            </a:r>
            <a:br>
              <a:rPr lang="pl-PL" dirty="0" smtClean="0"/>
            </a:br>
            <a:r>
              <a:rPr lang="pl-PL" dirty="0" smtClean="0"/>
              <a:t>(zasady konkretne)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8148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Klasyfikacja zasad procesowych</a:t>
            </a:r>
            <a:br>
              <a:rPr lang="pl-PL" dirty="0" smtClean="0"/>
            </a:br>
            <a:r>
              <a:rPr lang="pl-PL" dirty="0" smtClean="0"/>
              <a:t>(zasady konkretne)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5081050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Zasady dyrektywy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r>
              <a:rPr lang="pl-PL" sz="1800" dirty="0" smtClean="0"/>
              <a:t>Nie obowiązują w procesie karnym w sposób absolutny.</a:t>
            </a:r>
          </a:p>
          <a:p>
            <a:endParaRPr lang="pl-PL" sz="1800" dirty="0"/>
          </a:p>
          <a:p>
            <a:r>
              <a:rPr lang="pl-PL" sz="1800" dirty="0" smtClean="0"/>
              <a:t>W określonych prawem sytuacjach nie muszą być w pełni realizowane.</a:t>
            </a:r>
          </a:p>
          <a:p>
            <a:endParaRPr lang="pl-PL" sz="1800" dirty="0"/>
          </a:p>
          <a:p>
            <a:r>
              <a:rPr lang="pl-PL" sz="1800" dirty="0" smtClean="0"/>
              <a:t>Dopuszczalne są wyjątki na rzecz zasad przeciwstawnych.</a:t>
            </a:r>
          </a:p>
          <a:p>
            <a:endParaRPr lang="pl-PL" sz="1800" dirty="0" smtClean="0"/>
          </a:p>
          <a:p>
            <a:r>
              <a:rPr lang="pl-PL" sz="1800" dirty="0" smtClean="0"/>
              <a:t>Między zasadami dyrektywami może dochodzić do kolizji. O pierwszeństwie jednej z nich decyduje organ procesowy, co nie wyłącza zastosowania drugiej.</a:t>
            </a:r>
            <a:endParaRPr lang="pl-PL" sz="1800" dirty="0"/>
          </a:p>
          <a:p>
            <a:endParaRPr lang="pl-PL" sz="1800" dirty="0" smtClean="0"/>
          </a:p>
          <a:p>
            <a:r>
              <a:rPr lang="pl-PL" sz="1800" dirty="0" smtClean="0"/>
              <a:t>np. Zasada legalizmu i zasada oportunizmu.</a:t>
            </a:r>
            <a:endParaRPr lang="pl-PL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Zasady reguły</a:t>
            </a:r>
          </a:p>
          <a:p>
            <a:pPr marL="109728" indent="0" algn="ctr">
              <a:buNone/>
            </a:pPr>
            <a:endParaRPr lang="pl-PL" b="1" dirty="0"/>
          </a:p>
          <a:p>
            <a:r>
              <a:rPr lang="pl-PL" sz="1800" dirty="0" smtClean="0"/>
              <a:t>Muszą zostać w procesie karnym w pełni zrealizowane.</a:t>
            </a:r>
          </a:p>
          <a:p>
            <a:endParaRPr lang="pl-PL" sz="1800" dirty="0"/>
          </a:p>
          <a:p>
            <a:r>
              <a:rPr lang="pl-PL" sz="1800" dirty="0" smtClean="0"/>
              <a:t>Między zasadami regułami nie może dojść do kolizji→ obowiązywanie jednej wyłącza obowiązywanie drugiej.</a:t>
            </a:r>
          </a:p>
          <a:p>
            <a:endParaRPr lang="pl-PL" sz="1800" dirty="0"/>
          </a:p>
          <a:p>
            <a:r>
              <a:rPr lang="pl-PL" sz="1800" dirty="0" smtClean="0"/>
              <a:t>Np. zasada domniemania niewinności.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7654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Klasyfikacja zasad procesowych</a:t>
            </a:r>
            <a:br>
              <a:rPr lang="pl-PL" dirty="0" smtClean="0"/>
            </a:br>
            <a:r>
              <a:rPr lang="pl-PL" dirty="0" smtClean="0"/>
              <a:t>(zasady konkretne)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00808"/>
            <a:ext cx="4042792" cy="3685249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200" b="1" dirty="0" smtClean="0"/>
              <a:t>Zasady dyrektywy</a:t>
            </a:r>
          </a:p>
          <a:p>
            <a:pPr marL="109728" indent="0" algn="ctr">
              <a:buNone/>
            </a:pPr>
            <a:endParaRPr lang="pl-PL" sz="2200" b="1" dirty="0"/>
          </a:p>
          <a:p>
            <a:pPr marL="109728" indent="0" algn="ctr">
              <a:buNone/>
            </a:pPr>
            <a:endParaRPr lang="pl-PL" sz="2200" b="1" dirty="0" smtClean="0"/>
          </a:p>
          <a:p>
            <a:pPr marL="109728" indent="0" algn="ctr">
              <a:buNone/>
            </a:pPr>
            <a:endParaRPr lang="pl-PL" sz="2200" b="1" dirty="0"/>
          </a:p>
          <a:p>
            <a:pPr marL="109728" indent="0" algn="ctr">
              <a:buNone/>
            </a:pPr>
            <a:endParaRPr lang="pl-PL" sz="2200" b="1" dirty="0" smtClean="0"/>
          </a:p>
          <a:p>
            <a:pPr marL="109728" indent="0" algn="ctr">
              <a:buNone/>
            </a:pPr>
            <a:endParaRPr lang="pl-PL" sz="2200" b="1" dirty="0"/>
          </a:p>
          <a:p>
            <a:pPr marL="109728" indent="0" algn="ctr">
              <a:buNone/>
            </a:pPr>
            <a:r>
              <a:rPr lang="pl-PL" sz="2200" b="1" dirty="0" smtClean="0"/>
              <a:t>Czyń „tak a tak, ale czasem można inaczej”</a:t>
            </a:r>
            <a:endParaRPr lang="pl-PL" sz="2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00808"/>
            <a:ext cx="4031431" cy="3685249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200" b="1" dirty="0" smtClean="0"/>
              <a:t>Zasady reguły</a:t>
            </a:r>
          </a:p>
          <a:p>
            <a:pPr marL="109728" indent="0" algn="ctr">
              <a:buNone/>
            </a:pPr>
            <a:endParaRPr lang="pl-PL" sz="2200" b="1" dirty="0"/>
          </a:p>
          <a:p>
            <a:pPr marL="109728" indent="0" algn="ctr">
              <a:buNone/>
            </a:pPr>
            <a:endParaRPr lang="pl-PL" sz="2200" b="1" dirty="0" smtClean="0"/>
          </a:p>
          <a:p>
            <a:pPr marL="109728" indent="0" algn="ctr">
              <a:buNone/>
            </a:pPr>
            <a:endParaRPr lang="pl-PL" sz="2200" b="1" dirty="0"/>
          </a:p>
          <a:p>
            <a:pPr marL="109728" indent="0" algn="ctr">
              <a:buNone/>
            </a:pPr>
            <a:endParaRPr lang="pl-PL" sz="2200" b="1" dirty="0" smtClean="0"/>
          </a:p>
          <a:p>
            <a:pPr marL="109728" indent="0" algn="ctr">
              <a:buNone/>
            </a:pPr>
            <a:endParaRPr lang="pl-PL" sz="2200" b="1" dirty="0"/>
          </a:p>
          <a:p>
            <a:pPr marL="109728" indent="0" algn="ctr">
              <a:buNone/>
            </a:pPr>
            <a:endParaRPr lang="pl-PL" sz="2200" b="1" dirty="0" smtClean="0"/>
          </a:p>
          <a:p>
            <a:pPr marL="109728" indent="0" algn="ctr">
              <a:buNone/>
            </a:pPr>
            <a:r>
              <a:rPr lang="pl-PL" sz="2200" b="1" dirty="0" smtClean="0"/>
              <a:t>Czyń „tak a tak i nigdy inaczej”</a:t>
            </a:r>
            <a:endParaRPr lang="pl-PL" sz="2200" b="1" dirty="0"/>
          </a:p>
        </p:txBody>
      </p:sp>
      <p:sp>
        <p:nvSpPr>
          <p:cNvPr id="7" name="Down Arrow 6"/>
          <p:cNvSpPr/>
          <p:nvPr/>
        </p:nvSpPr>
        <p:spPr>
          <a:xfrm>
            <a:off x="2162237" y="235342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Down Arrow 7"/>
          <p:cNvSpPr/>
          <p:nvPr/>
        </p:nvSpPr>
        <p:spPr>
          <a:xfrm>
            <a:off x="6561932" y="235342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2150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Klasyfikacja zasad procesowych</a:t>
            </a:r>
            <a:br>
              <a:rPr lang="pl-PL" dirty="0" smtClean="0"/>
            </a:br>
            <a:r>
              <a:rPr lang="pl-PL" dirty="0" smtClean="0"/>
              <a:t>(zasady konkretne)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72816"/>
            <a:ext cx="4040188" cy="3613241"/>
          </a:xfrm>
        </p:spPr>
        <p:txBody>
          <a:bodyPr/>
          <a:lstStyle/>
          <a:p>
            <a:pPr marL="109728" indent="0">
              <a:buNone/>
            </a:pPr>
            <a:r>
              <a:rPr lang="pl-PL" b="1" dirty="0" smtClean="0"/>
              <a:t>Zasady skodyfikowane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sz="1800" dirty="0" smtClean="0"/>
              <a:t>Wyrażone, chociażby częściowo, w obowiązującym przepisie prawnym.</a:t>
            </a:r>
          </a:p>
          <a:p>
            <a:endParaRPr lang="pl-PL" sz="1800" dirty="0"/>
          </a:p>
          <a:p>
            <a:r>
              <a:rPr lang="pl-PL" sz="1800" dirty="0" smtClean="0"/>
              <a:t>Np. zasada legalizmu, zasada działania z urzędu.</a:t>
            </a:r>
            <a:endParaRPr lang="pl-PL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700808"/>
            <a:ext cx="4041775" cy="3941763"/>
          </a:xfrm>
        </p:spPr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Zasady nieskodyfikowane</a:t>
            </a:r>
          </a:p>
          <a:p>
            <a:pPr marL="109728" indent="0" algn="ctr">
              <a:buNone/>
            </a:pPr>
            <a:endParaRPr lang="pl-PL" dirty="0"/>
          </a:p>
          <a:p>
            <a:r>
              <a:rPr lang="pl-PL" sz="1800" dirty="0" smtClean="0"/>
              <a:t>Ich obowiązywanie wynika pośrednio z szeregu przepisów, a ich zakres precyzowany jest w doktrynie i orzecznictwie.</a:t>
            </a:r>
          </a:p>
          <a:p>
            <a:endParaRPr lang="pl-PL" sz="1800" dirty="0"/>
          </a:p>
          <a:p>
            <a:r>
              <a:rPr lang="pl-PL" sz="1800" dirty="0" smtClean="0"/>
              <a:t>Np. zasada kontradyktoryjności, zasada bezpośredniości.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60314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Klasyfikacja zasad procesowych</a:t>
            </a:r>
            <a:br>
              <a:rPr lang="pl-PL" dirty="0" smtClean="0"/>
            </a:br>
            <a:r>
              <a:rPr lang="pl-PL" dirty="0" smtClean="0"/>
              <a:t>(zasady konkretne)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721010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pl-PL" b="1" dirty="0" smtClean="0"/>
              <a:t>Zasady konstytucyjne</a:t>
            </a:r>
          </a:p>
          <a:p>
            <a:pPr marL="109728" indent="0">
              <a:buNone/>
            </a:pPr>
            <a:endParaRPr lang="pl-PL" b="1" dirty="0" smtClean="0"/>
          </a:p>
          <a:p>
            <a:pPr marL="109728" indent="0">
              <a:buNone/>
            </a:pPr>
            <a:endParaRPr lang="pl-PL" dirty="0"/>
          </a:p>
          <a:p>
            <a:r>
              <a:rPr lang="pl-PL" sz="1800" dirty="0" smtClean="0"/>
              <a:t>Ich źródłem są przepisy ustawy zasadniczej.</a:t>
            </a:r>
          </a:p>
          <a:p>
            <a:endParaRPr lang="pl-PL" sz="1800" dirty="0"/>
          </a:p>
          <a:p>
            <a:r>
              <a:rPr lang="pl-PL" sz="1800" dirty="0" smtClean="0"/>
              <a:t>Jej znaczenie polega na tym, że zasada ta, jeśli została sformułowana w sposób umożliwiający jej bezpośrednie zastosowanie (tzw. norma samowykonalna, reguluje wprost określoną dziedzinę procesu→ art. 8 ust. 2 Konstytucji.</a:t>
            </a:r>
          </a:p>
          <a:p>
            <a:endParaRPr lang="pl-PL" sz="1800" dirty="0"/>
          </a:p>
          <a:p>
            <a:r>
              <a:rPr lang="pl-PL" sz="1800" dirty="0" smtClean="0"/>
              <a:t>Np. zasada domniemania niewinności (art. 42 ust. 2 Konstytucji).</a:t>
            </a:r>
            <a:endParaRPr lang="pl-PL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Zasady pozakonstytucyjne</a:t>
            </a:r>
          </a:p>
          <a:p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r>
              <a:rPr lang="pl-PL" sz="1800" dirty="0" smtClean="0"/>
              <a:t>Ich źródłem są przepisy ustaw zwykłych lub ratyfikowanych umów międzynarodowych.</a:t>
            </a:r>
          </a:p>
          <a:p>
            <a:endParaRPr lang="pl-PL" sz="1800" dirty="0"/>
          </a:p>
          <a:p>
            <a:r>
              <a:rPr lang="pl-PL" sz="1800" dirty="0" smtClean="0"/>
              <a:t>Np. zasada skargowości.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85061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2200" dirty="0"/>
              <a:t>Kolejność zasad wynika z ich stosunku do </a:t>
            </a:r>
            <a:r>
              <a:rPr lang="pl-PL" sz="2200" dirty="0" smtClean="0"/>
              <a:t>fundamentalnej </a:t>
            </a:r>
            <a:r>
              <a:rPr lang="pl-PL" sz="2200" dirty="0"/>
              <a:t>zasady prawdy materialnej:</a:t>
            </a:r>
          </a:p>
          <a:p>
            <a:pPr lvl="0" algn="just"/>
            <a:r>
              <a:rPr lang="pl-PL" sz="2200" b="1" dirty="0"/>
              <a:t>1) zasada prawdy materialnej, </a:t>
            </a:r>
            <a:endParaRPr lang="pl-PL" sz="2200" b="1" dirty="0" smtClean="0"/>
          </a:p>
          <a:p>
            <a:pPr marL="109728" lvl="0" indent="0" algn="just">
              <a:buNone/>
            </a:pPr>
            <a:endParaRPr lang="pl-PL" sz="2200" b="1" dirty="0"/>
          </a:p>
          <a:p>
            <a:pPr lvl="0" algn="just"/>
            <a:r>
              <a:rPr lang="pl-PL" sz="2200" b="1" dirty="0"/>
              <a:t>2)</a:t>
            </a:r>
            <a:r>
              <a:rPr lang="pl-PL" sz="2200" dirty="0"/>
              <a:t> zasady </a:t>
            </a:r>
            <a:r>
              <a:rPr lang="pl-PL" sz="2200" b="1" dirty="0"/>
              <a:t>nakazujące organom zachowanie odpowiedniej postawy umożliwiającej dojście do prawdy materialnej</a:t>
            </a:r>
            <a:r>
              <a:rPr lang="pl-PL" sz="2200" dirty="0"/>
              <a:t>: obiektywizmu, współdziałania ze społeczeństwem, uczciwego procesu</a:t>
            </a:r>
            <a:r>
              <a:rPr lang="pl-PL" sz="2200" dirty="0" smtClean="0"/>
              <a:t>;</a:t>
            </a:r>
          </a:p>
          <a:p>
            <a:pPr marL="109728" lvl="0" indent="0" algn="just">
              <a:buNone/>
            </a:pPr>
            <a:endParaRPr lang="pl-PL" sz="2200" dirty="0"/>
          </a:p>
          <a:p>
            <a:pPr lvl="0" algn="just"/>
            <a:r>
              <a:rPr lang="pl-PL" sz="2200" b="1" dirty="0"/>
              <a:t>3) zasady dowodowe</a:t>
            </a:r>
            <a:r>
              <a:rPr lang="pl-PL" sz="2200" dirty="0"/>
              <a:t>: domniemania niewinności, </a:t>
            </a:r>
            <a:r>
              <a:rPr lang="pl-PL" sz="2200" i="1" dirty="0"/>
              <a:t>in dubio pro reo</a:t>
            </a:r>
            <a:r>
              <a:rPr lang="pl-PL" sz="2200" dirty="0"/>
              <a:t>, swobodnej oceny dowodów, </a:t>
            </a:r>
            <a:r>
              <a:rPr lang="pl-PL" sz="2200" dirty="0" smtClean="0"/>
              <a:t>bezpośredniości;</a:t>
            </a:r>
          </a:p>
          <a:p>
            <a:pPr marL="109728" lvl="0" indent="0" algn="just">
              <a:buNone/>
            </a:pPr>
            <a:endParaRPr lang="pl-PL" sz="2200" dirty="0"/>
          </a:p>
          <a:p>
            <a:pPr lvl="0" algn="just"/>
            <a:r>
              <a:rPr lang="pl-PL" sz="2200" b="1" dirty="0"/>
              <a:t>4) zasady wyznaczające model i dynamikę przebiegu procesu</a:t>
            </a:r>
            <a:r>
              <a:rPr lang="pl-PL" sz="2200" dirty="0"/>
              <a:t>: skargowości i działania z urzędu, kontradyktoryjności i inkwizycyjności, legalizmu, prawa do obrony, publiczności, kontroli, uczciwego procesu. 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Klasyfikacja naczelnych zasad wg. prof. Waltosia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89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2160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tx2"/>
                </a:solidFill>
              </a:rPr>
              <a:t>Klasyfikacja zasad wg. prof. Skorupki</a:t>
            </a:r>
            <a:endParaRPr lang="pl-PL" sz="2400" b="1" dirty="0">
              <a:solidFill>
                <a:schemeClr val="tx2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275856" y="4503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Right Arrow 3"/>
          <p:cNvSpPr/>
          <p:nvPr/>
        </p:nvSpPr>
        <p:spPr>
          <a:xfrm>
            <a:off x="3275856" y="199515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Right Arrow 4"/>
          <p:cNvSpPr/>
          <p:nvPr/>
        </p:nvSpPr>
        <p:spPr>
          <a:xfrm>
            <a:off x="3275856" y="36450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Right Arrow 5"/>
          <p:cNvSpPr/>
          <p:nvPr/>
        </p:nvSpPr>
        <p:spPr>
          <a:xfrm>
            <a:off x="3275856" y="53995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TextBox 6"/>
          <p:cNvSpPr txBox="1"/>
          <p:nvPr/>
        </p:nvSpPr>
        <p:spPr>
          <a:xfrm>
            <a:off x="4716016" y="50803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Zasady </a:t>
            </a:r>
            <a:r>
              <a:rPr lang="pl-PL" b="1" dirty="0" smtClean="0"/>
              <a:t>wszczęcia</a:t>
            </a:r>
            <a:r>
              <a:rPr lang="pl-PL" dirty="0" smtClean="0"/>
              <a:t> procesu</a:t>
            </a:r>
            <a:endParaRPr lang="pl-PL" dirty="0"/>
          </a:p>
        </p:txBody>
      </p:sp>
      <p:sp>
        <p:nvSpPr>
          <p:cNvPr id="8" name="TextBox 7"/>
          <p:cNvSpPr txBox="1"/>
          <p:nvPr/>
        </p:nvSpPr>
        <p:spPr>
          <a:xfrm>
            <a:off x="5076056" y="1995157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Zasady </a:t>
            </a:r>
            <a:r>
              <a:rPr lang="pl-PL" b="1" dirty="0" smtClean="0"/>
              <a:t>prowadzenia</a:t>
            </a:r>
            <a:r>
              <a:rPr lang="pl-PL" dirty="0" smtClean="0"/>
              <a:t> procesu karnego</a:t>
            </a:r>
            <a:endParaRPr lang="pl-PL" dirty="0"/>
          </a:p>
        </p:txBody>
      </p:sp>
      <p:sp>
        <p:nvSpPr>
          <p:cNvPr id="9" name="TextBox 8"/>
          <p:cNvSpPr txBox="1"/>
          <p:nvPr/>
        </p:nvSpPr>
        <p:spPr>
          <a:xfrm>
            <a:off x="4716016" y="3645023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Zasady </a:t>
            </a:r>
            <a:r>
              <a:rPr lang="pl-PL" b="1" dirty="0" smtClean="0"/>
              <a:t>postępowania dowodowego</a:t>
            </a:r>
            <a:endParaRPr lang="pl-PL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896036" y="542345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Zasady </a:t>
            </a:r>
            <a:r>
              <a:rPr lang="pl-PL" b="1" dirty="0" smtClean="0"/>
              <a:t>gwarancyjne oskarżonego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1154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Zasada legalizmu i oportunizmu</a:t>
            </a:r>
          </a:p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Zasada działania z urzędu</a:t>
            </a:r>
          </a:p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Zasada skargowości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Zasady wszczęcia procesu karnego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53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Zasada udziału czynnika społecznego w procesie karnym</a:t>
            </a:r>
          </a:p>
          <a:p>
            <a:r>
              <a:rPr lang="pl-PL" dirty="0" smtClean="0"/>
              <a:t>Zasada samodzielności jurysdykcyjnej sądu karnego</a:t>
            </a:r>
          </a:p>
          <a:p>
            <a:r>
              <a:rPr lang="pl-PL" dirty="0" smtClean="0"/>
              <a:t>Zasada obiektywizmu</a:t>
            </a:r>
          </a:p>
          <a:p>
            <a:r>
              <a:rPr lang="pl-PL" dirty="0" smtClean="0"/>
              <a:t>Zasada działania z urzędu</a:t>
            </a:r>
          </a:p>
          <a:p>
            <a:r>
              <a:rPr lang="pl-PL" dirty="0" smtClean="0"/>
              <a:t>Zasada szybkości postępowania</a:t>
            </a:r>
          </a:p>
          <a:p>
            <a:r>
              <a:rPr lang="pl-PL" dirty="0" smtClean="0"/>
              <a:t>Zasada kontradyktoryjności i inkwizycyjności</a:t>
            </a:r>
          </a:p>
          <a:p>
            <a:r>
              <a:rPr lang="pl-PL" dirty="0" smtClean="0"/>
              <a:t>Zasada jawności i tajności</a:t>
            </a:r>
          </a:p>
          <a:p>
            <a:r>
              <a:rPr lang="pl-PL" dirty="0" smtClean="0"/>
              <a:t>Zasada ustności i pisemności</a:t>
            </a:r>
          </a:p>
          <a:p>
            <a:r>
              <a:rPr lang="pl-PL" dirty="0" smtClean="0"/>
              <a:t>Zasada instancyjności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Zasady prowadzenia procesu karnego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190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Zasada prawdy materialnej</a:t>
            </a:r>
          </a:p>
          <a:p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r>
              <a:rPr lang="pl-PL" dirty="0" smtClean="0"/>
              <a:t>Zasada bezpośredniości</a:t>
            </a:r>
          </a:p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Zasada swobodnej oceny dowodów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Zasady postępowania dowodowego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462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24078" indent="-514350">
              <a:buFont typeface="+mj-lt"/>
              <a:buAutoNum type="arabicPeriod"/>
            </a:pPr>
            <a:r>
              <a:rPr lang="pl-PL" b="1" dirty="0" smtClean="0"/>
              <a:t>Zasada prawa- </a:t>
            </a:r>
            <a:r>
              <a:rPr lang="pl-PL" dirty="0" smtClean="0"/>
              <a:t>norma prawna o szczególnym znaczeniu dla systemu prawa, nakazująca realizowanie określonej </a:t>
            </a:r>
            <a:r>
              <a:rPr lang="pl-PL" u="sng" dirty="0" smtClean="0"/>
              <a:t>wartości</a:t>
            </a:r>
            <a:r>
              <a:rPr lang="pl-PL" dirty="0" smtClean="0"/>
              <a:t>. Jej podstawową cechą jest jej </a:t>
            </a:r>
            <a:r>
              <a:rPr lang="pl-PL" u="sng" dirty="0" smtClean="0"/>
              <a:t>doniosłość</a:t>
            </a:r>
            <a:r>
              <a:rPr lang="pl-PL" dirty="0" smtClean="0"/>
              <a:t> dla systemu prawa.</a:t>
            </a:r>
          </a:p>
          <a:p>
            <a:pPr marL="624078" indent="-514350">
              <a:buFont typeface="+mj-lt"/>
              <a:buAutoNum type="arabicPeriod"/>
            </a:pPr>
            <a:endParaRPr lang="pl-PL" dirty="0"/>
          </a:p>
          <a:p>
            <a:pPr marL="624078" indent="-514350">
              <a:buFont typeface="+mj-lt"/>
              <a:buAutoNum type="arabicPeriod"/>
            </a:pPr>
            <a:r>
              <a:rPr lang="pl-PL" b="1" dirty="0" smtClean="0"/>
              <a:t>Zasada procesu karnego</a:t>
            </a:r>
            <a:r>
              <a:rPr lang="pl-PL" dirty="0" smtClean="0"/>
              <a:t>- zasada prawa sformułowana w tekście aktu prawnego lub przyjęta przez doktrynę dla wyrażenia określonej wartości i kierunkowego rozwiązania pewnej kwestii w procesie karnym.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Zagadnienia wstępne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912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r>
              <a:rPr lang="pl-PL" dirty="0" smtClean="0"/>
              <a:t>Zasada domniemania niewinności</a:t>
            </a:r>
          </a:p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Zasada </a:t>
            </a:r>
            <a:r>
              <a:rPr lang="pl-PL" i="1" dirty="0" smtClean="0"/>
              <a:t>in dubio pro reo</a:t>
            </a:r>
          </a:p>
          <a:p>
            <a:pPr marL="109728" indent="0">
              <a:buNone/>
            </a:pPr>
            <a:endParaRPr lang="pl-PL" i="1" dirty="0" smtClean="0"/>
          </a:p>
          <a:p>
            <a:endParaRPr lang="pl-PL" i="1" dirty="0"/>
          </a:p>
          <a:p>
            <a:r>
              <a:rPr lang="pl-PL" dirty="0" smtClean="0"/>
              <a:t>Zasada prawa do obrony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Zasady gwarancyjne oskarżonego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144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3744416"/>
          </a:xfrm>
        </p:spPr>
        <p:txBody>
          <a:bodyPr/>
          <a:lstStyle/>
          <a:p>
            <a:pPr marL="109728" indent="0">
              <a:buNone/>
            </a:pPr>
            <a:r>
              <a:rPr lang="pl-PL" b="1" dirty="0" smtClean="0"/>
              <a:t>Zasada legalizmu</a:t>
            </a:r>
            <a:r>
              <a:rPr lang="pl-PL" dirty="0" smtClean="0"/>
              <a:t>- dyrektywa, w myśl której organ procesowy powołany do ścigania przestępstw zobowiązany jest, z chwilą powzięcia upradopodobnionej wiadomości o przestępstwie ściganym z oskarżenia publicznego, wszcząć i przeprowadzić postępowanie karne.</a:t>
            </a:r>
          </a:p>
          <a:p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legalizmu i oportunizmu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566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040560"/>
          </a:xfrm>
        </p:spPr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Zasada legalizmu</a:t>
            </a:r>
            <a:endParaRPr lang="pl-PL" dirty="0"/>
          </a:p>
          <a:p>
            <a:r>
              <a:rPr lang="pl-PL" dirty="0" smtClean="0"/>
              <a:t>Zasada </a:t>
            </a:r>
            <a:r>
              <a:rPr lang="pl-PL" u="sng" dirty="0" smtClean="0"/>
              <a:t>prawnie zdefiniowana</a:t>
            </a:r>
            <a:r>
              <a:rPr lang="pl-PL" dirty="0" smtClean="0"/>
              <a:t>→ </a:t>
            </a:r>
            <a:r>
              <a:rPr lang="pl-PL" b="1" dirty="0" smtClean="0"/>
              <a:t>art. 10 k.p.k.</a:t>
            </a:r>
          </a:p>
          <a:p>
            <a:r>
              <a:rPr lang="pl-PL" dirty="0" smtClean="0"/>
              <a:t>Zasada </a:t>
            </a:r>
            <a:r>
              <a:rPr lang="pl-PL" u="sng" dirty="0" smtClean="0"/>
              <a:t>pozakonstytucyjna</a:t>
            </a:r>
          </a:p>
          <a:p>
            <a:r>
              <a:rPr lang="pl-PL" dirty="0" smtClean="0"/>
              <a:t>Zasada </a:t>
            </a:r>
            <a:r>
              <a:rPr lang="pl-PL" u="sng" dirty="0" smtClean="0"/>
              <a:t>dyrektywa</a:t>
            </a:r>
          </a:p>
          <a:p>
            <a:r>
              <a:rPr lang="pl-PL" dirty="0" smtClean="0"/>
              <a:t>Nakłada na organy powołane do ścigania przestępstw obowiązek wszczęcia i przeprowadzenia postępowania przygotowawczego w </a:t>
            </a:r>
            <a:r>
              <a:rPr lang="pl-PL" u="sng" dirty="0" smtClean="0"/>
              <a:t>sprawach publicznoskrgowych</a:t>
            </a:r>
          </a:p>
          <a:p>
            <a:r>
              <a:rPr lang="pl-PL" dirty="0" smtClean="0"/>
              <a:t>Istota legalizmu→ art. 10 </a:t>
            </a:r>
            <a:r>
              <a:rPr lang="pl-PL" dirty="0"/>
              <a:t>§ </a:t>
            </a:r>
            <a:r>
              <a:rPr lang="pl-PL" dirty="0" smtClean="0"/>
              <a:t>2 k.p.k.</a:t>
            </a:r>
          </a:p>
          <a:p>
            <a:endParaRPr lang="pl-PL" u="sng" dirty="0" smtClean="0"/>
          </a:p>
          <a:p>
            <a:endParaRPr lang="pl-PL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legalizmu i oportunizmu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335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b="1" dirty="0" smtClean="0"/>
              <a:t>Zasada legalizmu</a:t>
            </a:r>
          </a:p>
          <a:p>
            <a:pPr marL="109728" indent="0" algn="ctr">
              <a:buNone/>
            </a:pPr>
            <a:endParaRPr lang="pl-PL" dirty="0"/>
          </a:p>
          <a:p>
            <a:r>
              <a:rPr lang="pl-PL" b="1" dirty="0" smtClean="0"/>
              <a:t>legalizm materialny</a:t>
            </a:r>
            <a:r>
              <a:rPr lang="pl-PL" dirty="0" smtClean="0"/>
              <a:t>→ postępowanie karne wszczyna się wówczas, gdy społeczna szkodliwość czynu nie jest znikoma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Postępowanie przygotowawcze może i powinno być wszczęte wtedy, gdy można przyjąć hipotezę, że popełniono przestępstwo, a hipoteza ta znajduje opracie w informacjach dotyczących określonego zdarzenia faktycznego→ </a:t>
            </a:r>
            <a:r>
              <a:rPr lang="pl-PL" b="1" dirty="0" smtClean="0"/>
              <a:t>uzasadnione podejrzenie popełnienia przestępstwa </a:t>
            </a:r>
            <a:r>
              <a:rPr lang="pl-PL" dirty="0" smtClean="0"/>
              <a:t>(art. 303 k.p.k.)</a:t>
            </a:r>
          </a:p>
          <a:p>
            <a:endParaRPr lang="pl-PL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legalizmu i oportunizmu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534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04056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Zasada legalizmu</a:t>
            </a:r>
          </a:p>
          <a:p>
            <a:pPr marL="109728" indent="0" algn="ctr">
              <a:buNone/>
            </a:pPr>
            <a:endParaRPr lang="pl-PL" dirty="0"/>
          </a:p>
          <a:p>
            <a:r>
              <a:rPr lang="pl-PL" dirty="0" smtClean="0"/>
              <a:t>Art. 10 </a:t>
            </a:r>
            <a:r>
              <a:rPr lang="pl-PL" dirty="0"/>
              <a:t>§ </a:t>
            </a:r>
            <a:r>
              <a:rPr lang="pl-PL" dirty="0" smtClean="0"/>
              <a:t>1 k.p.k.: „a oskarżyciel publiczny (jest obowiązany) także do wniesienia i popierania oskarżenia”</a:t>
            </a:r>
          </a:p>
          <a:p>
            <a:r>
              <a:rPr lang="pl-PL" dirty="0" smtClean="0"/>
              <a:t>Druga płaszczyzna zasady legalizmu</a:t>
            </a:r>
          </a:p>
          <a:p>
            <a:pPr>
              <a:buFontTx/>
              <a:buChar char="-"/>
            </a:pPr>
            <a:r>
              <a:rPr lang="pl-PL" dirty="0"/>
              <a:t>o</a:t>
            </a:r>
            <a:r>
              <a:rPr lang="pl-PL" dirty="0" smtClean="0"/>
              <a:t>dnosi się do postępowania głównego,</a:t>
            </a:r>
          </a:p>
          <a:p>
            <a:pPr>
              <a:buFontTx/>
              <a:buChar char="-"/>
            </a:pPr>
            <a:r>
              <a:rPr lang="pl-PL" dirty="0"/>
              <a:t>j</a:t>
            </a:r>
            <a:r>
              <a:rPr lang="pl-PL" dirty="0" smtClean="0"/>
              <a:t>ej adresatem jest oskarżyciel publiczny.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legalizmu i oportunizmu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884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7968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legalizmu i oportunizmu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721010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„Organ </a:t>
            </a:r>
            <a:r>
              <a:rPr lang="pl-PL" dirty="0"/>
              <a:t>powołany do ścigania przestępstw jest obowiązany do wszczęcia i przeprowadzenia postępowania </a:t>
            </a:r>
            <a:r>
              <a:rPr lang="pl-PL" dirty="0" smtClean="0"/>
              <a:t>przygotowawczego…”</a:t>
            </a:r>
          </a:p>
          <a:p>
            <a:endParaRPr lang="pl-PL" dirty="0"/>
          </a:p>
          <a:p>
            <a:r>
              <a:rPr lang="pl-PL" dirty="0" smtClean="0"/>
              <a:t>Odnosi się do postępowania przygotowawczego</a:t>
            </a:r>
          </a:p>
          <a:p>
            <a:endParaRPr lang="pl-PL" dirty="0"/>
          </a:p>
          <a:p>
            <a:r>
              <a:rPr lang="pl-PL" dirty="0" smtClean="0"/>
              <a:t>Adresat: organy powołane do ścigania przestępstw</a:t>
            </a:r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175447" cy="4721010"/>
          </a:xfrm>
        </p:spPr>
        <p:txBody>
          <a:bodyPr>
            <a:normAutofit/>
          </a:bodyPr>
          <a:lstStyle/>
          <a:p>
            <a:r>
              <a:rPr lang="pl-PL" sz="2200" dirty="0" smtClean="0"/>
              <a:t>„(…) a oskarżyciel</a:t>
            </a:r>
            <a:r>
              <a:rPr lang="pl-PL" sz="2200" dirty="0"/>
              <a:t> publiczny także do wniesienia i popierania </a:t>
            </a:r>
            <a:r>
              <a:rPr lang="pl-PL" sz="2200" dirty="0" smtClean="0"/>
              <a:t>oskarżenia…”</a:t>
            </a:r>
          </a:p>
          <a:p>
            <a:endParaRPr lang="pl-PL" sz="2200" dirty="0" smtClean="0"/>
          </a:p>
          <a:p>
            <a:pPr marL="109728" indent="0">
              <a:buNone/>
            </a:pPr>
            <a:endParaRPr lang="pl-PL" sz="2200" dirty="0"/>
          </a:p>
          <a:p>
            <a:r>
              <a:rPr lang="pl-PL" sz="2200" dirty="0" smtClean="0"/>
              <a:t>Odnosi się do postępowania głównego</a:t>
            </a:r>
          </a:p>
          <a:p>
            <a:endParaRPr lang="pl-PL" sz="2200" dirty="0" smtClean="0"/>
          </a:p>
          <a:p>
            <a:pPr marL="109728" indent="0">
              <a:buNone/>
            </a:pPr>
            <a:endParaRPr lang="pl-PL" sz="2200" dirty="0"/>
          </a:p>
          <a:p>
            <a:r>
              <a:rPr lang="pl-PL" sz="2200" dirty="0" smtClean="0"/>
              <a:t>Adresat: oskarżyciel publiczny</a:t>
            </a:r>
            <a:endParaRPr lang="pl-PL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980728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Dwie płaszczyzny zasady legalizmu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9240203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/>
          <a:lstStyle/>
          <a:p>
            <a:pPr marL="109728" indent="0">
              <a:buNone/>
            </a:pPr>
            <a:r>
              <a:rPr lang="pl-PL" b="1" dirty="0" smtClean="0"/>
              <a:t>Zasada oportunizmu</a:t>
            </a:r>
            <a:r>
              <a:rPr lang="pl-PL" dirty="0" smtClean="0"/>
              <a:t>- dyrektywa, w myśl której organ procesowy może nie wszczynać postępowania, jeśli wzgląd na interes publiczny (społeczny) czyni w danej sprawie postępowanie karne z oskarżenia publicznego niecelowym.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legalizmu i oportunizmu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92894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Zasada oportunizmu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r>
              <a:rPr lang="pl-PL" dirty="0" smtClean="0"/>
              <a:t>Zasada nieskodyfikowana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Uprawnienie do oceny </a:t>
            </a:r>
            <a:r>
              <a:rPr lang="pl-PL" b="1" dirty="0" smtClean="0"/>
              <a:t>celowości</a:t>
            </a:r>
            <a:r>
              <a:rPr lang="pl-PL" dirty="0" smtClean="0"/>
              <a:t> ścigania.</a:t>
            </a:r>
          </a:p>
          <a:p>
            <a:endParaRPr lang="pl-PL" dirty="0"/>
          </a:p>
          <a:p>
            <a:r>
              <a:rPr lang="pl-PL" dirty="0" smtClean="0"/>
              <a:t>W polskiej procedurze karnej zostały przwidziane wyjątki oportunistyczne od zasady legalizmu.</a:t>
            </a:r>
          </a:p>
          <a:p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legalizmu i oportunizmu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7486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Zasada oportunizmu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r>
              <a:rPr lang="pl-PL" dirty="0" smtClean="0"/>
              <a:t>Zasada legalizmu nie obowiązuje w odniesieniu do przestępstw prywatnoskargowych.</a:t>
            </a:r>
          </a:p>
          <a:p>
            <a:endParaRPr lang="pl-PL" dirty="0"/>
          </a:p>
          <a:p>
            <a:r>
              <a:rPr lang="pl-PL" dirty="0" smtClean="0"/>
              <a:t>W sprawach o przestępstwa ścigane z oskarżenia prywatnego uprawnionym oskarżycielem jest oskarżyciel prywatny. Natomiast prokurator ma prawo wszcząć postępowanie lub wstąpić do postępowania już wszczętego, jeżeli uzna, że wymaga tego interes społeczny (art. 60 </a:t>
            </a:r>
            <a:r>
              <a:rPr lang="pl-PL" dirty="0"/>
              <a:t>§ </a:t>
            </a:r>
            <a:r>
              <a:rPr lang="pl-PL" dirty="0" smtClean="0"/>
              <a:t>1 k.p.k.)- wówczas postępowanie toczy się z urzędu.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legalizmu i oportunizmu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29029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Wyjątki na rzecz oportunizmu</a:t>
            </a:r>
          </a:p>
          <a:p>
            <a:pPr marL="109728" indent="0" algn="ctr">
              <a:buNone/>
            </a:pPr>
            <a:endParaRPr lang="pl-PL" b="1" dirty="0"/>
          </a:p>
          <a:p>
            <a:r>
              <a:rPr lang="pl-PL" b="1" dirty="0" smtClean="0"/>
              <a:t>Umorzenie absorpcyjne </a:t>
            </a:r>
            <a:r>
              <a:rPr lang="pl-PL" dirty="0" smtClean="0"/>
              <a:t>(art. 11 k.p.k.)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Przesłanki:</a:t>
            </a:r>
          </a:p>
          <a:p>
            <a:pPr marL="624078" indent="-514350">
              <a:buAutoNum type="arabicParenR"/>
            </a:pPr>
            <a:r>
              <a:rPr lang="pl-PL" dirty="0" smtClean="0"/>
              <a:t>Popełnienie występku zagrożonego karą pozbawienia wolności do lat 5;</a:t>
            </a:r>
          </a:p>
          <a:p>
            <a:pPr marL="624078" indent="-514350">
              <a:buAutoNum type="arabicParenR"/>
            </a:pPr>
            <a:r>
              <a:rPr lang="pl-PL" dirty="0" smtClean="0"/>
              <a:t>Uznanie, że orzeczenie wobec oskarżonego kary byłoby niecelowe ze względu na rodzaj i wysokość kary prawomocnie orzeczonej za inne przestępstwo (</a:t>
            </a:r>
            <a:r>
              <a:rPr lang="pl-PL" b="1" dirty="0" smtClean="0"/>
              <a:t>niecelowość karania</a:t>
            </a:r>
            <a:r>
              <a:rPr lang="pl-PL" dirty="0" smtClean="0"/>
              <a:t>);</a:t>
            </a:r>
          </a:p>
          <a:p>
            <a:pPr marL="624078" indent="-514350">
              <a:buAutoNum type="arabicParenR"/>
            </a:pPr>
            <a:r>
              <a:rPr lang="pl-PL" dirty="0" smtClean="0"/>
              <a:t>Uznanie, że umorzeniu postępowania nie sprzeciwia się interes pokrzywdzonego.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legalizmu i oportunizmu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868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764704"/>
            <a:ext cx="7128792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500" b="1" dirty="0" smtClean="0"/>
              <a:t>Zasady procesu karnego:</a:t>
            </a:r>
          </a:p>
          <a:p>
            <a:endParaRPr lang="pl-PL" sz="25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pl-PL" sz="2500" dirty="0" smtClean="0"/>
              <a:t>Określają wzorce, według których ma być skonstruowany proces karny.</a:t>
            </a:r>
          </a:p>
          <a:p>
            <a:pPr marL="285750" indent="-285750">
              <a:buFont typeface="Wingdings" pitchFamily="2" charset="2"/>
              <a:buChar char="Ø"/>
            </a:pPr>
            <a:endParaRPr lang="pl-PL" sz="2500" dirty="0"/>
          </a:p>
          <a:p>
            <a:pPr marL="285750" indent="-285750">
              <a:buFont typeface="Wingdings" pitchFamily="2" charset="2"/>
              <a:buChar char="Ø"/>
            </a:pPr>
            <a:r>
              <a:rPr lang="pl-PL" sz="2500" dirty="0" smtClean="0"/>
              <a:t>Ustalają kierunek zasadniczych rozwiązań dla danego modelu.</a:t>
            </a:r>
            <a:endParaRPr lang="pl-PL" sz="2500" dirty="0"/>
          </a:p>
        </p:txBody>
      </p:sp>
      <p:sp>
        <p:nvSpPr>
          <p:cNvPr id="3" name="TextBox 2"/>
          <p:cNvSpPr txBox="1"/>
          <p:nvPr/>
        </p:nvSpPr>
        <p:spPr>
          <a:xfrm>
            <a:off x="996485" y="4149080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/>
              <a:t>„(…) w żadnej innej dyscyplinie prawnej konstrukcja zasad procesowych nie urosła do takiego znaczenia, jak właśnie w naukach procesowych, a zwłaszcza w teorii procesu karnego.”</a:t>
            </a:r>
          </a:p>
          <a:p>
            <a:pPr algn="r"/>
            <a:r>
              <a:rPr lang="pl-PL" dirty="0" smtClean="0"/>
              <a:t>Prof. M. Cieślak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51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Wyjątki na rzecz oportunizmu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sz="3100" b="1" dirty="0" smtClean="0"/>
              <a:t>Świadek koronny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Umarza się postępowanie przeciwko sprawcy przestępstwa z zakresu przestępczości zorganizowanej lub wymienionych w katalogu enumeratywnie wyliczonych przestępstw popełnianych w ramach przestępczości zorganizowanej, jeżeli złożył przed sądem wyczerpujące zeznania dotyczące osób uczestniczących w przestępstwie, które mogły przyczynić się do ujawnienia okoliczności przestępstwa, wykrycia pozostałych sprawców, ujawnienia dalszych przestępstw lub zapobieżenia im.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Stanowi to rodzaj oportunistycznej zapłaty za dostarczenie dowodu, bez którego skazanie innych sprawców nie byłoby możliwe lub bardzo utrudnione.</a:t>
            </a:r>
            <a:endParaRPr lang="pl-PL" dirty="0"/>
          </a:p>
          <a:p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legalizmu i oportunizmu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70565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pl-PL" u="sng" dirty="0" smtClean="0"/>
              <a:t>Podsumowanie: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Zgodnie z zasadą legalizmu, wiarygodna wiadomość o popełnieniu przestępstwa warunkuje w sposób konieczny wszczęcie i przeprowadzenie postępowania . 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Natomiast zgodnie z zasadą oportunizmu jest ona warunkiem niezbędnym, ale jeszcze nie wystarczającym do wszczęcia, ponieważ wymaga uznania społecznej celowości przeprowadzenia postępowania.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b="1" dirty="0" smtClean="0"/>
              <a:t>Zagadnienie zasady oportunizmu jest problemem tzw. „społecznej opłacalności” postępowania karnego.</a:t>
            </a:r>
            <a:endParaRPr lang="pl-PL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Zasada legalizmu i oportunizmu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27721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3384377"/>
          </a:xfrm>
        </p:spPr>
        <p:txBody>
          <a:bodyPr/>
          <a:lstStyle/>
          <a:p>
            <a:pPr marL="109728" indent="0">
              <a:buNone/>
            </a:pPr>
            <a:r>
              <a:rPr lang="pl-PL" b="1" dirty="0" smtClean="0"/>
              <a:t>Zasada działania z urzędu- </a:t>
            </a:r>
            <a:r>
              <a:rPr lang="pl-PL" dirty="0" smtClean="0"/>
              <a:t>dyrektywa, w myśl której organy procesowe prowadzą postępowanie i dokonują czynności z urzędu, chyba że ustawa uzależnia to od wniosku określonej osoby, instytucji lub organu albo od zezwolenia władzy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działania z urzędu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98504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384377"/>
          </a:xfrm>
        </p:spPr>
        <p:txBody>
          <a:bodyPr/>
          <a:lstStyle/>
          <a:p>
            <a:r>
              <a:rPr lang="pl-PL" dirty="0" smtClean="0"/>
              <a:t>Zasada </a:t>
            </a:r>
            <a:r>
              <a:rPr lang="pl-PL" u="sng" dirty="0" smtClean="0"/>
              <a:t>prawnie zdefiniowana</a:t>
            </a:r>
            <a:r>
              <a:rPr lang="pl-PL" dirty="0" smtClean="0"/>
              <a:t>- art. 9 </a:t>
            </a:r>
            <a:r>
              <a:rPr lang="pl-PL" dirty="0"/>
              <a:t>§ </a:t>
            </a:r>
            <a:r>
              <a:rPr lang="pl-PL" dirty="0" smtClean="0"/>
              <a:t>1 k.p.k.</a:t>
            </a:r>
          </a:p>
          <a:p>
            <a:endParaRPr lang="pl-PL" dirty="0"/>
          </a:p>
          <a:p>
            <a:r>
              <a:rPr lang="pl-PL" dirty="0" smtClean="0"/>
              <a:t>Zasada </a:t>
            </a:r>
            <a:r>
              <a:rPr lang="pl-PL" u="sng" dirty="0" smtClean="0"/>
              <a:t>pozakonstytucyjna</a:t>
            </a:r>
          </a:p>
          <a:p>
            <a:endParaRPr lang="pl-PL" u="sng" dirty="0"/>
          </a:p>
          <a:p>
            <a:r>
              <a:rPr lang="pl-PL" dirty="0" smtClean="0"/>
              <a:t>Zasada</a:t>
            </a:r>
            <a:r>
              <a:rPr lang="pl-PL" u="sng" dirty="0" smtClean="0"/>
              <a:t> dyrektywa</a:t>
            </a:r>
            <a:endParaRPr lang="pl-PL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działania z urzędu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0571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2519" y="228480"/>
            <a:ext cx="7886700" cy="1096280"/>
          </a:xfrm>
        </p:spPr>
        <p:txBody>
          <a:bodyPr>
            <a:noAutofit/>
          </a:bodyPr>
          <a:lstStyle/>
          <a:p>
            <a:pPr algn="ctr"/>
            <a:r>
              <a:rPr lang="pl-PL" dirty="0"/>
              <a:t>Tryby ścigania w procesie karnym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1060949" y="2075645"/>
            <a:ext cx="3459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/>
              <a:t>PUBLICZNOSKARGOWY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10219" y="2075644"/>
            <a:ext cx="3630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/>
              <a:t>PRYWATNOSKARGOWY</a:t>
            </a:r>
          </a:p>
        </p:txBody>
      </p:sp>
      <p:cxnSp>
        <p:nvCxnSpPr>
          <p:cNvPr id="7" name="Łącznik: łamany 6"/>
          <p:cNvCxnSpPr/>
          <p:nvPr/>
        </p:nvCxnSpPr>
        <p:spPr>
          <a:xfrm rot="5400000">
            <a:off x="3324117" y="442528"/>
            <a:ext cx="675994" cy="226751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Łącznik: łamany 13"/>
          <p:cNvCxnSpPr/>
          <p:nvPr/>
        </p:nvCxnSpPr>
        <p:spPr>
          <a:xfrm rot="16200000" flipH="1">
            <a:off x="5632810" y="401345"/>
            <a:ext cx="675993" cy="234987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>
            <a:off x="393328" y="4127287"/>
            <a:ext cx="203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bezwarunkowy</a:t>
            </a:r>
            <a:endParaRPr lang="pl-PL" b="1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3273520" y="4127287"/>
            <a:ext cx="1658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warunkowy</a:t>
            </a:r>
          </a:p>
        </p:txBody>
      </p:sp>
      <p:cxnSp>
        <p:nvCxnSpPr>
          <p:cNvPr id="20" name="Łącznik: łamany 19"/>
          <p:cNvCxnSpPr/>
          <p:nvPr/>
        </p:nvCxnSpPr>
        <p:spPr>
          <a:xfrm rot="5400000">
            <a:off x="1397554" y="2752116"/>
            <a:ext cx="675994" cy="137664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Łącznik: łamany 39"/>
          <p:cNvCxnSpPr/>
          <p:nvPr/>
        </p:nvCxnSpPr>
        <p:spPr>
          <a:xfrm rot="16200000" flipH="1">
            <a:off x="2812818" y="2761849"/>
            <a:ext cx="675994" cy="136992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Łącznik: łamany 44"/>
          <p:cNvCxnSpPr/>
          <p:nvPr/>
        </p:nvCxnSpPr>
        <p:spPr>
          <a:xfrm rot="5400000">
            <a:off x="2820169" y="4200836"/>
            <a:ext cx="675994" cy="126822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Łącznik: łamany 45"/>
          <p:cNvCxnSpPr/>
          <p:nvPr/>
        </p:nvCxnSpPr>
        <p:spPr>
          <a:xfrm rot="16200000" flipH="1">
            <a:off x="4139242" y="4149656"/>
            <a:ext cx="675994" cy="136992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pole tekstowe 48"/>
          <p:cNvSpPr txBox="1"/>
          <p:nvPr/>
        </p:nvSpPr>
        <p:spPr>
          <a:xfrm>
            <a:off x="627940" y="5182128"/>
            <a:ext cx="320783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u="sng" dirty="0"/>
              <a:t>uzależniony od </a:t>
            </a:r>
            <a:r>
              <a:rPr lang="pl-PL" sz="1500" b="1" u="sng" dirty="0" smtClean="0"/>
              <a:t>wniosku </a:t>
            </a:r>
            <a:r>
              <a:rPr lang="pl-PL" sz="1500" u="sng" dirty="0" smtClean="0"/>
              <a:t>pokrzywdzonego</a:t>
            </a:r>
          </a:p>
          <a:p>
            <a:pPr algn="ctr"/>
            <a:r>
              <a:rPr lang="pl-PL" sz="1500" dirty="0" smtClean="0"/>
              <a:t>(z chwilą złożenia wniosku postępowanie toczy się z urzędu)</a:t>
            </a:r>
            <a:endParaRPr lang="pl-PL" sz="1500" dirty="0"/>
          </a:p>
        </p:txBody>
      </p:sp>
      <p:sp>
        <p:nvSpPr>
          <p:cNvPr id="54" name="pole tekstowe 53"/>
          <p:cNvSpPr txBox="1"/>
          <p:nvPr/>
        </p:nvSpPr>
        <p:spPr>
          <a:xfrm>
            <a:off x="3835774" y="5182128"/>
            <a:ext cx="27331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u="sng" dirty="0"/>
              <a:t>uzależniony od </a:t>
            </a:r>
            <a:r>
              <a:rPr lang="pl-PL" sz="1500" b="1" u="sng" dirty="0"/>
              <a:t>zezwolenia</a:t>
            </a:r>
            <a:r>
              <a:rPr lang="pl-PL" sz="1500" u="sng" dirty="0"/>
              <a:t> </a:t>
            </a:r>
            <a:r>
              <a:rPr lang="pl-PL" sz="1500" u="sng" dirty="0" smtClean="0"/>
              <a:t> właściwego organu</a:t>
            </a:r>
          </a:p>
          <a:p>
            <a:pPr algn="ctr"/>
            <a:endParaRPr lang="pl-PL" sz="1500" u="sng" dirty="0" smtClean="0"/>
          </a:p>
          <a:p>
            <a:pPr algn="ctr"/>
            <a:r>
              <a:rPr lang="pl-PL" sz="1500" dirty="0" smtClean="0"/>
              <a:t>wszystkie przypadki uchylenia immunitetów procesowych</a:t>
            </a:r>
            <a:endParaRPr lang="pl-PL" dirty="0"/>
          </a:p>
        </p:txBody>
      </p:sp>
      <p:sp>
        <p:nvSpPr>
          <p:cNvPr id="55" name="pole tekstowe 54"/>
          <p:cNvSpPr txBox="1"/>
          <p:nvPr/>
        </p:nvSpPr>
        <p:spPr>
          <a:xfrm>
            <a:off x="5097029" y="2485773"/>
            <a:ext cx="39031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/>
              <a:t>1) Postępowanie </a:t>
            </a:r>
            <a:r>
              <a:rPr lang="pl-PL" sz="1500" dirty="0"/>
              <a:t>prowadzone na skutek </a:t>
            </a:r>
            <a:r>
              <a:rPr lang="pl-PL" sz="1500" b="1" dirty="0"/>
              <a:t>prywatnego aktu oskarżenia</a:t>
            </a:r>
            <a:r>
              <a:rPr lang="pl-PL" sz="1500" dirty="0"/>
              <a:t> </a:t>
            </a:r>
            <a:r>
              <a:rPr lang="pl-PL" sz="1500" dirty="0" smtClean="0"/>
              <a:t> wniesionego </a:t>
            </a:r>
            <a:r>
              <a:rPr lang="pl-PL" sz="1500" dirty="0"/>
              <a:t>przez pokrzywdzonego, który staje się oskarżycielem prywatnym.</a:t>
            </a:r>
          </a:p>
          <a:p>
            <a:pPr algn="ctr"/>
            <a:r>
              <a:rPr lang="pl-PL" sz="1500" dirty="0" smtClean="0"/>
              <a:t>2) Oskarżyciel </a:t>
            </a:r>
            <a:r>
              <a:rPr lang="pl-PL" sz="1500" dirty="0"/>
              <a:t>publiczny może wszcząć lub </a:t>
            </a:r>
            <a:r>
              <a:rPr lang="pl-PL" sz="1500" dirty="0" smtClean="0"/>
              <a:t>wstąpić do postępowania, jeżeli wymaga tego interes społeczny.</a:t>
            </a:r>
            <a:endParaRPr lang="pl-PL" sz="1500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189789" y="2485773"/>
            <a:ext cx="48479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/>
              <a:t>Postępowanie prowadzone z własnej inicjatywy </a:t>
            </a:r>
            <a:r>
              <a:rPr lang="pl-PL" sz="1500" dirty="0" smtClean="0"/>
              <a:t>organu ścigania</a:t>
            </a:r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247230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1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l-PL" dirty="0" smtClean="0"/>
              <a:t>Ściganie niektórych przestępstw uzależnione jest od wniosku pokrzywdzonego, który stanowi wyraz woli uprawnionej osoby i wywiera skutki prawne niezwłocznie po jego złożeniu → wyjątek od zasady.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 smtClean="0"/>
              <a:t>Wniosek powinien stanowić jednoznaczny wyraz woli ścigania.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 smtClean="0"/>
              <a:t>Nie musi zawierać imiennego wskazania sprawców.</a:t>
            </a:r>
          </a:p>
          <a:p>
            <a:endParaRPr lang="pl-PL" dirty="0"/>
          </a:p>
          <a:p>
            <a:r>
              <a:rPr lang="pl-PL" dirty="0" smtClean="0"/>
              <a:t>Po złożeniu wniosku, ściganie prowadzone jest z urzędu.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Pokrzywdzony może jedynie wyłączyć od ścigania osoby najbliższe, gdyby w toku postępowania okazało się, że wśród sprawców czynu znajdują się takie osoby.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działania z urzędu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66697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1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Art.. 12 </a:t>
            </a:r>
            <a:r>
              <a:rPr lang="pl-PL" dirty="0"/>
              <a:t>§ </a:t>
            </a:r>
            <a:r>
              <a:rPr lang="pl-PL" dirty="0" smtClean="0"/>
              <a:t>2 k.p.k.→ </a:t>
            </a:r>
            <a:r>
              <a:rPr lang="pl-PL" b="1" dirty="0" smtClean="0"/>
              <a:t>zasada niepodzielności wniosku</a:t>
            </a:r>
          </a:p>
          <a:p>
            <a:pPr marL="109728" indent="0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b="1" dirty="0" smtClean="0"/>
              <a:t>- </a:t>
            </a:r>
            <a:r>
              <a:rPr lang="pl-PL" dirty="0" smtClean="0"/>
              <a:t>Wniosek o ściganie wywołuje skutki nie tylko w odniesieniu do osoby, której dotyczy, ale także w odniesieniu do osób, których czyny pozostają w ścisłym związku z czynem osoby wskazanej we wniosku (przede wszystkim współsprawcy, podżegacze, pomocnicy).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- Zasada ta nie dotyczy osoby najbliższej→ konieczność złożenia odrębnego wniosku o ściganie.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działania z urzędu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70030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dirty="0" smtClean="0"/>
              <a:t>Możliwość </a:t>
            </a:r>
            <a:r>
              <a:rPr lang="pl-PL" b="1" dirty="0" smtClean="0"/>
              <a:t>cofnięcia</a:t>
            </a:r>
            <a:r>
              <a:rPr lang="pl-PL" dirty="0" smtClean="0"/>
              <a:t> wniosku o ściganie po spełnieniu następujących warunków:</a:t>
            </a:r>
          </a:p>
          <a:p>
            <a:pPr marL="109728" indent="0">
              <a:buNone/>
            </a:pPr>
            <a:endParaRPr lang="pl-PL" dirty="0" smtClean="0"/>
          </a:p>
          <a:p>
            <a:pPr marL="624078" indent="-514350">
              <a:buAutoNum type="arabicParenR"/>
            </a:pPr>
            <a:r>
              <a:rPr lang="pl-PL" b="1" dirty="0" smtClean="0"/>
              <a:t>Nie upłynął maksymalny termin</a:t>
            </a:r>
            <a:r>
              <a:rPr lang="pl-PL" dirty="0" smtClean="0"/>
              <a:t>, do którego cofnięcie wniosku jest dopuszczalne→ rozpoczęcie przewodu sądowego na pierwszej rozprawie głównej.</a:t>
            </a:r>
          </a:p>
          <a:p>
            <a:pPr marL="624078" indent="-514350">
              <a:buAutoNum type="arabicParenR"/>
            </a:pPr>
            <a:r>
              <a:rPr lang="pl-PL" b="1" dirty="0"/>
              <a:t>Zgoda </a:t>
            </a:r>
            <a:r>
              <a:rPr lang="pl-PL" dirty="0"/>
              <a:t>prokuratora (w postępowaniu przygotowawczym) lub sądu (w postępowaniu sądowym).</a:t>
            </a:r>
            <a:endParaRPr lang="pl-PL" dirty="0" smtClean="0"/>
          </a:p>
          <a:p>
            <a:pPr marL="624078" indent="-514350">
              <a:buAutoNum type="arabicParenR"/>
            </a:pPr>
            <a:endParaRPr lang="pl-PL" dirty="0" smtClean="0"/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działania z urzędu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41811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Obowiązek uzyskania zezwolenia na ściganie- wyjątek od zasady.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Odnosi się do kategorii osób korzystających z immunitetu formalnego, który zapewnia niedopuszczalność wszczęcia i przeprowadzenia postępowania karnego przeciwko sprawcy przestępstwa, bez zgody uprawnionego organu.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Dotyczy np. posłów, senatorów, sędziów, prokuratorów, Rzecznik Praw Obywatelskich.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Obowiązek uzyskania zezwolenia należy do </a:t>
            </a:r>
            <a:r>
              <a:rPr lang="pl-PL" b="1" dirty="0" smtClean="0"/>
              <a:t>oskarżyciela</a:t>
            </a:r>
            <a:r>
              <a:rPr lang="pl-PL" dirty="0" smtClean="0"/>
              <a:t> ( nie organ ścigania!)- art. 13 k.p.k.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pPr algn="ctr"/>
            <a:r>
              <a:rPr lang="pl-PL" dirty="0" smtClean="0"/>
              <a:t>Zasada działania z urzędu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2449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Art. 17 </a:t>
            </a:r>
            <a:r>
              <a:rPr lang="pl-PL" dirty="0"/>
              <a:t>§ </a:t>
            </a:r>
            <a:r>
              <a:rPr lang="pl-PL" dirty="0" smtClean="0"/>
              <a:t>1 pkt 10 k.p.k.</a:t>
            </a:r>
          </a:p>
          <a:p>
            <a:pPr marL="109728" indent="0">
              <a:buNone/>
            </a:pPr>
            <a:r>
              <a:rPr lang="pl-PL" b="1" dirty="0"/>
              <a:t>Brak </a:t>
            </a:r>
            <a:r>
              <a:rPr lang="pl-PL" dirty="0"/>
              <a:t>wymaganego zezwolenia lub wniosku o ściganie stanowi </a:t>
            </a:r>
            <a:r>
              <a:rPr lang="pl-PL" b="1" dirty="0"/>
              <a:t>negatywną przesłankę procesową</a:t>
            </a:r>
            <a:r>
              <a:rPr lang="pl-PL" dirty="0"/>
              <a:t>.</a:t>
            </a:r>
          </a:p>
          <a:p>
            <a:pPr marL="109728" indent="0">
              <a:buNone/>
            </a:pPr>
            <a:r>
              <a:rPr lang="pl-PL" dirty="0"/>
              <a:t>W przypadku takiego braku postępowania nie wszczyna się, a wszczęte umarza.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Art. 17 </a:t>
            </a:r>
            <a:r>
              <a:rPr lang="pl-PL" dirty="0"/>
              <a:t>§ </a:t>
            </a:r>
            <a:r>
              <a:rPr lang="pl-PL" dirty="0" smtClean="0"/>
              <a:t>2 k.p.k.</a:t>
            </a:r>
          </a:p>
          <a:p>
            <a:pPr marL="109728" indent="0">
              <a:buNone/>
            </a:pPr>
            <a:r>
              <a:rPr lang="pl-PL" dirty="0" smtClean="0"/>
              <a:t>Do chwili uzyskania zezwolenia lub otrzymania wniosku o ściganie, organy mogą wykonywać jedynie czynności niecierpiące zwłoki w celu zabezpieczenia śladów i dowodów przestępstwa, a także czynności zmierzające do wyjaśnienia, czy wniosek będzie złożony lub zezwolenie będzie wydane.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działania z urzędu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9787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908720"/>
            <a:ext cx="74888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dirty="0" smtClean="0"/>
              <a:t>Zasady procesu karnego charakteryzuje różna doniosłość. Niektóre z nich wyrażają wartości kardynalne dla całego systemu prawa, np. zasada domniemania niewinności. Z kolei inne, wyrażają wartości o mniejszym ciężarze gatunkowym, np. zasada koncentracji rozprawy głównej.</a:t>
            </a:r>
          </a:p>
          <a:p>
            <a:pPr algn="just"/>
            <a:r>
              <a:rPr lang="pl-PL" sz="2200" dirty="0" smtClean="0"/>
              <a:t> </a:t>
            </a:r>
            <a:endParaRPr lang="pl-PL" sz="2200" dirty="0"/>
          </a:p>
          <a:p>
            <a:pPr algn="just"/>
            <a:r>
              <a:rPr lang="pl-PL" sz="2200" dirty="0" smtClean="0"/>
              <a:t>Wyrazem takiego stanu rzeczy są dwa odmienne podejścia do katalogu zasad procesowych:</a:t>
            </a:r>
          </a:p>
          <a:p>
            <a:pPr marL="342900" indent="-342900" algn="just">
              <a:buAutoNum type="arabicParenR"/>
            </a:pPr>
            <a:r>
              <a:rPr lang="pl-PL" sz="2200" dirty="0" smtClean="0"/>
              <a:t>Założenie szerokiej grupy zasad procesowych,</a:t>
            </a:r>
          </a:p>
          <a:p>
            <a:pPr marL="342900" indent="-342900" algn="just">
              <a:buAutoNum type="arabicParenR"/>
            </a:pPr>
            <a:r>
              <a:rPr lang="pl-PL" sz="2200" dirty="0" smtClean="0"/>
              <a:t>Wyróżnienie jednej lub kilku zasad naczelnych, którym podporządkowane są wszystkie pozostałe.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5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2811768"/>
          </a:xfrm>
        </p:spPr>
        <p:txBody>
          <a:bodyPr/>
          <a:lstStyle/>
          <a:p>
            <a:pPr marL="109728" indent="0">
              <a:buNone/>
            </a:pPr>
            <a:r>
              <a:rPr lang="pl-PL" b="1" dirty="0" smtClean="0"/>
              <a:t>Zasada skargowości</a:t>
            </a:r>
            <a:r>
              <a:rPr lang="pl-PL" dirty="0" smtClean="0"/>
              <a:t>- dyrektywa, w myśl której organ procesowy wszczyna i prowadzi postępowanie tylko skutkiem skargi podmiotu bezpośrednio zainteresowanego rozstrzygnięciem.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skargowości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65458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/>
          <a:lstStyle/>
          <a:p>
            <a:r>
              <a:rPr lang="pl-PL" dirty="0" smtClean="0"/>
              <a:t>Zasada </a:t>
            </a:r>
            <a:r>
              <a:rPr lang="pl-PL" u="sng" dirty="0" smtClean="0"/>
              <a:t>prawnie zdefiniowana</a:t>
            </a:r>
            <a:r>
              <a:rPr lang="pl-PL" dirty="0" smtClean="0"/>
              <a:t>- art. 14 </a:t>
            </a:r>
            <a:r>
              <a:rPr lang="pl-PL" dirty="0"/>
              <a:t>§ </a:t>
            </a:r>
            <a:r>
              <a:rPr lang="pl-PL" dirty="0" smtClean="0"/>
              <a:t>1 k.p.k.</a:t>
            </a:r>
          </a:p>
          <a:p>
            <a:endParaRPr lang="pl-PL" dirty="0"/>
          </a:p>
          <a:p>
            <a:r>
              <a:rPr lang="pl-PL" dirty="0" smtClean="0"/>
              <a:t>Zasada </a:t>
            </a:r>
            <a:r>
              <a:rPr lang="pl-PL" u="sng" dirty="0" smtClean="0"/>
              <a:t>pozakonstytucyjna</a:t>
            </a:r>
          </a:p>
          <a:p>
            <a:endParaRPr lang="pl-PL" u="sng" dirty="0"/>
          </a:p>
          <a:p>
            <a:r>
              <a:rPr lang="pl-PL" dirty="0" smtClean="0"/>
              <a:t>Zasada</a:t>
            </a:r>
            <a:r>
              <a:rPr lang="pl-PL" u="sng" dirty="0" smtClean="0"/>
              <a:t> dyrektywa</a:t>
            </a:r>
            <a:endParaRPr lang="pl-PL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skargowości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57324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Skarga</a:t>
            </a:r>
            <a:r>
              <a:rPr lang="pl-PL" dirty="0" smtClean="0"/>
              <a:t>- wniosek podmiotu bezpośrednio zainteresowanego wszczęciem stosownego postępowania.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skargowości</a:t>
            </a:r>
            <a:endParaRPr lang="pl-PL" dirty="0"/>
          </a:p>
        </p:txBody>
      </p:sp>
      <p:sp>
        <p:nvSpPr>
          <p:cNvPr id="4" name="Down Arrow 3"/>
          <p:cNvSpPr/>
          <p:nvPr/>
        </p:nvSpPr>
        <p:spPr>
          <a:xfrm>
            <a:off x="1115616" y="285293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Down Arrow 4"/>
          <p:cNvSpPr/>
          <p:nvPr/>
        </p:nvSpPr>
        <p:spPr>
          <a:xfrm>
            <a:off x="4292843" y="285293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n Arrow 5"/>
          <p:cNvSpPr/>
          <p:nvPr/>
        </p:nvSpPr>
        <p:spPr>
          <a:xfrm>
            <a:off x="7314385" y="285293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TextBox 6"/>
          <p:cNvSpPr txBox="1"/>
          <p:nvPr/>
        </p:nvSpPr>
        <p:spPr>
          <a:xfrm>
            <a:off x="0" y="4072984"/>
            <a:ext cx="2699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Zasadnicze</a:t>
            </a:r>
          </a:p>
          <a:p>
            <a:pPr algn="ctr"/>
            <a:r>
              <a:rPr lang="pl-PL" dirty="0" smtClean="0"/>
              <a:t>(inicjują postępowanie zasadnicze, np. akt oskarżenia)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99055" y="4027043"/>
            <a:ext cx="18722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Etapowe</a:t>
            </a:r>
          </a:p>
          <a:p>
            <a:pPr algn="ctr"/>
            <a:r>
              <a:rPr lang="pl-PL" dirty="0" smtClean="0"/>
              <a:t>(uruchamiają kolejne stadia postępowania, np. apelacja, zażalenie)</a:t>
            </a:r>
            <a:endParaRPr lang="pl-PL" dirty="0"/>
          </a:p>
        </p:txBody>
      </p:sp>
      <p:sp>
        <p:nvSpPr>
          <p:cNvPr id="9" name="TextBox 8"/>
          <p:cNvSpPr txBox="1"/>
          <p:nvPr/>
        </p:nvSpPr>
        <p:spPr>
          <a:xfrm>
            <a:off x="6620597" y="4020726"/>
            <a:ext cx="18722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Incydentalne</a:t>
            </a:r>
          </a:p>
          <a:p>
            <a:pPr algn="ctr"/>
            <a:r>
              <a:rPr lang="pl-PL" dirty="0" smtClean="0"/>
              <a:t>(uruchamiają odpowiednie postępowanie incydentalne, np. w przedmiocie zastosowania tymczasowego aresztowania)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78137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pl-PL" dirty="0" smtClean="0"/>
              <a:t>Art. 17 </a:t>
            </a:r>
            <a:r>
              <a:rPr lang="pl-PL" dirty="0"/>
              <a:t>§ </a:t>
            </a:r>
            <a:r>
              <a:rPr lang="pl-PL" dirty="0" smtClean="0"/>
              <a:t>1 pkt 9 k.p.k.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Brak skargi uprawnionego oskarżyciela stanowi negatywną przesłankę procesową.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skargowości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9960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81328"/>
            <a:ext cx="8507288" cy="4525963"/>
          </a:xfrm>
        </p:spPr>
        <p:txBody>
          <a:bodyPr/>
          <a:lstStyle/>
          <a:p>
            <a:pPr marL="109728" indent="0">
              <a:buNone/>
            </a:pPr>
            <a:r>
              <a:rPr lang="pl-PL" dirty="0" smtClean="0"/>
              <a:t>Jan K. został pokrzywdzony przestępstwem z art. 190 k.k. (groźba karalna). Po przedstawieniu przez oskarżyciela publicznego zarzutów oskarżenia na rozprawie głównej, Jan K. stwierdził, że chciałby cofnąć złożony przez siebie wniosek o ściganie.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Czy cofnięcie wniosku jest możliwe? Jakie są przesłanki cofnięcia takiego wniosku?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Kazus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21143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pl-PL" dirty="0" smtClean="0"/>
              <a:t>Piotr Z. złożył zawiadomienie o popełnieniu przestępstwa kradzieży komputera o wartości 2500 zł na jego szkodę. W toku postępowania przygotowawczego, okazało się, że sprawcą czynu był Tomasz J.- ojciec żony Piotra Z. Policja po dokonaniu wszystkich wymaganych czynności, zwróciła się do prokuratora nadzorującego postępowanie o skierowanie aktu oskarżenia. Po analizie materiału dowodowego, prokurator skierował do sądu akt oskarżenia przeciwko Tomaszowi J.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Czy postępowanie organów ścigania było właściwe?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Kazus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230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0000" lnSpcReduction="20000"/>
          </a:bodyPr>
          <a:lstStyle/>
          <a:p>
            <a:endParaRPr lang="pl-PL" b="1" dirty="0" smtClean="0"/>
          </a:p>
          <a:p>
            <a:r>
              <a:rPr lang="pl-PL" b="1" dirty="0" smtClean="0"/>
              <a:t>Naczelne zasady procesu- społecznie ważne ogólne dyrektywy uregulowania najbardziej istotnych kwestii z zakresu procesu.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Stanowią aksjologiczną podstawę prawa karnego procesowego.</a:t>
            </a:r>
          </a:p>
          <a:p>
            <a:endParaRPr lang="pl-PL" dirty="0" smtClean="0"/>
          </a:p>
          <a:p>
            <a:r>
              <a:rPr lang="pl-PL" dirty="0" smtClean="0"/>
              <a:t>Determinują kształt prawa karnego procesowego i procesu karnego.</a:t>
            </a:r>
          </a:p>
          <a:p>
            <a:endParaRPr lang="pl-PL" dirty="0" smtClean="0"/>
          </a:p>
          <a:p>
            <a:r>
              <a:rPr lang="pl-PL" dirty="0" smtClean="0"/>
              <a:t>Są to pewne idee przewodnie systemu prawa karnego procesowego.</a:t>
            </a:r>
          </a:p>
          <a:p>
            <a:endParaRPr lang="pl-PL" dirty="0" smtClean="0"/>
          </a:p>
          <a:p>
            <a:r>
              <a:rPr lang="pl-PL" dirty="0" smtClean="0"/>
              <a:t>Stanowią reguły interpretacyjne wykładni przepisów karnoprocesowych.</a:t>
            </a:r>
          </a:p>
          <a:p>
            <a:endParaRPr lang="pl-PL" dirty="0" smtClean="0"/>
          </a:p>
          <a:p>
            <a:r>
              <a:rPr lang="pl-PL" dirty="0" smtClean="0"/>
              <a:t>Zapewniają stabilność i funkcjonalność prawa procesowego.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Naczelne zasady procesu karnego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180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900" dirty="0"/>
              <a:t>Wyodrębnienie pojęcia naczelnych zasad na tle „zwykłych” miało zapobiec wyróżnianiu zbyt dużej ilości zasad procesu karnego</a:t>
            </a:r>
            <a:r>
              <a:rPr lang="pl-PL" sz="1900" dirty="0" smtClean="0"/>
              <a:t>.</a:t>
            </a:r>
          </a:p>
          <a:p>
            <a:endParaRPr lang="pl-PL" sz="1900" dirty="0"/>
          </a:p>
          <a:p>
            <a:r>
              <a:rPr lang="pl-PL" sz="1900" dirty="0" smtClean="0"/>
              <a:t>Kryteria decydujące o możliwości zakwalifikowania danej zasady jako naczelnej:</a:t>
            </a:r>
          </a:p>
          <a:p>
            <a:pPr marL="109728" indent="0">
              <a:buNone/>
            </a:pPr>
            <a:r>
              <a:rPr lang="pl-PL" sz="1900" dirty="0" smtClean="0"/>
              <a:t>1) </a:t>
            </a:r>
            <a:r>
              <a:rPr lang="pl-PL" sz="1900" b="1" dirty="0" smtClean="0"/>
              <a:t>Węzłowe znaczenie w procesie- </a:t>
            </a:r>
            <a:r>
              <a:rPr lang="pl-PL" sz="1900" dirty="0" smtClean="0"/>
              <a:t>jej brak utrudniałby określenie modelu procesu.</a:t>
            </a:r>
            <a:endParaRPr lang="pl-PL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Naczelne zasady procesu karnego</a:t>
            </a:r>
            <a:endParaRPr lang="pl-PL" dirty="0"/>
          </a:p>
        </p:txBody>
      </p:sp>
      <p:sp>
        <p:nvSpPr>
          <p:cNvPr id="4" name="Down Arrow 3"/>
          <p:cNvSpPr/>
          <p:nvPr/>
        </p:nvSpPr>
        <p:spPr>
          <a:xfrm>
            <a:off x="1115616" y="3717032"/>
            <a:ext cx="24231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Down Arrow 4"/>
          <p:cNvSpPr/>
          <p:nvPr/>
        </p:nvSpPr>
        <p:spPr>
          <a:xfrm>
            <a:off x="4441298" y="3717032"/>
            <a:ext cx="24231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n Arrow 5"/>
          <p:cNvSpPr/>
          <p:nvPr/>
        </p:nvSpPr>
        <p:spPr>
          <a:xfrm>
            <a:off x="7524328" y="3745219"/>
            <a:ext cx="24231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TextBox 6"/>
          <p:cNvSpPr txBox="1"/>
          <p:nvPr/>
        </p:nvSpPr>
        <p:spPr>
          <a:xfrm>
            <a:off x="323528" y="4509120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Należy zachować powściągliwość w mnożeniu zasad</a:t>
            </a:r>
            <a:endParaRPr lang="pl-PL" dirty="0"/>
          </a:p>
        </p:txBody>
      </p:sp>
      <p:sp>
        <p:nvSpPr>
          <p:cNvPr id="8" name="TextBox 7"/>
          <p:cNvSpPr txBox="1"/>
          <p:nvPr/>
        </p:nvSpPr>
        <p:spPr>
          <a:xfrm>
            <a:off x="3295880" y="454099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Nie należy formułować zasad wyrażających prawdy banalne</a:t>
            </a:r>
            <a:endParaRPr lang="pl-PL" dirty="0"/>
          </a:p>
        </p:txBody>
      </p:sp>
      <p:sp>
        <p:nvSpPr>
          <p:cNvPr id="9" name="TextBox 8"/>
          <p:cNvSpPr txBox="1"/>
          <p:nvPr/>
        </p:nvSpPr>
        <p:spPr>
          <a:xfrm>
            <a:off x="6295590" y="4533530"/>
            <a:ext cx="2699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Należy widzieć w zasadach koncepcję wariantowych rozwiązań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0206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1900" dirty="0" smtClean="0"/>
              <a:t>2) </a:t>
            </a:r>
            <a:r>
              <a:rPr lang="pl-PL" sz="1900" b="1" dirty="0" smtClean="0"/>
              <a:t>Określona treść ideologiczna i społeczna- </a:t>
            </a:r>
            <a:r>
              <a:rPr lang="pl-PL" sz="1900" dirty="0" smtClean="0"/>
              <a:t>treścią naczelnej zasady są wartości, o które toczyły się walki polityczne lub były przedmiotem programów partii politycznych.</a:t>
            </a:r>
          </a:p>
          <a:p>
            <a:pPr marL="109728" indent="0">
              <a:buNone/>
            </a:pPr>
            <a:endParaRPr lang="pl-PL" sz="1900" dirty="0"/>
          </a:p>
          <a:p>
            <a:pPr marL="109728" indent="0">
              <a:buNone/>
            </a:pPr>
            <a:r>
              <a:rPr lang="pl-PL" sz="1900" dirty="0" smtClean="0"/>
              <a:t>3) </a:t>
            </a:r>
            <a:r>
              <a:rPr lang="pl-PL" sz="1900" b="1" dirty="0" smtClean="0"/>
              <a:t>Dotyczy bezpośrednio procesu- </a:t>
            </a:r>
            <a:r>
              <a:rPr lang="pl-PL" sz="1900" dirty="0" smtClean="0"/>
              <a:t>ma wpływać wprost na model procesu.</a:t>
            </a:r>
          </a:p>
          <a:p>
            <a:pPr marL="109728" indent="0">
              <a:buNone/>
            </a:pPr>
            <a:endParaRPr lang="pl-PL" sz="1900" dirty="0"/>
          </a:p>
          <a:p>
            <a:pPr marL="109728" indent="0">
              <a:buNone/>
            </a:pPr>
            <a:r>
              <a:rPr lang="pl-PL" sz="1900" dirty="0" smtClean="0"/>
              <a:t>4) </a:t>
            </a:r>
            <a:r>
              <a:rPr lang="pl-PL" sz="1900" b="1" dirty="0" smtClean="0"/>
              <a:t>Charakter dyrektywny</a:t>
            </a:r>
            <a:r>
              <a:rPr lang="pl-PL" sz="1900" dirty="0" smtClean="0"/>
              <a:t>- zasada to nie tylko prawidłowość, ale także reguła w sensie dyrektywy pewnego rozwiązania organizacyjnego lub zachowania się.</a:t>
            </a:r>
            <a:endParaRPr lang="pl-PL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Naczelne zasady procesu karnego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9015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Klasyfikacja zasad procesowych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l-PL" b="1" dirty="0" smtClean="0"/>
              <a:t>Zasada abstrakcyjna</a:t>
            </a:r>
          </a:p>
          <a:p>
            <a:pPr marL="109728" indent="0" algn="ctr">
              <a:buNone/>
            </a:pPr>
            <a:endParaRPr lang="pl-PL" dirty="0" smtClean="0"/>
          </a:p>
          <a:p>
            <a:r>
              <a:rPr lang="pl-PL" sz="1800" dirty="0" smtClean="0"/>
              <a:t>Dotyczy ogólnych idei co do możliwości rozwiązania danej kwestii.</a:t>
            </a:r>
          </a:p>
          <a:p>
            <a:pPr marL="109728" indent="0">
              <a:buNone/>
            </a:pPr>
            <a:endParaRPr lang="pl-PL" sz="1800" dirty="0" smtClean="0"/>
          </a:p>
          <a:p>
            <a:r>
              <a:rPr lang="pl-PL" sz="1800" dirty="0" smtClean="0"/>
              <a:t>Stanowi ogólne wskazanie dla sformułowania danej zasady w ujęciu konkretnym.</a:t>
            </a:r>
          </a:p>
          <a:p>
            <a:endParaRPr lang="pl-PL" sz="1800" dirty="0"/>
          </a:p>
          <a:p>
            <a:r>
              <a:rPr lang="pl-PL" sz="1800" dirty="0" smtClean="0"/>
              <a:t>Jest jedynie założeniem modelowym i nie obowiązuje w praktyce.</a:t>
            </a:r>
            <a:endParaRPr lang="pl-PL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Zasada konkretna</a:t>
            </a:r>
          </a:p>
          <a:p>
            <a:pPr marL="109728" indent="0" algn="ctr">
              <a:buNone/>
            </a:pPr>
            <a:endParaRPr lang="pl-PL" b="1" dirty="0"/>
          </a:p>
          <a:p>
            <a:r>
              <a:rPr lang="pl-PL" sz="1800" dirty="0" smtClean="0"/>
              <a:t>Zasada abstrakcyjna, która obowiązuje w danym systemie prawa.</a:t>
            </a:r>
          </a:p>
          <a:p>
            <a:endParaRPr lang="pl-PL" sz="1800" dirty="0"/>
          </a:p>
          <a:p>
            <a:r>
              <a:rPr lang="pl-PL" sz="1800" dirty="0" smtClean="0"/>
              <a:t>Ustawodawca przystosowuje koncepcję teoretyczną do realiów danego systemu, do możliwości jej realizacji.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20566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 smtClean="0"/>
              <a:t>Zasady dominujące i uzupełniające- </a:t>
            </a:r>
            <a:r>
              <a:rPr lang="pl-PL" dirty="0" smtClean="0"/>
              <a:t>w przypadku zasad przeciwstawnych ta z nich należy do zasad dominujących, której ustawodawca przyznał większy zasięg, z kolei druga- należy do kategorii zasad uzupełniających.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Zasada </a:t>
            </a:r>
            <a:r>
              <a:rPr lang="pl-PL" dirty="0" smtClean="0"/>
              <a:t>dominująca </a:t>
            </a:r>
            <a:r>
              <a:rPr lang="pl-PL" dirty="0" smtClean="0"/>
              <a:t>przesądza o modelu procesu karnego.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Możliwe jest obowiązywanie zasad przeciwstawnych jako dominujących w tym samym systemie procesowym, ale w różnych stadiach postępowania karnego.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Klasyfikacja zasad procesowych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51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613</TotalTime>
  <Words>2057</Words>
  <Application>Microsoft Office PowerPoint</Application>
  <PresentationFormat>On-screen Show (4:3)</PresentationFormat>
  <Paragraphs>348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Concourse</vt:lpstr>
      <vt:lpstr>Podstawy procesu karnego</vt:lpstr>
      <vt:lpstr>Zagadnienia wstępne</vt:lpstr>
      <vt:lpstr>PowerPoint Presentation</vt:lpstr>
      <vt:lpstr>PowerPoint Presentation</vt:lpstr>
      <vt:lpstr>Naczelne zasady procesu karnego</vt:lpstr>
      <vt:lpstr>Naczelne zasady procesu karnego</vt:lpstr>
      <vt:lpstr>Naczelne zasady procesu karnego</vt:lpstr>
      <vt:lpstr>Klasyfikacja zasad procesowych</vt:lpstr>
      <vt:lpstr>Klasyfikacja zasad procesowych</vt:lpstr>
      <vt:lpstr>Klasyfikacja zasad procesowych (zasady konkretne)</vt:lpstr>
      <vt:lpstr>Klasyfikacja zasad procesowych (zasady konkretne)</vt:lpstr>
      <vt:lpstr>Klasyfikacja zasad procesowych (zasady konkretne)</vt:lpstr>
      <vt:lpstr>Klasyfikacja zasad procesowych (zasady konkretne)</vt:lpstr>
      <vt:lpstr>Klasyfikacja zasad procesowych (zasady konkretne)</vt:lpstr>
      <vt:lpstr>Klasyfikacja naczelnych zasad wg. prof. Waltosia</vt:lpstr>
      <vt:lpstr>PowerPoint Presentation</vt:lpstr>
      <vt:lpstr>Zasady wszczęcia procesu karnego</vt:lpstr>
      <vt:lpstr>Zasady prowadzenia procesu karnego</vt:lpstr>
      <vt:lpstr>Zasady postępowania dowodowego</vt:lpstr>
      <vt:lpstr>Zasady gwarancyjne oskarżonego</vt:lpstr>
      <vt:lpstr>Zasada legalizmu i oportunizmu</vt:lpstr>
      <vt:lpstr>Zasada legalizmu i oportunizmu</vt:lpstr>
      <vt:lpstr>Zasada legalizmu i oportunizmu</vt:lpstr>
      <vt:lpstr>Zasada legalizmu i oportunizmu</vt:lpstr>
      <vt:lpstr>Zasada legalizmu i oportunizmu</vt:lpstr>
      <vt:lpstr>Zasada legalizmu i oportunizmu</vt:lpstr>
      <vt:lpstr>Zasada legalizmu i oportunizmu</vt:lpstr>
      <vt:lpstr>Zasada legalizmu i oportunizmu</vt:lpstr>
      <vt:lpstr>Zasada legalizmu i oportunizmu</vt:lpstr>
      <vt:lpstr>Zasada legalizmu i oportunizmu</vt:lpstr>
      <vt:lpstr>Zasada legalizmu i oportunizmu</vt:lpstr>
      <vt:lpstr>Zasada działania z urzędu</vt:lpstr>
      <vt:lpstr>Zasada działania z urzędu</vt:lpstr>
      <vt:lpstr>Tryby ścigania w procesie karnym</vt:lpstr>
      <vt:lpstr>Zasada działania z urzędu</vt:lpstr>
      <vt:lpstr>Zasada działania z urzędu</vt:lpstr>
      <vt:lpstr>Zasada działania z urzędu</vt:lpstr>
      <vt:lpstr>Zasada działania z urzędu</vt:lpstr>
      <vt:lpstr>Zasada działania z urzędu</vt:lpstr>
      <vt:lpstr>Zasada skargowości</vt:lpstr>
      <vt:lpstr>Zasada skargowości</vt:lpstr>
      <vt:lpstr>Zasada skargowości</vt:lpstr>
      <vt:lpstr>Zasada skargowości</vt:lpstr>
      <vt:lpstr>Kazus</vt:lpstr>
      <vt:lpstr>Kazus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procesu karnego</dc:title>
  <dc:creator>Asus</dc:creator>
  <cp:lastModifiedBy>Asus</cp:lastModifiedBy>
  <cp:revision>61</cp:revision>
  <dcterms:created xsi:type="dcterms:W3CDTF">2017-02-27T09:47:44Z</dcterms:created>
  <dcterms:modified xsi:type="dcterms:W3CDTF">2017-03-01T09:12:12Z</dcterms:modified>
</cp:coreProperties>
</file>