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59" r:id="rId6"/>
    <p:sldId id="260" r:id="rId7"/>
    <p:sldId id="261" r:id="rId8"/>
    <p:sldId id="262"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9" r:id="rId54"/>
    <p:sldId id="308" r:id="rId55"/>
    <p:sldId id="310" r:id="rId56"/>
    <p:sldId id="311" r:id="rId57"/>
    <p:sldId id="312" r:id="rId58"/>
    <p:sldId id="313" r:id="rId59"/>
    <p:sldId id="315" r:id="rId60"/>
    <p:sldId id="316" r:id="rId61"/>
    <p:sldId id="317" r:id="rId62"/>
    <p:sldId id="318" r:id="rId63"/>
    <p:sldId id="319" r:id="rId64"/>
    <p:sldId id="320" r:id="rId65"/>
    <p:sldId id="321" r:id="rId66"/>
    <p:sldId id="322" r:id="rId67"/>
    <p:sldId id="323" r:id="rId68"/>
    <p:sldId id="314" r:id="rId69"/>
    <p:sldId id="324" r:id="rId70"/>
    <p:sldId id="325" r:id="rId71"/>
    <p:sldId id="326" r:id="rId72"/>
    <p:sldId id="327" r:id="rId73"/>
    <p:sldId id="328" r:id="rId74"/>
    <p:sldId id="329" r:id="rId75"/>
    <p:sldId id="330" r:id="rId76"/>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94660"/>
  </p:normalViewPr>
  <p:slideViewPr>
    <p:cSldViewPr>
      <p:cViewPr varScale="1">
        <p:scale>
          <a:sx n="69" d="100"/>
          <a:sy n="69" d="100"/>
        </p:scale>
        <p:origin x="-141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CFFFB384-E9D6-4152-91FC-3C16B6A51639}" type="datetimeFigureOut">
              <a:rPr lang="pl-PL" smtClean="0"/>
              <a:t>2017-03-08</a:t>
            </a:fld>
            <a:endParaRPr lang="pl-PL"/>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pl-PL"/>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F66FD1A-A91A-46A0-93A2-373CB25AFCD7}" type="slidenum">
              <a:rPr lang="pl-PL" smtClean="0"/>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FFB384-E9D6-4152-91FC-3C16B6A51639}" type="datetimeFigureOut">
              <a:rPr lang="pl-PL" smtClean="0"/>
              <a:t>2017-03-08</a:t>
            </a:fld>
            <a:endParaRPr lang="pl-PL"/>
          </a:p>
        </p:txBody>
      </p:sp>
      <p:sp>
        <p:nvSpPr>
          <p:cNvPr id="5" name="Footer Placeholder 4"/>
          <p:cNvSpPr>
            <a:spLocks noGrp="1"/>
          </p:cNvSpPr>
          <p:nvPr>
            <p:ph type="ftr" sz="quarter" idx="11"/>
          </p:nvPr>
        </p:nvSpPr>
        <p:spPr/>
        <p:txBody>
          <a:bodyPr/>
          <a:lstStyle>
            <a:extLst/>
          </a:lstStyle>
          <a:p>
            <a:endParaRPr lang="pl-PL"/>
          </a:p>
        </p:txBody>
      </p:sp>
      <p:sp>
        <p:nvSpPr>
          <p:cNvPr id="6" name="Slide Number Placeholder 5"/>
          <p:cNvSpPr>
            <a:spLocks noGrp="1"/>
          </p:cNvSpPr>
          <p:nvPr>
            <p:ph type="sldNum" sz="quarter" idx="12"/>
          </p:nvPr>
        </p:nvSpPr>
        <p:spPr/>
        <p:txBody>
          <a:bodyPr/>
          <a:lstStyle>
            <a:extLst/>
          </a:lstStyle>
          <a:p>
            <a:fld id="{4F66FD1A-A91A-46A0-93A2-373CB25AFCD7}"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FFB384-E9D6-4152-91FC-3C16B6A51639}" type="datetimeFigureOut">
              <a:rPr lang="pl-PL" smtClean="0"/>
              <a:t>2017-03-08</a:t>
            </a:fld>
            <a:endParaRPr lang="pl-PL"/>
          </a:p>
        </p:txBody>
      </p:sp>
      <p:sp>
        <p:nvSpPr>
          <p:cNvPr id="5" name="Footer Placeholder 4"/>
          <p:cNvSpPr>
            <a:spLocks noGrp="1"/>
          </p:cNvSpPr>
          <p:nvPr>
            <p:ph type="ftr" sz="quarter" idx="11"/>
          </p:nvPr>
        </p:nvSpPr>
        <p:spPr/>
        <p:txBody>
          <a:bodyPr/>
          <a:lstStyle>
            <a:extLst/>
          </a:lstStyle>
          <a:p>
            <a:endParaRPr lang="pl-PL"/>
          </a:p>
        </p:txBody>
      </p:sp>
      <p:sp>
        <p:nvSpPr>
          <p:cNvPr id="6" name="Slide Number Placeholder 5"/>
          <p:cNvSpPr>
            <a:spLocks noGrp="1"/>
          </p:cNvSpPr>
          <p:nvPr>
            <p:ph type="sldNum" sz="quarter" idx="12"/>
          </p:nvPr>
        </p:nvSpPr>
        <p:spPr/>
        <p:txBody>
          <a:bodyPr/>
          <a:lstStyle>
            <a:extLst/>
          </a:lstStyle>
          <a:p>
            <a:fld id="{4F66FD1A-A91A-46A0-93A2-373CB25AFCD7}"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FFFB384-E9D6-4152-91FC-3C16B6A51639}" type="datetimeFigureOut">
              <a:rPr lang="pl-PL" smtClean="0"/>
              <a:t>2017-03-08</a:t>
            </a:fld>
            <a:endParaRPr lang="pl-PL"/>
          </a:p>
        </p:txBody>
      </p:sp>
      <p:sp>
        <p:nvSpPr>
          <p:cNvPr id="5" name="Footer Placeholder 4"/>
          <p:cNvSpPr>
            <a:spLocks noGrp="1"/>
          </p:cNvSpPr>
          <p:nvPr>
            <p:ph type="ftr" sz="quarter" idx="11"/>
          </p:nvPr>
        </p:nvSpPr>
        <p:spPr/>
        <p:txBody>
          <a:bodyPr/>
          <a:lstStyle>
            <a:extLst/>
          </a:lstStyle>
          <a:p>
            <a:endParaRPr lang="pl-PL"/>
          </a:p>
        </p:txBody>
      </p:sp>
      <p:sp>
        <p:nvSpPr>
          <p:cNvPr id="6" name="Slide Number Placeholder 5"/>
          <p:cNvSpPr>
            <a:spLocks noGrp="1"/>
          </p:cNvSpPr>
          <p:nvPr>
            <p:ph type="sldNum" sz="quarter" idx="12"/>
          </p:nvPr>
        </p:nvSpPr>
        <p:spPr/>
        <p:txBody>
          <a:bodyPr/>
          <a:lstStyle>
            <a:extLst/>
          </a:lstStyle>
          <a:p>
            <a:fld id="{4F66FD1A-A91A-46A0-93A2-373CB25AFCD7}" type="slidenum">
              <a:rPr lang="pl-PL" smtClean="0"/>
              <a:t>‹#›</a:t>
            </a:fld>
            <a:endParaRPr lang="pl-PL"/>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CFFFB384-E9D6-4152-91FC-3C16B6A51639}" type="datetimeFigureOut">
              <a:rPr lang="pl-PL" smtClean="0"/>
              <a:t>2017-03-08</a:t>
            </a:fld>
            <a:endParaRPr lang="pl-PL"/>
          </a:p>
        </p:txBody>
      </p:sp>
      <p:sp>
        <p:nvSpPr>
          <p:cNvPr id="5" name="Footer Placeholder 4"/>
          <p:cNvSpPr>
            <a:spLocks noGrp="1"/>
          </p:cNvSpPr>
          <p:nvPr>
            <p:ph type="ftr" sz="quarter" idx="11"/>
          </p:nvPr>
        </p:nvSpPr>
        <p:spPr/>
        <p:txBody>
          <a:bodyPr/>
          <a:lstStyle>
            <a:extLst/>
          </a:lstStyle>
          <a:p>
            <a:endParaRPr lang="pl-PL"/>
          </a:p>
        </p:txBody>
      </p:sp>
      <p:sp>
        <p:nvSpPr>
          <p:cNvPr id="6" name="Slide Number Placeholder 5"/>
          <p:cNvSpPr>
            <a:spLocks noGrp="1"/>
          </p:cNvSpPr>
          <p:nvPr>
            <p:ph type="sldNum" sz="quarter" idx="12"/>
          </p:nvPr>
        </p:nvSpPr>
        <p:spPr/>
        <p:txBody>
          <a:bodyPr/>
          <a:lstStyle>
            <a:extLst/>
          </a:lstStyle>
          <a:p>
            <a:fld id="{4F66FD1A-A91A-46A0-93A2-373CB25AFCD7}" type="slidenum">
              <a:rPr lang="pl-PL" smtClean="0"/>
              <a:t>‹#›</a:t>
            </a:fld>
            <a:endParaRPr lang="pl-PL"/>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FFFB384-E9D6-4152-91FC-3C16B6A51639}" type="datetimeFigureOut">
              <a:rPr lang="pl-PL" smtClean="0"/>
              <a:t>2017-03-08</a:t>
            </a:fld>
            <a:endParaRPr lang="pl-PL"/>
          </a:p>
        </p:txBody>
      </p:sp>
      <p:sp>
        <p:nvSpPr>
          <p:cNvPr id="6" name="Footer Placeholder 5"/>
          <p:cNvSpPr>
            <a:spLocks noGrp="1"/>
          </p:cNvSpPr>
          <p:nvPr>
            <p:ph type="ftr" sz="quarter" idx="11"/>
          </p:nvPr>
        </p:nvSpPr>
        <p:spPr/>
        <p:txBody>
          <a:bodyPr/>
          <a:lstStyle>
            <a:extLst/>
          </a:lstStyle>
          <a:p>
            <a:endParaRPr lang="pl-PL"/>
          </a:p>
        </p:txBody>
      </p:sp>
      <p:sp>
        <p:nvSpPr>
          <p:cNvPr id="7" name="Slide Number Placeholder 6"/>
          <p:cNvSpPr>
            <a:spLocks noGrp="1"/>
          </p:cNvSpPr>
          <p:nvPr>
            <p:ph type="sldNum" sz="quarter" idx="12"/>
          </p:nvPr>
        </p:nvSpPr>
        <p:spPr/>
        <p:txBody>
          <a:bodyPr/>
          <a:lstStyle>
            <a:extLst/>
          </a:lstStyle>
          <a:p>
            <a:fld id="{4F66FD1A-A91A-46A0-93A2-373CB25AFCD7}" type="slidenum">
              <a:rPr lang="pl-PL" smtClean="0"/>
              <a:t>‹#›</a:t>
            </a:fld>
            <a:endParaRPr lang="pl-PL"/>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FFFB384-E9D6-4152-91FC-3C16B6A51639}" type="datetimeFigureOut">
              <a:rPr lang="pl-PL" smtClean="0"/>
              <a:t>2017-03-08</a:t>
            </a:fld>
            <a:endParaRPr lang="pl-PL"/>
          </a:p>
        </p:txBody>
      </p:sp>
      <p:sp>
        <p:nvSpPr>
          <p:cNvPr id="8" name="Footer Placeholder 7"/>
          <p:cNvSpPr>
            <a:spLocks noGrp="1"/>
          </p:cNvSpPr>
          <p:nvPr>
            <p:ph type="ftr" sz="quarter" idx="11"/>
          </p:nvPr>
        </p:nvSpPr>
        <p:spPr/>
        <p:txBody>
          <a:bodyPr/>
          <a:lstStyle>
            <a:extLst/>
          </a:lstStyle>
          <a:p>
            <a:endParaRPr lang="pl-PL"/>
          </a:p>
        </p:txBody>
      </p:sp>
      <p:sp>
        <p:nvSpPr>
          <p:cNvPr id="9" name="Slide Number Placeholder 8"/>
          <p:cNvSpPr>
            <a:spLocks noGrp="1"/>
          </p:cNvSpPr>
          <p:nvPr>
            <p:ph type="sldNum" sz="quarter" idx="12"/>
          </p:nvPr>
        </p:nvSpPr>
        <p:spPr/>
        <p:txBody>
          <a:bodyPr/>
          <a:lstStyle>
            <a:extLst/>
          </a:lstStyle>
          <a:p>
            <a:fld id="{4F66FD1A-A91A-46A0-93A2-373CB25AFCD7}"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CFFFB384-E9D6-4152-91FC-3C16B6A51639}" type="datetimeFigureOut">
              <a:rPr lang="pl-PL" smtClean="0"/>
              <a:t>2017-03-08</a:t>
            </a:fld>
            <a:endParaRPr lang="pl-PL"/>
          </a:p>
        </p:txBody>
      </p:sp>
      <p:sp>
        <p:nvSpPr>
          <p:cNvPr id="4" name="Footer Placeholder 3"/>
          <p:cNvSpPr>
            <a:spLocks noGrp="1"/>
          </p:cNvSpPr>
          <p:nvPr>
            <p:ph type="ftr" sz="quarter" idx="11"/>
          </p:nvPr>
        </p:nvSpPr>
        <p:spPr/>
        <p:txBody>
          <a:bodyPr/>
          <a:lstStyle>
            <a:extLst/>
          </a:lstStyle>
          <a:p>
            <a:endParaRPr lang="pl-PL"/>
          </a:p>
        </p:txBody>
      </p:sp>
      <p:sp>
        <p:nvSpPr>
          <p:cNvPr id="5" name="Slide Number Placeholder 4"/>
          <p:cNvSpPr>
            <a:spLocks noGrp="1"/>
          </p:cNvSpPr>
          <p:nvPr>
            <p:ph type="sldNum" sz="quarter" idx="12"/>
          </p:nvPr>
        </p:nvSpPr>
        <p:spPr/>
        <p:txBody>
          <a:bodyPr/>
          <a:lstStyle>
            <a:extLst/>
          </a:lstStyle>
          <a:p>
            <a:fld id="{4F66FD1A-A91A-46A0-93A2-373CB25AFCD7}" type="slidenum">
              <a:rPr lang="pl-PL" smtClean="0"/>
              <a:t>‹#›</a:t>
            </a:fld>
            <a:endParaRPr lang="pl-PL"/>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FFFB384-E9D6-4152-91FC-3C16B6A51639}" type="datetimeFigureOut">
              <a:rPr lang="pl-PL" smtClean="0"/>
              <a:t>2017-03-08</a:t>
            </a:fld>
            <a:endParaRPr lang="pl-PL"/>
          </a:p>
        </p:txBody>
      </p:sp>
      <p:sp>
        <p:nvSpPr>
          <p:cNvPr id="3" name="Footer Placeholder 2"/>
          <p:cNvSpPr>
            <a:spLocks noGrp="1"/>
          </p:cNvSpPr>
          <p:nvPr>
            <p:ph type="ftr" sz="quarter" idx="11"/>
          </p:nvPr>
        </p:nvSpPr>
        <p:spPr/>
        <p:txBody>
          <a:bodyPr/>
          <a:lstStyle>
            <a:extLst/>
          </a:lstStyle>
          <a:p>
            <a:endParaRPr lang="pl-PL"/>
          </a:p>
        </p:txBody>
      </p:sp>
      <p:sp>
        <p:nvSpPr>
          <p:cNvPr id="4" name="Slide Number Placeholder 3"/>
          <p:cNvSpPr>
            <a:spLocks noGrp="1"/>
          </p:cNvSpPr>
          <p:nvPr>
            <p:ph type="sldNum" sz="quarter" idx="12"/>
          </p:nvPr>
        </p:nvSpPr>
        <p:spPr/>
        <p:txBody>
          <a:bodyPr/>
          <a:lstStyle>
            <a:extLst/>
          </a:lstStyle>
          <a:p>
            <a:fld id="{4F66FD1A-A91A-46A0-93A2-373CB25AFCD7}"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FFFB384-E9D6-4152-91FC-3C16B6A51639}" type="datetimeFigureOut">
              <a:rPr lang="pl-PL" smtClean="0"/>
              <a:t>2017-03-08</a:t>
            </a:fld>
            <a:endParaRPr lang="pl-PL"/>
          </a:p>
        </p:txBody>
      </p:sp>
      <p:sp>
        <p:nvSpPr>
          <p:cNvPr id="6" name="Footer Placeholder 5"/>
          <p:cNvSpPr>
            <a:spLocks noGrp="1"/>
          </p:cNvSpPr>
          <p:nvPr>
            <p:ph type="ftr" sz="quarter" idx="11"/>
          </p:nvPr>
        </p:nvSpPr>
        <p:spPr/>
        <p:txBody>
          <a:bodyPr/>
          <a:lstStyle>
            <a:extLst/>
          </a:lstStyle>
          <a:p>
            <a:endParaRPr lang="pl-PL"/>
          </a:p>
        </p:txBody>
      </p:sp>
      <p:sp>
        <p:nvSpPr>
          <p:cNvPr id="7" name="Slide Number Placeholder 6"/>
          <p:cNvSpPr>
            <a:spLocks noGrp="1"/>
          </p:cNvSpPr>
          <p:nvPr>
            <p:ph type="sldNum" sz="quarter" idx="12"/>
          </p:nvPr>
        </p:nvSpPr>
        <p:spPr/>
        <p:txBody>
          <a:bodyPr/>
          <a:lstStyle>
            <a:extLst/>
          </a:lstStyle>
          <a:p>
            <a:fld id="{4F66FD1A-A91A-46A0-93A2-373CB25AFCD7}" type="slidenum">
              <a:rPr lang="pl-PL" smtClean="0"/>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CFFFB384-E9D6-4152-91FC-3C16B6A51639}" type="datetimeFigureOut">
              <a:rPr lang="pl-PL" smtClean="0"/>
              <a:t>2017-03-08</a:t>
            </a:fld>
            <a:endParaRPr lang="pl-PL"/>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pl-PL"/>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F66FD1A-A91A-46A0-93A2-373CB25AFCD7}" type="slidenum">
              <a:rPr lang="pl-PL" smtClean="0"/>
              <a:t>‹#›</a:t>
            </a:fld>
            <a:endParaRPr lang="pl-PL"/>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FFFB384-E9D6-4152-91FC-3C16B6A51639}" type="datetimeFigureOut">
              <a:rPr lang="pl-PL" smtClean="0"/>
              <a:t>2017-03-08</a:t>
            </a:fld>
            <a:endParaRPr lang="pl-PL"/>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pl-PL"/>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F66FD1A-A91A-46A0-93A2-373CB25AFCD7}" type="slidenum">
              <a:rPr lang="pl-PL" smtClean="0"/>
              <a:t>‹#›</a:t>
            </a:fld>
            <a:endParaRPr lang="pl-P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l-PL" dirty="0" smtClean="0"/>
              <a:t>Podstawy procesu karnego</a:t>
            </a:r>
            <a:endParaRPr lang="pl-PL" dirty="0"/>
          </a:p>
        </p:txBody>
      </p:sp>
      <p:sp>
        <p:nvSpPr>
          <p:cNvPr id="3" name="Subtitle 2"/>
          <p:cNvSpPr>
            <a:spLocks noGrp="1"/>
          </p:cNvSpPr>
          <p:nvPr>
            <p:ph type="subTitle" idx="1"/>
          </p:nvPr>
        </p:nvSpPr>
        <p:spPr/>
        <p:txBody>
          <a:bodyPr/>
          <a:lstStyle/>
          <a:p>
            <a:r>
              <a:rPr lang="pl-PL" dirty="0" smtClean="0"/>
              <a:t>Zasady procesowe cz. 2</a:t>
            </a:r>
            <a:endParaRPr lang="pl-PL" dirty="0"/>
          </a:p>
        </p:txBody>
      </p:sp>
    </p:spTree>
    <p:extLst>
      <p:ext uri="{BB962C8B-B14F-4D97-AF65-F5344CB8AC3E}">
        <p14:creationId xmlns:p14="http://schemas.microsoft.com/office/powerpoint/2010/main" val="4010256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204864"/>
            <a:ext cx="8229600" cy="2883776"/>
          </a:xfrm>
        </p:spPr>
        <p:txBody>
          <a:bodyPr/>
          <a:lstStyle/>
          <a:p>
            <a:pPr marL="109728" indent="0">
              <a:buNone/>
            </a:pPr>
            <a:r>
              <a:rPr lang="pl-PL" b="1" dirty="0" smtClean="0"/>
              <a:t>Zasada obiektywizmu</a:t>
            </a:r>
            <a:r>
              <a:rPr lang="pl-PL" dirty="0" smtClean="0"/>
              <a:t>- dyrektywa, zgodnie z którą organ procesowy powinien mieć bezstronny stosunek do stron i innych uczestników procesu oraz nie powinien kierunkowo nastawiać się do samej sprawy.</a:t>
            </a:r>
            <a:endParaRPr lang="pl-PL" dirty="0"/>
          </a:p>
        </p:txBody>
      </p:sp>
      <p:sp>
        <p:nvSpPr>
          <p:cNvPr id="3" name="Title 2"/>
          <p:cNvSpPr>
            <a:spLocks noGrp="1"/>
          </p:cNvSpPr>
          <p:nvPr>
            <p:ph type="title"/>
          </p:nvPr>
        </p:nvSpPr>
        <p:spPr/>
        <p:txBody>
          <a:bodyPr/>
          <a:lstStyle/>
          <a:p>
            <a:pPr algn="ctr"/>
            <a:r>
              <a:rPr lang="pl-PL" dirty="0" smtClean="0"/>
              <a:t>Zasada obiektywizmu</a:t>
            </a:r>
            <a:endParaRPr lang="pl-PL" dirty="0"/>
          </a:p>
        </p:txBody>
      </p:sp>
    </p:spTree>
    <p:extLst>
      <p:ext uri="{BB962C8B-B14F-4D97-AF65-F5344CB8AC3E}">
        <p14:creationId xmlns:p14="http://schemas.microsoft.com/office/powerpoint/2010/main" val="2002223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dirty="0" smtClean="0"/>
              <a:t>Art. 45 Konstytucji</a:t>
            </a:r>
          </a:p>
          <a:p>
            <a:pPr marL="109728" indent="0">
              <a:buNone/>
            </a:pPr>
            <a:r>
              <a:rPr lang="pl-PL" dirty="0" smtClean="0"/>
              <a:t>„Każdy ma prawo do sprawiedliwego i jawnego rozpatrzenia sprawy bez nieuzasadnionej zwłoki przez właściwy, niezależny, </a:t>
            </a:r>
            <a:r>
              <a:rPr lang="pl-PL" b="1" dirty="0" smtClean="0"/>
              <a:t>bezstronny</a:t>
            </a:r>
            <a:r>
              <a:rPr lang="pl-PL" dirty="0" smtClean="0"/>
              <a:t> i niezawisły </a:t>
            </a:r>
            <a:r>
              <a:rPr lang="pl-PL" b="1" dirty="0" smtClean="0"/>
              <a:t>sąd.</a:t>
            </a:r>
            <a:r>
              <a:rPr lang="pl-PL" dirty="0" smtClean="0"/>
              <a:t>” </a:t>
            </a:r>
          </a:p>
          <a:p>
            <a:pPr marL="109728" indent="0">
              <a:buNone/>
            </a:pPr>
            <a:endParaRPr lang="pl-PL" dirty="0" smtClean="0"/>
          </a:p>
          <a:p>
            <a:r>
              <a:rPr lang="pl-PL" dirty="0" smtClean="0"/>
              <a:t>Dotyczy tylko jednego aspektu obiektywizmu, tj. bezstronności.</a:t>
            </a:r>
          </a:p>
          <a:p>
            <a:pPr marL="109728" indent="0">
              <a:buNone/>
            </a:pPr>
            <a:endParaRPr lang="pl-PL" dirty="0" smtClean="0"/>
          </a:p>
          <a:p>
            <a:r>
              <a:rPr lang="pl-PL" dirty="0" smtClean="0"/>
              <a:t>Odnosi się wyłącznie do sądu.</a:t>
            </a:r>
            <a:endParaRPr lang="pl-PL" dirty="0"/>
          </a:p>
        </p:txBody>
      </p:sp>
      <p:sp>
        <p:nvSpPr>
          <p:cNvPr id="3" name="Title 2"/>
          <p:cNvSpPr>
            <a:spLocks noGrp="1"/>
          </p:cNvSpPr>
          <p:nvPr>
            <p:ph type="title"/>
          </p:nvPr>
        </p:nvSpPr>
        <p:spPr/>
        <p:txBody>
          <a:bodyPr/>
          <a:lstStyle/>
          <a:p>
            <a:pPr algn="ctr"/>
            <a:r>
              <a:rPr lang="pl-PL" dirty="0" smtClean="0"/>
              <a:t>Zasada obiektywizmu</a:t>
            </a:r>
            <a:endParaRPr lang="pl-PL" dirty="0"/>
          </a:p>
        </p:txBody>
      </p:sp>
    </p:spTree>
    <p:extLst>
      <p:ext uri="{BB962C8B-B14F-4D97-AF65-F5344CB8AC3E}">
        <p14:creationId xmlns:p14="http://schemas.microsoft.com/office/powerpoint/2010/main" val="1862260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pl-PL" dirty="0" smtClean="0"/>
              <a:t>Art. 6 ust. 1 EKPCz</a:t>
            </a:r>
          </a:p>
          <a:p>
            <a:pPr marL="109728" indent="0">
              <a:buNone/>
            </a:pPr>
            <a:r>
              <a:rPr lang="pl-PL" dirty="0" smtClean="0"/>
              <a:t>„Każdy </a:t>
            </a:r>
            <a:r>
              <a:rPr lang="pl-PL" dirty="0"/>
              <a:t>ma prawo do sprawiedliwego i publicznego rozpatrzenia jego sprawy w rozsądnym terminie przez niezawisły i </a:t>
            </a:r>
            <a:r>
              <a:rPr lang="pl-PL" b="1" dirty="0"/>
              <a:t>bezstronny</a:t>
            </a:r>
            <a:r>
              <a:rPr lang="pl-PL" dirty="0"/>
              <a:t> sąd ustanowiony ustawą przy rozstrzyganiu o jego prawach i obowiązkach o charakterze cywilnym albo o zasadności każdego oskarżenia w wytoczonej przeciwko niemu sprawie karnej</a:t>
            </a:r>
            <a:r>
              <a:rPr lang="pl-PL" dirty="0" smtClean="0"/>
              <a:t>. (…)”</a:t>
            </a:r>
          </a:p>
          <a:p>
            <a:pPr marL="109728" indent="0">
              <a:buNone/>
            </a:pPr>
            <a:endParaRPr lang="pl-PL" dirty="0" smtClean="0"/>
          </a:p>
          <a:p>
            <a:r>
              <a:rPr lang="pl-PL" dirty="0" smtClean="0"/>
              <a:t>Podobnie jak Konstytucja dotyczy tylko bezstronności i odnosi się jedynie do sądu.</a:t>
            </a:r>
            <a:endParaRPr lang="pl-PL" dirty="0"/>
          </a:p>
        </p:txBody>
      </p:sp>
      <p:sp>
        <p:nvSpPr>
          <p:cNvPr id="3" name="Title 2"/>
          <p:cNvSpPr>
            <a:spLocks noGrp="1"/>
          </p:cNvSpPr>
          <p:nvPr>
            <p:ph type="title"/>
          </p:nvPr>
        </p:nvSpPr>
        <p:spPr/>
        <p:txBody>
          <a:bodyPr/>
          <a:lstStyle/>
          <a:p>
            <a:pPr algn="ctr"/>
            <a:r>
              <a:rPr lang="pl-PL" dirty="0" smtClean="0"/>
              <a:t>Zasada obiektywizmu</a:t>
            </a:r>
            <a:endParaRPr lang="pl-PL" dirty="0"/>
          </a:p>
        </p:txBody>
      </p:sp>
    </p:spTree>
    <p:extLst>
      <p:ext uri="{BB962C8B-B14F-4D97-AF65-F5344CB8AC3E}">
        <p14:creationId xmlns:p14="http://schemas.microsoft.com/office/powerpoint/2010/main" val="12036388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112568"/>
          </a:xfrm>
        </p:spPr>
        <p:txBody>
          <a:bodyPr>
            <a:normAutofit fontScale="70000" lnSpcReduction="20000"/>
          </a:bodyPr>
          <a:lstStyle/>
          <a:p>
            <a:r>
              <a:rPr lang="pl-PL" dirty="0" smtClean="0"/>
              <a:t>Art. 4 k.p.k.→ dotyczy wszystkich organów procesowych.</a:t>
            </a:r>
          </a:p>
          <a:p>
            <a:endParaRPr lang="pl-PL" dirty="0"/>
          </a:p>
          <a:p>
            <a:r>
              <a:rPr lang="pl-PL" dirty="0" smtClean="0"/>
              <a:t>Obowiązywanie tej zasady, w aspekcie bezstronności, można również wywieść z przepisów o wyłączeniu uczestników procesu</a:t>
            </a:r>
          </a:p>
          <a:p>
            <a:pPr>
              <a:buFontTx/>
              <a:buChar char="-"/>
            </a:pPr>
            <a:r>
              <a:rPr lang="pl-PL" dirty="0"/>
              <a:t>w</a:t>
            </a:r>
            <a:r>
              <a:rPr lang="pl-PL" dirty="0" smtClean="0"/>
              <a:t>yłączenie sędziego (art. 40-41 k.p.k.),</a:t>
            </a:r>
          </a:p>
          <a:p>
            <a:pPr>
              <a:buFontTx/>
              <a:buChar char="-"/>
            </a:pPr>
            <a:r>
              <a:rPr lang="pl-PL" dirty="0"/>
              <a:t>w</a:t>
            </a:r>
            <a:r>
              <a:rPr lang="pl-PL" dirty="0" smtClean="0"/>
              <a:t>yłączenie mediatora (art. 23a </a:t>
            </a:r>
            <a:r>
              <a:rPr lang="pl-PL" dirty="0"/>
              <a:t>§ </a:t>
            </a:r>
            <a:r>
              <a:rPr lang="pl-PL" dirty="0" smtClean="0"/>
              <a:t>3 k.p.k.),</a:t>
            </a:r>
          </a:p>
          <a:p>
            <a:pPr>
              <a:buFontTx/>
              <a:buChar char="-"/>
            </a:pPr>
            <a:r>
              <a:rPr lang="pl-PL" dirty="0"/>
              <a:t>w</a:t>
            </a:r>
            <a:r>
              <a:rPr lang="pl-PL" dirty="0" smtClean="0"/>
              <a:t>yłączenie ławnika i referendarza sądowego (art. 44 k.p.k.),</a:t>
            </a:r>
          </a:p>
          <a:p>
            <a:pPr>
              <a:buFontTx/>
              <a:buChar char="-"/>
            </a:pPr>
            <a:r>
              <a:rPr lang="pl-PL" dirty="0"/>
              <a:t>w</a:t>
            </a:r>
            <a:r>
              <a:rPr lang="pl-PL" dirty="0" smtClean="0"/>
              <a:t>yłączenie prokuratora i innych organów prowadzących postępowanie przygotowawcze lub będących oskarżycielem publicznym przed sądem (art. 47 </a:t>
            </a:r>
            <a:r>
              <a:rPr lang="pl-PL" dirty="0"/>
              <a:t>§ </a:t>
            </a:r>
            <a:r>
              <a:rPr lang="pl-PL" dirty="0" smtClean="0"/>
              <a:t>1 k.p.k.),</a:t>
            </a:r>
          </a:p>
          <a:p>
            <a:pPr>
              <a:buFontTx/>
              <a:buChar char="-"/>
            </a:pPr>
            <a:r>
              <a:rPr lang="pl-PL" dirty="0"/>
              <a:t>w</a:t>
            </a:r>
            <a:r>
              <a:rPr lang="pl-PL" dirty="0" smtClean="0"/>
              <a:t>yłączenie biegłego (art. 196 </a:t>
            </a:r>
            <a:r>
              <a:rPr lang="pl-PL" dirty="0"/>
              <a:t>§ </a:t>
            </a:r>
            <a:r>
              <a:rPr lang="pl-PL" dirty="0" smtClean="0"/>
              <a:t>3 k.p.k.),</a:t>
            </a:r>
          </a:p>
          <a:p>
            <a:pPr>
              <a:buFontTx/>
              <a:buChar char="-"/>
            </a:pPr>
            <a:r>
              <a:rPr lang="pl-PL" dirty="0" smtClean="0"/>
              <a:t>wyłączenie tłumacza (art. 204 </a:t>
            </a:r>
            <a:r>
              <a:rPr lang="pl-PL" dirty="0"/>
              <a:t>§ </a:t>
            </a:r>
            <a:r>
              <a:rPr lang="pl-PL" dirty="0" smtClean="0"/>
              <a:t>3 k.p.k.),</a:t>
            </a:r>
          </a:p>
          <a:p>
            <a:pPr>
              <a:buFontTx/>
              <a:buChar char="-"/>
            </a:pPr>
            <a:r>
              <a:rPr lang="pl-PL" dirty="0"/>
              <a:t>w</a:t>
            </a:r>
            <a:r>
              <a:rPr lang="pl-PL" dirty="0" smtClean="0"/>
              <a:t>yłączenie specjalisty (art. 206 </a:t>
            </a:r>
            <a:r>
              <a:rPr lang="pl-PL" dirty="0"/>
              <a:t>§ </a:t>
            </a:r>
            <a:r>
              <a:rPr lang="pl-PL" dirty="0" smtClean="0"/>
              <a:t>1 k.p.k.),</a:t>
            </a:r>
          </a:p>
          <a:p>
            <a:pPr>
              <a:buFontTx/>
              <a:buChar char="-"/>
            </a:pPr>
            <a:r>
              <a:rPr lang="pl-PL" dirty="0"/>
              <a:t>w</a:t>
            </a:r>
            <a:r>
              <a:rPr lang="pl-PL" dirty="0" smtClean="0"/>
              <a:t>yłączenie protokolanta i stenografa (art. 146 </a:t>
            </a:r>
            <a:r>
              <a:rPr lang="pl-PL" dirty="0"/>
              <a:t>§ </a:t>
            </a:r>
            <a:r>
              <a:rPr lang="pl-PL" dirty="0" smtClean="0"/>
              <a:t>1 k.p.k.),</a:t>
            </a:r>
          </a:p>
          <a:p>
            <a:pPr>
              <a:buFontTx/>
              <a:buChar char="-"/>
            </a:pPr>
            <a:r>
              <a:rPr lang="pl-PL" dirty="0"/>
              <a:t>w</a:t>
            </a:r>
            <a:r>
              <a:rPr lang="pl-PL" dirty="0" smtClean="0"/>
              <a:t>yłączenie osoby przeprowadzającej wywiad środowiskowy (art. 214 </a:t>
            </a:r>
            <a:r>
              <a:rPr lang="pl-PL" dirty="0"/>
              <a:t>§ </a:t>
            </a:r>
            <a:r>
              <a:rPr lang="pl-PL" dirty="0" smtClean="0"/>
              <a:t>8 k.p.k.).</a:t>
            </a:r>
            <a:endParaRPr lang="pl-PL" dirty="0"/>
          </a:p>
        </p:txBody>
      </p:sp>
      <p:sp>
        <p:nvSpPr>
          <p:cNvPr id="3" name="Title 2"/>
          <p:cNvSpPr>
            <a:spLocks noGrp="1"/>
          </p:cNvSpPr>
          <p:nvPr>
            <p:ph type="title"/>
          </p:nvPr>
        </p:nvSpPr>
        <p:spPr/>
        <p:txBody>
          <a:bodyPr/>
          <a:lstStyle/>
          <a:p>
            <a:pPr algn="ctr"/>
            <a:r>
              <a:rPr lang="pl-PL" dirty="0" smtClean="0"/>
              <a:t>Zasada obiektywizmu</a:t>
            </a:r>
            <a:endParaRPr lang="pl-PL" dirty="0"/>
          </a:p>
        </p:txBody>
      </p:sp>
    </p:spTree>
    <p:extLst>
      <p:ext uri="{BB962C8B-B14F-4D97-AF65-F5344CB8AC3E}">
        <p14:creationId xmlns:p14="http://schemas.microsoft.com/office/powerpoint/2010/main" val="6913477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endParaRPr lang="pl-PL" dirty="0" smtClean="0"/>
          </a:p>
          <a:p>
            <a:pPr marL="109728" indent="0" algn="ctr">
              <a:buNone/>
            </a:pPr>
            <a:endParaRPr lang="pl-PL" dirty="0"/>
          </a:p>
        </p:txBody>
      </p:sp>
      <p:sp>
        <p:nvSpPr>
          <p:cNvPr id="3" name="Title 2"/>
          <p:cNvSpPr>
            <a:spLocks noGrp="1"/>
          </p:cNvSpPr>
          <p:nvPr>
            <p:ph type="title"/>
          </p:nvPr>
        </p:nvSpPr>
        <p:spPr/>
        <p:txBody>
          <a:bodyPr/>
          <a:lstStyle/>
          <a:p>
            <a:pPr algn="ctr"/>
            <a:r>
              <a:rPr lang="pl-PL" dirty="0" smtClean="0"/>
              <a:t>Zasada obiektywizmu</a:t>
            </a:r>
            <a:endParaRPr lang="pl-PL" dirty="0"/>
          </a:p>
        </p:txBody>
      </p:sp>
      <p:sp>
        <p:nvSpPr>
          <p:cNvPr id="6" name="Down Arrow 5"/>
          <p:cNvSpPr/>
          <p:nvPr/>
        </p:nvSpPr>
        <p:spPr>
          <a:xfrm>
            <a:off x="1979712" y="260135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Down Arrow 6"/>
          <p:cNvSpPr/>
          <p:nvPr/>
        </p:nvSpPr>
        <p:spPr>
          <a:xfrm>
            <a:off x="6610791" y="260135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TextBox 7"/>
          <p:cNvSpPr txBox="1"/>
          <p:nvPr/>
        </p:nvSpPr>
        <p:spPr>
          <a:xfrm>
            <a:off x="3275856" y="2780928"/>
            <a:ext cx="2592288" cy="369332"/>
          </a:xfrm>
          <a:prstGeom prst="rect">
            <a:avLst/>
          </a:prstGeom>
          <a:noFill/>
        </p:spPr>
        <p:txBody>
          <a:bodyPr wrap="square" rtlCol="0">
            <a:spAutoFit/>
          </a:bodyPr>
          <a:lstStyle/>
          <a:p>
            <a:pPr algn="ctr"/>
            <a:r>
              <a:rPr lang="pl-PL" b="1" dirty="0" smtClean="0"/>
              <a:t>NEUTRALNOŚĆ</a:t>
            </a:r>
            <a:endParaRPr lang="pl-PL" b="1" dirty="0"/>
          </a:p>
        </p:txBody>
      </p:sp>
      <p:sp>
        <p:nvSpPr>
          <p:cNvPr id="9" name="Flowchart: Process 8"/>
          <p:cNvSpPr/>
          <p:nvPr/>
        </p:nvSpPr>
        <p:spPr>
          <a:xfrm>
            <a:off x="2339751" y="1700808"/>
            <a:ext cx="4392489"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smtClean="0"/>
              <a:t>ORGAN PROCESOWY</a:t>
            </a:r>
            <a:endParaRPr lang="pl-PL" sz="2000" b="1" dirty="0"/>
          </a:p>
        </p:txBody>
      </p:sp>
      <p:sp>
        <p:nvSpPr>
          <p:cNvPr id="10" name="Flowchart: Connector 9"/>
          <p:cNvSpPr/>
          <p:nvPr/>
        </p:nvSpPr>
        <p:spPr>
          <a:xfrm>
            <a:off x="1115616" y="4149080"/>
            <a:ext cx="2160240" cy="16561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t>STRONY</a:t>
            </a:r>
            <a:endParaRPr lang="pl-PL" b="1" dirty="0"/>
          </a:p>
        </p:txBody>
      </p:sp>
      <p:sp>
        <p:nvSpPr>
          <p:cNvPr id="11" name="Flowchart: Connector 10"/>
          <p:cNvSpPr/>
          <p:nvPr/>
        </p:nvSpPr>
        <p:spPr>
          <a:xfrm>
            <a:off x="5772987" y="4149080"/>
            <a:ext cx="2160240" cy="16561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t>SPRAWA</a:t>
            </a:r>
            <a:endParaRPr lang="pl-PL" b="1" dirty="0"/>
          </a:p>
        </p:txBody>
      </p:sp>
    </p:spTree>
    <p:extLst>
      <p:ext uri="{BB962C8B-B14F-4D97-AF65-F5344CB8AC3E}">
        <p14:creationId xmlns:p14="http://schemas.microsoft.com/office/powerpoint/2010/main" val="19777794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dirty="0" smtClean="0"/>
              <a:t>Nakazuje organom dokonującym czynności procesowych podejście do uczestników procesu oraz do samej sprawy bez uprzedzeń oraz bez uprzedniego nastawienia.</a:t>
            </a:r>
          </a:p>
          <a:p>
            <a:endParaRPr lang="pl-PL" dirty="0"/>
          </a:p>
          <a:p>
            <a:r>
              <a:rPr lang="pl-PL" dirty="0" smtClean="0"/>
              <a:t>Organy procesowe zobowiązane są do wyzbycia się czysto subiektywnej perspektywy oraz wszechstronnego przeanalizowania sprawy i poświęcenia szczególnej uwagi stanowisku stron.</a:t>
            </a:r>
            <a:endParaRPr lang="pl-PL" dirty="0"/>
          </a:p>
        </p:txBody>
      </p:sp>
      <p:sp>
        <p:nvSpPr>
          <p:cNvPr id="3" name="Title 2"/>
          <p:cNvSpPr>
            <a:spLocks noGrp="1"/>
          </p:cNvSpPr>
          <p:nvPr>
            <p:ph type="title"/>
          </p:nvPr>
        </p:nvSpPr>
        <p:spPr/>
        <p:txBody>
          <a:bodyPr/>
          <a:lstStyle/>
          <a:p>
            <a:pPr algn="ctr"/>
            <a:r>
              <a:rPr lang="pl-PL" dirty="0" smtClean="0"/>
              <a:t>Zasada obiektywizmu</a:t>
            </a:r>
            <a:endParaRPr lang="pl-PL" dirty="0"/>
          </a:p>
        </p:txBody>
      </p:sp>
    </p:spTree>
    <p:extLst>
      <p:ext uri="{BB962C8B-B14F-4D97-AF65-F5344CB8AC3E}">
        <p14:creationId xmlns:p14="http://schemas.microsoft.com/office/powerpoint/2010/main" val="4092143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pl-PL" dirty="0" smtClean="0"/>
              <a:t>Obiektywizm jest realny, gdy zostaną spełnione następujące warunki:</a:t>
            </a:r>
          </a:p>
          <a:p>
            <a:pPr marL="624078" indent="-514350">
              <a:buAutoNum type="arabicParenR"/>
            </a:pPr>
            <a:r>
              <a:rPr lang="pl-PL" dirty="0" smtClean="0"/>
              <a:t>niezawisłość,</a:t>
            </a:r>
          </a:p>
          <a:p>
            <a:pPr marL="624078" indent="-514350">
              <a:buAutoNum type="arabicParenR"/>
            </a:pPr>
            <a:endParaRPr lang="pl-PL" dirty="0" smtClean="0"/>
          </a:p>
          <a:p>
            <a:pPr marL="624078" indent="-514350">
              <a:buAutoNum type="arabicParenR"/>
            </a:pPr>
            <a:r>
              <a:rPr lang="pl-PL" dirty="0" smtClean="0"/>
              <a:t>przestrzeganie reguły </a:t>
            </a:r>
            <a:r>
              <a:rPr lang="pl-PL" i="1" dirty="0" smtClean="0"/>
              <a:t>audiatur et altera pars,</a:t>
            </a:r>
          </a:p>
          <a:p>
            <a:pPr marL="624078" indent="-514350">
              <a:buAutoNum type="arabicParenR"/>
            </a:pPr>
            <a:endParaRPr lang="pl-PL" i="1" dirty="0" smtClean="0"/>
          </a:p>
          <a:p>
            <a:pPr marL="624078" indent="-514350">
              <a:buAutoNum type="arabicParenR"/>
            </a:pPr>
            <a:r>
              <a:rPr lang="pl-PL" dirty="0" smtClean="0"/>
              <a:t>minimalne działanie czynników irracjonalnych, wpływających na podejmowanie decyzji.</a:t>
            </a:r>
            <a:endParaRPr lang="pl-PL" dirty="0"/>
          </a:p>
        </p:txBody>
      </p:sp>
      <p:sp>
        <p:nvSpPr>
          <p:cNvPr id="3" name="Title 2"/>
          <p:cNvSpPr>
            <a:spLocks noGrp="1"/>
          </p:cNvSpPr>
          <p:nvPr>
            <p:ph type="title"/>
          </p:nvPr>
        </p:nvSpPr>
        <p:spPr/>
        <p:txBody>
          <a:bodyPr/>
          <a:lstStyle/>
          <a:p>
            <a:pPr algn="ctr"/>
            <a:r>
              <a:rPr lang="pl-PL" dirty="0" smtClean="0"/>
              <a:t>Zasada obiektywizmu</a:t>
            </a:r>
            <a:endParaRPr lang="pl-PL" dirty="0"/>
          </a:p>
        </p:txBody>
      </p:sp>
    </p:spTree>
    <p:extLst>
      <p:ext uri="{BB962C8B-B14F-4D97-AF65-F5344CB8AC3E}">
        <p14:creationId xmlns:p14="http://schemas.microsoft.com/office/powerpoint/2010/main" val="163240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pl-PL" b="1" dirty="0" smtClean="0"/>
              <a:t>niezawisłość</a:t>
            </a:r>
          </a:p>
          <a:p>
            <a:pPr marL="109728" indent="0">
              <a:buNone/>
            </a:pPr>
            <a:r>
              <a:rPr lang="pl-PL" dirty="0" smtClean="0"/>
              <a:t>Niezawisłość nie tylko od stron procesowych, ale także od środowiska, oraz niepodległość sposobu myślenia.</a:t>
            </a:r>
          </a:p>
          <a:p>
            <a:pPr marL="109728" indent="0">
              <a:buNone/>
            </a:pPr>
            <a:endParaRPr lang="pl-PL" dirty="0" smtClean="0"/>
          </a:p>
          <a:p>
            <a:r>
              <a:rPr lang="pl-PL" b="1" i="1" dirty="0" smtClean="0"/>
              <a:t>audiatur et altera pars</a:t>
            </a:r>
          </a:p>
          <a:p>
            <a:pPr marL="109728" indent="0">
              <a:buNone/>
            </a:pPr>
            <a:r>
              <a:rPr lang="pl-PL" dirty="0" smtClean="0"/>
              <a:t>Należy wziąć pod uwagę cały materiał dowodowy, świadczący na rzecz, jak i przeciw każdej ze stron, oraz wysłuchać argumentów wszystkich stron procesowych.</a:t>
            </a:r>
          </a:p>
          <a:p>
            <a:pPr marL="109728" indent="0">
              <a:buNone/>
            </a:pPr>
            <a:endParaRPr lang="pl-PL" dirty="0" smtClean="0"/>
          </a:p>
          <a:p>
            <a:r>
              <a:rPr lang="pl-PL" b="1" dirty="0" smtClean="0"/>
              <a:t>minimalne działanie czynników irracjonalnych</a:t>
            </a:r>
          </a:p>
          <a:p>
            <a:pPr marL="109728" indent="0">
              <a:buNone/>
            </a:pPr>
            <a:r>
              <a:rPr lang="pl-PL" dirty="0" smtClean="0"/>
              <a:t>Warunek ten nie sprowadza się do żądania, by sędzia stał się automatem. Chodzi o to, aby poziom irracjonalizmu został zredukowany do minimum. Służy temu doświadczenie życiowe i charakter sędziego, jego wiedza i kolektywność orzekania.</a:t>
            </a:r>
            <a:endParaRPr lang="pl-PL" dirty="0"/>
          </a:p>
        </p:txBody>
      </p:sp>
      <p:sp>
        <p:nvSpPr>
          <p:cNvPr id="3" name="Title 2"/>
          <p:cNvSpPr>
            <a:spLocks noGrp="1"/>
          </p:cNvSpPr>
          <p:nvPr>
            <p:ph type="title"/>
          </p:nvPr>
        </p:nvSpPr>
        <p:spPr/>
        <p:txBody>
          <a:bodyPr/>
          <a:lstStyle/>
          <a:p>
            <a:pPr algn="ctr"/>
            <a:r>
              <a:rPr lang="pl-PL" dirty="0" smtClean="0"/>
              <a:t>Zasada obiektywzimu</a:t>
            </a:r>
            <a:endParaRPr lang="pl-PL" dirty="0"/>
          </a:p>
        </p:txBody>
      </p:sp>
    </p:spTree>
    <p:extLst>
      <p:ext uri="{BB962C8B-B14F-4D97-AF65-F5344CB8AC3E}">
        <p14:creationId xmlns:p14="http://schemas.microsoft.com/office/powerpoint/2010/main" val="2480633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968552"/>
          </a:xfrm>
        </p:spPr>
        <p:txBody>
          <a:bodyPr>
            <a:normAutofit fontScale="92500" lnSpcReduction="20000"/>
          </a:bodyPr>
          <a:lstStyle/>
          <a:p>
            <a:pPr marL="109728" indent="0" algn="ctr">
              <a:buNone/>
            </a:pPr>
            <a:r>
              <a:rPr lang="pl-PL" b="1" dirty="0" smtClean="0"/>
              <a:t>Gwarancje zasady obiektywizmu</a:t>
            </a:r>
          </a:p>
          <a:p>
            <a:pPr marL="109728" indent="0" algn="ctr">
              <a:buNone/>
            </a:pPr>
            <a:endParaRPr lang="pl-PL" b="1" dirty="0" smtClean="0"/>
          </a:p>
          <a:p>
            <a:r>
              <a:rPr lang="pl-PL" dirty="0" smtClean="0"/>
              <a:t>niezależność sądownictwa,</a:t>
            </a:r>
          </a:p>
          <a:p>
            <a:r>
              <a:rPr lang="pl-PL" dirty="0" smtClean="0"/>
              <a:t>niezawisłość sędziowska,</a:t>
            </a:r>
          </a:p>
          <a:p>
            <a:r>
              <a:rPr lang="pl-PL" dirty="0" smtClean="0"/>
              <a:t>ustawowo określona właściwość sądów,</a:t>
            </a:r>
          </a:p>
          <a:p>
            <a:r>
              <a:rPr lang="pl-PL" dirty="0" smtClean="0"/>
              <a:t>ustawowe regulacje dotyczące wyznaczania składów orzekających,</a:t>
            </a:r>
          </a:p>
          <a:p>
            <a:r>
              <a:rPr lang="pl-PL" dirty="0" smtClean="0"/>
              <a:t>kolegialność składu orzekającego,</a:t>
            </a:r>
          </a:p>
          <a:p>
            <a:r>
              <a:rPr lang="pl-PL" dirty="0" smtClean="0"/>
              <a:t>instytucja wyłączenia uczestników postępowania,</a:t>
            </a:r>
          </a:p>
          <a:p>
            <a:r>
              <a:rPr lang="pl-PL" dirty="0" smtClean="0"/>
              <a:t>jawność postępowania,</a:t>
            </a:r>
          </a:p>
          <a:p>
            <a:r>
              <a:rPr lang="pl-PL" dirty="0" smtClean="0"/>
              <a:t>obowiązek uzasadniania rozstrzygnięć procesowych,</a:t>
            </a:r>
          </a:p>
          <a:p>
            <a:r>
              <a:rPr lang="pl-PL" dirty="0" smtClean="0"/>
              <a:t>kontrola instancyjna.</a:t>
            </a:r>
            <a:endParaRPr lang="pl-PL" dirty="0"/>
          </a:p>
        </p:txBody>
      </p:sp>
      <p:sp>
        <p:nvSpPr>
          <p:cNvPr id="3" name="Title 2"/>
          <p:cNvSpPr>
            <a:spLocks noGrp="1"/>
          </p:cNvSpPr>
          <p:nvPr>
            <p:ph type="title"/>
          </p:nvPr>
        </p:nvSpPr>
        <p:spPr/>
        <p:txBody>
          <a:bodyPr/>
          <a:lstStyle/>
          <a:p>
            <a:pPr algn="ctr"/>
            <a:r>
              <a:rPr lang="pl-PL" dirty="0" smtClean="0"/>
              <a:t>Zasada obiektywizmu</a:t>
            </a:r>
            <a:endParaRPr lang="pl-PL" dirty="0"/>
          </a:p>
        </p:txBody>
      </p:sp>
    </p:spTree>
    <p:extLst>
      <p:ext uri="{BB962C8B-B14F-4D97-AF65-F5344CB8AC3E}">
        <p14:creationId xmlns:p14="http://schemas.microsoft.com/office/powerpoint/2010/main" val="34249410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72816"/>
            <a:ext cx="8229600" cy="3240361"/>
          </a:xfrm>
        </p:spPr>
        <p:txBody>
          <a:bodyPr/>
          <a:lstStyle/>
          <a:p>
            <a:r>
              <a:rPr lang="pl-PL" dirty="0" smtClean="0"/>
              <a:t>Zasada prawnie zdefiniowana (art. 9 k.p.k.)</a:t>
            </a:r>
          </a:p>
          <a:p>
            <a:endParaRPr lang="pl-PL" dirty="0"/>
          </a:p>
          <a:p>
            <a:r>
              <a:rPr lang="pl-PL" dirty="0" smtClean="0"/>
              <a:t>Zasada pozakonstytucyjna</a:t>
            </a:r>
          </a:p>
          <a:p>
            <a:endParaRPr lang="pl-PL" dirty="0"/>
          </a:p>
          <a:p>
            <a:r>
              <a:rPr lang="pl-PL" dirty="0" smtClean="0"/>
              <a:t>Zasada dyrektywa</a:t>
            </a:r>
            <a:endParaRPr lang="pl-PL" dirty="0"/>
          </a:p>
        </p:txBody>
      </p:sp>
      <p:sp>
        <p:nvSpPr>
          <p:cNvPr id="3" name="Title 2"/>
          <p:cNvSpPr>
            <a:spLocks noGrp="1"/>
          </p:cNvSpPr>
          <p:nvPr>
            <p:ph type="title"/>
          </p:nvPr>
        </p:nvSpPr>
        <p:spPr/>
        <p:txBody>
          <a:bodyPr/>
          <a:lstStyle/>
          <a:p>
            <a:pPr algn="ctr"/>
            <a:r>
              <a:rPr lang="pl-PL" dirty="0" smtClean="0"/>
              <a:t>Zasada działania z urzędu</a:t>
            </a:r>
            <a:endParaRPr lang="pl-PL" dirty="0"/>
          </a:p>
        </p:txBody>
      </p:sp>
    </p:spTree>
    <p:extLst>
      <p:ext uri="{BB962C8B-B14F-4D97-AF65-F5344CB8AC3E}">
        <p14:creationId xmlns:p14="http://schemas.microsoft.com/office/powerpoint/2010/main" val="1498397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pl-PL" dirty="0"/>
              <a:t>Zasada udziału czynnika społecznego w procesie karnym</a:t>
            </a:r>
          </a:p>
          <a:p>
            <a:r>
              <a:rPr lang="pl-PL" dirty="0"/>
              <a:t>Zasada samodzielności jurysdykcyjnej sądu karnego</a:t>
            </a:r>
          </a:p>
          <a:p>
            <a:r>
              <a:rPr lang="pl-PL" dirty="0"/>
              <a:t>Zasada obiektywizmu</a:t>
            </a:r>
          </a:p>
          <a:p>
            <a:r>
              <a:rPr lang="pl-PL" dirty="0"/>
              <a:t>Zasada działania z urzędu</a:t>
            </a:r>
          </a:p>
          <a:p>
            <a:r>
              <a:rPr lang="pl-PL" dirty="0"/>
              <a:t>Zasada szybkości postępowania</a:t>
            </a:r>
          </a:p>
          <a:p>
            <a:r>
              <a:rPr lang="pl-PL" dirty="0"/>
              <a:t>Zasada kontradyktoryjności i inkwizycyjności</a:t>
            </a:r>
          </a:p>
          <a:p>
            <a:r>
              <a:rPr lang="pl-PL" dirty="0"/>
              <a:t>Zasada jawności i tajności</a:t>
            </a:r>
          </a:p>
          <a:p>
            <a:r>
              <a:rPr lang="pl-PL" dirty="0"/>
              <a:t>Zasada ustności i pisemności</a:t>
            </a:r>
          </a:p>
          <a:p>
            <a:r>
              <a:rPr lang="pl-PL" dirty="0"/>
              <a:t>Zasada instancyjności</a:t>
            </a:r>
          </a:p>
          <a:p>
            <a:pPr marL="109728" indent="0">
              <a:buNone/>
            </a:pPr>
            <a:endParaRPr lang="pl-PL" dirty="0"/>
          </a:p>
        </p:txBody>
      </p:sp>
      <p:sp>
        <p:nvSpPr>
          <p:cNvPr id="3" name="Title 2"/>
          <p:cNvSpPr>
            <a:spLocks noGrp="1"/>
          </p:cNvSpPr>
          <p:nvPr>
            <p:ph type="title"/>
          </p:nvPr>
        </p:nvSpPr>
        <p:spPr/>
        <p:txBody>
          <a:bodyPr>
            <a:normAutofit fontScale="90000"/>
          </a:bodyPr>
          <a:lstStyle/>
          <a:p>
            <a:pPr algn="ctr"/>
            <a:r>
              <a:rPr lang="pl-PL" dirty="0" smtClean="0"/>
              <a:t>Zasady prowadzenia procesu karnego</a:t>
            </a:r>
            <a:endParaRPr lang="pl-PL" dirty="0"/>
          </a:p>
        </p:txBody>
      </p:sp>
    </p:spTree>
    <p:extLst>
      <p:ext uri="{BB962C8B-B14F-4D97-AF65-F5344CB8AC3E}">
        <p14:creationId xmlns:p14="http://schemas.microsoft.com/office/powerpoint/2010/main" val="39699843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pl-PL" b="1" dirty="0" smtClean="0"/>
              <a:t>Zasada działania z urzędu</a:t>
            </a:r>
            <a:r>
              <a:rPr lang="pl-PL" dirty="0" smtClean="0"/>
              <a:t>- dyrektywa dokonywania przez organy procesowe prowadzące postępowanie czynności z urzędu, niezależnie od czyjejkolwiek skargi, a także uprawnienie do składania przez strony i inne osoby zainteresowane rozstrzygnięciem wniosków o dokonanie czynności podejmowanych przez organ procesowy z urzędu, wzmacniając przez to kontradyktoryjność procesu.</a:t>
            </a:r>
            <a:endParaRPr lang="pl-PL" dirty="0"/>
          </a:p>
        </p:txBody>
      </p:sp>
      <p:sp>
        <p:nvSpPr>
          <p:cNvPr id="3" name="Title 2"/>
          <p:cNvSpPr>
            <a:spLocks noGrp="1"/>
          </p:cNvSpPr>
          <p:nvPr>
            <p:ph type="title"/>
          </p:nvPr>
        </p:nvSpPr>
        <p:spPr/>
        <p:txBody>
          <a:bodyPr/>
          <a:lstStyle/>
          <a:p>
            <a:pPr algn="ctr"/>
            <a:r>
              <a:rPr lang="pl-PL" dirty="0" smtClean="0"/>
              <a:t>Zasada działania z urzędu</a:t>
            </a:r>
            <a:endParaRPr lang="pl-PL" dirty="0"/>
          </a:p>
        </p:txBody>
      </p:sp>
    </p:spTree>
    <p:extLst>
      <p:ext uri="{BB962C8B-B14F-4D97-AF65-F5344CB8AC3E}">
        <p14:creationId xmlns:p14="http://schemas.microsoft.com/office/powerpoint/2010/main" val="1369596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dirty="0" smtClean="0"/>
              <a:t>W postępowaniu przygotowawczym zasada działania z urzędu uzupełnia zasadę legalizmu.</a:t>
            </a:r>
          </a:p>
          <a:p>
            <a:endParaRPr lang="pl-PL" dirty="0"/>
          </a:p>
          <a:p>
            <a:r>
              <a:rPr lang="pl-PL" dirty="0" smtClean="0"/>
              <a:t>W postępowaniu sądowym daje sądowi uprawnienie do dokonywania czynności z urzędu, np. przeprowadzenia dowodu (art. 167 k.p.k.).</a:t>
            </a:r>
            <a:endParaRPr lang="pl-PL" dirty="0"/>
          </a:p>
        </p:txBody>
      </p:sp>
      <p:sp>
        <p:nvSpPr>
          <p:cNvPr id="3" name="Title 2"/>
          <p:cNvSpPr>
            <a:spLocks noGrp="1"/>
          </p:cNvSpPr>
          <p:nvPr>
            <p:ph type="title"/>
          </p:nvPr>
        </p:nvSpPr>
        <p:spPr/>
        <p:txBody>
          <a:bodyPr/>
          <a:lstStyle/>
          <a:p>
            <a:pPr algn="ctr"/>
            <a:r>
              <a:rPr lang="pl-PL" dirty="0" smtClean="0"/>
              <a:t>Zasada działania z urzędu</a:t>
            </a:r>
            <a:endParaRPr lang="pl-PL" dirty="0"/>
          </a:p>
        </p:txBody>
      </p:sp>
    </p:spTree>
    <p:extLst>
      <p:ext uri="{BB962C8B-B14F-4D97-AF65-F5344CB8AC3E}">
        <p14:creationId xmlns:p14="http://schemas.microsoft.com/office/powerpoint/2010/main" val="42103781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pl-PL" dirty="0" smtClean="0"/>
              <a:t>Organ prowadzący postępowanie ma obowiązek powiadomić uczestników procesu o ciążących na nich obowiązkach i o przsługujących im uprawnieniach, jeżeli przepisy szczególne stanowią taki obowiązek.</a:t>
            </a:r>
          </a:p>
          <a:p>
            <a:endParaRPr lang="pl-PL" dirty="0"/>
          </a:p>
          <a:p>
            <a:r>
              <a:rPr lang="pl-PL" dirty="0" smtClean="0"/>
              <a:t>W razie potrzeby powinien jednak udzielać uczestnikom procesu takich informacji także w przypadku, gdy ustawa wyraźnie nie nakłada takiego obowiązku.</a:t>
            </a:r>
          </a:p>
          <a:p>
            <a:endParaRPr lang="pl-PL" dirty="0"/>
          </a:p>
          <a:p>
            <a:r>
              <a:rPr lang="pl-PL" dirty="0" smtClean="0"/>
              <a:t>art. 16 k.p.k.</a:t>
            </a:r>
            <a:endParaRPr lang="pl-PL" dirty="0"/>
          </a:p>
        </p:txBody>
      </p:sp>
      <p:sp>
        <p:nvSpPr>
          <p:cNvPr id="3" name="Title 2"/>
          <p:cNvSpPr>
            <a:spLocks noGrp="1"/>
          </p:cNvSpPr>
          <p:nvPr>
            <p:ph type="title"/>
          </p:nvPr>
        </p:nvSpPr>
        <p:spPr/>
        <p:txBody>
          <a:bodyPr/>
          <a:lstStyle/>
          <a:p>
            <a:pPr algn="ctr"/>
            <a:r>
              <a:rPr lang="pl-PL" dirty="0" smtClean="0"/>
              <a:t>Zasada działania z urzędu</a:t>
            </a:r>
            <a:endParaRPr lang="pl-PL" dirty="0"/>
          </a:p>
        </p:txBody>
      </p:sp>
    </p:spTree>
    <p:extLst>
      <p:ext uri="{BB962C8B-B14F-4D97-AF65-F5344CB8AC3E}">
        <p14:creationId xmlns:p14="http://schemas.microsoft.com/office/powerpoint/2010/main" val="42103781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dirty="0" smtClean="0"/>
              <a:t>art. 9 </a:t>
            </a:r>
            <a:r>
              <a:rPr lang="pl-PL" dirty="0"/>
              <a:t>§ </a:t>
            </a:r>
            <a:r>
              <a:rPr lang="pl-PL" dirty="0" smtClean="0"/>
              <a:t>2 k.p.k.</a:t>
            </a:r>
          </a:p>
          <a:p>
            <a:endParaRPr lang="pl-PL" dirty="0"/>
          </a:p>
          <a:p>
            <a:r>
              <a:rPr lang="pl-PL" dirty="0" smtClean="0"/>
              <a:t>uprawnienie do złożenia wniosku o dokonanie czynności,</a:t>
            </a:r>
          </a:p>
          <a:p>
            <a:endParaRPr lang="pl-PL" dirty="0"/>
          </a:p>
          <a:p>
            <a:r>
              <a:rPr lang="pl-PL" dirty="0" smtClean="0"/>
              <a:t>znajduje zastosowanie w sytuacjach, w których ustawa nakłada na organ procesowy obowiązek podjęcia czynności z urzędu lub zezwala na ich podjęcie z urzędu.</a:t>
            </a:r>
            <a:endParaRPr lang="pl-PL" dirty="0"/>
          </a:p>
        </p:txBody>
      </p:sp>
      <p:sp>
        <p:nvSpPr>
          <p:cNvPr id="3" name="Title 2"/>
          <p:cNvSpPr>
            <a:spLocks noGrp="1"/>
          </p:cNvSpPr>
          <p:nvPr>
            <p:ph type="title"/>
          </p:nvPr>
        </p:nvSpPr>
        <p:spPr/>
        <p:txBody>
          <a:bodyPr/>
          <a:lstStyle/>
          <a:p>
            <a:pPr algn="ctr"/>
            <a:r>
              <a:rPr lang="pl-PL" dirty="0" smtClean="0"/>
              <a:t>Zasada działania z urzędu</a:t>
            </a:r>
            <a:endParaRPr lang="pl-PL" dirty="0"/>
          </a:p>
        </p:txBody>
      </p:sp>
    </p:spTree>
    <p:extLst>
      <p:ext uri="{BB962C8B-B14F-4D97-AF65-F5344CB8AC3E}">
        <p14:creationId xmlns:p14="http://schemas.microsoft.com/office/powerpoint/2010/main" val="4210378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dirty="0" smtClean="0"/>
              <a:t>Zasada prawnie zdefiniowana (art. 2 </a:t>
            </a:r>
            <a:r>
              <a:rPr lang="pl-PL" dirty="0"/>
              <a:t>§ </a:t>
            </a:r>
            <a:r>
              <a:rPr lang="pl-PL" dirty="0" smtClean="0"/>
              <a:t>1 pkt 4 k.p.k.)</a:t>
            </a:r>
          </a:p>
          <a:p>
            <a:endParaRPr lang="pl-PL" dirty="0"/>
          </a:p>
          <a:p>
            <a:r>
              <a:rPr lang="pl-PL" dirty="0" smtClean="0"/>
              <a:t>Zasada konstytucyjna (art. 45 ust. 1 Konstytucji)</a:t>
            </a:r>
          </a:p>
          <a:p>
            <a:endParaRPr lang="pl-PL" dirty="0"/>
          </a:p>
          <a:p>
            <a:r>
              <a:rPr lang="pl-PL" dirty="0" smtClean="0"/>
              <a:t>Zasada dyrektywa</a:t>
            </a:r>
            <a:endParaRPr lang="pl-PL" dirty="0"/>
          </a:p>
        </p:txBody>
      </p:sp>
      <p:sp>
        <p:nvSpPr>
          <p:cNvPr id="3" name="Title 2"/>
          <p:cNvSpPr>
            <a:spLocks noGrp="1"/>
          </p:cNvSpPr>
          <p:nvPr>
            <p:ph type="title"/>
          </p:nvPr>
        </p:nvSpPr>
        <p:spPr/>
        <p:txBody>
          <a:bodyPr>
            <a:normAutofit fontScale="90000"/>
          </a:bodyPr>
          <a:lstStyle/>
          <a:p>
            <a:pPr algn="ctr"/>
            <a:r>
              <a:rPr lang="pl-PL" dirty="0" smtClean="0"/>
              <a:t>Zasada szybkości postępowania</a:t>
            </a:r>
            <a:endParaRPr lang="pl-PL" dirty="0"/>
          </a:p>
        </p:txBody>
      </p:sp>
    </p:spTree>
    <p:extLst>
      <p:ext uri="{BB962C8B-B14F-4D97-AF65-F5344CB8AC3E}">
        <p14:creationId xmlns:p14="http://schemas.microsoft.com/office/powerpoint/2010/main" val="42103781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060848"/>
            <a:ext cx="8229600" cy="2883776"/>
          </a:xfrm>
        </p:spPr>
        <p:txBody>
          <a:bodyPr/>
          <a:lstStyle/>
          <a:p>
            <a:pPr marL="109728" indent="0">
              <a:buNone/>
            </a:pPr>
            <a:r>
              <a:rPr lang="pl-PL" b="1" dirty="0" smtClean="0"/>
              <a:t>Zasada szybkości postępowania</a:t>
            </a:r>
            <a:r>
              <a:rPr lang="pl-PL" dirty="0" smtClean="0"/>
              <a:t>- dyrektywa, zgodnie z którą rostrzygnięcie sprawy powinno nastąpić w rozsądnym terminie.</a:t>
            </a:r>
            <a:endParaRPr lang="pl-PL" dirty="0"/>
          </a:p>
        </p:txBody>
      </p:sp>
      <p:sp>
        <p:nvSpPr>
          <p:cNvPr id="3" name="Title 2"/>
          <p:cNvSpPr>
            <a:spLocks noGrp="1"/>
          </p:cNvSpPr>
          <p:nvPr>
            <p:ph type="title"/>
          </p:nvPr>
        </p:nvSpPr>
        <p:spPr/>
        <p:txBody>
          <a:bodyPr>
            <a:normAutofit fontScale="90000"/>
          </a:bodyPr>
          <a:lstStyle/>
          <a:p>
            <a:pPr algn="ctr"/>
            <a:r>
              <a:rPr lang="pl-PL" dirty="0" smtClean="0"/>
              <a:t>Zasada szybkości postępowania</a:t>
            </a:r>
            <a:endParaRPr lang="pl-PL" dirty="0"/>
          </a:p>
        </p:txBody>
      </p:sp>
    </p:spTree>
    <p:extLst>
      <p:ext uri="{BB962C8B-B14F-4D97-AF65-F5344CB8AC3E}">
        <p14:creationId xmlns:p14="http://schemas.microsoft.com/office/powerpoint/2010/main" val="2134042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pl-PL" dirty="0"/>
              <a:t>Art. 45 Konstytucji</a:t>
            </a:r>
          </a:p>
          <a:p>
            <a:pPr marL="109728" indent="0">
              <a:buNone/>
            </a:pPr>
            <a:r>
              <a:rPr lang="pl-PL" dirty="0"/>
              <a:t>„Każdy ma prawo do sprawiedliwego i jawnego rozpatrzenia sprawy </a:t>
            </a:r>
            <a:r>
              <a:rPr lang="pl-PL" b="1" dirty="0"/>
              <a:t>bez nieuzasadnionej zwłoki </a:t>
            </a:r>
            <a:r>
              <a:rPr lang="pl-PL" dirty="0"/>
              <a:t>przez właściwy, niezależny, bezstronny i niezawisły sąd.” </a:t>
            </a:r>
            <a:endParaRPr lang="pl-PL" dirty="0" smtClean="0"/>
          </a:p>
          <a:p>
            <a:pPr marL="109728" indent="0">
              <a:buNone/>
            </a:pPr>
            <a:endParaRPr lang="pl-PL" dirty="0" smtClean="0"/>
          </a:p>
          <a:p>
            <a:r>
              <a:rPr lang="pl-PL" dirty="0"/>
              <a:t>Art. 6 ust. 1 EKPCz</a:t>
            </a:r>
          </a:p>
          <a:p>
            <a:pPr marL="109728" indent="0">
              <a:buNone/>
            </a:pPr>
            <a:r>
              <a:rPr lang="pl-PL" dirty="0"/>
              <a:t>„Każdy ma prawo do sprawiedliwego i publicznego rozpatrzenia jego sprawy </a:t>
            </a:r>
            <a:r>
              <a:rPr lang="pl-PL" b="1" dirty="0"/>
              <a:t>w rozsądnym terminie </a:t>
            </a:r>
            <a:r>
              <a:rPr lang="pl-PL" dirty="0"/>
              <a:t>przez niezawisły i bezstronny sąd ustanowiony ustawą przy rozstrzyganiu o jego prawach i obowiązkach o charakterze cywilnym albo o zasadności każdego oskarżenia w wytoczonej przeciwko niemu sprawie karnej. (…)”</a:t>
            </a:r>
          </a:p>
          <a:p>
            <a:pPr marL="109728" indent="0">
              <a:buNone/>
            </a:pPr>
            <a:endParaRPr lang="pl-PL" dirty="0" smtClean="0"/>
          </a:p>
          <a:p>
            <a:endParaRPr lang="pl-PL" dirty="0"/>
          </a:p>
          <a:p>
            <a:endParaRPr lang="pl-PL" dirty="0"/>
          </a:p>
        </p:txBody>
      </p:sp>
      <p:sp>
        <p:nvSpPr>
          <p:cNvPr id="3" name="Title 2"/>
          <p:cNvSpPr>
            <a:spLocks noGrp="1"/>
          </p:cNvSpPr>
          <p:nvPr>
            <p:ph type="title"/>
          </p:nvPr>
        </p:nvSpPr>
        <p:spPr/>
        <p:txBody>
          <a:bodyPr>
            <a:normAutofit fontScale="90000"/>
          </a:bodyPr>
          <a:lstStyle/>
          <a:p>
            <a:pPr algn="ctr"/>
            <a:r>
              <a:rPr lang="pl-PL" dirty="0" smtClean="0"/>
              <a:t>Zasada szybkości postępowania</a:t>
            </a:r>
            <a:endParaRPr lang="pl-PL" dirty="0"/>
          </a:p>
        </p:txBody>
      </p:sp>
    </p:spTree>
    <p:extLst>
      <p:ext uri="{BB962C8B-B14F-4D97-AF65-F5344CB8AC3E}">
        <p14:creationId xmlns:p14="http://schemas.microsoft.com/office/powerpoint/2010/main" val="35633610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pl-PL" dirty="0" smtClean="0"/>
              <a:t>art. 2 </a:t>
            </a:r>
            <a:r>
              <a:rPr lang="pl-PL" dirty="0"/>
              <a:t>§ </a:t>
            </a:r>
            <a:r>
              <a:rPr lang="pl-PL" dirty="0" smtClean="0"/>
              <a:t>1 pkt 4 k.p.k. nie wprowadza wymogu szybkiego prowadzenia postępowania.</a:t>
            </a:r>
          </a:p>
          <a:p>
            <a:endParaRPr lang="pl-PL" dirty="0"/>
          </a:p>
          <a:p>
            <a:r>
              <a:rPr lang="pl-PL" dirty="0" smtClean="0"/>
              <a:t>Należy go rozumieć jako obowiązek prowadzenia postępowania karnego w taki sposób, aby końcowa decyzja wydana została w rozsądnym czasie.</a:t>
            </a:r>
          </a:p>
          <a:p>
            <a:endParaRPr lang="pl-PL" dirty="0"/>
          </a:p>
          <a:p>
            <a:r>
              <a:rPr lang="pl-PL" dirty="0" smtClean="0"/>
              <a:t>Czas postępowania ma być adekwatny do stopnia skomplikowania sprawy oraz proporcjonalny do zachowania się organów procesowych i  oskarżonego, a także innych uczestników procesu.</a:t>
            </a:r>
            <a:endParaRPr lang="pl-PL" dirty="0"/>
          </a:p>
        </p:txBody>
      </p:sp>
      <p:sp>
        <p:nvSpPr>
          <p:cNvPr id="3" name="Title 2"/>
          <p:cNvSpPr>
            <a:spLocks noGrp="1"/>
          </p:cNvSpPr>
          <p:nvPr>
            <p:ph type="title"/>
          </p:nvPr>
        </p:nvSpPr>
        <p:spPr/>
        <p:txBody>
          <a:bodyPr>
            <a:normAutofit fontScale="90000"/>
          </a:bodyPr>
          <a:lstStyle/>
          <a:p>
            <a:pPr algn="ctr"/>
            <a:r>
              <a:rPr lang="pl-PL" dirty="0" smtClean="0"/>
              <a:t>Zasada szybkości postępowania</a:t>
            </a:r>
            <a:endParaRPr lang="pl-PL" dirty="0"/>
          </a:p>
        </p:txBody>
      </p:sp>
    </p:spTree>
    <p:extLst>
      <p:ext uri="{BB962C8B-B14F-4D97-AF65-F5344CB8AC3E}">
        <p14:creationId xmlns:p14="http://schemas.microsoft.com/office/powerpoint/2010/main" val="793169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pl-PL" dirty="0" smtClean="0"/>
              <a:t>Pojęcie </a:t>
            </a:r>
            <a:r>
              <a:rPr lang="pl-PL" b="1" dirty="0"/>
              <a:t>„rozsądny termin” </a:t>
            </a:r>
            <a:r>
              <a:rPr lang="pl-PL" dirty="0"/>
              <a:t>nie zostało sprecyzowane w ustawie i zgodnie ze stanowiskiem orzecznictwa, nie można interpretować go w oderwaniu od konkretnej sprawy. </a:t>
            </a:r>
            <a:endParaRPr lang="pl-PL" dirty="0" smtClean="0"/>
          </a:p>
          <a:p>
            <a:pPr marL="109728" indent="0">
              <a:buNone/>
            </a:pPr>
            <a:endParaRPr lang="pl-PL" dirty="0"/>
          </a:p>
          <a:p>
            <a:r>
              <a:rPr lang="pl-PL" dirty="0" smtClean="0"/>
              <a:t>ETPCz </a:t>
            </a:r>
            <a:r>
              <a:rPr lang="pl-PL" dirty="0"/>
              <a:t>wskazał kryteria, które powinny być brane pod uwagę przy ocenie, czy postulat ten został spełniony, są to: </a:t>
            </a:r>
          </a:p>
          <a:p>
            <a:pPr marL="109728" lvl="0" indent="0">
              <a:buNone/>
            </a:pPr>
            <a:r>
              <a:rPr lang="pl-PL" dirty="0" smtClean="0"/>
              <a:t>- </a:t>
            </a:r>
            <a:r>
              <a:rPr lang="pl-PL" b="1" dirty="0" smtClean="0"/>
              <a:t>stopień </a:t>
            </a:r>
            <a:r>
              <a:rPr lang="pl-PL" b="1" dirty="0"/>
              <a:t>skomplikowania </a:t>
            </a:r>
            <a:r>
              <a:rPr lang="pl-PL" dirty="0"/>
              <a:t>sprawy, </a:t>
            </a:r>
          </a:p>
          <a:p>
            <a:pPr marL="109728" lvl="0" indent="0">
              <a:buNone/>
            </a:pPr>
            <a:r>
              <a:rPr lang="pl-PL" dirty="0" smtClean="0"/>
              <a:t>- </a:t>
            </a:r>
            <a:r>
              <a:rPr lang="pl-PL" b="1" dirty="0" smtClean="0"/>
              <a:t>zachowanie </a:t>
            </a:r>
            <a:r>
              <a:rPr lang="pl-PL" b="1" dirty="0"/>
              <a:t>się oskarżonego </a:t>
            </a:r>
            <a:r>
              <a:rPr lang="pl-PL" dirty="0"/>
              <a:t>w toku postępowania, </a:t>
            </a:r>
          </a:p>
          <a:p>
            <a:pPr marL="109728" lvl="0" indent="0">
              <a:buNone/>
            </a:pPr>
            <a:r>
              <a:rPr lang="pl-PL" dirty="0" smtClean="0"/>
              <a:t>- </a:t>
            </a:r>
            <a:r>
              <a:rPr lang="pl-PL" b="1" dirty="0" smtClean="0"/>
              <a:t>sposób </a:t>
            </a:r>
            <a:r>
              <a:rPr lang="pl-PL" b="1" dirty="0"/>
              <a:t>prowadzenia </a:t>
            </a:r>
            <a:r>
              <a:rPr lang="pl-PL" dirty="0"/>
              <a:t>postępowania przez organy procesowe, </a:t>
            </a:r>
          </a:p>
          <a:p>
            <a:pPr marL="109728" lvl="0" indent="0">
              <a:buNone/>
            </a:pPr>
            <a:r>
              <a:rPr lang="pl-PL" dirty="0" smtClean="0"/>
              <a:t>- </a:t>
            </a:r>
            <a:r>
              <a:rPr lang="pl-PL" b="1" dirty="0" smtClean="0"/>
              <a:t>stopień </a:t>
            </a:r>
            <a:r>
              <a:rPr lang="pl-PL" b="1" dirty="0"/>
              <a:t>uciążliwości </a:t>
            </a:r>
            <a:r>
              <a:rPr lang="pl-PL" dirty="0"/>
              <a:t>postępowania dla oskarżonego (np. to czy jest tymczasowo aresztowany). </a:t>
            </a:r>
          </a:p>
          <a:p>
            <a:endParaRPr lang="pl-PL" dirty="0"/>
          </a:p>
        </p:txBody>
      </p:sp>
      <p:sp>
        <p:nvSpPr>
          <p:cNvPr id="3" name="Title 2"/>
          <p:cNvSpPr>
            <a:spLocks noGrp="1"/>
          </p:cNvSpPr>
          <p:nvPr>
            <p:ph type="title"/>
          </p:nvPr>
        </p:nvSpPr>
        <p:spPr/>
        <p:txBody>
          <a:bodyPr>
            <a:normAutofit fontScale="90000"/>
          </a:bodyPr>
          <a:lstStyle/>
          <a:p>
            <a:pPr algn="ctr"/>
            <a:r>
              <a:rPr lang="pl-PL" dirty="0" smtClean="0"/>
              <a:t>Zasada szybkości postępowania</a:t>
            </a:r>
            <a:endParaRPr lang="pl-PL" dirty="0"/>
          </a:p>
        </p:txBody>
      </p:sp>
    </p:spTree>
    <p:extLst>
      <p:ext uri="{BB962C8B-B14F-4D97-AF65-F5344CB8AC3E}">
        <p14:creationId xmlns:p14="http://schemas.microsoft.com/office/powerpoint/2010/main" val="40176765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844824"/>
            <a:ext cx="8229600" cy="3819880"/>
          </a:xfrm>
        </p:spPr>
        <p:txBody>
          <a:bodyPr/>
          <a:lstStyle/>
          <a:p>
            <a:r>
              <a:rPr lang="pl-PL" dirty="0" smtClean="0"/>
              <a:t>Ustawowym środkiem przeciwdziałania przwlekłości postępowania jest </a:t>
            </a:r>
            <a:r>
              <a:rPr lang="pl-PL" b="1" dirty="0" smtClean="0"/>
              <a:t>skarga na milczenie organu postępowania przygotowawczego.</a:t>
            </a:r>
          </a:p>
          <a:p>
            <a:endParaRPr lang="pl-PL" b="1" dirty="0"/>
          </a:p>
          <a:p>
            <a:r>
              <a:rPr lang="pl-PL" dirty="0" smtClean="0"/>
              <a:t>art. 306 </a:t>
            </a:r>
            <a:r>
              <a:rPr lang="pl-PL" dirty="0"/>
              <a:t>§ </a:t>
            </a:r>
            <a:r>
              <a:rPr lang="pl-PL" dirty="0" smtClean="0"/>
              <a:t>3 k.p.k.</a:t>
            </a:r>
            <a:endParaRPr lang="pl-PL" dirty="0"/>
          </a:p>
        </p:txBody>
      </p:sp>
      <p:sp>
        <p:nvSpPr>
          <p:cNvPr id="3" name="Title 2"/>
          <p:cNvSpPr>
            <a:spLocks noGrp="1"/>
          </p:cNvSpPr>
          <p:nvPr>
            <p:ph type="title"/>
          </p:nvPr>
        </p:nvSpPr>
        <p:spPr/>
        <p:txBody>
          <a:bodyPr>
            <a:normAutofit fontScale="90000"/>
          </a:bodyPr>
          <a:lstStyle/>
          <a:p>
            <a:pPr algn="ctr"/>
            <a:r>
              <a:rPr lang="pl-PL" dirty="0" smtClean="0"/>
              <a:t>Zasada szybkości postępowania</a:t>
            </a:r>
            <a:endParaRPr lang="pl-PL" dirty="0"/>
          </a:p>
        </p:txBody>
      </p:sp>
    </p:spTree>
    <p:extLst>
      <p:ext uri="{BB962C8B-B14F-4D97-AF65-F5344CB8AC3E}">
        <p14:creationId xmlns:p14="http://schemas.microsoft.com/office/powerpoint/2010/main" val="4017676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dirty="0" smtClean="0"/>
              <a:t>Zasada prawnie zdefiniowana (art. 3 k.p.k.)</a:t>
            </a:r>
          </a:p>
          <a:p>
            <a:pPr marL="109728" indent="0">
              <a:buNone/>
            </a:pPr>
            <a:endParaRPr lang="pl-PL" dirty="0" smtClean="0"/>
          </a:p>
          <a:p>
            <a:r>
              <a:rPr lang="pl-PL" dirty="0" smtClean="0"/>
              <a:t>Zasada konstytucyjna (art. 182 Konstytucji)</a:t>
            </a:r>
          </a:p>
          <a:p>
            <a:pPr marL="109728" indent="0">
              <a:buNone/>
            </a:pPr>
            <a:endParaRPr lang="pl-PL" dirty="0" smtClean="0"/>
          </a:p>
          <a:p>
            <a:r>
              <a:rPr lang="pl-PL" dirty="0" smtClean="0"/>
              <a:t>Udział obywateli w postępowaniu karnym wyraża się w </a:t>
            </a:r>
            <a:r>
              <a:rPr lang="pl-PL" b="1" dirty="0" smtClean="0"/>
              <a:t>udziale w składzie orzekającym sądu</a:t>
            </a:r>
            <a:r>
              <a:rPr lang="pl-PL" dirty="0" smtClean="0"/>
              <a:t> oraz w udziale </a:t>
            </a:r>
            <a:r>
              <a:rPr lang="pl-PL" b="1" dirty="0" smtClean="0"/>
              <a:t>przedstawiciela społecznego</a:t>
            </a:r>
            <a:r>
              <a:rPr lang="pl-PL" dirty="0" smtClean="0"/>
              <a:t> (art. 90-91 k.p.k.)</a:t>
            </a:r>
            <a:endParaRPr lang="pl-PL" dirty="0"/>
          </a:p>
        </p:txBody>
      </p:sp>
      <p:sp>
        <p:nvSpPr>
          <p:cNvPr id="3" name="Title 2"/>
          <p:cNvSpPr>
            <a:spLocks noGrp="1"/>
          </p:cNvSpPr>
          <p:nvPr>
            <p:ph type="title"/>
          </p:nvPr>
        </p:nvSpPr>
        <p:spPr/>
        <p:txBody>
          <a:bodyPr>
            <a:normAutofit fontScale="90000"/>
          </a:bodyPr>
          <a:lstStyle/>
          <a:p>
            <a:pPr algn="ctr"/>
            <a:r>
              <a:rPr lang="pl-PL" dirty="0" smtClean="0"/>
              <a:t>Zasada udziału czynnika społecznego</a:t>
            </a:r>
            <a:endParaRPr lang="pl-PL" dirty="0"/>
          </a:p>
        </p:txBody>
      </p:sp>
    </p:spTree>
    <p:extLst>
      <p:ext uri="{BB962C8B-B14F-4D97-AF65-F5344CB8AC3E}">
        <p14:creationId xmlns:p14="http://schemas.microsoft.com/office/powerpoint/2010/main" val="4893658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dirty="0" smtClean="0"/>
              <a:t>Środkiem przeciwdziałania przwlekłości postępowania jest </a:t>
            </a:r>
            <a:r>
              <a:rPr lang="pl-PL" b="1" dirty="0" smtClean="0"/>
              <a:t>skarga na naruszenie prawa strony do rozpoznania sprawy bez zbędnej zwłoki</a:t>
            </a:r>
            <a:r>
              <a:rPr lang="pl-PL" dirty="0"/>
              <a:t> </a:t>
            </a:r>
            <a:r>
              <a:rPr lang="pl-PL" dirty="0" smtClean="0"/>
              <a:t>(</a:t>
            </a:r>
            <a:r>
              <a:rPr lang="pl-PL" u="sng" dirty="0" smtClean="0"/>
              <a:t>skarga na przwlekłość</a:t>
            </a:r>
            <a:r>
              <a:rPr lang="pl-PL" dirty="0" smtClean="0"/>
              <a:t>).</a:t>
            </a:r>
          </a:p>
          <a:p>
            <a:endParaRPr lang="pl-PL" dirty="0"/>
          </a:p>
          <a:p>
            <a:r>
              <a:rPr lang="pl-PL" dirty="0" smtClean="0"/>
              <a:t>Ustawa z dnia 17 czerwca 2004r. o skardze na naruszenie prawa strony do rozpoznania sprawy w postępowaniu sądowym bez nieuzasadnionej zwłoki.</a:t>
            </a:r>
            <a:endParaRPr lang="pl-PL" dirty="0"/>
          </a:p>
        </p:txBody>
      </p:sp>
      <p:sp>
        <p:nvSpPr>
          <p:cNvPr id="3" name="Title 2"/>
          <p:cNvSpPr>
            <a:spLocks noGrp="1"/>
          </p:cNvSpPr>
          <p:nvPr>
            <p:ph type="title"/>
          </p:nvPr>
        </p:nvSpPr>
        <p:spPr/>
        <p:txBody>
          <a:bodyPr>
            <a:normAutofit fontScale="90000"/>
          </a:bodyPr>
          <a:lstStyle/>
          <a:p>
            <a:pPr algn="ctr"/>
            <a:r>
              <a:rPr lang="pl-PL" dirty="0" smtClean="0"/>
              <a:t>Zasada szybkości postępowania</a:t>
            </a:r>
            <a:endParaRPr lang="pl-PL" dirty="0"/>
          </a:p>
        </p:txBody>
      </p:sp>
    </p:spTree>
    <p:extLst>
      <p:ext uri="{BB962C8B-B14F-4D97-AF65-F5344CB8AC3E}">
        <p14:creationId xmlns:p14="http://schemas.microsoft.com/office/powerpoint/2010/main" val="40176765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09728" indent="0">
              <a:buNone/>
            </a:pPr>
            <a:r>
              <a:rPr lang="pl-PL" dirty="0"/>
              <a:t>Art. 2. 1. Strona może wnieść skargę o stwierdzenie, że w postępowaniu, którego skarga dotyczy, nastąpiło naruszenie jej prawa do rozpoznania sprawy bez nieuzasadnionej zwłoki, jeżeli </a:t>
            </a:r>
            <a:r>
              <a:rPr lang="pl-PL" b="1" dirty="0"/>
              <a:t>postępowanie w tej sprawie trwa dłużej, niż to konieczne dla wyjaśnienia tych okoliczności faktycznych i prawnych</a:t>
            </a:r>
            <a:r>
              <a:rPr lang="pl-PL" dirty="0"/>
              <a:t>, które są istotne dla rozstrzygnięcia sprawy albo dłużej niż to konieczne do załatwienia sprawy egzekucyjnej lub innej dotyczącej wykonania orzeczenia sądowego (przewlekłość postępowania).</a:t>
            </a:r>
          </a:p>
        </p:txBody>
      </p:sp>
      <p:sp>
        <p:nvSpPr>
          <p:cNvPr id="3" name="Title 2"/>
          <p:cNvSpPr>
            <a:spLocks noGrp="1"/>
          </p:cNvSpPr>
          <p:nvPr>
            <p:ph type="title"/>
          </p:nvPr>
        </p:nvSpPr>
        <p:spPr/>
        <p:txBody>
          <a:bodyPr>
            <a:normAutofit fontScale="90000"/>
          </a:bodyPr>
          <a:lstStyle/>
          <a:p>
            <a:pPr algn="ctr"/>
            <a:r>
              <a:rPr lang="pl-PL" dirty="0" smtClean="0"/>
              <a:t>Zasada szybkości postępowania</a:t>
            </a:r>
            <a:endParaRPr lang="pl-PL" dirty="0"/>
          </a:p>
        </p:txBody>
      </p:sp>
    </p:spTree>
    <p:extLst>
      <p:ext uri="{BB962C8B-B14F-4D97-AF65-F5344CB8AC3E}">
        <p14:creationId xmlns:p14="http://schemas.microsoft.com/office/powerpoint/2010/main" val="40176765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00000"/>
          </a:xfrm>
        </p:spPr>
        <p:txBody>
          <a:bodyPr>
            <a:normAutofit fontScale="85000" lnSpcReduction="20000"/>
          </a:bodyPr>
          <a:lstStyle/>
          <a:p>
            <a:pPr marL="109728" indent="0">
              <a:buNone/>
            </a:pPr>
            <a:r>
              <a:rPr lang="pl-PL" dirty="0" smtClean="0"/>
              <a:t>art.2. 2. Dla </a:t>
            </a:r>
            <a:r>
              <a:rPr lang="pl-PL" dirty="0"/>
              <a:t>stwierdzenia, czy w sprawie doszło do przewlekłości postępowania, należy w szczególności ocenić </a:t>
            </a:r>
            <a:r>
              <a:rPr lang="pl-PL" b="1" dirty="0"/>
              <a:t>terminowość i prawidłowość czynności </a:t>
            </a:r>
            <a:r>
              <a:rPr lang="pl-PL" dirty="0"/>
              <a:t>podjętych przez sąd, w celu wydania w sprawie rozstrzygnięcia co do istoty albo czynności podjętych przez prokuratora prowadzącego lub nadzorującego postępowanie przygotowawcze w celu zakończenia postępowania przygotowawczego lub czynności podjętych przez sąd lub komornika sądowego w celu przeprowadzenia i zakończenia sprawy egzekucyjnej albo innej sprawy dotyczącej wykonania orzeczenia sądowego, uwzględniając </a:t>
            </a:r>
            <a:r>
              <a:rPr lang="pl-PL" b="1" dirty="0"/>
              <a:t>charakter sprawy</a:t>
            </a:r>
            <a:r>
              <a:rPr lang="pl-PL" dirty="0"/>
              <a:t>, </a:t>
            </a:r>
            <a:r>
              <a:rPr lang="pl-PL" b="1" dirty="0"/>
              <a:t>stopień faktycznej i prawnej jej zawiłości</a:t>
            </a:r>
            <a:r>
              <a:rPr lang="pl-PL" dirty="0"/>
              <a:t>, </a:t>
            </a:r>
            <a:r>
              <a:rPr lang="pl-PL" b="1" dirty="0"/>
              <a:t>znaczenie dla strony, która wniosła skargę</a:t>
            </a:r>
            <a:r>
              <a:rPr lang="pl-PL" dirty="0"/>
              <a:t>, rozstrzygniętych w niej zagadnień oraz </a:t>
            </a:r>
            <a:r>
              <a:rPr lang="pl-PL" b="1" dirty="0"/>
              <a:t>zachowanie się stron, a w szczególności strony, która zarzuciła przewlekłość </a:t>
            </a:r>
            <a:r>
              <a:rPr lang="pl-PL" b="1" dirty="0" smtClean="0"/>
              <a:t>postępowania.</a:t>
            </a:r>
            <a:endParaRPr lang="pl-PL" b="1" dirty="0"/>
          </a:p>
        </p:txBody>
      </p:sp>
      <p:sp>
        <p:nvSpPr>
          <p:cNvPr id="3" name="Title 2"/>
          <p:cNvSpPr>
            <a:spLocks noGrp="1"/>
          </p:cNvSpPr>
          <p:nvPr>
            <p:ph type="title"/>
          </p:nvPr>
        </p:nvSpPr>
        <p:spPr/>
        <p:txBody>
          <a:bodyPr>
            <a:normAutofit fontScale="90000"/>
          </a:bodyPr>
          <a:lstStyle/>
          <a:p>
            <a:pPr algn="ctr"/>
            <a:r>
              <a:rPr lang="pl-PL" dirty="0" smtClean="0"/>
              <a:t>Zasada szybkości postępowania</a:t>
            </a:r>
            <a:endParaRPr lang="pl-PL" dirty="0"/>
          </a:p>
        </p:txBody>
      </p:sp>
    </p:spTree>
    <p:extLst>
      <p:ext uri="{BB962C8B-B14F-4D97-AF65-F5344CB8AC3E}">
        <p14:creationId xmlns:p14="http://schemas.microsoft.com/office/powerpoint/2010/main" val="3992572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pl-PL" dirty="0"/>
              <a:t>Uprawnionym do wniesienia skargi w postępowaniu karnym - strona oraz pokrzywdzony, nawet jeśli nie jest </a:t>
            </a:r>
            <a:r>
              <a:rPr lang="pl-PL" dirty="0" smtClean="0"/>
              <a:t>stroną.</a:t>
            </a:r>
          </a:p>
          <a:p>
            <a:endParaRPr lang="pl-PL" dirty="0"/>
          </a:p>
          <a:p>
            <a:r>
              <a:rPr lang="pl-PL" dirty="0"/>
              <a:t>Skargę o stwierdzenie, że w postępowaniu, którego skarga dotyczy, nastąpiła przewlekłość postępowania, wnosi się w toku postępowania w sprawie</a:t>
            </a:r>
            <a:r>
              <a:rPr lang="pl-PL" dirty="0" smtClean="0"/>
              <a:t>.</a:t>
            </a:r>
          </a:p>
          <a:p>
            <a:endParaRPr lang="pl-PL" dirty="0"/>
          </a:p>
          <a:p>
            <a:r>
              <a:rPr lang="pl-PL" dirty="0"/>
              <a:t>Skargę składa się do sądu, przed którym toczy się postępowanie</a:t>
            </a:r>
            <a:r>
              <a:rPr lang="pl-PL" dirty="0" smtClean="0"/>
              <a:t>.</a:t>
            </a:r>
          </a:p>
          <a:p>
            <a:endParaRPr lang="pl-PL" dirty="0"/>
          </a:p>
          <a:p>
            <a:r>
              <a:rPr lang="pl-PL" dirty="0"/>
              <a:t>Skargę dotyczącą przewlekłości postępowania przygotowawczego wnosi się do prokuratora prowadzącego lub nadzorującego to </a:t>
            </a:r>
            <a:r>
              <a:rPr lang="pl-PL" dirty="0" smtClean="0"/>
              <a:t>postępowanie.</a:t>
            </a:r>
            <a:endParaRPr lang="pl-PL" dirty="0"/>
          </a:p>
        </p:txBody>
      </p:sp>
      <p:sp>
        <p:nvSpPr>
          <p:cNvPr id="3" name="Title 2"/>
          <p:cNvSpPr>
            <a:spLocks noGrp="1"/>
          </p:cNvSpPr>
          <p:nvPr>
            <p:ph type="title"/>
          </p:nvPr>
        </p:nvSpPr>
        <p:spPr/>
        <p:txBody>
          <a:bodyPr>
            <a:normAutofit fontScale="90000"/>
          </a:bodyPr>
          <a:lstStyle/>
          <a:p>
            <a:pPr algn="ctr"/>
            <a:r>
              <a:rPr lang="pl-PL" dirty="0" smtClean="0"/>
              <a:t>Zasada szybkości postępowania</a:t>
            </a:r>
            <a:endParaRPr lang="pl-PL" dirty="0"/>
          </a:p>
        </p:txBody>
      </p:sp>
    </p:spTree>
    <p:extLst>
      <p:ext uri="{BB962C8B-B14F-4D97-AF65-F5344CB8AC3E}">
        <p14:creationId xmlns:p14="http://schemas.microsoft.com/office/powerpoint/2010/main" val="6457734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pPr marL="109728" indent="0">
              <a:buNone/>
            </a:pPr>
            <a:r>
              <a:rPr lang="pl-PL" dirty="0"/>
              <a:t>Art. 6. 1. Skarga powinna czynić zadość wymaganiom przewidzianym dla pisma procesowego. </a:t>
            </a:r>
            <a:endParaRPr lang="pl-PL" dirty="0" smtClean="0"/>
          </a:p>
          <a:p>
            <a:pPr marL="109728" indent="0">
              <a:buNone/>
            </a:pPr>
            <a:r>
              <a:rPr lang="pl-PL" dirty="0" smtClean="0"/>
              <a:t>2</a:t>
            </a:r>
            <a:r>
              <a:rPr lang="pl-PL" dirty="0"/>
              <a:t>. Skarga powinna ponadto zawierać: </a:t>
            </a:r>
            <a:endParaRPr lang="pl-PL" dirty="0" smtClean="0"/>
          </a:p>
          <a:p>
            <a:pPr marL="624078" indent="-514350">
              <a:buAutoNum type="arabicParenR"/>
            </a:pPr>
            <a:r>
              <a:rPr lang="pl-PL" b="1" dirty="0" smtClean="0"/>
              <a:t>żądanie </a:t>
            </a:r>
            <a:r>
              <a:rPr lang="pl-PL" b="1" dirty="0"/>
              <a:t>stwierdzenia przewlekłości </a:t>
            </a:r>
            <a:r>
              <a:rPr lang="pl-PL" dirty="0"/>
              <a:t>postępowania w sprawie, której skarga dotyczy</a:t>
            </a:r>
            <a:r>
              <a:rPr lang="pl-PL" dirty="0" smtClean="0"/>
              <a:t>;</a:t>
            </a:r>
          </a:p>
          <a:p>
            <a:pPr marL="624078" indent="-514350">
              <a:buAutoNum type="arabicParenR"/>
            </a:pPr>
            <a:r>
              <a:rPr lang="pl-PL" dirty="0" smtClean="0"/>
              <a:t>przytoczenie </a:t>
            </a:r>
            <a:r>
              <a:rPr lang="pl-PL" b="1" dirty="0"/>
              <a:t>okoliczności uzasadniających </a:t>
            </a:r>
            <a:r>
              <a:rPr lang="pl-PL" dirty="0"/>
              <a:t>żądanie. </a:t>
            </a:r>
            <a:endParaRPr lang="pl-PL" dirty="0" smtClean="0"/>
          </a:p>
          <a:p>
            <a:pPr marL="109728" indent="0">
              <a:buNone/>
            </a:pPr>
            <a:r>
              <a:rPr lang="pl-PL" dirty="0" smtClean="0"/>
              <a:t>3</a:t>
            </a:r>
            <a:r>
              <a:rPr lang="pl-PL" dirty="0"/>
              <a:t>. Skarga może zawierać </a:t>
            </a:r>
            <a:r>
              <a:rPr lang="pl-PL" b="1" dirty="0"/>
              <a:t>żądanie wydania</a:t>
            </a:r>
            <a:r>
              <a:rPr lang="pl-PL" dirty="0"/>
              <a:t> sądowi rozpoznającemu sprawę albo prokuratorowi prowadzącemu lub nadzorującemu postępowanie przygotowawcze </a:t>
            </a:r>
            <a:r>
              <a:rPr lang="pl-PL" b="1" dirty="0"/>
              <a:t>zalecenia podjęcia w wyznaczonym terminie odpowiednich czynności </a:t>
            </a:r>
            <a:r>
              <a:rPr lang="pl-PL" dirty="0"/>
              <a:t>oraz </a:t>
            </a:r>
            <a:r>
              <a:rPr lang="pl-PL" b="1" dirty="0"/>
              <a:t>zasądzenia odpowiedniej sumy pieniężnej</a:t>
            </a:r>
            <a:r>
              <a:rPr lang="pl-PL" dirty="0"/>
              <a:t>, o której mowa w art. 12 ust. 4.</a:t>
            </a:r>
          </a:p>
        </p:txBody>
      </p:sp>
      <p:sp>
        <p:nvSpPr>
          <p:cNvPr id="3" name="Title 2"/>
          <p:cNvSpPr>
            <a:spLocks noGrp="1"/>
          </p:cNvSpPr>
          <p:nvPr>
            <p:ph type="title"/>
          </p:nvPr>
        </p:nvSpPr>
        <p:spPr/>
        <p:txBody>
          <a:bodyPr>
            <a:normAutofit fontScale="90000"/>
          </a:bodyPr>
          <a:lstStyle/>
          <a:p>
            <a:pPr algn="ctr"/>
            <a:r>
              <a:rPr lang="pl-PL" dirty="0" smtClean="0"/>
              <a:t>Zasada szybkości postępowania</a:t>
            </a:r>
            <a:endParaRPr lang="pl-PL" dirty="0"/>
          </a:p>
        </p:txBody>
      </p:sp>
    </p:spTree>
    <p:extLst>
      <p:ext uri="{BB962C8B-B14F-4D97-AF65-F5344CB8AC3E}">
        <p14:creationId xmlns:p14="http://schemas.microsoft.com/office/powerpoint/2010/main" val="38074834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marL="109728" indent="0">
              <a:buNone/>
            </a:pPr>
            <a:r>
              <a:rPr lang="pl-PL" dirty="0"/>
              <a:t>Art. 11. Sąd wydaje orzeczenie w terminie </a:t>
            </a:r>
            <a:r>
              <a:rPr lang="pl-PL" b="1" dirty="0"/>
              <a:t>dwóch miesięcy</a:t>
            </a:r>
            <a:r>
              <a:rPr lang="pl-PL" dirty="0"/>
              <a:t>, licząc od daty złożenia skargi</a:t>
            </a:r>
            <a:r>
              <a:rPr lang="pl-PL" dirty="0" smtClean="0"/>
              <a:t>.</a:t>
            </a:r>
          </a:p>
          <a:p>
            <a:pPr marL="109728" indent="0">
              <a:buNone/>
            </a:pPr>
            <a:endParaRPr lang="pl-PL" dirty="0"/>
          </a:p>
          <a:p>
            <a:pPr marL="109728" indent="0">
              <a:buNone/>
            </a:pPr>
            <a:r>
              <a:rPr lang="pl-PL" dirty="0"/>
              <a:t>Art. 12. 1. Skargę niezasadną sąd oddala. </a:t>
            </a:r>
            <a:endParaRPr lang="pl-PL" dirty="0" smtClean="0"/>
          </a:p>
          <a:p>
            <a:pPr marL="109728" indent="0">
              <a:buNone/>
            </a:pPr>
            <a:r>
              <a:rPr lang="pl-PL" dirty="0" smtClean="0"/>
              <a:t>2</a:t>
            </a:r>
            <a:r>
              <a:rPr lang="pl-PL" dirty="0"/>
              <a:t>. Uwzględniając skargę sąd stwierdza, że w postępowaniu, którego skarga dotyczy, nastąpiła przewlekłość postępowania. </a:t>
            </a:r>
            <a:endParaRPr lang="pl-PL" dirty="0" smtClean="0"/>
          </a:p>
          <a:p>
            <a:pPr marL="109728" indent="0">
              <a:buNone/>
            </a:pPr>
            <a:r>
              <a:rPr lang="pl-PL" dirty="0" smtClean="0"/>
              <a:t>3</a:t>
            </a:r>
            <a:r>
              <a:rPr lang="pl-PL" dirty="0"/>
              <a:t>. </a:t>
            </a:r>
            <a:r>
              <a:rPr lang="pl-PL" b="1" dirty="0"/>
              <a:t>Na żądanie skarżącego lub z urzędu sąd zaleca </a:t>
            </a:r>
            <a:r>
              <a:rPr lang="pl-PL" dirty="0"/>
              <a:t>podjęcie przez sąd rozpoznający sprawę co do istoty albo przez prokuratora prowadzącego lub nadzorującego postępowanie przygotowawcze odpowiednich czynności w wyznaczonym terminie, chyba że wydanie zaleceń jest oczywiście zbędne. Zalecenia nie mogą wkraczać w zakres oceny faktycznej i prawnej sprawy. </a:t>
            </a:r>
            <a:endParaRPr lang="pl-PL" dirty="0" smtClean="0"/>
          </a:p>
          <a:p>
            <a:pPr marL="109728" indent="0">
              <a:buNone/>
            </a:pPr>
            <a:r>
              <a:rPr lang="pl-PL" dirty="0" smtClean="0"/>
              <a:t>4</a:t>
            </a:r>
            <a:r>
              <a:rPr lang="pl-PL" dirty="0"/>
              <a:t>. Uwzględniając skargę, sąd na żądanie skarżącego przyznaje od Skarbu Państwa, a w przypadku skargi na przewlekłość postępowania prowadzonego przez komornika – od komornika, sumę pieniężną w wysokości od </a:t>
            </a:r>
            <a:r>
              <a:rPr lang="pl-PL" b="1" dirty="0"/>
              <a:t>2 000 złotych do 20 000 złotych</a:t>
            </a:r>
            <a:r>
              <a:rPr lang="pl-PL" dirty="0"/>
              <a:t>.</a:t>
            </a:r>
          </a:p>
        </p:txBody>
      </p:sp>
      <p:sp>
        <p:nvSpPr>
          <p:cNvPr id="3" name="Title 2"/>
          <p:cNvSpPr>
            <a:spLocks noGrp="1"/>
          </p:cNvSpPr>
          <p:nvPr>
            <p:ph type="title"/>
          </p:nvPr>
        </p:nvSpPr>
        <p:spPr/>
        <p:txBody>
          <a:bodyPr>
            <a:normAutofit fontScale="90000"/>
          </a:bodyPr>
          <a:lstStyle/>
          <a:p>
            <a:pPr algn="ctr"/>
            <a:r>
              <a:rPr lang="pl-PL" dirty="0" smtClean="0"/>
              <a:t>Zasada szybkości postępowania</a:t>
            </a:r>
            <a:endParaRPr lang="pl-PL" dirty="0"/>
          </a:p>
        </p:txBody>
      </p:sp>
    </p:spTree>
    <p:extLst>
      <p:ext uri="{BB962C8B-B14F-4D97-AF65-F5344CB8AC3E}">
        <p14:creationId xmlns:p14="http://schemas.microsoft.com/office/powerpoint/2010/main" val="14384453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pl-PL" dirty="0"/>
              <a:t>Art. 14. Skarżący może wystąpić z </a:t>
            </a:r>
            <a:r>
              <a:rPr lang="pl-PL" b="1" dirty="0"/>
              <a:t>nową skargą </a:t>
            </a:r>
            <a:r>
              <a:rPr lang="pl-PL" dirty="0"/>
              <a:t>w tej samej sprawie </a:t>
            </a:r>
            <a:r>
              <a:rPr lang="pl-PL" b="1" dirty="0"/>
              <a:t>po upływie 12 miesięcy</a:t>
            </a:r>
            <a:r>
              <a:rPr lang="pl-PL" dirty="0"/>
              <a:t>, a w postępowaniu przygotowawczym, w którym stosowane jest tymczasowe aresztowanie, oraz w sprawie egzekucyjnej lub innej dotyczącej wykonania orzeczenia sądowego – </a:t>
            </a:r>
            <a:r>
              <a:rPr lang="pl-PL" b="1" dirty="0"/>
              <a:t>po upływie 6 miesięcy</a:t>
            </a:r>
            <a:r>
              <a:rPr lang="pl-PL" dirty="0"/>
              <a:t>, od daty wydania przez sąd orzeczenia, o którym mowa w art. 12.</a:t>
            </a:r>
          </a:p>
        </p:txBody>
      </p:sp>
      <p:sp>
        <p:nvSpPr>
          <p:cNvPr id="3" name="Title 2"/>
          <p:cNvSpPr>
            <a:spLocks noGrp="1"/>
          </p:cNvSpPr>
          <p:nvPr>
            <p:ph type="title"/>
          </p:nvPr>
        </p:nvSpPr>
        <p:spPr/>
        <p:txBody>
          <a:bodyPr>
            <a:normAutofit fontScale="90000"/>
          </a:bodyPr>
          <a:lstStyle/>
          <a:p>
            <a:pPr algn="ctr"/>
            <a:r>
              <a:rPr lang="pl-PL" dirty="0" smtClean="0"/>
              <a:t>Zasada szybkości postępowania</a:t>
            </a:r>
            <a:endParaRPr lang="pl-PL" dirty="0"/>
          </a:p>
        </p:txBody>
      </p:sp>
    </p:spTree>
    <p:extLst>
      <p:ext uri="{BB962C8B-B14F-4D97-AF65-F5344CB8AC3E}">
        <p14:creationId xmlns:p14="http://schemas.microsoft.com/office/powerpoint/2010/main" val="27932653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pl-PL" dirty="0"/>
              <a:t>Art. 17. 1. Skarga podlega </a:t>
            </a:r>
            <a:r>
              <a:rPr lang="pl-PL" b="1" dirty="0"/>
              <a:t>stałej opłacie </a:t>
            </a:r>
            <a:r>
              <a:rPr lang="pl-PL" dirty="0"/>
              <a:t>w wysokości </a:t>
            </a:r>
            <a:r>
              <a:rPr lang="pl-PL" b="1" dirty="0"/>
              <a:t>100 złotych</a:t>
            </a:r>
            <a:r>
              <a:rPr lang="pl-PL" dirty="0"/>
              <a:t>. </a:t>
            </a:r>
            <a:endParaRPr lang="pl-PL" dirty="0" smtClean="0"/>
          </a:p>
          <a:p>
            <a:pPr marL="109728" indent="0">
              <a:buNone/>
            </a:pPr>
            <a:r>
              <a:rPr lang="pl-PL" dirty="0" smtClean="0"/>
              <a:t>2</a:t>
            </a:r>
            <a:r>
              <a:rPr lang="pl-PL" dirty="0"/>
              <a:t>. Jeśli skargę wniosło kilka osób, każda z nich uiszcza opłatę oddzielnie; jeżeli została uiszczona jedna opłata bez odpowiedniego wskazania, uznaje się, że wniosła ją osoba wymieniona jako pierwsza w skardze. </a:t>
            </a:r>
            <a:endParaRPr lang="pl-PL" dirty="0" smtClean="0"/>
          </a:p>
          <a:p>
            <a:pPr marL="109728" indent="0">
              <a:buNone/>
            </a:pPr>
            <a:r>
              <a:rPr lang="pl-PL" dirty="0" smtClean="0"/>
              <a:t>3</a:t>
            </a:r>
            <a:r>
              <a:rPr lang="pl-PL" dirty="0"/>
              <a:t>. Uwzględniając lub odrzucając skargę, sąd z urzędu zwraca uiszczoną od niej opłatę.</a:t>
            </a:r>
          </a:p>
        </p:txBody>
      </p:sp>
      <p:sp>
        <p:nvSpPr>
          <p:cNvPr id="3" name="Title 2"/>
          <p:cNvSpPr>
            <a:spLocks noGrp="1"/>
          </p:cNvSpPr>
          <p:nvPr>
            <p:ph type="title"/>
          </p:nvPr>
        </p:nvSpPr>
        <p:spPr/>
        <p:txBody>
          <a:bodyPr>
            <a:normAutofit fontScale="90000"/>
          </a:bodyPr>
          <a:lstStyle/>
          <a:p>
            <a:pPr algn="ctr"/>
            <a:r>
              <a:rPr lang="pl-PL" dirty="0" smtClean="0"/>
              <a:t>Zasada szybkości postępowania</a:t>
            </a:r>
            <a:endParaRPr lang="pl-PL" dirty="0"/>
          </a:p>
        </p:txBody>
      </p:sp>
    </p:spTree>
    <p:extLst>
      <p:ext uri="{BB962C8B-B14F-4D97-AF65-F5344CB8AC3E}">
        <p14:creationId xmlns:p14="http://schemas.microsoft.com/office/powerpoint/2010/main" val="2340644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276872"/>
            <a:ext cx="8229600" cy="2307712"/>
          </a:xfrm>
        </p:spPr>
        <p:txBody>
          <a:bodyPr/>
          <a:lstStyle/>
          <a:p>
            <a:r>
              <a:rPr lang="pl-PL" dirty="0" smtClean="0"/>
              <a:t>Zasada prawnie niezdefiniowana</a:t>
            </a:r>
          </a:p>
          <a:p>
            <a:endParaRPr lang="pl-PL" dirty="0"/>
          </a:p>
          <a:p>
            <a:r>
              <a:rPr lang="pl-PL" dirty="0" smtClean="0"/>
              <a:t>Zasada dyrektywa</a:t>
            </a:r>
            <a:endParaRPr lang="pl-PL" dirty="0"/>
          </a:p>
        </p:txBody>
      </p:sp>
      <p:sp>
        <p:nvSpPr>
          <p:cNvPr id="3" name="Title 2"/>
          <p:cNvSpPr>
            <a:spLocks noGrp="1"/>
          </p:cNvSpPr>
          <p:nvPr>
            <p:ph type="title"/>
          </p:nvPr>
        </p:nvSpPr>
        <p:spPr/>
        <p:txBody>
          <a:bodyPr/>
          <a:lstStyle/>
          <a:p>
            <a:pPr algn="ctr"/>
            <a:r>
              <a:rPr lang="pl-PL" dirty="0" smtClean="0"/>
              <a:t>Zasada kontradyktoryjności</a:t>
            </a:r>
            <a:endParaRPr lang="pl-PL" dirty="0"/>
          </a:p>
        </p:txBody>
      </p:sp>
    </p:spTree>
    <p:extLst>
      <p:ext uri="{BB962C8B-B14F-4D97-AF65-F5344CB8AC3E}">
        <p14:creationId xmlns:p14="http://schemas.microsoft.com/office/powerpoint/2010/main" val="17101952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pl-PL" b="1" dirty="0" smtClean="0"/>
          </a:p>
          <a:p>
            <a:pPr marL="109728" indent="0">
              <a:buNone/>
            </a:pPr>
            <a:r>
              <a:rPr lang="pl-PL" b="1" dirty="0" smtClean="0"/>
              <a:t>Zasada kontradyktoryjności</a:t>
            </a:r>
            <a:r>
              <a:rPr lang="pl-PL" dirty="0" smtClean="0"/>
              <a:t>- dyrektywa, zgodnie z którą strony mają prawo do walki o korzystne dla siebie rzostrzygnięcie.</a:t>
            </a:r>
          </a:p>
          <a:p>
            <a:pPr marL="109728" indent="0">
              <a:buNone/>
            </a:pPr>
            <a:endParaRPr lang="pl-PL" dirty="0"/>
          </a:p>
          <a:p>
            <a:pPr marL="109728" indent="0">
              <a:buNone/>
            </a:pPr>
            <a:endParaRPr lang="pl-PL" dirty="0"/>
          </a:p>
        </p:txBody>
      </p:sp>
      <p:sp>
        <p:nvSpPr>
          <p:cNvPr id="3" name="Title 2"/>
          <p:cNvSpPr>
            <a:spLocks noGrp="1"/>
          </p:cNvSpPr>
          <p:nvPr>
            <p:ph type="title"/>
          </p:nvPr>
        </p:nvSpPr>
        <p:spPr/>
        <p:txBody>
          <a:bodyPr/>
          <a:lstStyle/>
          <a:p>
            <a:pPr algn="ctr"/>
            <a:r>
              <a:rPr lang="pl-PL" dirty="0" smtClean="0"/>
              <a:t>Zasada kontradyktoryjności</a:t>
            </a:r>
            <a:endParaRPr lang="pl-PL"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656" y="3717032"/>
            <a:ext cx="5905500" cy="1828800"/>
          </a:xfrm>
          <a:prstGeom prst="rect">
            <a:avLst/>
          </a:prstGeom>
        </p:spPr>
      </p:pic>
    </p:spTree>
    <p:extLst>
      <p:ext uri="{BB962C8B-B14F-4D97-AF65-F5344CB8AC3E}">
        <p14:creationId xmlns:p14="http://schemas.microsoft.com/office/powerpoint/2010/main" val="135733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pl-PL" dirty="0" smtClean="0"/>
              <a:t>Ławnicy, obok sędziów zawodowych, </a:t>
            </a:r>
            <a:r>
              <a:rPr lang="pl-PL" b="1" dirty="0" smtClean="0"/>
              <a:t>decydują, o kwestii o najwyższym znaczeniu w procesie karnym- </a:t>
            </a:r>
            <a:r>
              <a:rPr lang="pl-PL" dirty="0" smtClean="0"/>
              <a:t>kwestii odpowiedzialności karnej oskarżonego. W ten sposób ustawodawca zapewnia </a:t>
            </a:r>
            <a:r>
              <a:rPr lang="pl-PL" b="1" dirty="0" smtClean="0"/>
              <a:t>bezpośredni wpływ czynnika społecznego na orzecznictwo</a:t>
            </a:r>
            <a:r>
              <a:rPr lang="pl-PL" dirty="0" smtClean="0"/>
              <a:t> sądowe.</a:t>
            </a:r>
          </a:p>
          <a:p>
            <a:pPr marL="109728" indent="0">
              <a:buNone/>
            </a:pPr>
            <a:endParaRPr lang="pl-PL" dirty="0" smtClean="0"/>
          </a:p>
          <a:p>
            <a:r>
              <a:rPr lang="pl-PL" u="sng" dirty="0"/>
              <a:t>Zalety</a:t>
            </a:r>
            <a:r>
              <a:rPr lang="pl-PL" dirty="0"/>
              <a:t>: ławnicy </a:t>
            </a:r>
            <a:r>
              <a:rPr lang="pl-PL" b="1" dirty="0" smtClean="0"/>
              <a:t>reprezentują poczucie </a:t>
            </a:r>
            <a:r>
              <a:rPr lang="pl-PL" b="1" dirty="0"/>
              <a:t>sprawiedliwości </a:t>
            </a:r>
            <a:r>
              <a:rPr lang="pl-PL" dirty="0"/>
              <a:t>i </a:t>
            </a:r>
            <a:r>
              <a:rPr lang="pl-PL" dirty="0" smtClean="0"/>
              <a:t>opinię publiczną</a:t>
            </a:r>
            <a:r>
              <a:rPr lang="pl-PL" dirty="0"/>
              <a:t>, w szczególności środowiska, z którego </a:t>
            </a:r>
            <a:r>
              <a:rPr lang="pl-PL" dirty="0" smtClean="0"/>
              <a:t>się wywodzą</a:t>
            </a:r>
            <a:r>
              <a:rPr lang="pl-PL" dirty="0"/>
              <a:t>, wnosządo orzekania </a:t>
            </a:r>
            <a:r>
              <a:rPr lang="pl-PL" dirty="0" smtClean="0"/>
              <a:t>własne </a:t>
            </a:r>
            <a:r>
              <a:rPr lang="pl-PL" dirty="0"/>
              <a:t>doświadczenie życiowe i </a:t>
            </a:r>
            <a:r>
              <a:rPr lang="pl-PL" dirty="0" smtClean="0"/>
              <a:t>wiedzę zawodową oraz przyczyniają się do </a:t>
            </a:r>
            <a:r>
              <a:rPr lang="pl-PL" dirty="0"/>
              <a:t>kształtowania poglądów prawnych społeczeństwa</a:t>
            </a:r>
            <a:r>
              <a:rPr lang="pl-PL" dirty="0" smtClean="0"/>
              <a:t>.</a:t>
            </a:r>
          </a:p>
          <a:p>
            <a:pPr marL="109728" indent="0">
              <a:buNone/>
            </a:pPr>
            <a:endParaRPr lang="pl-PL" dirty="0" smtClean="0"/>
          </a:p>
          <a:p>
            <a:r>
              <a:rPr lang="pl-PL" u="sng" dirty="0"/>
              <a:t>Wady</a:t>
            </a:r>
            <a:r>
              <a:rPr lang="pl-PL" dirty="0"/>
              <a:t>: uczestnictwo ławników </a:t>
            </a:r>
            <a:r>
              <a:rPr lang="pl-PL" dirty="0" smtClean="0"/>
              <a:t>powoduje </a:t>
            </a:r>
            <a:r>
              <a:rPr lang="pl-PL" dirty="0"/>
              <a:t>niejednokrotnie </a:t>
            </a:r>
            <a:r>
              <a:rPr lang="pl-PL" dirty="0" smtClean="0"/>
              <a:t>przewlekłość postępowania</a:t>
            </a:r>
            <a:r>
              <a:rPr lang="pl-PL" dirty="0"/>
              <a:t>, związanąz niestawiennictwem, </a:t>
            </a:r>
            <a:r>
              <a:rPr lang="pl-PL" dirty="0" smtClean="0"/>
              <a:t>nieobowiązkowością</a:t>
            </a:r>
            <a:r>
              <a:rPr lang="pl-PL" dirty="0"/>
              <a:t>, a także </a:t>
            </a:r>
            <a:r>
              <a:rPr lang="pl-PL" dirty="0" smtClean="0"/>
              <a:t>biernością przy orzekaniu, </a:t>
            </a:r>
            <a:r>
              <a:rPr lang="pl-PL" b="1" dirty="0" smtClean="0"/>
              <a:t>fikcja kolegialnego orzekania</a:t>
            </a:r>
            <a:r>
              <a:rPr lang="pl-PL" dirty="0" smtClean="0"/>
              <a:t>.</a:t>
            </a:r>
            <a:endParaRPr lang="pl-PL" dirty="0"/>
          </a:p>
          <a:p>
            <a:endParaRPr lang="pl-PL" dirty="0"/>
          </a:p>
        </p:txBody>
      </p:sp>
      <p:sp>
        <p:nvSpPr>
          <p:cNvPr id="3" name="Title 2"/>
          <p:cNvSpPr>
            <a:spLocks noGrp="1"/>
          </p:cNvSpPr>
          <p:nvPr>
            <p:ph type="title"/>
          </p:nvPr>
        </p:nvSpPr>
        <p:spPr/>
        <p:txBody>
          <a:bodyPr/>
          <a:lstStyle/>
          <a:p>
            <a:pPr algn="ctr"/>
            <a:r>
              <a:rPr lang="pl-PL" dirty="0" smtClean="0"/>
              <a:t>Udział w składzie orzekającym</a:t>
            </a:r>
            <a:endParaRPr lang="pl-PL" dirty="0"/>
          </a:p>
        </p:txBody>
      </p:sp>
    </p:spTree>
    <p:extLst>
      <p:ext uri="{BB962C8B-B14F-4D97-AF65-F5344CB8AC3E}">
        <p14:creationId xmlns:p14="http://schemas.microsoft.com/office/powerpoint/2010/main" val="175666467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pl-PL" sz="1800" dirty="0" smtClean="0"/>
              <a:t>Kontradyktoryjność procesu oznacza, że w założeniu powinien on być walką równoprawnych stron, które mają ustawowe prawo do prowadzenia sporu przed bezstronnym sądem.</a:t>
            </a:r>
          </a:p>
          <a:p>
            <a:pPr marL="109728" indent="0">
              <a:buNone/>
            </a:pPr>
            <a:endParaRPr lang="pl-PL" sz="1800" dirty="0" smtClean="0"/>
          </a:p>
          <a:p>
            <a:r>
              <a:rPr lang="pl-PL" sz="1800" dirty="0" smtClean="0"/>
              <a:t>Kontradyktoryjność procesu będzie zachodziła, gdy zostaną spełnione następujące warunki:</a:t>
            </a:r>
          </a:p>
          <a:p>
            <a:pPr marL="624078" indent="-514350">
              <a:buAutoNum type="arabicParenR"/>
            </a:pPr>
            <a:r>
              <a:rPr lang="pl-PL" sz="1800" dirty="0" smtClean="0"/>
              <a:t>możliwie dokładne oznaczenie przedmiotu procesu,</a:t>
            </a:r>
          </a:p>
          <a:p>
            <a:pPr marL="624078" indent="-514350">
              <a:buAutoNum type="arabicParenR"/>
            </a:pPr>
            <a:r>
              <a:rPr lang="pl-PL" sz="1800" dirty="0" smtClean="0"/>
              <a:t>istnienie przeciwstawnych sobie stron toczących spór oraz organu procesowego rozstrzygającego ten spór,</a:t>
            </a:r>
          </a:p>
          <a:p>
            <a:pPr marL="624078" indent="-514350">
              <a:buAutoNum type="arabicParenR"/>
            </a:pPr>
            <a:r>
              <a:rPr lang="pl-PL" sz="1800" dirty="0" smtClean="0"/>
              <a:t>równouprawnienie stron wiodących spór,</a:t>
            </a:r>
          </a:p>
          <a:p>
            <a:pPr marL="624078" indent="-514350">
              <a:buAutoNum type="arabicParenR"/>
            </a:pPr>
            <a:r>
              <a:rPr lang="pl-PL" sz="1800" dirty="0" smtClean="0"/>
              <a:t>minimum dyspozycyjności stron w procesie (prawo stron do wpływania swoim zachowaniem na przebieg i wynik procesu). </a:t>
            </a:r>
            <a:endParaRPr lang="pl-PL" sz="1800" dirty="0"/>
          </a:p>
        </p:txBody>
      </p:sp>
      <p:sp>
        <p:nvSpPr>
          <p:cNvPr id="3" name="Title 2"/>
          <p:cNvSpPr>
            <a:spLocks noGrp="1"/>
          </p:cNvSpPr>
          <p:nvPr>
            <p:ph type="title"/>
          </p:nvPr>
        </p:nvSpPr>
        <p:spPr/>
        <p:txBody>
          <a:bodyPr/>
          <a:lstStyle/>
          <a:p>
            <a:pPr algn="ctr"/>
            <a:r>
              <a:rPr lang="pl-PL" dirty="0" smtClean="0"/>
              <a:t>Zasada kontradyktoryjności</a:t>
            </a:r>
            <a:endParaRPr lang="pl-PL"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4248" y="5089347"/>
            <a:ext cx="2121024" cy="175375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80801869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916832"/>
            <a:ext cx="8229600" cy="2451728"/>
          </a:xfrm>
        </p:spPr>
        <p:txBody>
          <a:bodyPr/>
          <a:lstStyle/>
          <a:p>
            <a:r>
              <a:rPr lang="pl-PL" dirty="0" smtClean="0"/>
              <a:t>Zasada prawnie niezdefiniowana </a:t>
            </a:r>
          </a:p>
          <a:p>
            <a:endParaRPr lang="pl-PL" dirty="0"/>
          </a:p>
          <a:p>
            <a:r>
              <a:rPr lang="pl-PL" dirty="0" smtClean="0"/>
              <a:t>Zasada dyrektywa</a:t>
            </a:r>
            <a:endParaRPr lang="pl-PL" dirty="0"/>
          </a:p>
        </p:txBody>
      </p:sp>
      <p:sp>
        <p:nvSpPr>
          <p:cNvPr id="3" name="Title 2"/>
          <p:cNvSpPr>
            <a:spLocks noGrp="1"/>
          </p:cNvSpPr>
          <p:nvPr>
            <p:ph type="title"/>
          </p:nvPr>
        </p:nvSpPr>
        <p:spPr/>
        <p:txBody>
          <a:bodyPr/>
          <a:lstStyle/>
          <a:p>
            <a:pPr algn="ctr"/>
            <a:r>
              <a:rPr lang="pl-PL" dirty="0" smtClean="0"/>
              <a:t>Zasada inkwizycyjności</a:t>
            </a:r>
            <a:endParaRPr lang="pl-PL" dirty="0"/>
          </a:p>
        </p:txBody>
      </p:sp>
    </p:spTree>
    <p:extLst>
      <p:ext uri="{BB962C8B-B14F-4D97-AF65-F5344CB8AC3E}">
        <p14:creationId xmlns:p14="http://schemas.microsoft.com/office/powerpoint/2010/main" val="16886106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2204864"/>
            <a:ext cx="8229600" cy="2811768"/>
          </a:xfrm>
        </p:spPr>
        <p:txBody>
          <a:bodyPr/>
          <a:lstStyle/>
          <a:p>
            <a:pPr marL="109728" indent="0">
              <a:buNone/>
            </a:pPr>
            <a:r>
              <a:rPr lang="pl-PL" b="1" dirty="0" smtClean="0"/>
              <a:t>Zasada inkwizycyjności</a:t>
            </a:r>
            <a:r>
              <a:rPr lang="pl-PL" dirty="0" smtClean="0"/>
              <a:t>- dyrektywa głosząca, że w procesie nie ma miejsca dla stron procesowych i że badanie sprawy należy wyłącznie do organu procesowego.</a:t>
            </a:r>
            <a:endParaRPr lang="pl-PL" dirty="0"/>
          </a:p>
        </p:txBody>
      </p:sp>
      <p:sp>
        <p:nvSpPr>
          <p:cNvPr id="3" name="Title 2"/>
          <p:cNvSpPr>
            <a:spLocks noGrp="1"/>
          </p:cNvSpPr>
          <p:nvPr>
            <p:ph type="title"/>
          </p:nvPr>
        </p:nvSpPr>
        <p:spPr/>
        <p:txBody>
          <a:bodyPr/>
          <a:lstStyle/>
          <a:p>
            <a:pPr algn="ctr"/>
            <a:r>
              <a:rPr lang="pl-PL" dirty="0" smtClean="0"/>
              <a:t>Zasada inkwizycyjności</a:t>
            </a:r>
            <a:endParaRPr lang="pl-PL" dirty="0"/>
          </a:p>
        </p:txBody>
      </p:sp>
    </p:spTree>
    <p:extLst>
      <p:ext uri="{BB962C8B-B14F-4D97-AF65-F5344CB8AC3E}">
        <p14:creationId xmlns:p14="http://schemas.microsoft.com/office/powerpoint/2010/main" val="18098951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pl-PL" dirty="0" smtClean="0"/>
              <a:t>Organ procesowy bierze na siebie dodatkową rolę oskarżyciela i obrońcy.</a:t>
            </a:r>
          </a:p>
          <a:p>
            <a:endParaRPr lang="pl-PL" dirty="0"/>
          </a:p>
          <a:p>
            <a:r>
              <a:rPr lang="pl-PL" dirty="0" smtClean="0"/>
              <a:t>Podmiotowi zainteresowanemu w rozstrzygnięciu nie przysługują uprawnienia do procesowej walki o własny interes i własne stanowisko, oraz do zwalczania stanowiska swojego przeciwnika.</a:t>
            </a:r>
          </a:p>
          <a:p>
            <a:endParaRPr lang="pl-PL" dirty="0"/>
          </a:p>
          <a:p>
            <a:r>
              <a:rPr lang="pl-PL" dirty="0" smtClean="0"/>
              <a:t>Może on bronić swojego interesu tylko poprzez składanie odpowiednich oświadczeń wiedzy organowi prowadzącemu postępowanie i w zasadzie tylko na żądanie tego organu.</a:t>
            </a:r>
            <a:endParaRPr lang="pl-PL" dirty="0"/>
          </a:p>
        </p:txBody>
      </p:sp>
      <p:sp>
        <p:nvSpPr>
          <p:cNvPr id="3" name="Title 2"/>
          <p:cNvSpPr>
            <a:spLocks noGrp="1"/>
          </p:cNvSpPr>
          <p:nvPr>
            <p:ph type="title"/>
          </p:nvPr>
        </p:nvSpPr>
        <p:spPr/>
        <p:txBody>
          <a:bodyPr/>
          <a:lstStyle/>
          <a:p>
            <a:pPr algn="ctr"/>
            <a:r>
              <a:rPr lang="pl-PL" dirty="0" smtClean="0"/>
              <a:t>Zasada inkwizycyjności</a:t>
            </a:r>
            <a:endParaRPr lang="pl-PL" dirty="0"/>
          </a:p>
        </p:txBody>
      </p:sp>
    </p:spTree>
    <p:extLst>
      <p:ext uri="{BB962C8B-B14F-4D97-AF65-F5344CB8AC3E}">
        <p14:creationId xmlns:p14="http://schemas.microsoft.com/office/powerpoint/2010/main" val="221585476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628800"/>
            <a:ext cx="8229600" cy="4525963"/>
          </a:xfrm>
        </p:spPr>
        <p:txBody>
          <a:bodyPr/>
          <a:lstStyle/>
          <a:p>
            <a:endParaRPr lang="pl-PL" dirty="0" smtClean="0"/>
          </a:p>
          <a:p>
            <a:r>
              <a:rPr lang="pl-PL" dirty="0" smtClean="0"/>
              <a:t>W polskim procesie karnym obie zasady zostały uwzględnione. </a:t>
            </a:r>
          </a:p>
          <a:p>
            <a:pPr marL="109728" indent="0">
              <a:buNone/>
            </a:pPr>
            <a:endParaRPr lang="pl-PL" dirty="0" smtClean="0"/>
          </a:p>
          <a:p>
            <a:r>
              <a:rPr lang="pl-PL" dirty="0" smtClean="0"/>
              <a:t>Żadna z nich nie obowiązuje w sposób absolutny.</a:t>
            </a:r>
          </a:p>
          <a:p>
            <a:pPr marL="109728" indent="0">
              <a:buNone/>
            </a:pPr>
            <a:endParaRPr lang="pl-PL" dirty="0" smtClean="0"/>
          </a:p>
          <a:p>
            <a:r>
              <a:rPr lang="pl-PL" dirty="0" smtClean="0"/>
              <a:t>Zakres obowiązywania danej zasady uzależniony jest od etapu postępowania karnego.</a:t>
            </a:r>
            <a:endParaRPr lang="pl-PL" dirty="0"/>
          </a:p>
        </p:txBody>
      </p:sp>
      <p:sp>
        <p:nvSpPr>
          <p:cNvPr id="3" name="Title 2"/>
          <p:cNvSpPr>
            <a:spLocks noGrp="1"/>
          </p:cNvSpPr>
          <p:nvPr>
            <p:ph type="title"/>
          </p:nvPr>
        </p:nvSpPr>
        <p:spPr/>
        <p:txBody>
          <a:bodyPr>
            <a:normAutofit fontScale="90000"/>
          </a:bodyPr>
          <a:lstStyle/>
          <a:p>
            <a:pPr algn="ctr"/>
            <a:r>
              <a:rPr lang="pl-PL" dirty="0" smtClean="0"/>
              <a:t>Zasada kontradyktoryjności i inkwizycyjności w polskiej procedurze karnej</a:t>
            </a:r>
            <a:endParaRPr lang="pl-PL" dirty="0"/>
          </a:p>
        </p:txBody>
      </p:sp>
    </p:spTree>
    <p:extLst>
      <p:ext uri="{BB962C8B-B14F-4D97-AF65-F5344CB8AC3E}">
        <p14:creationId xmlns:p14="http://schemas.microsoft.com/office/powerpoint/2010/main" val="206252816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628800"/>
            <a:ext cx="8229600" cy="4968552"/>
          </a:xfrm>
        </p:spPr>
        <p:txBody>
          <a:bodyPr>
            <a:normAutofit fontScale="77500" lnSpcReduction="20000"/>
          </a:bodyPr>
          <a:lstStyle/>
          <a:p>
            <a:r>
              <a:rPr lang="pl-PL" dirty="0" smtClean="0"/>
              <a:t>Wyrazem obowiązywania zasady kontradyktoryjności były rozwiązania wprowadzone nowelizacją k.p.k. z 27 września 2013r., która weszła w życie 1 lipca 2015r., w szczególności brzmienie art. 167 k.p.k.</a:t>
            </a:r>
          </a:p>
          <a:p>
            <a:pPr marL="109728" indent="0">
              <a:buNone/>
            </a:pPr>
            <a:endParaRPr lang="pl-PL" dirty="0" smtClean="0"/>
          </a:p>
          <a:p>
            <a:r>
              <a:rPr lang="pl-PL" dirty="0" smtClean="0"/>
              <a:t>art. 167 k.p.k. (stan prawny między 1 lipca 2015r., a 15 kwietnia 2016r.)</a:t>
            </a:r>
            <a:endParaRPr lang="pl-PL" dirty="0"/>
          </a:p>
          <a:p>
            <a:pPr marL="109728" indent="0">
              <a:buNone/>
            </a:pPr>
            <a:r>
              <a:rPr lang="pl-PL" dirty="0"/>
              <a:t>§  1. W postępowaniu przed sądem, które zostało wszczęte z inicjatywy strony, </a:t>
            </a:r>
            <a:r>
              <a:rPr lang="pl-PL" b="1" dirty="0"/>
              <a:t>dowody przeprowadzane są przez strony </a:t>
            </a:r>
            <a:r>
              <a:rPr lang="pl-PL" dirty="0"/>
              <a:t>po ich dopuszczeniu przez przewodniczącego lub sąd. W razie niestawiennictwa strony, na której wniosek dowód został dopuszczony, a także </a:t>
            </a:r>
            <a:r>
              <a:rPr lang="pl-PL" b="1" dirty="0"/>
              <a:t>w wyjątkowych wypadkach, uzasadnionych szczególnymi okolicznościami, dowód przeprowadza sąd w granicach tezy dowodowej.</a:t>
            </a:r>
            <a:r>
              <a:rPr lang="pl-PL" dirty="0"/>
              <a:t> W wyjątkowych wypadkach, uzasadnionych szczególnymi okolicznościami, sąd może dopuścić i przeprowadzić dowód z urzędu.</a:t>
            </a:r>
          </a:p>
          <a:p>
            <a:endParaRPr lang="pl-PL" dirty="0" smtClean="0"/>
          </a:p>
        </p:txBody>
      </p:sp>
      <p:sp>
        <p:nvSpPr>
          <p:cNvPr id="3" name="Title 2"/>
          <p:cNvSpPr>
            <a:spLocks noGrp="1"/>
          </p:cNvSpPr>
          <p:nvPr>
            <p:ph type="title"/>
          </p:nvPr>
        </p:nvSpPr>
        <p:spPr/>
        <p:txBody>
          <a:bodyPr>
            <a:normAutofit fontScale="90000"/>
          </a:bodyPr>
          <a:lstStyle/>
          <a:p>
            <a:pPr algn="ctr"/>
            <a:r>
              <a:rPr lang="pl-PL" dirty="0" smtClean="0"/>
              <a:t>Zasada kontradyktoryjności i inkwizycyjności w polskiej procedurze karnej</a:t>
            </a:r>
            <a:endParaRPr lang="pl-PL" dirty="0"/>
          </a:p>
        </p:txBody>
      </p:sp>
    </p:spTree>
    <p:extLst>
      <p:ext uri="{BB962C8B-B14F-4D97-AF65-F5344CB8AC3E}">
        <p14:creationId xmlns:p14="http://schemas.microsoft.com/office/powerpoint/2010/main" val="11547944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628800"/>
            <a:ext cx="8229600" cy="4525963"/>
          </a:xfrm>
        </p:spPr>
        <p:txBody>
          <a:bodyPr>
            <a:normAutofit fontScale="70000" lnSpcReduction="20000"/>
          </a:bodyPr>
          <a:lstStyle/>
          <a:p>
            <a:endParaRPr lang="pl-PL" dirty="0" smtClean="0"/>
          </a:p>
          <a:p>
            <a:r>
              <a:rPr lang="pl-PL" dirty="0" smtClean="0"/>
              <a:t>Zmiany wprowadzone nowelą z 27 września, poszerzały znacznie zakres kontradyktoryjności postępowania sądowego, zbliżając postępowanie dowodowe do prowadzenia według koncepcji pełnej kontradyktoryjności. </a:t>
            </a:r>
            <a:endParaRPr lang="pl-PL" dirty="0"/>
          </a:p>
          <a:p>
            <a:endParaRPr lang="pl-PL" dirty="0" smtClean="0"/>
          </a:p>
          <a:p>
            <a:r>
              <a:rPr lang="pl-PL" dirty="0" smtClean="0"/>
              <a:t>Sąd został ograniczony w przeprowadzaniu dowodów z urzędu. Taki dowód mógł być wprowadzony do procesu tylko w sytuacji wyjątkowego przypadku, albo, gdy sąd wyręczał w przeprowadzeniu dowodu stronę, której wniosek dowodowy uwzględniono i dopuszczono do przeprowadzenia na rozprawie głównej, a strona się nie stawiła. </a:t>
            </a:r>
          </a:p>
          <a:p>
            <a:endParaRPr lang="pl-PL" dirty="0"/>
          </a:p>
          <a:p>
            <a:r>
              <a:rPr lang="pl-PL" dirty="0"/>
              <a:t>Nowelą z 11 marca 2016r. </a:t>
            </a:r>
            <a:r>
              <a:rPr lang="pl-PL" dirty="0" smtClean="0"/>
              <a:t>zniesiono </a:t>
            </a:r>
            <a:r>
              <a:rPr lang="pl-PL" dirty="0"/>
              <a:t>rozwiązania wprowadzone poprzednią nowelizacją i powrócono do względnie inkwizycyjnego modelu rozprawy głównej.</a:t>
            </a:r>
          </a:p>
          <a:p>
            <a:pPr marL="109728" indent="0">
              <a:buNone/>
            </a:pPr>
            <a:endParaRPr lang="pl-PL" dirty="0"/>
          </a:p>
        </p:txBody>
      </p:sp>
      <p:sp>
        <p:nvSpPr>
          <p:cNvPr id="3" name="Title 2"/>
          <p:cNvSpPr>
            <a:spLocks noGrp="1"/>
          </p:cNvSpPr>
          <p:nvPr>
            <p:ph type="title"/>
          </p:nvPr>
        </p:nvSpPr>
        <p:spPr/>
        <p:txBody>
          <a:bodyPr>
            <a:normAutofit fontScale="90000"/>
          </a:bodyPr>
          <a:lstStyle/>
          <a:p>
            <a:pPr algn="ctr"/>
            <a:r>
              <a:rPr lang="pl-PL" dirty="0" smtClean="0"/>
              <a:t>Zasada kontradyktoryjności i inkwizycyjności w polskiej procedurze karnej</a:t>
            </a:r>
            <a:endParaRPr lang="pl-PL" dirty="0"/>
          </a:p>
        </p:txBody>
      </p:sp>
    </p:spTree>
    <p:extLst>
      <p:ext uri="{BB962C8B-B14F-4D97-AF65-F5344CB8AC3E}">
        <p14:creationId xmlns:p14="http://schemas.microsoft.com/office/powerpoint/2010/main" val="405719299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628800"/>
            <a:ext cx="8229600" cy="4525963"/>
          </a:xfrm>
        </p:spPr>
        <p:txBody>
          <a:bodyPr/>
          <a:lstStyle/>
          <a:p>
            <a:pPr marL="109728" indent="0">
              <a:buNone/>
            </a:pPr>
            <a:endParaRPr lang="pl-PL" dirty="0" smtClean="0"/>
          </a:p>
          <a:p>
            <a:pPr marL="109728" indent="0">
              <a:buNone/>
            </a:pPr>
            <a:endParaRPr lang="pl-PL" dirty="0"/>
          </a:p>
        </p:txBody>
      </p:sp>
      <p:sp>
        <p:nvSpPr>
          <p:cNvPr id="3" name="Title 2"/>
          <p:cNvSpPr>
            <a:spLocks noGrp="1"/>
          </p:cNvSpPr>
          <p:nvPr>
            <p:ph type="title"/>
          </p:nvPr>
        </p:nvSpPr>
        <p:spPr/>
        <p:txBody>
          <a:bodyPr>
            <a:normAutofit fontScale="90000"/>
          </a:bodyPr>
          <a:lstStyle/>
          <a:p>
            <a:pPr algn="ctr"/>
            <a:r>
              <a:rPr lang="pl-PL" dirty="0" smtClean="0"/>
              <a:t>Zasada kontradyktoryjności i inkwizycyjności w polskiej procedurze karnej</a:t>
            </a:r>
            <a:endParaRPr lang="pl-PL" dirty="0"/>
          </a:p>
        </p:txBody>
      </p:sp>
      <p:sp>
        <p:nvSpPr>
          <p:cNvPr id="4" name="Rectangle 3"/>
          <p:cNvSpPr/>
          <p:nvPr/>
        </p:nvSpPr>
        <p:spPr>
          <a:xfrm>
            <a:off x="251520" y="1844824"/>
            <a:ext cx="295232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t>Postępowanie przygotowawcze</a:t>
            </a:r>
            <a:endParaRPr lang="pl-PL" b="1" dirty="0"/>
          </a:p>
        </p:txBody>
      </p:sp>
      <p:sp>
        <p:nvSpPr>
          <p:cNvPr id="5" name="Rectangle 4"/>
          <p:cNvSpPr/>
          <p:nvPr/>
        </p:nvSpPr>
        <p:spPr>
          <a:xfrm>
            <a:off x="5940152" y="1844824"/>
            <a:ext cx="295232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t>Postępowanie </a:t>
            </a:r>
          </a:p>
          <a:p>
            <a:pPr algn="ctr"/>
            <a:r>
              <a:rPr lang="pl-PL" b="1" dirty="0" smtClean="0"/>
              <a:t>sądowe</a:t>
            </a:r>
            <a:endParaRPr lang="pl-PL" b="1" dirty="0"/>
          </a:p>
        </p:txBody>
      </p:sp>
      <p:sp>
        <p:nvSpPr>
          <p:cNvPr id="6" name="Down Arrow 5"/>
          <p:cNvSpPr/>
          <p:nvPr/>
        </p:nvSpPr>
        <p:spPr>
          <a:xfrm>
            <a:off x="1444963" y="3236137"/>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Down Arrow 6"/>
          <p:cNvSpPr/>
          <p:nvPr/>
        </p:nvSpPr>
        <p:spPr>
          <a:xfrm>
            <a:off x="7178971" y="3248460"/>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TextBox 7"/>
          <p:cNvSpPr txBox="1"/>
          <p:nvPr/>
        </p:nvSpPr>
        <p:spPr>
          <a:xfrm>
            <a:off x="283123" y="4461939"/>
            <a:ext cx="2808312" cy="1200329"/>
          </a:xfrm>
          <a:prstGeom prst="rect">
            <a:avLst/>
          </a:prstGeom>
          <a:noFill/>
        </p:spPr>
        <p:txBody>
          <a:bodyPr wrap="square" rtlCol="0">
            <a:spAutoFit/>
          </a:bodyPr>
          <a:lstStyle/>
          <a:p>
            <a:pPr algn="ctr"/>
            <a:r>
              <a:rPr lang="pl-PL" dirty="0" smtClean="0"/>
              <a:t>Dominuje tu zasada </a:t>
            </a:r>
            <a:r>
              <a:rPr lang="pl-PL" b="1" dirty="0" smtClean="0"/>
              <a:t>inkwizycyjności</a:t>
            </a:r>
            <a:r>
              <a:rPr lang="pl-PL" dirty="0" smtClean="0"/>
              <a:t>, z elementami kontradyktoryjności</a:t>
            </a:r>
            <a:endParaRPr lang="pl-PL" dirty="0"/>
          </a:p>
        </p:txBody>
      </p:sp>
      <p:sp>
        <p:nvSpPr>
          <p:cNvPr id="9" name="TextBox 8"/>
          <p:cNvSpPr txBox="1"/>
          <p:nvPr/>
        </p:nvSpPr>
        <p:spPr>
          <a:xfrm>
            <a:off x="6084168" y="4461938"/>
            <a:ext cx="2664296" cy="1200329"/>
          </a:xfrm>
          <a:prstGeom prst="rect">
            <a:avLst/>
          </a:prstGeom>
          <a:noFill/>
        </p:spPr>
        <p:txBody>
          <a:bodyPr wrap="square" rtlCol="0">
            <a:spAutoFit/>
          </a:bodyPr>
          <a:lstStyle/>
          <a:p>
            <a:pPr algn="ctr"/>
            <a:r>
              <a:rPr lang="pl-PL" dirty="0" smtClean="0"/>
              <a:t>Dominuje tu zasada </a:t>
            </a:r>
            <a:r>
              <a:rPr lang="pl-PL" b="1" dirty="0" smtClean="0"/>
              <a:t>kontradyktoryjności</a:t>
            </a:r>
            <a:r>
              <a:rPr lang="pl-PL" dirty="0" smtClean="0"/>
              <a:t>, z elementami inkwizycyjności</a:t>
            </a:r>
            <a:endParaRPr lang="pl-PL" dirty="0"/>
          </a:p>
        </p:txBody>
      </p:sp>
    </p:spTree>
    <p:extLst>
      <p:ext uri="{BB962C8B-B14F-4D97-AF65-F5344CB8AC3E}">
        <p14:creationId xmlns:p14="http://schemas.microsoft.com/office/powerpoint/2010/main" val="58879425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lgn="ctr">
              <a:buNone/>
            </a:pPr>
            <a:r>
              <a:rPr lang="pl-PL" b="1" dirty="0" smtClean="0"/>
              <a:t>Zasada jawności</a:t>
            </a:r>
          </a:p>
          <a:p>
            <a:pPr marL="109728" indent="0" algn="ctr">
              <a:buNone/>
            </a:pPr>
            <a:endParaRPr lang="pl-PL" b="1" dirty="0" smtClean="0"/>
          </a:p>
          <a:p>
            <a:r>
              <a:rPr lang="pl-PL" dirty="0" smtClean="0"/>
              <a:t>Zasada </a:t>
            </a:r>
            <a:r>
              <a:rPr lang="pl-PL" b="1" dirty="0" smtClean="0"/>
              <a:t>prawnie zdefiniowana </a:t>
            </a:r>
          </a:p>
          <a:p>
            <a:pPr marL="109728" indent="0">
              <a:buNone/>
            </a:pPr>
            <a:r>
              <a:rPr lang="pl-PL" dirty="0" smtClean="0"/>
              <a:t>1) Sposób realizacji tej zasady w przebiegu procesu karnego określają przede wszystkim przepisy rozdziału 42 k.p.k. dotyczące jawności rozprawy głównej. </a:t>
            </a:r>
          </a:p>
          <a:p>
            <a:pPr marL="109728" indent="0">
              <a:buNone/>
            </a:pPr>
            <a:r>
              <a:rPr lang="pl-PL" dirty="0" smtClean="0"/>
              <a:t>2) Art. 355 k.p.k. wyraża dyrektywę dostępu stron, innych uczestników i publiczności do rozprawy głównej i dokonywania na rozprawie czynności za pomocą udziału w nich albo obserwacji.</a:t>
            </a:r>
          </a:p>
          <a:p>
            <a:pPr marL="109728" indent="0">
              <a:buNone/>
            </a:pPr>
            <a:endParaRPr lang="pl-PL" dirty="0" smtClean="0"/>
          </a:p>
          <a:p>
            <a:r>
              <a:rPr lang="pl-PL" dirty="0" smtClean="0"/>
              <a:t>Zasada</a:t>
            </a:r>
            <a:r>
              <a:rPr lang="pl-PL" b="1" dirty="0" smtClean="0"/>
              <a:t> konstytucyjna </a:t>
            </a:r>
            <a:r>
              <a:rPr lang="pl-PL" dirty="0"/>
              <a:t> </a:t>
            </a:r>
            <a:r>
              <a:rPr lang="pl-PL" dirty="0" smtClean="0"/>
              <a:t>(art. 45 ust. 1 Konstytucji)</a:t>
            </a:r>
          </a:p>
          <a:p>
            <a:pPr marL="109728" indent="0">
              <a:buNone/>
            </a:pPr>
            <a:endParaRPr lang="pl-PL" b="1" dirty="0" smtClean="0"/>
          </a:p>
          <a:p>
            <a:r>
              <a:rPr lang="pl-PL" dirty="0" smtClean="0"/>
              <a:t>Zasada </a:t>
            </a:r>
            <a:r>
              <a:rPr lang="pl-PL" b="1" dirty="0" smtClean="0"/>
              <a:t>dyrektywa</a:t>
            </a:r>
          </a:p>
          <a:p>
            <a:endParaRPr lang="pl-PL" dirty="0"/>
          </a:p>
        </p:txBody>
      </p:sp>
      <p:sp>
        <p:nvSpPr>
          <p:cNvPr id="3" name="Title 2"/>
          <p:cNvSpPr>
            <a:spLocks noGrp="1"/>
          </p:cNvSpPr>
          <p:nvPr>
            <p:ph type="title"/>
          </p:nvPr>
        </p:nvSpPr>
        <p:spPr/>
        <p:txBody>
          <a:bodyPr/>
          <a:lstStyle/>
          <a:p>
            <a:pPr algn="ctr"/>
            <a:r>
              <a:rPr lang="pl-PL" dirty="0" smtClean="0"/>
              <a:t>Zasada jawności i tajności</a:t>
            </a:r>
            <a:endParaRPr lang="pl-PL" dirty="0"/>
          </a:p>
        </p:txBody>
      </p:sp>
    </p:spTree>
    <p:extLst>
      <p:ext uri="{BB962C8B-B14F-4D97-AF65-F5344CB8AC3E}">
        <p14:creationId xmlns:p14="http://schemas.microsoft.com/office/powerpoint/2010/main" val="337883435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dirty="0" smtClean="0"/>
              <a:t>Zasada jawności odnosi się do całego postępowania, jednakże na poszczególnych jego etapach treść i zakres tej zasady zostały różnie określone. </a:t>
            </a:r>
          </a:p>
          <a:p>
            <a:r>
              <a:rPr lang="pl-PL" dirty="0" smtClean="0"/>
              <a:t>Dwa aspekty zasady jawności w procesie karnym:</a:t>
            </a:r>
            <a:endParaRPr lang="pl-PL" dirty="0"/>
          </a:p>
        </p:txBody>
      </p:sp>
      <p:sp>
        <p:nvSpPr>
          <p:cNvPr id="3" name="Title 2"/>
          <p:cNvSpPr>
            <a:spLocks noGrp="1"/>
          </p:cNvSpPr>
          <p:nvPr>
            <p:ph type="title"/>
          </p:nvPr>
        </p:nvSpPr>
        <p:spPr/>
        <p:txBody>
          <a:bodyPr/>
          <a:lstStyle/>
          <a:p>
            <a:pPr algn="ctr"/>
            <a:r>
              <a:rPr lang="pl-PL" dirty="0" smtClean="0"/>
              <a:t>Zasada jawności i tajności</a:t>
            </a:r>
            <a:endParaRPr lang="pl-PL" dirty="0"/>
          </a:p>
        </p:txBody>
      </p:sp>
      <p:sp>
        <p:nvSpPr>
          <p:cNvPr id="4" name="Down Arrow 3"/>
          <p:cNvSpPr/>
          <p:nvPr/>
        </p:nvSpPr>
        <p:spPr>
          <a:xfrm>
            <a:off x="1691680" y="4113731"/>
            <a:ext cx="242316"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5" name="Down Arrow 4"/>
          <p:cNvSpPr/>
          <p:nvPr/>
        </p:nvSpPr>
        <p:spPr>
          <a:xfrm>
            <a:off x="6372200" y="4113731"/>
            <a:ext cx="242316"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6" name="Rectangle 5"/>
          <p:cNvSpPr/>
          <p:nvPr/>
        </p:nvSpPr>
        <p:spPr>
          <a:xfrm>
            <a:off x="721289" y="4941168"/>
            <a:ext cx="2183098"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t>Jawność wewnętrzna</a:t>
            </a:r>
          </a:p>
          <a:p>
            <a:pPr algn="ctr"/>
            <a:r>
              <a:rPr lang="pl-PL" dirty="0" smtClean="0"/>
              <a:t>(wobec stron)</a:t>
            </a:r>
            <a:endParaRPr lang="pl-PL" dirty="0"/>
          </a:p>
        </p:txBody>
      </p:sp>
      <p:sp>
        <p:nvSpPr>
          <p:cNvPr id="7" name="Rectangle 6"/>
          <p:cNvSpPr/>
          <p:nvPr/>
        </p:nvSpPr>
        <p:spPr>
          <a:xfrm>
            <a:off x="5437813" y="4941168"/>
            <a:ext cx="2111090" cy="11521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t>Jawność zewnętrzna </a:t>
            </a:r>
          </a:p>
          <a:p>
            <a:pPr algn="ctr"/>
            <a:r>
              <a:rPr lang="pl-PL" dirty="0" smtClean="0"/>
              <a:t>(wobec publiczności)</a:t>
            </a:r>
            <a:endParaRPr lang="pl-PL" dirty="0"/>
          </a:p>
        </p:txBody>
      </p:sp>
    </p:spTree>
    <p:extLst>
      <p:ext uri="{BB962C8B-B14F-4D97-AF65-F5344CB8AC3E}">
        <p14:creationId xmlns:p14="http://schemas.microsoft.com/office/powerpoint/2010/main" val="2697609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109728" indent="0">
              <a:buNone/>
            </a:pPr>
            <a:r>
              <a:rPr lang="pl-PL" dirty="0"/>
              <a:t>§ 1. W postępowaniu sądowym udział w postępowaniu może zgłosić organizacja społeczna, jeżeli zachodzi </a:t>
            </a:r>
            <a:r>
              <a:rPr lang="pl-PL" b="1" dirty="0"/>
              <a:t>potrzeba ochrony interesu społecznego lub interesu indywidualnego</a:t>
            </a:r>
            <a:r>
              <a:rPr lang="pl-PL" dirty="0"/>
              <a:t>, objętego zadaniami statutowymi tej organizacji, w szczególności ochrony wolności i praw człowieka</a:t>
            </a:r>
            <a:r>
              <a:rPr lang="pl-PL" dirty="0" smtClean="0"/>
              <a:t>.</a:t>
            </a:r>
          </a:p>
          <a:p>
            <a:pPr marL="109728" indent="0">
              <a:buNone/>
            </a:pPr>
            <a:r>
              <a:rPr lang="pl-PL" dirty="0"/>
              <a:t/>
            </a:r>
            <a:br>
              <a:rPr lang="pl-PL" dirty="0"/>
            </a:br>
            <a:r>
              <a:rPr lang="pl-PL" dirty="0"/>
              <a:t>§ 2. W zgłoszeniu organizacja społeczna wskazuje interes społeczny lub indywidualny, objęty zadaniami statutowymi tej organizacji, oraz przedstawiciela, który ma reprezentować tę organizację. Do zgłoszenia dołącza się odpis statutu lub innego dokumentu regulującego działalność tej organizacji. Przedstawiciel organizacji społecznej przedkłada sądowi pisemne upoważnienie</a:t>
            </a:r>
            <a:r>
              <a:rPr lang="pl-PL" dirty="0" smtClean="0"/>
              <a:t>.</a:t>
            </a:r>
          </a:p>
          <a:p>
            <a:pPr marL="109728" indent="0">
              <a:buNone/>
            </a:pPr>
            <a:r>
              <a:rPr lang="pl-PL" dirty="0"/>
              <a:t/>
            </a:r>
            <a:br>
              <a:rPr lang="pl-PL" dirty="0"/>
            </a:br>
            <a:r>
              <a:rPr lang="pl-PL" dirty="0"/>
              <a:t>§ 3. Sąd dopuszcza przedstawiciela organizacji społecznej do występowania w sprawie, jeżeli przynajmniej jedna ze stron wyrazi na to </a:t>
            </a:r>
            <a:r>
              <a:rPr lang="pl-PL" b="1" dirty="0"/>
              <a:t>zgodę</a:t>
            </a:r>
            <a:r>
              <a:rPr lang="pl-PL" dirty="0"/>
              <a:t>. Strona może w każdym czasie cofnąć wyrażoną zgodę. W wypadku braku zgody choćby jednej ze stron na występowanie w sprawie przedstawiciela organizacji społecznej sąd wyłącza tego przedstawiciela od udziału w sprawie, chyba że jego udział leży w </a:t>
            </a:r>
            <a:r>
              <a:rPr lang="pl-PL" b="1" dirty="0"/>
              <a:t>interesie wymiaru sprawiedliwości.</a:t>
            </a:r>
            <a:r>
              <a:rPr lang="pl-PL" dirty="0"/>
              <a:t/>
            </a:r>
            <a:br>
              <a:rPr lang="pl-PL" dirty="0"/>
            </a:br>
            <a:endParaRPr lang="pl-PL" dirty="0"/>
          </a:p>
        </p:txBody>
      </p:sp>
      <p:sp>
        <p:nvSpPr>
          <p:cNvPr id="3" name="Title 2"/>
          <p:cNvSpPr>
            <a:spLocks noGrp="1"/>
          </p:cNvSpPr>
          <p:nvPr>
            <p:ph type="title"/>
          </p:nvPr>
        </p:nvSpPr>
        <p:spPr/>
        <p:txBody>
          <a:bodyPr/>
          <a:lstStyle/>
          <a:p>
            <a:pPr algn="ctr"/>
            <a:r>
              <a:rPr lang="pl-PL" dirty="0" smtClean="0"/>
              <a:t>Art. 90 k.p.k.</a:t>
            </a:r>
            <a:endParaRPr lang="pl-PL" dirty="0"/>
          </a:p>
        </p:txBody>
      </p:sp>
    </p:spTree>
    <p:extLst>
      <p:ext uri="{BB962C8B-B14F-4D97-AF65-F5344CB8AC3E}">
        <p14:creationId xmlns:p14="http://schemas.microsoft.com/office/powerpoint/2010/main" val="135621523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pl-PL" dirty="0" smtClean="0"/>
              <a:t>Zasada ustności rozprawy jest zasadą prawnie zdefiniowaną (art. 365 k.p.k.) i pozakonstytucyjną.</a:t>
            </a:r>
          </a:p>
          <a:p>
            <a:endParaRPr lang="pl-PL" dirty="0"/>
          </a:p>
          <a:p>
            <a:r>
              <a:rPr lang="pl-PL" dirty="0" smtClean="0"/>
              <a:t>Zasada pisemności jest zasadą prawnie niezdefioniowaną i wynika z wielu przepisów procesowych.</a:t>
            </a:r>
          </a:p>
          <a:p>
            <a:endParaRPr lang="pl-PL" dirty="0"/>
          </a:p>
          <a:p>
            <a:r>
              <a:rPr lang="pl-PL" dirty="0" smtClean="0"/>
              <a:t>Czynności przeprowadzane ustnie i pisemnie przeplatają się ze sobą na różnych etapach postępowania.</a:t>
            </a:r>
            <a:endParaRPr lang="pl-PL" dirty="0"/>
          </a:p>
        </p:txBody>
      </p:sp>
      <p:sp>
        <p:nvSpPr>
          <p:cNvPr id="3" name="Title 2"/>
          <p:cNvSpPr>
            <a:spLocks noGrp="1"/>
          </p:cNvSpPr>
          <p:nvPr>
            <p:ph type="title"/>
          </p:nvPr>
        </p:nvSpPr>
        <p:spPr/>
        <p:txBody>
          <a:bodyPr/>
          <a:lstStyle/>
          <a:p>
            <a:pPr algn="ctr"/>
            <a:r>
              <a:rPr lang="pl-PL" dirty="0" smtClean="0"/>
              <a:t>Zasada ustności i pisemności</a:t>
            </a:r>
            <a:endParaRPr lang="pl-PL" dirty="0"/>
          </a:p>
        </p:txBody>
      </p:sp>
    </p:spTree>
    <p:extLst>
      <p:ext uri="{BB962C8B-B14F-4D97-AF65-F5344CB8AC3E}">
        <p14:creationId xmlns:p14="http://schemas.microsoft.com/office/powerpoint/2010/main" val="273725384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pl-PL" dirty="0" smtClean="0"/>
              <a:t>Zasada prawnie zdefiniowana w Konstytucji (art. 176 ust. 1 oraz 78 Konstytucji)</a:t>
            </a:r>
          </a:p>
          <a:p>
            <a:pPr marL="109728" indent="0">
              <a:buNone/>
            </a:pPr>
            <a:endParaRPr lang="pl-PL" dirty="0" smtClean="0"/>
          </a:p>
          <a:p>
            <a:pPr marL="109728" indent="0">
              <a:buNone/>
            </a:pPr>
            <a:r>
              <a:rPr lang="pl-PL" dirty="0" smtClean="0"/>
              <a:t>„Postępowanie </a:t>
            </a:r>
            <a:r>
              <a:rPr lang="pl-PL" dirty="0"/>
              <a:t>sądowe jest co najmniej dwuinstancyjne</a:t>
            </a:r>
            <a:r>
              <a:rPr lang="pl-PL" dirty="0" smtClean="0"/>
              <a:t>.”</a:t>
            </a:r>
          </a:p>
          <a:p>
            <a:pPr marL="109728" indent="0">
              <a:buNone/>
            </a:pPr>
            <a:endParaRPr lang="pl-PL" dirty="0"/>
          </a:p>
          <a:p>
            <a:pPr marL="109728" indent="0">
              <a:buNone/>
            </a:pPr>
            <a:r>
              <a:rPr lang="pl-PL" dirty="0" smtClean="0"/>
              <a:t>„Każda </a:t>
            </a:r>
            <a:r>
              <a:rPr lang="pl-PL" dirty="0"/>
              <a:t>ze stron ma prawo do zaskarżenia orzeczeń i decyzji wydanych w pierwszej instancji. Wyjątki od tej zasady oraz tryb zaskarżania określa ustawa</a:t>
            </a:r>
            <a:r>
              <a:rPr lang="pl-PL" dirty="0" smtClean="0"/>
              <a:t>.”</a:t>
            </a:r>
            <a:r>
              <a:rPr lang="pl-PL" dirty="0"/>
              <a:t/>
            </a:r>
            <a:br>
              <a:rPr lang="pl-PL" dirty="0"/>
            </a:br>
            <a:endParaRPr lang="pl-PL" dirty="0" smtClean="0"/>
          </a:p>
          <a:p>
            <a:endParaRPr lang="pl-PL" dirty="0"/>
          </a:p>
          <a:p>
            <a:endParaRPr lang="pl-PL" dirty="0"/>
          </a:p>
        </p:txBody>
      </p:sp>
      <p:sp>
        <p:nvSpPr>
          <p:cNvPr id="3" name="Title 2"/>
          <p:cNvSpPr>
            <a:spLocks noGrp="1"/>
          </p:cNvSpPr>
          <p:nvPr>
            <p:ph type="title"/>
          </p:nvPr>
        </p:nvSpPr>
        <p:spPr/>
        <p:txBody>
          <a:bodyPr/>
          <a:lstStyle/>
          <a:p>
            <a:pPr algn="ctr"/>
            <a:r>
              <a:rPr lang="pl-PL" dirty="0" smtClean="0"/>
              <a:t>Zasada instancyjności</a:t>
            </a:r>
            <a:endParaRPr lang="pl-PL" dirty="0"/>
          </a:p>
        </p:txBody>
      </p:sp>
    </p:spTree>
    <p:extLst>
      <p:ext uri="{BB962C8B-B14F-4D97-AF65-F5344CB8AC3E}">
        <p14:creationId xmlns:p14="http://schemas.microsoft.com/office/powerpoint/2010/main" val="301200324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pl-PL" dirty="0" smtClean="0"/>
              <a:t>Konstytucyjny standard dwuinstancyjności postępowania sądowego realizowany jest przez art. 425 </a:t>
            </a:r>
            <a:r>
              <a:rPr lang="pl-PL" dirty="0"/>
              <a:t>§ </a:t>
            </a:r>
            <a:r>
              <a:rPr lang="pl-PL" dirty="0" smtClean="0"/>
              <a:t>1 k.p.k.</a:t>
            </a:r>
          </a:p>
          <a:p>
            <a:endParaRPr lang="pl-PL" dirty="0"/>
          </a:p>
          <a:p>
            <a:r>
              <a:rPr lang="pl-PL" dirty="0" smtClean="0"/>
              <a:t>Środek odwoławczy przysługuje od każdego wyroku wydanego przez sąd pierwszej instancji, od wyroku warunkowo umarzającego postępowanie oraz od orzeczenia o umorzeniu postępowania i zastosowaniu środków zabezpieczających.</a:t>
            </a:r>
          </a:p>
          <a:p>
            <a:endParaRPr lang="pl-PL" dirty="0"/>
          </a:p>
          <a:p>
            <a:r>
              <a:rPr lang="pl-PL" dirty="0" smtClean="0"/>
              <a:t>Środkami odwoławczymi są </a:t>
            </a:r>
            <a:r>
              <a:rPr lang="pl-PL" b="1" dirty="0" smtClean="0"/>
              <a:t>apelacja</a:t>
            </a:r>
            <a:r>
              <a:rPr lang="pl-PL" dirty="0" smtClean="0"/>
              <a:t> i </a:t>
            </a:r>
            <a:r>
              <a:rPr lang="pl-PL" b="1" dirty="0" smtClean="0"/>
              <a:t>zażalenie</a:t>
            </a:r>
            <a:r>
              <a:rPr lang="pl-PL" dirty="0" smtClean="0"/>
              <a:t>.</a:t>
            </a:r>
          </a:p>
          <a:p>
            <a:endParaRPr lang="pl-PL" dirty="0"/>
          </a:p>
          <a:p>
            <a:r>
              <a:rPr lang="pl-PL" dirty="0" smtClean="0"/>
              <a:t>Od wyroku nakazowego przysługuje </a:t>
            </a:r>
            <a:r>
              <a:rPr lang="pl-PL" b="1" dirty="0" smtClean="0"/>
              <a:t>sprzeciw</a:t>
            </a:r>
            <a:r>
              <a:rPr lang="pl-PL" dirty="0" smtClean="0"/>
              <a:t> (art. 506 </a:t>
            </a:r>
            <a:r>
              <a:rPr lang="pl-PL" dirty="0"/>
              <a:t>§ </a:t>
            </a:r>
            <a:r>
              <a:rPr lang="pl-PL" dirty="0" smtClean="0"/>
              <a:t>3 k.p.k.).</a:t>
            </a:r>
          </a:p>
          <a:p>
            <a:endParaRPr lang="pl-PL" dirty="0"/>
          </a:p>
          <a:p>
            <a:r>
              <a:rPr lang="pl-PL" dirty="0" smtClean="0"/>
              <a:t>Nadzwyczajnymi środkami zaskarżenia są </a:t>
            </a:r>
            <a:r>
              <a:rPr lang="pl-PL" b="1" dirty="0" smtClean="0"/>
              <a:t>kasacja</a:t>
            </a:r>
            <a:r>
              <a:rPr lang="pl-PL" dirty="0" smtClean="0"/>
              <a:t> i </a:t>
            </a:r>
            <a:r>
              <a:rPr lang="pl-PL" b="1" dirty="0" smtClean="0"/>
              <a:t>wznowienie postępowania</a:t>
            </a:r>
            <a:r>
              <a:rPr lang="pl-PL" dirty="0" smtClean="0"/>
              <a:t>.</a:t>
            </a:r>
            <a:endParaRPr lang="pl-PL" dirty="0"/>
          </a:p>
        </p:txBody>
      </p:sp>
      <p:sp>
        <p:nvSpPr>
          <p:cNvPr id="3" name="Title 2"/>
          <p:cNvSpPr>
            <a:spLocks noGrp="1"/>
          </p:cNvSpPr>
          <p:nvPr>
            <p:ph type="title"/>
          </p:nvPr>
        </p:nvSpPr>
        <p:spPr/>
        <p:txBody>
          <a:bodyPr/>
          <a:lstStyle/>
          <a:p>
            <a:pPr algn="ctr"/>
            <a:r>
              <a:rPr lang="pl-PL" dirty="0" smtClean="0"/>
              <a:t>Zasada instancyjności</a:t>
            </a:r>
            <a:endParaRPr lang="pl-PL" dirty="0"/>
          </a:p>
        </p:txBody>
      </p:sp>
    </p:spTree>
    <p:extLst>
      <p:ext uri="{BB962C8B-B14F-4D97-AF65-F5344CB8AC3E}">
        <p14:creationId xmlns:p14="http://schemas.microsoft.com/office/powerpoint/2010/main" val="96977705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dirty="0" smtClean="0"/>
              <a:t>Zasada prawdy materialnej</a:t>
            </a:r>
          </a:p>
          <a:p>
            <a:endParaRPr lang="pl-PL" dirty="0" smtClean="0"/>
          </a:p>
          <a:p>
            <a:pPr marL="109728" indent="0">
              <a:buNone/>
            </a:pPr>
            <a:endParaRPr lang="pl-PL" dirty="0"/>
          </a:p>
          <a:p>
            <a:r>
              <a:rPr lang="pl-PL" dirty="0" smtClean="0"/>
              <a:t>Zasada bezpośredniości</a:t>
            </a:r>
          </a:p>
          <a:p>
            <a:pPr marL="109728" indent="0">
              <a:buNone/>
            </a:pPr>
            <a:endParaRPr lang="pl-PL" dirty="0" smtClean="0"/>
          </a:p>
          <a:p>
            <a:endParaRPr lang="pl-PL" dirty="0"/>
          </a:p>
          <a:p>
            <a:r>
              <a:rPr lang="pl-PL" dirty="0" smtClean="0"/>
              <a:t>Zasada swobodnej oceny dowodów</a:t>
            </a:r>
            <a:endParaRPr lang="pl-PL" dirty="0"/>
          </a:p>
        </p:txBody>
      </p:sp>
      <p:sp>
        <p:nvSpPr>
          <p:cNvPr id="3" name="Title 2"/>
          <p:cNvSpPr>
            <a:spLocks noGrp="1"/>
          </p:cNvSpPr>
          <p:nvPr>
            <p:ph type="title"/>
          </p:nvPr>
        </p:nvSpPr>
        <p:spPr/>
        <p:txBody>
          <a:bodyPr>
            <a:normAutofit fontScale="90000"/>
          </a:bodyPr>
          <a:lstStyle/>
          <a:p>
            <a:pPr algn="ctr"/>
            <a:r>
              <a:rPr lang="pl-PL" dirty="0" smtClean="0"/>
              <a:t>Zasady postępowania dowodowego</a:t>
            </a:r>
            <a:endParaRPr lang="pl-PL" dirty="0"/>
          </a:p>
        </p:txBody>
      </p:sp>
    </p:spTree>
    <p:extLst>
      <p:ext uri="{BB962C8B-B14F-4D97-AF65-F5344CB8AC3E}">
        <p14:creationId xmlns:p14="http://schemas.microsoft.com/office/powerpoint/2010/main" val="235141164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844824"/>
            <a:ext cx="8229600" cy="3949654"/>
          </a:xfrm>
        </p:spPr>
        <p:txBody>
          <a:bodyPr/>
          <a:lstStyle/>
          <a:p>
            <a:r>
              <a:rPr lang="pl-PL" dirty="0" smtClean="0"/>
              <a:t>Zasada prawnie zdefiniowana (art. 2 </a:t>
            </a:r>
            <a:r>
              <a:rPr lang="pl-PL" dirty="0"/>
              <a:t>§ </a:t>
            </a:r>
            <a:r>
              <a:rPr lang="pl-PL" dirty="0" smtClean="0"/>
              <a:t>2 k.p.k.)</a:t>
            </a:r>
          </a:p>
          <a:p>
            <a:endParaRPr lang="pl-PL" dirty="0"/>
          </a:p>
          <a:p>
            <a:r>
              <a:rPr lang="pl-PL" dirty="0" smtClean="0"/>
              <a:t>Zasada konstytucyjna (art. 2, 7 i 45 ust. 1 Konstytucji)</a:t>
            </a:r>
          </a:p>
          <a:p>
            <a:endParaRPr lang="pl-PL" dirty="0"/>
          </a:p>
          <a:p>
            <a:r>
              <a:rPr lang="pl-PL" dirty="0" smtClean="0"/>
              <a:t>Zasada dyrektywa</a:t>
            </a:r>
          </a:p>
          <a:p>
            <a:pPr marL="109728" indent="0">
              <a:buNone/>
            </a:pPr>
            <a:endParaRPr lang="pl-PL" dirty="0"/>
          </a:p>
        </p:txBody>
      </p:sp>
      <p:sp>
        <p:nvSpPr>
          <p:cNvPr id="3" name="Title 2"/>
          <p:cNvSpPr>
            <a:spLocks noGrp="1"/>
          </p:cNvSpPr>
          <p:nvPr>
            <p:ph type="title"/>
          </p:nvPr>
        </p:nvSpPr>
        <p:spPr/>
        <p:txBody>
          <a:bodyPr/>
          <a:lstStyle/>
          <a:p>
            <a:pPr algn="ctr"/>
            <a:r>
              <a:rPr lang="pl-PL" dirty="0" smtClean="0"/>
              <a:t>Zasada prawdy materialnej</a:t>
            </a:r>
            <a:endParaRPr lang="pl-PL" dirty="0"/>
          </a:p>
        </p:txBody>
      </p:sp>
    </p:spTree>
    <p:extLst>
      <p:ext uri="{BB962C8B-B14F-4D97-AF65-F5344CB8AC3E}">
        <p14:creationId xmlns:p14="http://schemas.microsoft.com/office/powerpoint/2010/main" val="170636672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276872"/>
            <a:ext cx="8229600" cy="2451728"/>
          </a:xfrm>
        </p:spPr>
        <p:txBody>
          <a:bodyPr/>
          <a:lstStyle/>
          <a:p>
            <a:pPr marL="109728" indent="0">
              <a:buNone/>
            </a:pPr>
            <a:r>
              <a:rPr lang="pl-PL" b="1" dirty="0" smtClean="0"/>
              <a:t>Zasada</a:t>
            </a:r>
            <a:r>
              <a:rPr lang="pl-PL" dirty="0" smtClean="0"/>
              <a:t> </a:t>
            </a:r>
            <a:r>
              <a:rPr lang="pl-PL" b="1" dirty="0" smtClean="0"/>
              <a:t>prawdy materialnej</a:t>
            </a:r>
            <a:r>
              <a:rPr lang="pl-PL" dirty="0" smtClean="0"/>
              <a:t>- dyrektywa, w myśl której podstawę wszystkich rozstrzygnięć powinny stanowić ustalenia faktyczne zgodne z rzeczywistością.</a:t>
            </a:r>
            <a:endParaRPr lang="pl-PL" dirty="0"/>
          </a:p>
        </p:txBody>
      </p:sp>
      <p:sp>
        <p:nvSpPr>
          <p:cNvPr id="3" name="Title 2"/>
          <p:cNvSpPr>
            <a:spLocks noGrp="1"/>
          </p:cNvSpPr>
          <p:nvPr>
            <p:ph type="title"/>
          </p:nvPr>
        </p:nvSpPr>
        <p:spPr/>
        <p:txBody>
          <a:bodyPr/>
          <a:lstStyle/>
          <a:p>
            <a:pPr algn="ctr"/>
            <a:r>
              <a:rPr lang="pl-PL" dirty="0" smtClean="0"/>
              <a:t>Zasada prawdy materialnej</a:t>
            </a:r>
            <a:endParaRPr lang="pl-PL" dirty="0"/>
          </a:p>
        </p:txBody>
      </p:sp>
    </p:spTree>
    <p:extLst>
      <p:ext uri="{BB962C8B-B14F-4D97-AF65-F5344CB8AC3E}">
        <p14:creationId xmlns:p14="http://schemas.microsoft.com/office/powerpoint/2010/main" val="412795673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dirty="0" smtClean="0"/>
              <a:t>Przypisuje się jej szczególne znaczenie w procesie karnym.</a:t>
            </a:r>
          </a:p>
          <a:p>
            <a:endParaRPr lang="pl-PL" dirty="0"/>
          </a:p>
          <a:p>
            <a:r>
              <a:rPr lang="pl-PL" dirty="0" smtClean="0"/>
              <a:t>Jest to kluczowa zasada procesu karnego i wszystkie inne są jej podporządkowane. Ich zadaniem jest stworzenie warunków, w których realne będzie poczynienie prawdziwych ustaleń faktycznych, a w konsekwencji wydanie decyzji sprawiedliwej. (Waltoś)</a:t>
            </a:r>
            <a:endParaRPr lang="pl-PL" dirty="0"/>
          </a:p>
        </p:txBody>
      </p:sp>
      <p:sp>
        <p:nvSpPr>
          <p:cNvPr id="3" name="Title 2"/>
          <p:cNvSpPr>
            <a:spLocks noGrp="1"/>
          </p:cNvSpPr>
          <p:nvPr>
            <p:ph type="title"/>
          </p:nvPr>
        </p:nvSpPr>
        <p:spPr/>
        <p:txBody>
          <a:bodyPr/>
          <a:lstStyle/>
          <a:p>
            <a:pPr algn="ctr"/>
            <a:r>
              <a:rPr lang="pl-PL" dirty="0" smtClean="0"/>
              <a:t>Zasada prawdy materialnej</a:t>
            </a:r>
            <a:endParaRPr lang="pl-PL" dirty="0"/>
          </a:p>
        </p:txBody>
      </p:sp>
    </p:spTree>
    <p:extLst>
      <p:ext uri="{BB962C8B-B14F-4D97-AF65-F5344CB8AC3E}">
        <p14:creationId xmlns:p14="http://schemas.microsoft.com/office/powerpoint/2010/main" val="46190257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pl-PL" dirty="0" smtClean="0"/>
              <a:t>Obowiązywanie tej zasady w polskim procesie karnym nie ma charakteru absolutnego.</a:t>
            </a:r>
          </a:p>
          <a:p>
            <a:endParaRPr lang="pl-PL" dirty="0"/>
          </a:p>
          <a:p>
            <a:r>
              <a:rPr lang="pl-PL" dirty="0" smtClean="0"/>
              <a:t>Ustalenie prawdy w procesie karnym nie możde być dokonywane przy użyciu wszelkich metod i środków działania.</a:t>
            </a:r>
          </a:p>
          <a:p>
            <a:endParaRPr lang="pl-PL" dirty="0"/>
          </a:p>
          <a:p>
            <a:r>
              <a:rPr lang="pl-PL" dirty="0" smtClean="0"/>
              <a:t>Ograniczenia w obowiązywaniu zasady prawdy materialnej w procesie karnym wynikają m.in. z zasady prawa do obrony, </a:t>
            </a:r>
            <a:r>
              <a:rPr lang="pl-PL" i="1" dirty="0" smtClean="0"/>
              <a:t>in dubio pro reo, </a:t>
            </a:r>
            <a:r>
              <a:rPr lang="pl-PL" dirty="0" smtClean="0"/>
              <a:t>immunitetów procesowych, zakazów dowodowych. </a:t>
            </a:r>
            <a:endParaRPr lang="pl-PL" dirty="0"/>
          </a:p>
        </p:txBody>
      </p:sp>
      <p:sp>
        <p:nvSpPr>
          <p:cNvPr id="3" name="Title 2"/>
          <p:cNvSpPr>
            <a:spLocks noGrp="1"/>
          </p:cNvSpPr>
          <p:nvPr>
            <p:ph type="title"/>
          </p:nvPr>
        </p:nvSpPr>
        <p:spPr/>
        <p:txBody>
          <a:bodyPr/>
          <a:lstStyle/>
          <a:p>
            <a:pPr algn="ctr"/>
            <a:r>
              <a:rPr lang="pl-PL" dirty="0" smtClean="0"/>
              <a:t>Zasada prawdy materialnej</a:t>
            </a:r>
            <a:endParaRPr lang="pl-PL" dirty="0"/>
          </a:p>
        </p:txBody>
      </p:sp>
    </p:spTree>
    <p:extLst>
      <p:ext uri="{BB962C8B-B14F-4D97-AF65-F5344CB8AC3E}">
        <p14:creationId xmlns:p14="http://schemas.microsoft.com/office/powerpoint/2010/main" val="46190257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dirty="0" smtClean="0"/>
              <a:t>„Prawdziwe ustalenia faktyczne”- zgodność ustaleń z określoną i obowiązującą procedurą. </a:t>
            </a:r>
          </a:p>
          <a:p>
            <a:pPr marL="109728" indent="0">
              <a:buNone/>
            </a:pPr>
            <a:endParaRPr lang="pl-PL" dirty="0" smtClean="0"/>
          </a:p>
          <a:p>
            <a:pPr marL="109728" indent="0">
              <a:buNone/>
            </a:pPr>
            <a:endParaRPr lang="pl-PL" dirty="0"/>
          </a:p>
          <a:p>
            <a:pPr marL="109728" indent="0">
              <a:buNone/>
            </a:pPr>
            <a:endParaRPr lang="pl-PL" dirty="0" smtClean="0"/>
          </a:p>
        </p:txBody>
      </p:sp>
      <p:sp>
        <p:nvSpPr>
          <p:cNvPr id="3" name="Title 2"/>
          <p:cNvSpPr>
            <a:spLocks noGrp="1"/>
          </p:cNvSpPr>
          <p:nvPr>
            <p:ph type="title"/>
          </p:nvPr>
        </p:nvSpPr>
        <p:spPr/>
        <p:txBody>
          <a:bodyPr/>
          <a:lstStyle/>
          <a:p>
            <a:pPr algn="ctr"/>
            <a:r>
              <a:rPr lang="pl-PL" dirty="0" smtClean="0"/>
              <a:t>Zasada prawdy materialnej</a:t>
            </a:r>
            <a:endParaRPr lang="pl-PL" dirty="0"/>
          </a:p>
        </p:txBody>
      </p:sp>
      <p:sp>
        <p:nvSpPr>
          <p:cNvPr id="4" name="Equal 3"/>
          <p:cNvSpPr/>
          <p:nvPr/>
        </p:nvSpPr>
        <p:spPr>
          <a:xfrm>
            <a:off x="4283968" y="3860319"/>
            <a:ext cx="914400" cy="9144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5" name="Rectangle 4"/>
          <p:cNvSpPr/>
          <p:nvPr/>
        </p:nvSpPr>
        <p:spPr>
          <a:xfrm>
            <a:off x="467544" y="3645024"/>
            <a:ext cx="3384376" cy="13449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smtClean="0"/>
              <a:t>Prawdziwe ustalenia</a:t>
            </a:r>
            <a:endParaRPr lang="pl-PL" b="1" dirty="0"/>
          </a:p>
        </p:txBody>
      </p:sp>
      <p:sp>
        <p:nvSpPr>
          <p:cNvPr id="6" name="Rectangle 5"/>
          <p:cNvSpPr/>
          <p:nvPr/>
        </p:nvSpPr>
        <p:spPr>
          <a:xfrm>
            <a:off x="5724128" y="3645024"/>
            <a:ext cx="3240360" cy="134499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09728" indent="0" algn="ctr">
              <a:buNone/>
            </a:pPr>
            <a:r>
              <a:rPr lang="pl-PL" b="1" dirty="0"/>
              <a:t>udowodnione w sposób przewidziany prawem procesowym</a:t>
            </a:r>
          </a:p>
        </p:txBody>
      </p:sp>
    </p:spTree>
    <p:extLst>
      <p:ext uri="{BB962C8B-B14F-4D97-AF65-F5344CB8AC3E}">
        <p14:creationId xmlns:p14="http://schemas.microsoft.com/office/powerpoint/2010/main" val="46190257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109728" indent="0">
              <a:buNone/>
            </a:pPr>
            <a:r>
              <a:rPr lang="pl-PL" b="1" dirty="0" smtClean="0"/>
              <a:t>Udowodnienie</a:t>
            </a:r>
            <a:r>
              <a:rPr lang="pl-PL" dirty="0" smtClean="0"/>
              <a:t> wymaga spełnienia dwóch warunków:</a:t>
            </a:r>
          </a:p>
          <a:p>
            <a:pPr marL="109728" indent="0">
              <a:buNone/>
            </a:pPr>
            <a:endParaRPr lang="pl-PL" dirty="0" smtClean="0"/>
          </a:p>
          <a:p>
            <a:r>
              <a:rPr lang="pl-PL" b="1" dirty="0"/>
              <a:t>o</a:t>
            </a:r>
            <a:r>
              <a:rPr lang="pl-PL" b="1" dirty="0" smtClean="0"/>
              <a:t>biektywnego- </a:t>
            </a:r>
            <a:r>
              <a:rPr lang="pl-PL" dirty="0" smtClean="0"/>
              <a:t>dowody zebrane w sprawie mają taką siłę przekonywania, że eliminują wszelkie racjonalne wątpliwości, co sprawia, że każdy rozsądny człowiek racjonalnie oceniający fakt uzna go za udowodniony;</a:t>
            </a:r>
          </a:p>
          <a:p>
            <a:pPr marL="109728" indent="0">
              <a:buNone/>
            </a:pPr>
            <a:endParaRPr lang="pl-PL" b="1" dirty="0" smtClean="0"/>
          </a:p>
          <a:p>
            <a:r>
              <a:rPr lang="pl-PL" b="1" dirty="0" smtClean="0"/>
              <a:t>subiektywnego- </a:t>
            </a:r>
            <a:r>
              <a:rPr lang="pl-PL" dirty="0" smtClean="0"/>
              <a:t>zebrane dowody wywołują u organu oceniającego całkowitą pewność, że żadna inna ewentualność nie zachodzi.</a:t>
            </a:r>
            <a:endParaRPr lang="pl-PL" dirty="0"/>
          </a:p>
        </p:txBody>
      </p:sp>
      <p:sp>
        <p:nvSpPr>
          <p:cNvPr id="3" name="Title 2"/>
          <p:cNvSpPr>
            <a:spLocks noGrp="1"/>
          </p:cNvSpPr>
          <p:nvPr>
            <p:ph type="title"/>
          </p:nvPr>
        </p:nvSpPr>
        <p:spPr/>
        <p:txBody>
          <a:bodyPr/>
          <a:lstStyle/>
          <a:p>
            <a:pPr algn="ctr"/>
            <a:r>
              <a:rPr lang="pl-PL" smtClean="0"/>
              <a:t>Zasada prawdy materialnej</a:t>
            </a:r>
            <a:endParaRPr lang="pl-PL"/>
          </a:p>
        </p:txBody>
      </p:sp>
    </p:spTree>
    <p:extLst>
      <p:ext uri="{BB962C8B-B14F-4D97-AF65-F5344CB8AC3E}">
        <p14:creationId xmlns:p14="http://schemas.microsoft.com/office/powerpoint/2010/main" val="3907086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marL="109728" indent="0">
              <a:buNone/>
            </a:pPr>
            <a:r>
              <a:rPr lang="pl-PL" dirty="0"/>
              <a:t>§ 4. Sąd dopuszcza przedstawiciela organizacji społecznej do występowania w sprawie pomimo </a:t>
            </a:r>
            <a:r>
              <a:rPr lang="pl-PL" b="1" dirty="0"/>
              <a:t>braku zgody stron</a:t>
            </a:r>
            <a:r>
              <a:rPr lang="pl-PL" dirty="0"/>
              <a:t>, jeżeli leży to w </a:t>
            </a:r>
            <a:r>
              <a:rPr lang="pl-PL" b="1" dirty="0"/>
              <a:t>interesie wymiaru sprawiedliwości</a:t>
            </a:r>
            <a:r>
              <a:rPr lang="pl-PL" dirty="0" smtClean="0"/>
              <a:t>.</a:t>
            </a:r>
          </a:p>
          <a:p>
            <a:pPr marL="109728" indent="0">
              <a:buNone/>
            </a:pPr>
            <a:r>
              <a:rPr lang="pl-PL" dirty="0"/>
              <a:t/>
            </a:r>
            <a:br>
              <a:rPr lang="pl-PL" dirty="0"/>
            </a:br>
            <a:r>
              <a:rPr lang="pl-PL" dirty="0"/>
              <a:t>§ 5. Sąd odmawia dopuszczenia przedstawiciela organizacji społecznej do występowania w sprawie, jeżeli stwierdzi, że wskazany w zgłoszeniu interes społeczny lub indywidualny nie jest objęty zadaniami statutowymi tej organizacji lub nie jest związany z rozpoznawaną sprawą</a:t>
            </a:r>
            <a:r>
              <a:rPr lang="pl-PL" dirty="0" smtClean="0"/>
              <a:t>.</a:t>
            </a:r>
          </a:p>
          <a:p>
            <a:pPr marL="109728" indent="0">
              <a:buNone/>
            </a:pPr>
            <a:r>
              <a:rPr lang="pl-PL" dirty="0"/>
              <a:t/>
            </a:r>
            <a:br>
              <a:rPr lang="pl-PL" dirty="0"/>
            </a:br>
            <a:r>
              <a:rPr lang="pl-PL" dirty="0"/>
              <a:t>§ 6. Sąd </a:t>
            </a:r>
            <a:r>
              <a:rPr lang="pl-PL" b="1" dirty="0"/>
              <a:t>może ograniczyć liczbę </a:t>
            </a:r>
            <a:r>
              <a:rPr lang="pl-PL" dirty="0"/>
              <a:t>przedstawicieli organizacji społecznych występujących w sprawie, jeżeli jest to konieczne dla zabezpieczenia prawidłowego toku postępowania. Sąd wzywa wówczas oskarżyciela i oskarżonego do wskazania nie więcej niż dwóch przedstawicieli organizacji społecznych, którzy będą mogli występować w sprawie. Jeżeli w sprawie występuje więcej niż jeden oskarżony lub więcej niż jeden oskarżyciel, każdy z nich może wskazać jednego przedstawiciela. Niewskazanie przedstawiciela uznaje się za cofnięcie zgody na jego występowanie w sprawie. Niezależnie od stanowisk stron sąd może postanowić o dalszym udziale poszczególnych przedstawicieli organizacji społecznych, jeżeli ich udział leży w interesie wymiaru sprawiedliwości.</a:t>
            </a:r>
          </a:p>
          <a:p>
            <a:pPr marL="109728" indent="0">
              <a:buNone/>
            </a:pPr>
            <a:endParaRPr lang="pl-PL" dirty="0"/>
          </a:p>
        </p:txBody>
      </p:sp>
      <p:sp>
        <p:nvSpPr>
          <p:cNvPr id="3" name="Title 2"/>
          <p:cNvSpPr>
            <a:spLocks noGrp="1"/>
          </p:cNvSpPr>
          <p:nvPr>
            <p:ph type="title"/>
          </p:nvPr>
        </p:nvSpPr>
        <p:spPr/>
        <p:txBody>
          <a:bodyPr/>
          <a:lstStyle/>
          <a:p>
            <a:pPr algn="ctr"/>
            <a:r>
              <a:rPr lang="pl-PL" dirty="0"/>
              <a:t>A</a:t>
            </a:r>
            <a:r>
              <a:rPr lang="pl-PL" dirty="0" smtClean="0"/>
              <a:t>rt. 90 k.p.k.</a:t>
            </a:r>
            <a:endParaRPr lang="pl-PL" dirty="0"/>
          </a:p>
        </p:txBody>
      </p:sp>
    </p:spTree>
    <p:extLst>
      <p:ext uri="{BB962C8B-B14F-4D97-AF65-F5344CB8AC3E}">
        <p14:creationId xmlns:p14="http://schemas.microsoft.com/office/powerpoint/2010/main" val="276751296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420888"/>
            <a:ext cx="8229600" cy="2379720"/>
          </a:xfrm>
        </p:spPr>
        <p:txBody>
          <a:bodyPr/>
          <a:lstStyle/>
          <a:p>
            <a:r>
              <a:rPr lang="pl-PL" dirty="0" smtClean="0"/>
              <a:t>Zasada prawnie niezdefiniowana</a:t>
            </a:r>
          </a:p>
          <a:p>
            <a:endParaRPr lang="pl-PL" dirty="0"/>
          </a:p>
          <a:p>
            <a:r>
              <a:rPr lang="pl-PL" dirty="0" smtClean="0"/>
              <a:t>Zasada dyrektywa</a:t>
            </a:r>
            <a:endParaRPr lang="pl-PL" dirty="0"/>
          </a:p>
        </p:txBody>
      </p:sp>
      <p:sp>
        <p:nvSpPr>
          <p:cNvPr id="3" name="Title 2"/>
          <p:cNvSpPr>
            <a:spLocks noGrp="1"/>
          </p:cNvSpPr>
          <p:nvPr>
            <p:ph type="title"/>
          </p:nvPr>
        </p:nvSpPr>
        <p:spPr/>
        <p:txBody>
          <a:bodyPr/>
          <a:lstStyle/>
          <a:p>
            <a:pPr algn="ctr"/>
            <a:r>
              <a:rPr lang="pl-PL" dirty="0" smtClean="0"/>
              <a:t>Zasada bezpośredniości</a:t>
            </a:r>
            <a:endParaRPr lang="pl-PL" dirty="0"/>
          </a:p>
        </p:txBody>
      </p:sp>
    </p:spTree>
    <p:extLst>
      <p:ext uri="{BB962C8B-B14F-4D97-AF65-F5344CB8AC3E}">
        <p14:creationId xmlns:p14="http://schemas.microsoft.com/office/powerpoint/2010/main" val="1598214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060848"/>
            <a:ext cx="8229600" cy="3027792"/>
          </a:xfrm>
        </p:spPr>
        <p:txBody>
          <a:bodyPr/>
          <a:lstStyle/>
          <a:p>
            <a:pPr marL="109728" indent="0">
              <a:buNone/>
            </a:pPr>
            <a:r>
              <a:rPr lang="pl-PL" b="1" dirty="0" smtClean="0"/>
              <a:t>Zasada bezpośredniości</a:t>
            </a:r>
            <a:r>
              <a:rPr lang="pl-PL" dirty="0" smtClean="0"/>
              <a:t>- dyrektywa, w myśl której organ procesowy powinien zetknąć się ze źródłem i środkiem dowodowym osobiście, a środkiem dowodowym, na którym opiera swe ustalenia, powinien być przede wszystkim tzw. dowód pierwotny.</a:t>
            </a:r>
            <a:endParaRPr lang="pl-PL" dirty="0"/>
          </a:p>
        </p:txBody>
      </p:sp>
      <p:sp>
        <p:nvSpPr>
          <p:cNvPr id="3" name="Title 2"/>
          <p:cNvSpPr>
            <a:spLocks noGrp="1"/>
          </p:cNvSpPr>
          <p:nvPr>
            <p:ph type="title"/>
          </p:nvPr>
        </p:nvSpPr>
        <p:spPr/>
        <p:txBody>
          <a:bodyPr/>
          <a:lstStyle/>
          <a:p>
            <a:pPr algn="ctr"/>
            <a:r>
              <a:rPr lang="pl-PL" dirty="0" smtClean="0"/>
              <a:t>Zasada bezpośredniości</a:t>
            </a:r>
            <a:endParaRPr lang="pl-PL" dirty="0"/>
          </a:p>
        </p:txBody>
      </p:sp>
    </p:spTree>
    <p:extLst>
      <p:ext uri="{BB962C8B-B14F-4D97-AF65-F5344CB8AC3E}">
        <p14:creationId xmlns:p14="http://schemas.microsoft.com/office/powerpoint/2010/main" val="290938881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2132856"/>
            <a:ext cx="8229600" cy="4525963"/>
          </a:xfrm>
        </p:spPr>
        <p:txBody>
          <a:bodyPr/>
          <a:lstStyle/>
          <a:p>
            <a:r>
              <a:rPr lang="pl-PL" dirty="0" smtClean="0"/>
              <a:t>Zasada prawnie zdefiniowana (art. 7 k.p.k.)</a:t>
            </a:r>
          </a:p>
          <a:p>
            <a:endParaRPr lang="pl-PL" dirty="0"/>
          </a:p>
          <a:p>
            <a:r>
              <a:rPr lang="pl-PL" dirty="0" smtClean="0"/>
              <a:t>Zasada pozakonstytucyjna</a:t>
            </a:r>
          </a:p>
          <a:p>
            <a:endParaRPr lang="pl-PL" dirty="0"/>
          </a:p>
          <a:p>
            <a:r>
              <a:rPr lang="pl-PL" dirty="0" smtClean="0"/>
              <a:t>Zasada dyrektywa</a:t>
            </a:r>
            <a:endParaRPr lang="pl-PL" dirty="0"/>
          </a:p>
        </p:txBody>
      </p:sp>
      <p:sp>
        <p:nvSpPr>
          <p:cNvPr id="3" name="Title 2"/>
          <p:cNvSpPr>
            <a:spLocks noGrp="1"/>
          </p:cNvSpPr>
          <p:nvPr>
            <p:ph type="title"/>
          </p:nvPr>
        </p:nvSpPr>
        <p:spPr/>
        <p:txBody>
          <a:bodyPr>
            <a:normAutofit fontScale="90000"/>
          </a:bodyPr>
          <a:lstStyle/>
          <a:p>
            <a:pPr algn="ctr"/>
            <a:r>
              <a:rPr lang="pl-PL" dirty="0" smtClean="0"/>
              <a:t>Zasada swobodnej oceny dowodów</a:t>
            </a:r>
            <a:endParaRPr lang="pl-PL" dirty="0"/>
          </a:p>
        </p:txBody>
      </p:sp>
    </p:spTree>
    <p:extLst>
      <p:ext uri="{BB962C8B-B14F-4D97-AF65-F5344CB8AC3E}">
        <p14:creationId xmlns:p14="http://schemas.microsoft.com/office/powerpoint/2010/main" val="6555351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72816"/>
            <a:ext cx="8229600" cy="3531848"/>
          </a:xfrm>
        </p:spPr>
        <p:txBody>
          <a:bodyPr/>
          <a:lstStyle/>
          <a:p>
            <a:pPr marL="109728" indent="0">
              <a:buNone/>
            </a:pPr>
            <a:r>
              <a:rPr lang="pl-PL" b="1" dirty="0" smtClean="0"/>
              <a:t>Zasada swobodnej oceny dowodów</a:t>
            </a:r>
            <a:r>
              <a:rPr lang="pl-PL" dirty="0" smtClean="0"/>
              <a:t>- dyrektywa, zgodnie z którą organy procesowe w ocenie dowodów kierują się swoim przekonaniem nieskrępowanym ustawowymi regułami oceny, ukształtowanymi pod wpływem wskazań wiedzy, doświadczenia życiowego i zasad logicznego rozumowania.</a:t>
            </a:r>
            <a:endParaRPr lang="pl-PL" dirty="0"/>
          </a:p>
        </p:txBody>
      </p:sp>
      <p:sp>
        <p:nvSpPr>
          <p:cNvPr id="3" name="Title 2"/>
          <p:cNvSpPr>
            <a:spLocks noGrp="1"/>
          </p:cNvSpPr>
          <p:nvPr>
            <p:ph type="title"/>
          </p:nvPr>
        </p:nvSpPr>
        <p:spPr/>
        <p:txBody>
          <a:bodyPr>
            <a:normAutofit fontScale="90000"/>
          </a:bodyPr>
          <a:lstStyle/>
          <a:p>
            <a:pPr algn="ctr"/>
            <a:r>
              <a:rPr lang="pl-PL" dirty="0" smtClean="0"/>
              <a:t>Zasada swobodnej oceny dowodów</a:t>
            </a:r>
            <a:endParaRPr lang="pl-PL" dirty="0"/>
          </a:p>
        </p:txBody>
      </p:sp>
    </p:spTree>
    <p:extLst>
      <p:ext uri="{BB962C8B-B14F-4D97-AF65-F5344CB8AC3E}">
        <p14:creationId xmlns:p14="http://schemas.microsoft.com/office/powerpoint/2010/main" val="1757994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pl-PL" dirty="0" smtClean="0"/>
              <a:t>Określana jest także mianem </a:t>
            </a:r>
            <a:r>
              <a:rPr lang="pl-PL" b="1" dirty="0" smtClean="0"/>
              <a:t>zasady kontrolowanej oceny dowodów</a:t>
            </a:r>
            <a:r>
              <a:rPr lang="pl-PL" dirty="0" smtClean="0"/>
              <a:t>, która wyraża się w dwóch aspektach.</a:t>
            </a:r>
            <a:endParaRPr lang="pl-PL" b="1" dirty="0" smtClean="0"/>
          </a:p>
          <a:p>
            <a:pPr marL="109728" indent="0">
              <a:buNone/>
            </a:pPr>
            <a:endParaRPr lang="pl-PL" dirty="0" smtClean="0"/>
          </a:p>
          <a:p>
            <a:r>
              <a:rPr lang="pl-PL" dirty="0" smtClean="0"/>
              <a:t>Po pierwsze, wyraża się w tym, że organ procesowy musi uzasadnić, dlaczego oparł się na jednych, a nie na innych dowodach oraz dlaczego nie uznał dowodów przeciwnych. </a:t>
            </a:r>
          </a:p>
          <a:p>
            <a:pPr marL="109728" indent="0">
              <a:buNone/>
            </a:pPr>
            <a:endParaRPr lang="pl-PL" dirty="0"/>
          </a:p>
          <a:p>
            <a:r>
              <a:rPr lang="pl-PL" dirty="0" smtClean="0"/>
              <a:t>Drugi aspekt odnosi się do tego, że organ odwoławczy kontroluje swobodną ocenę dowodów dokonaną przez organ pierwszej instancji.</a:t>
            </a:r>
            <a:endParaRPr lang="pl-PL" dirty="0"/>
          </a:p>
        </p:txBody>
      </p:sp>
      <p:sp>
        <p:nvSpPr>
          <p:cNvPr id="3" name="Title 2"/>
          <p:cNvSpPr>
            <a:spLocks noGrp="1"/>
          </p:cNvSpPr>
          <p:nvPr>
            <p:ph type="title"/>
          </p:nvPr>
        </p:nvSpPr>
        <p:spPr/>
        <p:txBody>
          <a:bodyPr>
            <a:normAutofit fontScale="90000"/>
          </a:bodyPr>
          <a:lstStyle/>
          <a:p>
            <a:pPr algn="ctr"/>
            <a:r>
              <a:rPr lang="pl-PL" dirty="0" smtClean="0"/>
              <a:t>Zasada swobodnej oceny dowodów</a:t>
            </a:r>
            <a:endParaRPr lang="pl-PL" dirty="0"/>
          </a:p>
        </p:txBody>
      </p:sp>
    </p:spTree>
    <p:extLst>
      <p:ext uri="{BB962C8B-B14F-4D97-AF65-F5344CB8AC3E}">
        <p14:creationId xmlns:p14="http://schemas.microsoft.com/office/powerpoint/2010/main" val="94684370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pl-PL" dirty="0" smtClean="0"/>
              <a:t>Określana jest także jako </a:t>
            </a:r>
            <a:r>
              <a:rPr lang="pl-PL" b="1" dirty="0" smtClean="0"/>
              <a:t>zasada racjonalnej oceny dowodów</a:t>
            </a:r>
          </a:p>
          <a:p>
            <a:pPr marL="109728" indent="0">
              <a:buNone/>
            </a:pPr>
            <a:endParaRPr lang="pl-PL" b="1" dirty="0" smtClean="0"/>
          </a:p>
          <a:p>
            <a:r>
              <a:rPr lang="pl-PL" dirty="0" smtClean="0"/>
              <a:t>od organu procesowego wymaga się, aby nie poddawał się irracjonalnym procesom myślowym w czasie oceny dowodów;</a:t>
            </a:r>
          </a:p>
          <a:p>
            <a:endParaRPr lang="pl-PL" dirty="0"/>
          </a:p>
          <a:p>
            <a:r>
              <a:rPr lang="pl-PL" dirty="0" smtClean="0"/>
              <a:t>ma się nie kierować uczuciami, emocjami, ani uprzedzeniami.</a:t>
            </a:r>
            <a:endParaRPr lang="pl-PL" dirty="0"/>
          </a:p>
        </p:txBody>
      </p:sp>
      <p:sp>
        <p:nvSpPr>
          <p:cNvPr id="3" name="Title 2"/>
          <p:cNvSpPr>
            <a:spLocks noGrp="1"/>
          </p:cNvSpPr>
          <p:nvPr>
            <p:ph type="title"/>
          </p:nvPr>
        </p:nvSpPr>
        <p:spPr/>
        <p:txBody>
          <a:bodyPr>
            <a:normAutofit fontScale="90000"/>
          </a:bodyPr>
          <a:lstStyle/>
          <a:p>
            <a:r>
              <a:rPr lang="pl-PL" dirty="0" smtClean="0"/>
              <a:t>Zasada swobodnej oceny dowodów</a:t>
            </a:r>
            <a:endParaRPr lang="pl-PL" dirty="0"/>
          </a:p>
        </p:txBody>
      </p:sp>
    </p:spTree>
    <p:extLst>
      <p:ext uri="{BB962C8B-B14F-4D97-AF65-F5344CB8AC3E}">
        <p14:creationId xmlns:p14="http://schemas.microsoft.com/office/powerpoint/2010/main" val="127052257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b="1" dirty="0" smtClean="0"/>
              <a:t>ocena aprioryczna</a:t>
            </a:r>
            <a:r>
              <a:rPr lang="pl-PL" dirty="0" smtClean="0"/>
              <a:t>- poprzedza przeprowadzenie dowodu; polega na badaniu przydatności dowodu dla udowodnienia danej kwestii; także pod kątem dopuszczalności dowodu</a:t>
            </a:r>
            <a:endParaRPr lang="pl-PL" b="1" dirty="0" smtClean="0"/>
          </a:p>
          <a:p>
            <a:endParaRPr lang="pl-PL" dirty="0"/>
          </a:p>
          <a:p>
            <a:r>
              <a:rPr lang="pl-PL" b="1" dirty="0" smtClean="0"/>
              <a:t>ocena aposterioryczna- </a:t>
            </a:r>
            <a:r>
              <a:rPr lang="pl-PL" dirty="0" smtClean="0"/>
              <a:t>dokonana po przeprowadzeniu dowodu.</a:t>
            </a:r>
            <a:endParaRPr lang="pl-PL" b="1" dirty="0"/>
          </a:p>
        </p:txBody>
      </p:sp>
      <p:sp>
        <p:nvSpPr>
          <p:cNvPr id="3" name="Title 2"/>
          <p:cNvSpPr>
            <a:spLocks noGrp="1"/>
          </p:cNvSpPr>
          <p:nvPr>
            <p:ph type="title"/>
          </p:nvPr>
        </p:nvSpPr>
        <p:spPr/>
        <p:txBody>
          <a:bodyPr>
            <a:normAutofit fontScale="90000"/>
          </a:bodyPr>
          <a:lstStyle/>
          <a:p>
            <a:pPr algn="ctr"/>
            <a:r>
              <a:rPr lang="pl-PL" dirty="0" smtClean="0"/>
              <a:t>Zasada swobodnej oceny dowodów</a:t>
            </a:r>
            <a:endParaRPr lang="pl-PL" dirty="0"/>
          </a:p>
        </p:txBody>
      </p:sp>
    </p:spTree>
    <p:extLst>
      <p:ext uri="{BB962C8B-B14F-4D97-AF65-F5344CB8AC3E}">
        <p14:creationId xmlns:p14="http://schemas.microsoft.com/office/powerpoint/2010/main" val="13063610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109728" indent="0" algn="ctr">
              <a:buNone/>
            </a:pPr>
            <a:r>
              <a:rPr lang="pl-PL" b="1" dirty="0" smtClean="0"/>
              <a:t>Czynniki wpływające na przekonanie oceniającego (art.7 k.p.k.)</a:t>
            </a:r>
          </a:p>
          <a:p>
            <a:pPr marL="109728" indent="0" algn="ctr">
              <a:buNone/>
            </a:pPr>
            <a:endParaRPr lang="pl-PL" b="1" dirty="0" smtClean="0"/>
          </a:p>
          <a:p>
            <a:r>
              <a:rPr lang="pl-PL" b="1" dirty="0" smtClean="0"/>
              <a:t>wszystkie przeprowadzone dowody</a:t>
            </a:r>
            <a:r>
              <a:rPr lang="pl-PL" dirty="0" smtClean="0"/>
              <a:t>→ niedopuszczalne jest pomijanie jakichkolwiek  istotnych dla wydania orzeczenia dowodów;</a:t>
            </a:r>
          </a:p>
          <a:p>
            <a:pPr marL="109728" indent="0">
              <a:buNone/>
            </a:pPr>
            <a:endParaRPr lang="pl-PL" dirty="0" smtClean="0"/>
          </a:p>
          <a:p>
            <a:r>
              <a:rPr lang="pl-PL" b="1" dirty="0" smtClean="0"/>
              <a:t>zasady prawidłowego rozumowania</a:t>
            </a:r>
            <a:r>
              <a:rPr lang="pl-PL" dirty="0" smtClean="0"/>
              <a:t>→ reguły logiki formalnej;</a:t>
            </a:r>
          </a:p>
          <a:p>
            <a:pPr marL="109728" indent="0">
              <a:buNone/>
            </a:pPr>
            <a:endParaRPr lang="pl-PL" dirty="0" smtClean="0"/>
          </a:p>
          <a:p>
            <a:r>
              <a:rPr lang="pl-PL" b="1" dirty="0" smtClean="0"/>
              <a:t>wskazania wiedzy</a:t>
            </a:r>
            <a:r>
              <a:rPr lang="pl-PL" dirty="0" smtClean="0"/>
              <a:t>→ stan nauki w danej dziedzinie;</a:t>
            </a:r>
          </a:p>
          <a:p>
            <a:pPr marL="109728" indent="0">
              <a:buNone/>
            </a:pPr>
            <a:endParaRPr lang="pl-PL" dirty="0" smtClean="0"/>
          </a:p>
          <a:p>
            <a:r>
              <a:rPr lang="pl-PL" b="1" dirty="0" smtClean="0"/>
              <a:t>wskazania płynące z doświadczenia życiowego oceniającego dowody</a:t>
            </a:r>
            <a:r>
              <a:rPr lang="pl-PL" dirty="0" smtClean="0"/>
              <a:t>. </a:t>
            </a:r>
            <a:endParaRPr lang="pl-PL" dirty="0"/>
          </a:p>
        </p:txBody>
      </p:sp>
      <p:sp>
        <p:nvSpPr>
          <p:cNvPr id="3" name="Title 2"/>
          <p:cNvSpPr>
            <a:spLocks noGrp="1"/>
          </p:cNvSpPr>
          <p:nvPr>
            <p:ph type="title"/>
          </p:nvPr>
        </p:nvSpPr>
        <p:spPr/>
        <p:txBody>
          <a:bodyPr>
            <a:normAutofit fontScale="90000"/>
          </a:bodyPr>
          <a:lstStyle/>
          <a:p>
            <a:pPr algn="ctr"/>
            <a:r>
              <a:rPr lang="pl-PL" dirty="0" smtClean="0"/>
              <a:t>Zasada swobodnej oceny dowodów</a:t>
            </a:r>
            <a:endParaRPr lang="pl-PL" dirty="0"/>
          </a:p>
        </p:txBody>
      </p:sp>
    </p:spTree>
    <p:extLst>
      <p:ext uri="{BB962C8B-B14F-4D97-AF65-F5344CB8AC3E}">
        <p14:creationId xmlns:p14="http://schemas.microsoft.com/office/powerpoint/2010/main" val="171036886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700808"/>
            <a:ext cx="8229600" cy="4525963"/>
          </a:xfrm>
        </p:spPr>
        <p:txBody>
          <a:bodyPr/>
          <a:lstStyle/>
          <a:p>
            <a:r>
              <a:rPr lang="pl-PL" dirty="0" smtClean="0"/>
              <a:t>Zasada domniemania niewinności</a:t>
            </a:r>
          </a:p>
          <a:p>
            <a:pPr marL="109728" indent="0">
              <a:buNone/>
            </a:pPr>
            <a:endParaRPr lang="pl-PL" dirty="0" smtClean="0"/>
          </a:p>
          <a:p>
            <a:endParaRPr lang="pl-PL" dirty="0"/>
          </a:p>
          <a:p>
            <a:r>
              <a:rPr lang="pl-PL" dirty="0" smtClean="0"/>
              <a:t>Zasada </a:t>
            </a:r>
            <a:r>
              <a:rPr lang="pl-PL" i="1" dirty="0" smtClean="0"/>
              <a:t>in dubio pro reo</a:t>
            </a:r>
          </a:p>
          <a:p>
            <a:pPr marL="109728" indent="0">
              <a:buNone/>
            </a:pPr>
            <a:endParaRPr lang="pl-PL" i="1" dirty="0" smtClean="0"/>
          </a:p>
          <a:p>
            <a:endParaRPr lang="pl-PL" i="1" dirty="0"/>
          </a:p>
          <a:p>
            <a:r>
              <a:rPr lang="pl-PL" dirty="0" smtClean="0"/>
              <a:t>Zasada prawa do obrony</a:t>
            </a:r>
            <a:endParaRPr lang="pl-PL" dirty="0"/>
          </a:p>
        </p:txBody>
      </p:sp>
      <p:sp>
        <p:nvSpPr>
          <p:cNvPr id="3" name="Title 2"/>
          <p:cNvSpPr>
            <a:spLocks noGrp="1"/>
          </p:cNvSpPr>
          <p:nvPr>
            <p:ph type="title"/>
          </p:nvPr>
        </p:nvSpPr>
        <p:spPr/>
        <p:txBody>
          <a:bodyPr>
            <a:normAutofit fontScale="90000"/>
          </a:bodyPr>
          <a:lstStyle/>
          <a:p>
            <a:pPr algn="ctr"/>
            <a:r>
              <a:rPr lang="pl-PL" dirty="0" smtClean="0"/>
              <a:t>Zasady gwarancyjne oskarżonego</a:t>
            </a:r>
            <a:endParaRPr lang="pl-PL" dirty="0"/>
          </a:p>
        </p:txBody>
      </p:sp>
    </p:spTree>
    <p:extLst>
      <p:ext uri="{BB962C8B-B14F-4D97-AF65-F5344CB8AC3E}">
        <p14:creationId xmlns:p14="http://schemas.microsoft.com/office/powerpoint/2010/main" val="334244459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dirty="0" smtClean="0"/>
              <a:t>Zasada prawnie zdefiniowana (art. 5 </a:t>
            </a:r>
            <a:r>
              <a:rPr lang="pl-PL" dirty="0"/>
              <a:t>§ </a:t>
            </a:r>
            <a:r>
              <a:rPr lang="pl-PL" dirty="0" smtClean="0"/>
              <a:t>1 k.p.k.)</a:t>
            </a:r>
          </a:p>
          <a:p>
            <a:endParaRPr lang="pl-PL" dirty="0"/>
          </a:p>
          <a:p>
            <a:r>
              <a:rPr lang="pl-PL" dirty="0" smtClean="0"/>
              <a:t>Zasada konstytucyjna (art. 42 ust. 3 Konstytucji)</a:t>
            </a:r>
          </a:p>
          <a:p>
            <a:endParaRPr lang="pl-PL" dirty="0"/>
          </a:p>
          <a:p>
            <a:r>
              <a:rPr lang="pl-PL" dirty="0" smtClean="0"/>
              <a:t>art. 6 ust. 2 EKPCz</a:t>
            </a:r>
          </a:p>
          <a:p>
            <a:pPr marL="109728" indent="0">
              <a:buNone/>
            </a:pPr>
            <a:endParaRPr lang="pl-PL" dirty="0"/>
          </a:p>
        </p:txBody>
      </p:sp>
      <p:sp>
        <p:nvSpPr>
          <p:cNvPr id="3" name="Title 2"/>
          <p:cNvSpPr>
            <a:spLocks noGrp="1"/>
          </p:cNvSpPr>
          <p:nvPr>
            <p:ph type="title"/>
          </p:nvPr>
        </p:nvSpPr>
        <p:spPr/>
        <p:txBody>
          <a:bodyPr>
            <a:normAutofit fontScale="90000"/>
          </a:bodyPr>
          <a:lstStyle/>
          <a:p>
            <a:pPr algn="ctr"/>
            <a:r>
              <a:rPr lang="pl-PL" dirty="0" smtClean="0"/>
              <a:t>Zasada domniemania niewinności</a:t>
            </a:r>
            <a:endParaRPr lang="pl-PL" dirty="0"/>
          </a:p>
        </p:txBody>
      </p:sp>
    </p:spTree>
    <p:extLst>
      <p:ext uri="{BB962C8B-B14F-4D97-AF65-F5344CB8AC3E}">
        <p14:creationId xmlns:p14="http://schemas.microsoft.com/office/powerpoint/2010/main" val="4169912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dirty="0" smtClean="0"/>
              <a:t>Zasada prawnie zdefiniowana (art. 8 k.p.k.)</a:t>
            </a:r>
          </a:p>
          <a:p>
            <a:pPr marL="109728" indent="0">
              <a:buNone/>
            </a:pPr>
            <a:endParaRPr lang="pl-PL" dirty="0" smtClean="0"/>
          </a:p>
          <a:p>
            <a:r>
              <a:rPr lang="pl-PL" dirty="0" smtClean="0"/>
              <a:t>Zasada pozakonstytucyjna</a:t>
            </a:r>
          </a:p>
          <a:p>
            <a:pPr marL="109728" indent="0">
              <a:buNone/>
            </a:pPr>
            <a:endParaRPr lang="pl-PL" dirty="0" smtClean="0"/>
          </a:p>
          <a:p>
            <a:r>
              <a:rPr lang="pl-PL" dirty="0" smtClean="0"/>
              <a:t>Wyraża dyrektywę, w myśl której sąd karny samodzielnie kształtuje zarówno faktyczną, jak i prawną podstawę każdego rozstrzygnięcia.</a:t>
            </a:r>
          </a:p>
        </p:txBody>
      </p:sp>
      <p:sp>
        <p:nvSpPr>
          <p:cNvPr id="3" name="Title 2"/>
          <p:cNvSpPr>
            <a:spLocks noGrp="1"/>
          </p:cNvSpPr>
          <p:nvPr>
            <p:ph type="title"/>
          </p:nvPr>
        </p:nvSpPr>
        <p:spPr/>
        <p:txBody>
          <a:bodyPr>
            <a:normAutofit fontScale="90000"/>
          </a:bodyPr>
          <a:lstStyle/>
          <a:p>
            <a:pPr algn="ctr"/>
            <a:r>
              <a:rPr lang="pl-PL" dirty="0" smtClean="0"/>
              <a:t>Zasada samodzielności jurysdykcyjnej sądu karnego</a:t>
            </a:r>
            <a:endParaRPr lang="pl-PL" dirty="0"/>
          </a:p>
        </p:txBody>
      </p:sp>
    </p:spTree>
    <p:extLst>
      <p:ext uri="{BB962C8B-B14F-4D97-AF65-F5344CB8AC3E}">
        <p14:creationId xmlns:p14="http://schemas.microsoft.com/office/powerpoint/2010/main" val="77332013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2060848"/>
            <a:ext cx="8229600" cy="2952328"/>
          </a:xfrm>
        </p:spPr>
        <p:txBody>
          <a:bodyPr/>
          <a:lstStyle/>
          <a:p>
            <a:pPr marL="109728" indent="0">
              <a:buNone/>
            </a:pPr>
            <a:r>
              <a:rPr lang="pl-PL" b="1" dirty="0" smtClean="0"/>
              <a:t>Zasada domniemania niewinności </a:t>
            </a:r>
            <a:r>
              <a:rPr lang="pl-PL" dirty="0" smtClean="0"/>
              <a:t>wyraża regułę, zgodnie z którą nikt nie może być uznany za winnego, dopóki jego wina nie zostanie stwierdzona prawomocnym wyrokiem sądu.</a:t>
            </a:r>
            <a:endParaRPr lang="pl-PL" dirty="0"/>
          </a:p>
        </p:txBody>
      </p:sp>
      <p:sp>
        <p:nvSpPr>
          <p:cNvPr id="3" name="Title 2"/>
          <p:cNvSpPr>
            <a:spLocks noGrp="1"/>
          </p:cNvSpPr>
          <p:nvPr>
            <p:ph type="title"/>
          </p:nvPr>
        </p:nvSpPr>
        <p:spPr/>
        <p:txBody>
          <a:bodyPr>
            <a:normAutofit fontScale="90000"/>
          </a:bodyPr>
          <a:lstStyle/>
          <a:p>
            <a:pPr algn="ctr"/>
            <a:r>
              <a:rPr lang="pl-PL" dirty="0" smtClean="0"/>
              <a:t>Zasada domniemania niewinności</a:t>
            </a:r>
            <a:endParaRPr lang="pl-PL" dirty="0"/>
          </a:p>
        </p:txBody>
      </p:sp>
    </p:spTree>
    <p:extLst>
      <p:ext uri="{BB962C8B-B14F-4D97-AF65-F5344CB8AC3E}">
        <p14:creationId xmlns:p14="http://schemas.microsoft.com/office/powerpoint/2010/main" val="164052807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pl-PL" dirty="0" smtClean="0"/>
              <a:t>domniemaniem niewinności chroniony jest każdy człowiek, a nie tylko podejrzany (oskarżony);</a:t>
            </a:r>
          </a:p>
          <a:p>
            <a:endParaRPr lang="pl-PL" dirty="0"/>
          </a:p>
          <a:p>
            <a:r>
              <a:rPr lang="pl-PL" dirty="0" smtClean="0"/>
              <a:t>jest to domniemanie wzruszalne; wzruszeniem tego domniemania może być tylko „udowodnienie winy” i stwierdzenie jej prawomocnym wyrokiem;</a:t>
            </a:r>
          </a:p>
          <a:p>
            <a:endParaRPr lang="pl-PL" dirty="0"/>
          </a:p>
          <a:p>
            <a:r>
              <a:rPr lang="pl-PL" dirty="0" smtClean="0"/>
              <a:t>adresatami tej zasady są organy postępowania karnego oraz inne organy władzy publicznej i funkcjonariusze państwa;</a:t>
            </a:r>
          </a:p>
          <a:p>
            <a:endParaRPr lang="pl-PL" dirty="0"/>
          </a:p>
          <a:p>
            <a:r>
              <a:rPr lang="pl-PL" dirty="0" smtClean="0"/>
              <a:t>w szerszym ujęciu (w aspekcie pozaprocesowym) uznaje się, iż adresatem tej zasady jest całe społeczeństwo.</a:t>
            </a:r>
            <a:endParaRPr lang="pl-PL" dirty="0"/>
          </a:p>
        </p:txBody>
      </p:sp>
      <p:sp>
        <p:nvSpPr>
          <p:cNvPr id="3" name="Title 2"/>
          <p:cNvSpPr>
            <a:spLocks noGrp="1"/>
          </p:cNvSpPr>
          <p:nvPr>
            <p:ph type="title"/>
          </p:nvPr>
        </p:nvSpPr>
        <p:spPr/>
        <p:txBody>
          <a:bodyPr>
            <a:normAutofit fontScale="90000"/>
          </a:bodyPr>
          <a:lstStyle/>
          <a:p>
            <a:pPr algn="ctr"/>
            <a:r>
              <a:rPr lang="pl-PL" dirty="0" smtClean="0"/>
              <a:t>Zasada domniemania niewinności</a:t>
            </a:r>
            <a:endParaRPr lang="pl-PL" dirty="0"/>
          </a:p>
        </p:txBody>
      </p:sp>
    </p:spTree>
    <p:extLst>
      <p:ext uri="{BB962C8B-B14F-4D97-AF65-F5344CB8AC3E}">
        <p14:creationId xmlns:p14="http://schemas.microsoft.com/office/powerpoint/2010/main" val="61748456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pl-PL" dirty="0" smtClean="0"/>
              <a:t>art. 5 </a:t>
            </a:r>
            <a:r>
              <a:rPr lang="pl-PL" dirty="0"/>
              <a:t>§ </a:t>
            </a:r>
            <a:r>
              <a:rPr lang="pl-PL" dirty="0" smtClean="0"/>
              <a:t>2 k.p.k.</a:t>
            </a:r>
          </a:p>
          <a:p>
            <a:endParaRPr lang="pl-PL" dirty="0"/>
          </a:p>
          <a:p>
            <a:r>
              <a:rPr lang="pl-PL" dirty="0" smtClean="0"/>
              <a:t>jest konsekwencją obowiązywania zasady domniemania niewinności;</a:t>
            </a:r>
          </a:p>
          <a:p>
            <a:endParaRPr lang="pl-PL" dirty="0"/>
          </a:p>
          <a:p>
            <a:r>
              <a:rPr lang="pl-PL" dirty="0" smtClean="0"/>
              <a:t>znajduje zastosowanie, gdy wątpliwości co do sposobu rozstrzygnięcia określonej kwestii faktycznej lub prawnej nie można usunąć, a więc w sytuacji, gdy wyczerpana została możliwość dokonania ustaleń faktycznych na podstawie swobodnej oceny dowodów.</a:t>
            </a:r>
            <a:endParaRPr lang="pl-PL" dirty="0"/>
          </a:p>
        </p:txBody>
      </p:sp>
      <p:sp>
        <p:nvSpPr>
          <p:cNvPr id="3" name="Title 2"/>
          <p:cNvSpPr>
            <a:spLocks noGrp="1"/>
          </p:cNvSpPr>
          <p:nvPr>
            <p:ph type="title"/>
          </p:nvPr>
        </p:nvSpPr>
        <p:spPr/>
        <p:txBody>
          <a:bodyPr/>
          <a:lstStyle/>
          <a:p>
            <a:pPr algn="ctr"/>
            <a:r>
              <a:rPr lang="pl-PL" dirty="0" smtClean="0"/>
              <a:t>Zasada in dubio pro reo</a:t>
            </a:r>
            <a:endParaRPr lang="pl-PL" dirty="0"/>
          </a:p>
        </p:txBody>
      </p:sp>
    </p:spTree>
    <p:extLst>
      <p:ext uri="{BB962C8B-B14F-4D97-AF65-F5344CB8AC3E}">
        <p14:creationId xmlns:p14="http://schemas.microsoft.com/office/powerpoint/2010/main" val="29866350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b="1" dirty="0" smtClean="0"/>
              <a:t>Zasada prawa do obrony</a:t>
            </a:r>
            <a:r>
              <a:rPr lang="pl-PL" dirty="0" smtClean="0"/>
              <a:t>- dyrektywa, w myśl której oskarżony ma prawo bronić swoich interesów w procesie i korzystać z pomocy obrońcy.</a:t>
            </a:r>
          </a:p>
          <a:p>
            <a:endParaRPr lang="pl-PL" dirty="0"/>
          </a:p>
          <a:p>
            <a:r>
              <a:rPr lang="pl-PL" dirty="0" smtClean="0"/>
              <a:t>art. 42 ust. 2 </a:t>
            </a:r>
            <a:r>
              <a:rPr lang="pl-PL" dirty="0" smtClean="0"/>
              <a:t>Konstytucji</a:t>
            </a:r>
          </a:p>
          <a:p>
            <a:endParaRPr lang="pl-PL" dirty="0"/>
          </a:p>
          <a:p>
            <a:r>
              <a:rPr lang="pl-PL" dirty="0" smtClean="0"/>
              <a:t>Art. 6 k.p.k.</a:t>
            </a:r>
            <a:endParaRPr lang="pl-PL" dirty="0"/>
          </a:p>
        </p:txBody>
      </p:sp>
      <p:sp>
        <p:nvSpPr>
          <p:cNvPr id="3" name="Title 2"/>
          <p:cNvSpPr>
            <a:spLocks noGrp="1"/>
          </p:cNvSpPr>
          <p:nvPr>
            <p:ph type="title"/>
          </p:nvPr>
        </p:nvSpPr>
        <p:spPr/>
        <p:txBody>
          <a:bodyPr/>
          <a:lstStyle/>
          <a:p>
            <a:pPr algn="ctr"/>
            <a:r>
              <a:rPr lang="pl-PL" dirty="0" smtClean="0"/>
              <a:t>Zasada prawa do obrony</a:t>
            </a:r>
            <a:endParaRPr lang="pl-PL" dirty="0"/>
          </a:p>
        </p:txBody>
      </p:sp>
    </p:spTree>
    <p:extLst>
      <p:ext uri="{BB962C8B-B14F-4D97-AF65-F5344CB8AC3E}">
        <p14:creationId xmlns:p14="http://schemas.microsoft.com/office/powerpoint/2010/main" val="381285391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dirty="0" smtClean="0"/>
              <a:t>Na prawo do obrony składa się zespół uprawnień procesowych pozwalających dokonać czynności zmierzających do odparcia oskarżenia lub złagodzenia odpowiedzialności.</a:t>
            </a:r>
          </a:p>
          <a:p>
            <a:endParaRPr lang="pl-PL" dirty="0"/>
          </a:p>
          <a:p>
            <a:r>
              <a:rPr lang="pl-PL" dirty="0" smtClean="0"/>
              <a:t>Art. 6 k.p.k. zapewnia prawo do obrony w znaczeniu materialnym i formalnym, prawo do zachowania biernego oraz aktywnego.</a:t>
            </a:r>
            <a:endParaRPr lang="pl-PL" dirty="0"/>
          </a:p>
        </p:txBody>
      </p:sp>
      <p:sp>
        <p:nvSpPr>
          <p:cNvPr id="3" name="Title 2"/>
          <p:cNvSpPr>
            <a:spLocks noGrp="1"/>
          </p:cNvSpPr>
          <p:nvPr>
            <p:ph type="title"/>
          </p:nvPr>
        </p:nvSpPr>
        <p:spPr/>
        <p:txBody>
          <a:bodyPr/>
          <a:lstStyle/>
          <a:p>
            <a:pPr algn="ctr"/>
            <a:r>
              <a:rPr lang="pl-PL" dirty="0" smtClean="0"/>
              <a:t>Zasada prawa do obrony</a:t>
            </a:r>
            <a:endParaRPr lang="pl-PL" dirty="0"/>
          </a:p>
        </p:txBody>
      </p:sp>
    </p:spTree>
    <p:extLst>
      <p:ext uri="{BB962C8B-B14F-4D97-AF65-F5344CB8AC3E}">
        <p14:creationId xmlns:p14="http://schemas.microsoft.com/office/powerpoint/2010/main" val="2361765041"/>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l-PL" dirty="0" smtClean="0"/>
              <a:t>Zasada prawa do obrony</a:t>
            </a:r>
            <a:endParaRPr lang="pl-PL" dirty="0"/>
          </a:p>
        </p:txBody>
      </p:sp>
      <p:sp>
        <p:nvSpPr>
          <p:cNvPr id="5" name="Content Placeholder 4"/>
          <p:cNvSpPr>
            <a:spLocks noGrp="1"/>
          </p:cNvSpPr>
          <p:nvPr>
            <p:ph sz="quarter" idx="2"/>
          </p:nvPr>
        </p:nvSpPr>
        <p:spPr/>
        <p:txBody>
          <a:bodyPr>
            <a:normAutofit lnSpcReduction="10000"/>
          </a:bodyPr>
          <a:lstStyle/>
          <a:p>
            <a:pPr marL="109728" indent="0" algn="ctr">
              <a:buNone/>
            </a:pPr>
            <a:r>
              <a:rPr lang="pl-PL" b="1" dirty="0" smtClean="0"/>
              <a:t>OBRONA MATERIALNA</a:t>
            </a:r>
          </a:p>
          <a:p>
            <a:pPr marL="109728" indent="0" algn="ctr">
              <a:buNone/>
            </a:pPr>
            <a:endParaRPr lang="pl-PL" dirty="0" smtClean="0"/>
          </a:p>
          <a:p>
            <a:pPr marL="109728" indent="0" algn="ctr">
              <a:buNone/>
            </a:pPr>
            <a:r>
              <a:rPr lang="pl-PL" dirty="0" smtClean="0"/>
              <a:t>podejmowanie przez jakąkolwiek osobę wszelkich czynności procesowych w celu ochrony interesów oskarżonego w procesie.</a:t>
            </a:r>
          </a:p>
          <a:p>
            <a:pPr marL="109728" indent="0" algn="ctr">
              <a:buNone/>
            </a:pPr>
            <a:endParaRPr lang="pl-PL" dirty="0" smtClean="0"/>
          </a:p>
          <a:p>
            <a:r>
              <a:rPr lang="pl-PL" dirty="0" smtClean="0"/>
              <a:t>Art. 74 § 1 k.p.k.</a:t>
            </a:r>
          </a:p>
          <a:p>
            <a:endParaRPr lang="pl-PL" dirty="0"/>
          </a:p>
          <a:p>
            <a:endParaRPr lang="pl-PL" dirty="0"/>
          </a:p>
        </p:txBody>
      </p:sp>
      <p:sp>
        <p:nvSpPr>
          <p:cNvPr id="6" name="Content Placeholder 5"/>
          <p:cNvSpPr>
            <a:spLocks noGrp="1"/>
          </p:cNvSpPr>
          <p:nvPr>
            <p:ph sz="quarter" idx="4"/>
          </p:nvPr>
        </p:nvSpPr>
        <p:spPr/>
        <p:txBody>
          <a:bodyPr>
            <a:normAutofit fontScale="85000" lnSpcReduction="20000"/>
          </a:bodyPr>
          <a:lstStyle/>
          <a:p>
            <a:pPr marL="109728" indent="0" algn="ctr">
              <a:buNone/>
            </a:pPr>
            <a:r>
              <a:rPr lang="pl-PL" b="1" dirty="0" smtClean="0"/>
              <a:t>OBRONA FORMALNA</a:t>
            </a:r>
          </a:p>
          <a:p>
            <a:pPr marL="109728" indent="0" algn="ctr">
              <a:buNone/>
            </a:pPr>
            <a:endParaRPr lang="pl-PL" b="1" dirty="0"/>
          </a:p>
          <a:p>
            <a:pPr marL="109728" indent="0" algn="ctr">
              <a:buNone/>
            </a:pPr>
            <a:endParaRPr lang="pl-PL" dirty="0" smtClean="0"/>
          </a:p>
          <a:p>
            <a:pPr marL="109728" indent="0" algn="ctr">
              <a:buNone/>
            </a:pPr>
            <a:r>
              <a:rPr lang="pl-PL" dirty="0" smtClean="0"/>
              <a:t>korzystanie z pomocy obrońcy przez oskarżonego</a:t>
            </a:r>
          </a:p>
          <a:p>
            <a:pPr marL="109728" indent="0" algn="ctr">
              <a:buNone/>
            </a:pPr>
            <a:endParaRPr lang="pl-PL" dirty="0"/>
          </a:p>
          <a:p>
            <a:r>
              <a:rPr lang="pl-PL" dirty="0" smtClean="0"/>
              <a:t>Uprawnienie do wyboru obrońcy (art. 83 § 1 k.p.k.)</a:t>
            </a:r>
          </a:p>
          <a:p>
            <a:endParaRPr lang="pl-PL" dirty="0" smtClean="0"/>
          </a:p>
          <a:p>
            <a:r>
              <a:rPr lang="pl-PL" dirty="0" smtClean="0"/>
              <a:t>Uprawnienie do korzystania z pomocy obrońcy z urzędu (art. 78-81 k.p.k.)</a:t>
            </a:r>
          </a:p>
          <a:p>
            <a:endParaRPr lang="pl-PL" dirty="0"/>
          </a:p>
          <a:p>
            <a:r>
              <a:rPr lang="pl-PL" dirty="0" smtClean="0"/>
              <a:t>Obrona obligatoryjna (art. 79, 80, 451, 548 k.p.k.). </a:t>
            </a:r>
          </a:p>
        </p:txBody>
      </p:sp>
    </p:spTree>
    <p:extLst>
      <p:ext uri="{BB962C8B-B14F-4D97-AF65-F5344CB8AC3E}">
        <p14:creationId xmlns:p14="http://schemas.microsoft.com/office/powerpoint/2010/main" val="3823739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pl-PL" dirty="0" smtClean="0"/>
              <a:t>wyjątek→ art. 8 </a:t>
            </a:r>
            <a:r>
              <a:rPr lang="pl-PL" dirty="0"/>
              <a:t>§ </a:t>
            </a:r>
            <a:r>
              <a:rPr lang="pl-PL" dirty="0" smtClean="0"/>
              <a:t>2 k.p.k.</a:t>
            </a:r>
          </a:p>
          <a:p>
            <a:endParaRPr lang="pl-PL" dirty="0"/>
          </a:p>
          <a:p>
            <a:r>
              <a:rPr lang="pl-PL" dirty="0" smtClean="0"/>
              <a:t>Sąd karny jest związany tylko prawomocnymi rozstrzygnięciami sądu kształtującymi prawo albo stosunek prawny.</a:t>
            </a:r>
          </a:p>
          <a:p>
            <a:endParaRPr lang="pl-PL" dirty="0"/>
          </a:p>
          <a:p>
            <a:r>
              <a:rPr lang="pl-PL" dirty="0" smtClean="0"/>
              <a:t>Np. z zakresu prawa rodzinnego i opiekuńczego- orzeczenie o przysposobieniu całkowitym; z zakresu prawa administracyjnego- wygaśnięcie mandatu radnego na podstawie uchwały rady lub zarządzenia zastępczego wojewody.</a:t>
            </a:r>
          </a:p>
        </p:txBody>
      </p:sp>
      <p:sp>
        <p:nvSpPr>
          <p:cNvPr id="3" name="Title 2"/>
          <p:cNvSpPr>
            <a:spLocks noGrp="1"/>
          </p:cNvSpPr>
          <p:nvPr>
            <p:ph type="title"/>
          </p:nvPr>
        </p:nvSpPr>
        <p:spPr/>
        <p:txBody>
          <a:bodyPr>
            <a:normAutofit fontScale="90000"/>
          </a:bodyPr>
          <a:lstStyle/>
          <a:p>
            <a:pPr algn="ctr"/>
            <a:r>
              <a:rPr lang="pl-PL" dirty="0" smtClean="0"/>
              <a:t>Zasada samodzielności jurysdykcyjnej sądu karnego</a:t>
            </a:r>
            <a:endParaRPr lang="pl-PL" dirty="0"/>
          </a:p>
        </p:txBody>
      </p:sp>
    </p:spTree>
    <p:extLst>
      <p:ext uri="{BB962C8B-B14F-4D97-AF65-F5344CB8AC3E}">
        <p14:creationId xmlns:p14="http://schemas.microsoft.com/office/powerpoint/2010/main" val="28176571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8839"/>
            <a:ext cx="8229600" cy="3312369"/>
          </a:xfrm>
        </p:spPr>
        <p:txBody>
          <a:bodyPr/>
          <a:lstStyle/>
          <a:p>
            <a:r>
              <a:rPr lang="pl-PL" dirty="0" smtClean="0"/>
              <a:t>Zasada prawnie zdefiniowana (art. 4 k.p.k.)</a:t>
            </a:r>
          </a:p>
          <a:p>
            <a:endParaRPr lang="pl-PL" dirty="0"/>
          </a:p>
          <a:p>
            <a:r>
              <a:rPr lang="pl-PL" dirty="0" smtClean="0"/>
              <a:t>Zasada konstytucyjna (art. 45 Konstytucji)</a:t>
            </a:r>
          </a:p>
          <a:p>
            <a:endParaRPr lang="pl-PL" dirty="0"/>
          </a:p>
          <a:p>
            <a:r>
              <a:rPr lang="pl-PL" dirty="0" smtClean="0"/>
              <a:t>Zasada dyrektywa</a:t>
            </a:r>
          </a:p>
        </p:txBody>
      </p:sp>
      <p:sp>
        <p:nvSpPr>
          <p:cNvPr id="3" name="Title 2"/>
          <p:cNvSpPr>
            <a:spLocks noGrp="1"/>
          </p:cNvSpPr>
          <p:nvPr>
            <p:ph type="title"/>
          </p:nvPr>
        </p:nvSpPr>
        <p:spPr/>
        <p:txBody>
          <a:bodyPr/>
          <a:lstStyle/>
          <a:p>
            <a:pPr algn="ctr"/>
            <a:r>
              <a:rPr lang="pl-PL" dirty="0" smtClean="0"/>
              <a:t>Zasada obiektywizmu</a:t>
            </a:r>
            <a:endParaRPr lang="pl-PL" dirty="0"/>
          </a:p>
        </p:txBody>
      </p:sp>
    </p:spTree>
    <p:extLst>
      <p:ext uri="{BB962C8B-B14F-4D97-AF65-F5344CB8AC3E}">
        <p14:creationId xmlns:p14="http://schemas.microsoft.com/office/powerpoint/2010/main" val="30533729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497</TotalTime>
  <Words>3307</Words>
  <Application>Microsoft Office PowerPoint</Application>
  <PresentationFormat>On-screen Show (4:3)</PresentationFormat>
  <Paragraphs>430</Paragraphs>
  <Slides>75</Slides>
  <Notes>0</Notes>
  <HiddenSlides>0</HiddenSlides>
  <MMClips>0</MMClips>
  <ScaleCrop>false</ScaleCrop>
  <HeadingPairs>
    <vt:vector size="4" baseType="variant">
      <vt:variant>
        <vt:lpstr>Theme</vt:lpstr>
      </vt:variant>
      <vt:variant>
        <vt:i4>1</vt:i4>
      </vt:variant>
      <vt:variant>
        <vt:lpstr>Slide Titles</vt:lpstr>
      </vt:variant>
      <vt:variant>
        <vt:i4>75</vt:i4>
      </vt:variant>
    </vt:vector>
  </HeadingPairs>
  <TitlesOfParts>
    <vt:vector size="76" baseType="lpstr">
      <vt:lpstr>Concourse</vt:lpstr>
      <vt:lpstr>Podstawy procesu karnego</vt:lpstr>
      <vt:lpstr>Zasady prowadzenia procesu karnego</vt:lpstr>
      <vt:lpstr>Zasada udziału czynnika społecznego</vt:lpstr>
      <vt:lpstr>Udział w składzie orzekającym</vt:lpstr>
      <vt:lpstr>Art. 90 k.p.k.</vt:lpstr>
      <vt:lpstr>Art. 90 k.p.k.</vt:lpstr>
      <vt:lpstr>Zasada samodzielności jurysdykcyjnej sądu karnego</vt:lpstr>
      <vt:lpstr>Zasada samodzielności jurysdykcyjnej sądu karnego</vt:lpstr>
      <vt:lpstr>Zasada obiektywizmu</vt:lpstr>
      <vt:lpstr>Zasada obiektywizmu</vt:lpstr>
      <vt:lpstr>Zasada obiektywizmu</vt:lpstr>
      <vt:lpstr>Zasada obiektywizmu</vt:lpstr>
      <vt:lpstr>Zasada obiektywizmu</vt:lpstr>
      <vt:lpstr>Zasada obiektywizmu</vt:lpstr>
      <vt:lpstr>Zasada obiektywizmu</vt:lpstr>
      <vt:lpstr>Zasada obiektywizmu</vt:lpstr>
      <vt:lpstr>Zasada obiektywzimu</vt:lpstr>
      <vt:lpstr>Zasada obiektywizmu</vt:lpstr>
      <vt:lpstr>Zasada działania z urzędu</vt:lpstr>
      <vt:lpstr>Zasada działania z urzędu</vt:lpstr>
      <vt:lpstr>Zasada działania z urzędu</vt:lpstr>
      <vt:lpstr>Zasada działania z urzędu</vt:lpstr>
      <vt:lpstr>Zasada działania z urzędu</vt:lpstr>
      <vt:lpstr>Zasada szybkości postępowania</vt:lpstr>
      <vt:lpstr>Zasada szybkości postępowania</vt:lpstr>
      <vt:lpstr>Zasada szybkości postępowania</vt:lpstr>
      <vt:lpstr>Zasada szybkości postępowania</vt:lpstr>
      <vt:lpstr>Zasada szybkości postępowania</vt:lpstr>
      <vt:lpstr>Zasada szybkości postępowania</vt:lpstr>
      <vt:lpstr>Zasada szybkości postępowania</vt:lpstr>
      <vt:lpstr>Zasada szybkości postępowania</vt:lpstr>
      <vt:lpstr>Zasada szybkości postępowania</vt:lpstr>
      <vt:lpstr>Zasada szybkości postępowania</vt:lpstr>
      <vt:lpstr>Zasada szybkości postępowania</vt:lpstr>
      <vt:lpstr>Zasada szybkości postępowania</vt:lpstr>
      <vt:lpstr>Zasada szybkości postępowania</vt:lpstr>
      <vt:lpstr>Zasada szybkości postępowania</vt:lpstr>
      <vt:lpstr>Zasada kontradyktoryjności</vt:lpstr>
      <vt:lpstr>Zasada kontradyktoryjności</vt:lpstr>
      <vt:lpstr>Zasada kontradyktoryjności</vt:lpstr>
      <vt:lpstr>Zasada inkwizycyjności</vt:lpstr>
      <vt:lpstr>Zasada inkwizycyjności</vt:lpstr>
      <vt:lpstr>Zasada inkwizycyjności</vt:lpstr>
      <vt:lpstr>Zasada kontradyktoryjności i inkwizycyjności w polskiej procedurze karnej</vt:lpstr>
      <vt:lpstr>Zasada kontradyktoryjności i inkwizycyjności w polskiej procedurze karnej</vt:lpstr>
      <vt:lpstr>Zasada kontradyktoryjności i inkwizycyjności w polskiej procedurze karnej</vt:lpstr>
      <vt:lpstr>Zasada kontradyktoryjności i inkwizycyjności w polskiej procedurze karnej</vt:lpstr>
      <vt:lpstr>Zasada jawności i tajności</vt:lpstr>
      <vt:lpstr>Zasada jawności i tajności</vt:lpstr>
      <vt:lpstr>Zasada ustności i pisemności</vt:lpstr>
      <vt:lpstr>Zasada instancyjności</vt:lpstr>
      <vt:lpstr>Zasada instancyjności</vt:lpstr>
      <vt:lpstr>Zasady postępowania dowodowego</vt:lpstr>
      <vt:lpstr>Zasada prawdy materialnej</vt:lpstr>
      <vt:lpstr>Zasada prawdy materialnej</vt:lpstr>
      <vt:lpstr>Zasada prawdy materialnej</vt:lpstr>
      <vt:lpstr>Zasada prawdy materialnej</vt:lpstr>
      <vt:lpstr>Zasada prawdy materialnej</vt:lpstr>
      <vt:lpstr>Zasada prawdy materialnej</vt:lpstr>
      <vt:lpstr>Zasada bezpośredniości</vt:lpstr>
      <vt:lpstr>Zasada bezpośredniości</vt:lpstr>
      <vt:lpstr>Zasada swobodnej oceny dowodów</vt:lpstr>
      <vt:lpstr>Zasada swobodnej oceny dowodów</vt:lpstr>
      <vt:lpstr>Zasada swobodnej oceny dowodów</vt:lpstr>
      <vt:lpstr>Zasada swobodnej oceny dowodów</vt:lpstr>
      <vt:lpstr>Zasada swobodnej oceny dowodów</vt:lpstr>
      <vt:lpstr>Zasada swobodnej oceny dowodów</vt:lpstr>
      <vt:lpstr>Zasady gwarancyjne oskarżonego</vt:lpstr>
      <vt:lpstr>Zasada domniemania niewinności</vt:lpstr>
      <vt:lpstr>Zasada domniemania niewinności</vt:lpstr>
      <vt:lpstr>Zasada domniemania niewinności</vt:lpstr>
      <vt:lpstr>Zasada in dubio pro reo</vt:lpstr>
      <vt:lpstr>Zasada prawa do obrony</vt:lpstr>
      <vt:lpstr>Zasada prawa do obrony</vt:lpstr>
      <vt:lpstr>Zasada prawa do obrony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procesu karnego</dc:title>
  <dc:creator>Asus</dc:creator>
  <cp:lastModifiedBy>Asus</cp:lastModifiedBy>
  <cp:revision>73</cp:revision>
  <dcterms:created xsi:type="dcterms:W3CDTF">2017-02-28T20:55:07Z</dcterms:created>
  <dcterms:modified xsi:type="dcterms:W3CDTF">2017-03-08T05:42:26Z</dcterms:modified>
</cp:coreProperties>
</file>