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9" r:id="rId11"/>
    <p:sldId id="290" r:id="rId12"/>
    <p:sldId id="266" r:id="rId13"/>
    <p:sldId id="267" r:id="rId14"/>
    <p:sldId id="268" r:id="rId15"/>
    <p:sldId id="269" r:id="rId16"/>
    <p:sldId id="274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A5D060-FD53-45F7-A8A0-5E027F26F5A6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BAB33E-C033-418B-8A6B-7ABA3634AFF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Przesłanki procesowe.</a:t>
            </a:r>
          </a:p>
          <a:p>
            <a:r>
              <a:rPr lang="pl-PL" dirty="0" smtClean="0"/>
              <a:t>Organy postępowania karnego (cz.1).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26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9776"/>
            <a:ext cx="2952328" cy="357524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Uczestnicy procesu karnego</a:t>
            </a:r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3851920" y="1124744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STRONY PROCESOWE</a:t>
            </a:r>
            <a:endParaRPr lang="pl-PL" b="1" dirty="0"/>
          </a:p>
        </p:txBody>
      </p:sp>
      <p:sp>
        <p:nvSpPr>
          <p:cNvPr id="7" name="Rectangle 6"/>
          <p:cNvSpPr/>
          <p:nvPr/>
        </p:nvSpPr>
        <p:spPr>
          <a:xfrm>
            <a:off x="3851920" y="2204864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PRZEDSTAWICIELE PROCESOWI STRON</a:t>
            </a:r>
            <a:endParaRPr lang="pl-PL" b="1" dirty="0"/>
          </a:p>
        </p:txBody>
      </p:sp>
      <p:sp>
        <p:nvSpPr>
          <p:cNvPr id="8" name="Rectangle 7"/>
          <p:cNvSpPr/>
          <p:nvPr/>
        </p:nvSpPr>
        <p:spPr>
          <a:xfrm>
            <a:off x="3851920" y="3370637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PRZEDSTAWICIEL SPOŁECZNY</a:t>
            </a:r>
            <a:endParaRPr lang="pl-PL" b="1" dirty="0"/>
          </a:p>
        </p:txBody>
      </p:sp>
      <p:sp>
        <p:nvSpPr>
          <p:cNvPr id="9" name="Rectangle 8"/>
          <p:cNvSpPr/>
          <p:nvPr/>
        </p:nvSpPr>
        <p:spPr>
          <a:xfrm>
            <a:off x="3817493" y="4562547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OSOBOWE ŹRÓDŁA DOWODOWE</a:t>
            </a:r>
            <a:endParaRPr lang="pl-PL" b="1" dirty="0"/>
          </a:p>
        </p:txBody>
      </p:sp>
      <p:sp>
        <p:nvSpPr>
          <p:cNvPr id="10" name="Rectangle 9"/>
          <p:cNvSpPr/>
          <p:nvPr/>
        </p:nvSpPr>
        <p:spPr>
          <a:xfrm>
            <a:off x="3817493" y="5733256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PRACOWNICY ORGANÓW PROCESOWYCH</a:t>
            </a:r>
            <a:endParaRPr lang="pl-PL" b="1" dirty="0"/>
          </a:p>
        </p:txBody>
      </p:sp>
      <p:sp>
        <p:nvSpPr>
          <p:cNvPr id="11" name="Rectangle 10"/>
          <p:cNvSpPr/>
          <p:nvPr/>
        </p:nvSpPr>
        <p:spPr>
          <a:xfrm>
            <a:off x="3817671" y="0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ORGANY PROCESOWE</a:t>
            </a:r>
            <a:endParaRPr lang="pl-PL" b="1" dirty="0"/>
          </a:p>
        </p:txBody>
      </p:sp>
      <p:sp>
        <p:nvSpPr>
          <p:cNvPr id="13" name="Frame 12"/>
          <p:cNvSpPr/>
          <p:nvPr/>
        </p:nvSpPr>
        <p:spPr>
          <a:xfrm>
            <a:off x="179512" y="2996952"/>
            <a:ext cx="3096344" cy="3193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3645024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Uczestnik procesu- </a:t>
            </a:r>
            <a:r>
              <a:rPr lang="pl-PL" dirty="0" smtClean="0"/>
              <a:t>osoba biorąca udział w postępowaniu karnym w roli określonej przez przepisy prawa.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7697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83776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Organ procesowy</a:t>
            </a:r>
            <a:r>
              <a:rPr lang="pl-PL" dirty="0" smtClean="0"/>
              <a:t>- uczestnik postępowania, organ państwowy o strukturze organizacyjnej określonej przez przepisy prawa oraz wyposażony przez te przepisy w określone uprawnienia i obowiązki.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5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Centralne miejsce sądu w procesie karnym</a:t>
            </a:r>
            <a:r>
              <a:rPr lang="pl-PL" dirty="0" smtClean="0"/>
              <a:t>, który m.in. </a:t>
            </a:r>
            <a:r>
              <a:rPr lang="pl-PL" b="1" dirty="0" smtClean="0"/>
              <a:t>rozstrzyga o odpowiedzialności karnej oskarżonego </a:t>
            </a:r>
            <a:r>
              <a:rPr lang="pl-PL" dirty="0" smtClean="0"/>
              <a:t>oraz dokonuje wielu innych czynności związanych z zagwarantowaniem praw i wolności uczestników postępowania.</a:t>
            </a:r>
          </a:p>
          <a:p>
            <a:endParaRPr lang="pl-PL" dirty="0"/>
          </a:p>
          <a:p>
            <a:r>
              <a:rPr lang="pl-PL" b="1" dirty="0" smtClean="0"/>
              <a:t>Prawo do sądu </a:t>
            </a:r>
            <a:r>
              <a:rPr lang="pl-PL" dirty="0" smtClean="0"/>
              <a:t>to jedno z podstawowych praw człowieka, które jest zagwarantowane nie tylko na gruncie konstytucyjnym, ale także konwencyjnym (art. 6 EKPCz, art. 14 MPPOiP, art., 45 ust. 1 Konstytucji RP).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16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Art. 10 ust. 1 Konstytucji RP - zasada trójpodziału władz</a:t>
            </a:r>
          </a:p>
          <a:p>
            <a:endParaRPr lang="pl-PL" dirty="0"/>
          </a:p>
          <a:p>
            <a:r>
              <a:rPr lang="pl-PL" dirty="0" smtClean="0"/>
              <a:t>Art. 173 Konstytucji RP- zasada niezależności sądów</a:t>
            </a:r>
          </a:p>
          <a:p>
            <a:endParaRPr lang="pl-PL" dirty="0"/>
          </a:p>
          <a:p>
            <a:r>
              <a:rPr lang="pl-PL" dirty="0" smtClean="0"/>
              <a:t>Art. 178 ust. 1 Konstytucji RP</a:t>
            </a:r>
          </a:p>
          <a:p>
            <a:endParaRPr lang="pl-PL" dirty="0"/>
          </a:p>
          <a:p>
            <a:r>
              <a:rPr lang="pl-PL" dirty="0" smtClean="0"/>
              <a:t>Art. 175 ust. 1 Konstytucji RP</a:t>
            </a:r>
          </a:p>
          <a:p>
            <a:endParaRPr lang="pl-PL" dirty="0"/>
          </a:p>
          <a:p>
            <a:r>
              <a:rPr lang="pl-PL" dirty="0" smtClean="0"/>
              <a:t>Art. 177 Konstytucji RP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04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10 Konstytucji RP</a:t>
            </a:r>
          </a:p>
          <a:p>
            <a:pPr marL="109728" indent="0">
              <a:buNone/>
            </a:pPr>
            <a:endParaRPr lang="pl-PL" b="1" dirty="0"/>
          </a:p>
          <a:p>
            <a:pPr marL="624078" indent="-514350">
              <a:buAutoNum type="arabicPeriod"/>
            </a:pPr>
            <a:r>
              <a:rPr lang="pl-PL" dirty="0" smtClean="0"/>
              <a:t>Ustrój </a:t>
            </a:r>
            <a:r>
              <a:rPr lang="pl-PL" dirty="0"/>
              <a:t>Rzeczypospolitej Polskiej opiera się na </a:t>
            </a:r>
            <a:r>
              <a:rPr lang="pl-PL" b="1" dirty="0"/>
              <a:t>podziale i równowadze</a:t>
            </a:r>
            <a:r>
              <a:rPr lang="pl-PL" dirty="0"/>
              <a:t> władzy ustawodawczej, władzy wykonawczej i władzy </a:t>
            </a:r>
            <a:r>
              <a:rPr lang="pl-PL" b="1" dirty="0"/>
              <a:t>sądowniczej</a:t>
            </a:r>
            <a:r>
              <a:rPr lang="pl-PL" dirty="0" smtClean="0"/>
              <a:t>.</a:t>
            </a:r>
          </a:p>
          <a:p>
            <a:pPr marL="624078" indent="-514350">
              <a:buAutoNum type="arabicPeriod"/>
            </a:pPr>
            <a:endParaRPr lang="pl-PL" dirty="0" smtClean="0"/>
          </a:p>
          <a:p>
            <a:pPr marL="624078" indent="-514350">
              <a:buFont typeface="Wingdings 3"/>
              <a:buAutoNum type="arabicPeriod"/>
            </a:pPr>
            <a:r>
              <a:rPr lang="pl-PL" dirty="0"/>
              <a:t>Władzę ustawodawczą sprawują Sejm i Senat, władzę wykonawczą Prezydent Rzeczypospolitej Polskiej i Rada Ministrów, a </a:t>
            </a:r>
            <a:r>
              <a:rPr lang="pl-PL" b="1" dirty="0"/>
              <a:t>władzę sądowniczą sądy i trybunały</a:t>
            </a:r>
            <a:r>
              <a:rPr lang="pl-PL" dirty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95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044016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173 Konstytucji RP</a:t>
            </a:r>
            <a:endParaRPr lang="pl-PL" b="1" dirty="0"/>
          </a:p>
          <a:p>
            <a:pPr marL="109728" indent="0">
              <a:buNone/>
            </a:pPr>
            <a:r>
              <a:rPr lang="pl-PL" dirty="0"/>
              <a:t>Sądy i Trybunały są władzą </a:t>
            </a:r>
            <a:r>
              <a:rPr lang="pl-PL" b="1" dirty="0"/>
              <a:t>odrębną i niezależną </a:t>
            </a:r>
            <a:r>
              <a:rPr lang="pl-PL" dirty="0"/>
              <a:t>od innych władz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/>
              <a:t>Art. </a:t>
            </a:r>
            <a:r>
              <a:rPr lang="pl-PL" b="1" dirty="0" smtClean="0"/>
              <a:t>178 ust. 1 Konstytucji RP</a:t>
            </a:r>
            <a:endParaRPr lang="pl-PL" b="1" dirty="0"/>
          </a:p>
          <a:p>
            <a:pPr marL="109728" indent="0">
              <a:buNone/>
            </a:pPr>
            <a:r>
              <a:rPr lang="pl-PL" dirty="0"/>
              <a:t>Sędziowie w sprawowaniu swojego urzędu są </a:t>
            </a:r>
            <a:r>
              <a:rPr lang="pl-PL" b="1" dirty="0"/>
              <a:t>niezawiśli</a:t>
            </a:r>
            <a:r>
              <a:rPr lang="pl-PL" dirty="0"/>
              <a:t> i podlegają tylko Konstytucji oraz ustawom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/>
              <a:t>Art. </a:t>
            </a:r>
            <a:r>
              <a:rPr lang="pl-PL" b="1" dirty="0" smtClean="0"/>
              <a:t>175 ust. 1 Konstytucji RP</a:t>
            </a:r>
            <a:endParaRPr lang="pl-PL" b="1" dirty="0"/>
          </a:p>
          <a:p>
            <a:pPr marL="109728" indent="0">
              <a:buNone/>
            </a:pPr>
            <a:r>
              <a:rPr lang="pl-PL" dirty="0"/>
              <a:t>Wymiar sprawiedliwości w Rzeczypospolitej Polskiej sprawują Sąd Najwyższy, </a:t>
            </a:r>
            <a:r>
              <a:rPr lang="pl-PL" b="1" dirty="0"/>
              <a:t>sądy powszechne</a:t>
            </a:r>
            <a:r>
              <a:rPr lang="pl-PL" dirty="0"/>
              <a:t>, sądy administracyjne oraz sądy wojskowe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/>
              <a:t>Art. </a:t>
            </a:r>
            <a:r>
              <a:rPr lang="pl-PL" b="1" dirty="0" smtClean="0"/>
              <a:t>177 Konstytucji RP</a:t>
            </a:r>
            <a:endParaRPr lang="pl-PL" b="1" dirty="0"/>
          </a:p>
          <a:p>
            <a:pPr marL="109728" indent="0">
              <a:buNone/>
            </a:pPr>
            <a:r>
              <a:rPr lang="pl-PL" b="1" dirty="0"/>
              <a:t>Sądy powszechne</a:t>
            </a:r>
            <a:r>
              <a:rPr lang="pl-PL" dirty="0"/>
              <a:t> sprawują wymiar sprawiedliwości we wszystkich sprawach z wyjątkiem spraw ustawowo zastrzeżonych dla właściwości innych sądów.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95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Art. 179 Konstytucji RP</a:t>
            </a:r>
          </a:p>
          <a:p>
            <a:pPr marL="109728" indent="0">
              <a:buNone/>
            </a:pPr>
            <a:r>
              <a:rPr lang="pl-PL" dirty="0" smtClean="0"/>
              <a:t>„Sędziowie </a:t>
            </a:r>
            <a:r>
              <a:rPr lang="pl-PL" dirty="0"/>
              <a:t>są powoływani </a:t>
            </a:r>
            <a:r>
              <a:rPr lang="pl-PL" b="1" dirty="0"/>
              <a:t>przez Prezydenta Rzeczypospolitej, na wniosek Krajowej Rady Sądownictwa</a:t>
            </a:r>
            <a:r>
              <a:rPr lang="pl-PL" dirty="0"/>
              <a:t>, na czas nieoznaczony</a:t>
            </a:r>
            <a:r>
              <a:rPr lang="pl-PL" dirty="0" smtClean="0"/>
              <a:t>.”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8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55984"/>
          </a:xfrm>
        </p:spPr>
        <p:txBody>
          <a:bodyPr/>
          <a:lstStyle/>
          <a:p>
            <a:r>
              <a:rPr lang="pl-PL" dirty="0" smtClean="0"/>
              <a:t>W sprawach karnych orzekają sądy powszechne, sądy wojskowe, Sąd Najwyższy oraz Trybunał Stanu.</a:t>
            </a:r>
          </a:p>
          <a:p>
            <a:endParaRPr lang="pl-PL" dirty="0"/>
          </a:p>
          <a:p>
            <a:r>
              <a:rPr lang="pl-PL" dirty="0"/>
              <a:t>Art. 1. § </a:t>
            </a:r>
            <a:r>
              <a:rPr lang="pl-PL" dirty="0" smtClean="0"/>
              <a:t>1 ustawy Prawo o ustroju sądów powszechnych: „Sądami </a:t>
            </a:r>
            <a:r>
              <a:rPr lang="pl-PL" dirty="0"/>
              <a:t>powszechnymi są sądy </a:t>
            </a:r>
            <a:r>
              <a:rPr lang="pl-PL" b="1" dirty="0"/>
              <a:t>rejonowe</a:t>
            </a:r>
            <a:r>
              <a:rPr lang="pl-PL" dirty="0"/>
              <a:t>, sądy </a:t>
            </a:r>
            <a:r>
              <a:rPr lang="pl-PL" b="1" dirty="0"/>
              <a:t>okręgowe</a:t>
            </a:r>
            <a:r>
              <a:rPr lang="pl-PL" dirty="0"/>
              <a:t> oraz </a:t>
            </a:r>
            <a:r>
              <a:rPr lang="pl-PL" b="1" dirty="0"/>
              <a:t>sądy apelacyjne</a:t>
            </a:r>
            <a:r>
              <a:rPr lang="pl-PL" dirty="0" smtClean="0"/>
              <a:t>.”.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8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l-PL" b="1" dirty="0" smtClean="0"/>
              <a:t>Sąd</a:t>
            </a:r>
            <a:r>
              <a:rPr lang="pl-PL" dirty="0" smtClean="0"/>
              <a:t>- </a:t>
            </a:r>
            <a:r>
              <a:rPr lang="pl-PL" b="1" dirty="0" smtClean="0"/>
              <a:t>zespół osób lub osoba </a:t>
            </a:r>
            <a:r>
              <a:rPr lang="pl-PL" dirty="0" smtClean="0"/>
              <a:t>wyposażona w atrybut niezawisłości, powołana do sprawowania wymiaru sprawiedliwości w imieniu Rzeczpospolitej Polskiej oraz w szczególnej procesowej formie.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W innym znaczeniu także </a:t>
            </a:r>
            <a:r>
              <a:rPr lang="pl-PL" b="1" dirty="0" smtClean="0"/>
              <a:t>budynek</a:t>
            </a:r>
            <a:r>
              <a:rPr lang="pl-PL" dirty="0" smtClean="0"/>
              <a:t>, w którym siedzibę ma dana jednostka wymiaru sprawiedliwości; także </a:t>
            </a:r>
            <a:r>
              <a:rPr lang="pl-PL" b="1" dirty="0" smtClean="0"/>
              <a:t>jednostka organizacyjna</a:t>
            </a:r>
            <a:r>
              <a:rPr lang="pl-PL" dirty="0" smtClean="0"/>
              <a:t>, której zadaniem jest sprawowanie wymiaru sprawiedliwości, np. sąd rejonowy.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8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b="1" dirty="0" smtClean="0"/>
              <a:t>Właściwość sądu- </a:t>
            </a:r>
            <a:r>
              <a:rPr lang="pl-PL" dirty="0" smtClean="0"/>
              <a:t>obowiązek i zarazem uprawnienie sądu do dokonania określonej czynności procesowej lub zespołu czynności procesowych.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Właściwość rzeczowa</a:t>
            </a:r>
          </a:p>
          <a:p>
            <a:r>
              <a:rPr lang="pl-PL" dirty="0" smtClean="0"/>
              <a:t>Właściwość miejscowa</a:t>
            </a:r>
          </a:p>
          <a:p>
            <a:r>
              <a:rPr lang="pl-PL" dirty="0" smtClean="0"/>
              <a:t>Właściwość funkcjonalna</a:t>
            </a:r>
          </a:p>
          <a:p>
            <a:r>
              <a:rPr lang="pl-PL" dirty="0" smtClean="0"/>
              <a:t>Właściwość z delegacji</a:t>
            </a:r>
          </a:p>
          <a:p>
            <a:r>
              <a:rPr lang="pl-PL" dirty="0" smtClean="0"/>
              <a:t>Właściwość z łączności spraw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8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Przesłanka procesowa</a:t>
            </a:r>
            <a:r>
              <a:rPr lang="pl-PL" dirty="0" smtClean="0"/>
              <a:t>- stan prawny, warunkujący dopuszczalność wszczęcia i toku procesu lub poszczególnej czynności procesowej.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/>
              <a:t>Funkcje przesłanek procesowych </a:t>
            </a: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r>
              <a:rPr lang="pl-PL" dirty="0" smtClean="0"/>
              <a:t>Funkcja </a:t>
            </a:r>
            <a:r>
              <a:rPr lang="pl-PL" dirty="0"/>
              <a:t>informacyjna – porządkowanie wiedzy o dopuszczalności procesu.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Funkcja </a:t>
            </a:r>
            <a:r>
              <a:rPr lang="pl-PL" dirty="0"/>
              <a:t>gwarancyjna – wyraziste kryterium dopuszczalności procesu; ochrona przed bezzasadnym „wciąganiem” ludzi w proces karny.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Przesłanki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5056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Właściwość rzeczowa- </a:t>
            </a:r>
            <a:r>
              <a:rPr lang="pl-PL" dirty="0" smtClean="0"/>
              <a:t>kompetencja sądu do rozpoznawania sprawy w pierwszej instancji.</a:t>
            </a:r>
          </a:p>
          <a:p>
            <a:endParaRPr lang="pl-PL" dirty="0"/>
          </a:p>
          <a:p>
            <a:r>
              <a:rPr lang="pl-PL" dirty="0" smtClean="0"/>
              <a:t>Kryterium: rodzaj przestępstwa.</a:t>
            </a:r>
          </a:p>
          <a:p>
            <a:endParaRPr lang="pl-PL" dirty="0"/>
          </a:p>
          <a:p>
            <a:r>
              <a:rPr lang="pl-PL" dirty="0" smtClean="0"/>
              <a:t>Sąd rejonowy rozstrzyga w pierwszej instancji w sprawach dotyczących wszystkich kategorii przestępstw z wyjątkiem tych, które zostały przekazane rozpoznawania sądowi okręgowemu (art. 24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98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Art. 25. §  1</a:t>
            </a:r>
            <a:r>
              <a:rPr lang="pl-PL" dirty="0"/>
              <a:t>.  Sąd  okręgowy  orzeka  w  pierwszej  instancji  w  sprawach  o </a:t>
            </a:r>
            <a:r>
              <a:rPr lang="pl-PL" dirty="0" smtClean="0"/>
              <a:t>następujące </a:t>
            </a:r>
            <a:r>
              <a:rPr lang="pl-PL" dirty="0"/>
              <a:t>przestępstwa: </a:t>
            </a:r>
          </a:p>
          <a:p>
            <a:pPr marL="109728" indent="0">
              <a:buNone/>
            </a:pPr>
            <a:r>
              <a:rPr lang="pl-PL" dirty="0" smtClean="0"/>
              <a:t>1)  o </a:t>
            </a:r>
            <a:r>
              <a:rPr lang="pl-PL" dirty="0"/>
              <a:t>zbrodnie określone w Kodeksie karnym oraz w ustawach szczególnych</a:t>
            </a:r>
            <a:r>
              <a:rPr lang="pl-PL" dirty="0" smtClean="0"/>
              <a:t>;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2</a:t>
            </a:r>
            <a:r>
              <a:rPr lang="pl-PL" dirty="0"/>
              <a:t>)  o występki określone w rozdziałach XVI i XVII oraz w art. 140–142, art. 148 </a:t>
            </a:r>
          </a:p>
          <a:p>
            <a:pPr marL="109728" indent="0">
              <a:buNone/>
            </a:pPr>
            <a:r>
              <a:rPr lang="pl-PL" dirty="0"/>
              <a:t>§ 4, art. 149, art. 150 § 1, art. 151–154, art. 156 § 3, art. 158 § 3, art. 163 § 3 i </a:t>
            </a:r>
            <a:r>
              <a:rPr lang="pl-PL" dirty="0" smtClean="0"/>
              <a:t>4</a:t>
            </a:r>
            <a:r>
              <a:rPr lang="pl-PL" dirty="0"/>
              <a:t>, art. 165 § 1, 3 i 4, art. 166 § 1, art. 173 § 3 i 4, art. 185 § 2, art. 189a § 2, </a:t>
            </a:r>
            <a:r>
              <a:rPr lang="pl-PL" dirty="0" smtClean="0"/>
              <a:t>art</a:t>
            </a:r>
            <a:r>
              <a:rPr lang="pl-PL" dirty="0"/>
              <a:t>. 210 § 2, art. 211a, art. 252 § 3, art. 258 § 1–3, art. 265 § 1 i 2, art. 269, art. </a:t>
            </a:r>
            <a:r>
              <a:rPr lang="pl-PL" dirty="0" smtClean="0"/>
              <a:t>278 </a:t>
            </a:r>
            <a:r>
              <a:rPr lang="pl-PL" dirty="0"/>
              <a:t>§ 1 i 2 w zw. z art. 294, art. 284 § 1 i 2 w zw. z art. 294, art. 286 § 1 w </a:t>
            </a:r>
            <a:r>
              <a:rPr lang="pl-PL" dirty="0" smtClean="0"/>
              <a:t>zw</a:t>
            </a:r>
            <a:r>
              <a:rPr lang="pl-PL" dirty="0"/>
              <a:t>. z art. 294, art. 287 § 1 w zw. z art. 294, art. 296 § 3 oraz art. 299 Kodeksu </a:t>
            </a:r>
            <a:r>
              <a:rPr lang="pl-PL" dirty="0" smtClean="0"/>
              <a:t> karnego</a:t>
            </a:r>
            <a:r>
              <a:rPr lang="pl-PL" dirty="0"/>
              <a:t>;</a:t>
            </a:r>
          </a:p>
          <a:p>
            <a:pPr marL="109728" indent="0">
              <a:buNone/>
            </a:pPr>
            <a:r>
              <a:rPr lang="pl-PL" dirty="0"/>
              <a:t>3)  o występki, które z mocy przepisu szczególnego należą do właściwości sądu </a:t>
            </a:r>
            <a:r>
              <a:rPr lang="pl-PL" dirty="0" smtClean="0"/>
              <a:t>okręgowego</a:t>
            </a:r>
            <a:r>
              <a:rPr lang="pl-PL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62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Właściwość miejscowa- </a:t>
            </a:r>
            <a:r>
              <a:rPr lang="pl-PL" dirty="0" smtClean="0"/>
              <a:t>pozwala na stwierdzenie, który z sądów tego samego rzędu posiada kompetencje do rozpoznania konkretnej sprawy.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Podstawowe kryterium: miejsce popełnienia przestępstwa.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49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Art. 31 § 1 k.p.k.</a:t>
            </a:r>
          </a:p>
          <a:p>
            <a:pPr marL="109728" indent="0">
              <a:buNone/>
            </a:pPr>
            <a:r>
              <a:rPr lang="pl-PL" dirty="0"/>
              <a:t>Miejscowo właściwy do rozpoznania sprawy jest sąd, w którego </a:t>
            </a:r>
            <a:r>
              <a:rPr lang="pl-PL" dirty="0" smtClean="0"/>
              <a:t>okręgu </a:t>
            </a:r>
            <a:r>
              <a:rPr lang="pl-PL" dirty="0"/>
              <a:t>popełniono </a:t>
            </a:r>
            <a:r>
              <a:rPr lang="pl-PL" dirty="0" smtClean="0"/>
              <a:t>przestępstwo.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Art. 31</a:t>
            </a:r>
            <a:r>
              <a:rPr lang="pl-PL" dirty="0"/>
              <a:t> </a:t>
            </a:r>
            <a:r>
              <a:rPr lang="pl-PL" dirty="0" smtClean="0"/>
              <a:t>§ 2 k.p.k.</a:t>
            </a:r>
          </a:p>
          <a:p>
            <a:pPr marL="109728" indent="0">
              <a:buNone/>
            </a:pPr>
            <a:r>
              <a:rPr lang="pl-PL" dirty="0"/>
              <a:t>Jeżeli  przestępstwo  popełniono  na  polskim  statku  wodnym  lub </a:t>
            </a:r>
            <a:r>
              <a:rPr lang="pl-PL" dirty="0" smtClean="0"/>
              <a:t>powietrznym</a:t>
            </a:r>
            <a:r>
              <a:rPr lang="pl-PL" dirty="0"/>
              <a:t>, a § 1 nie może mieć zastosowania, właściwy jest sąd macierzystego </a:t>
            </a:r>
            <a:r>
              <a:rPr lang="pl-PL" dirty="0" smtClean="0"/>
              <a:t>portu </a:t>
            </a:r>
            <a:r>
              <a:rPr lang="pl-PL" dirty="0"/>
              <a:t>statku.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6286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Art. 31 § 3 k.p.k.</a:t>
            </a:r>
          </a:p>
          <a:p>
            <a:pPr marL="109728" indent="0">
              <a:buNone/>
            </a:pPr>
            <a:r>
              <a:rPr lang="pl-PL" dirty="0"/>
              <a:t>Jeżeli przestępstwo popełniono w okręgu kilku sądów, właściwy jest ten </a:t>
            </a:r>
            <a:r>
              <a:rPr lang="pl-PL" dirty="0" smtClean="0"/>
              <a:t>sąd</a:t>
            </a:r>
            <a:r>
              <a:rPr lang="pl-PL" dirty="0"/>
              <a:t>, </a:t>
            </a:r>
            <a:r>
              <a:rPr lang="pl-PL" b="1" dirty="0"/>
              <a:t>w którego okręgu najpierw wszczęto </a:t>
            </a:r>
            <a:r>
              <a:rPr lang="pl-PL" b="1" dirty="0" smtClean="0"/>
              <a:t>postępowanie przygotowawcze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Miejsce popełnienia przestępstwa- art. 6 § 2 k.k.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Miejscem popełnienia </a:t>
            </a:r>
            <a:r>
              <a:rPr lang="pl-PL" dirty="0" smtClean="0"/>
              <a:t>przestępstwa jest miejsce, gdzie sprawca </a:t>
            </a:r>
            <a:r>
              <a:rPr lang="pl-PL" b="1" dirty="0" smtClean="0"/>
              <a:t>działał lub zaniechał </a:t>
            </a:r>
            <a:r>
              <a:rPr lang="pl-PL" dirty="0" smtClean="0"/>
              <a:t>działania, do którego był zobowiązany, albo gdzie </a:t>
            </a:r>
            <a:r>
              <a:rPr lang="pl-PL" b="1" dirty="0" smtClean="0"/>
              <a:t>skutek</a:t>
            </a:r>
            <a:r>
              <a:rPr lang="pl-PL" dirty="0" smtClean="0"/>
              <a:t> przestępny </a:t>
            </a:r>
            <a:r>
              <a:rPr lang="pl-PL" b="1" dirty="0" smtClean="0"/>
              <a:t>nastąpił lub miał nastąpić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5378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Jeżeli nie można ustalić miejsca popełnienia przestępstwa, czyli nie znajdują zastosowania reguły z art. 31 k.p.k., właściwość należy ustalić na podstawie art. 32 </a:t>
            </a:r>
            <a:r>
              <a:rPr lang="pl-PL" dirty="0"/>
              <a:t>§ </a:t>
            </a:r>
            <a:r>
              <a:rPr lang="pl-PL" dirty="0" smtClean="0"/>
              <a:t>1 k.p.k.</a:t>
            </a:r>
          </a:p>
          <a:p>
            <a:endParaRPr lang="pl-PL" dirty="0"/>
          </a:p>
          <a:p>
            <a:r>
              <a:rPr lang="pl-PL" dirty="0" smtClean="0"/>
              <a:t>Właściwy jest sąd, w okręgu którego:</a:t>
            </a:r>
          </a:p>
          <a:p>
            <a:pPr marL="109728" indent="0">
              <a:buNone/>
            </a:pPr>
            <a:r>
              <a:rPr lang="pl-PL" dirty="0"/>
              <a:t>1)  </a:t>
            </a:r>
            <a:r>
              <a:rPr lang="pl-PL" b="1" dirty="0"/>
              <a:t>ujawniono</a:t>
            </a:r>
            <a:r>
              <a:rPr lang="pl-PL" dirty="0"/>
              <a:t> przestępstwo,</a:t>
            </a:r>
          </a:p>
          <a:p>
            <a:pPr marL="109728" indent="0">
              <a:buNone/>
            </a:pPr>
            <a:r>
              <a:rPr lang="pl-PL" dirty="0"/>
              <a:t>2)  </a:t>
            </a:r>
            <a:r>
              <a:rPr lang="pl-PL" b="1" dirty="0"/>
              <a:t>ujęto</a:t>
            </a:r>
            <a:r>
              <a:rPr lang="pl-PL" dirty="0"/>
              <a:t> oskarżonego,</a:t>
            </a:r>
          </a:p>
          <a:p>
            <a:pPr marL="109728" indent="0">
              <a:buNone/>
            </a:pPr>
            <a:r>
              <a:rPr lang="pl-PL" dirty="0"/>
              <a:t>3)  oskarżony  przed  popełnieniem  przestępstwa  </a:t>
            </a:r>
            <a:r>
              <a:rPr lang="pl-PL" b="1" dirty="0"/>
              <a:t>stale  mieszkał  lub  czasowo </a:t>
            </a:r>
            <a:r>
              <a:rPr lang="pl-PL" b="1" dirty="0" smtClean="0"/>
              <a:t>przebywał</a:t>
            </a:r>
            <a:endParaRPr lang="pl-PL" b="1" dirty="0"/>
          </a:p>
          <a:p>
            <a:pPr marL="109728" indent="0">
              <a:buNone/>
            </a:pPr>
            <a:r>
              <a:rPr lang="pl-PL" dirty="0"/>
              <a:t>– zależnie od tego, gdzie najpierw wszczęto postępowanie przygotowawcze.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6430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88841"/>
            <a:ext cx="8229600" cy="3456384"/>
          </a:xfrm>
        </p:spPr>
        <p:txBody>
          <a:bodyPr/>
          <a:lstStyle/>
          <a:p>
            <a:r>
              <a:rPr lang="pl-PL" dirty="0" smtClean="0"/>
              <a:t>Jeżeli jednak ustalenie właściwości miejscowej na podstawie reguł z art. 31 i 32 § 1 k.p.k. jest niemożliwe, sprawę rozpoznaje </a:t>
            </a:r>
            <a:r>
              <a:rPr lang="pl-PL" b="1" dirty="0" smtClean="0"/>
              <a:t>sąd właściwy dla dzielnicy  Śródmieście miasta stołecznego Warszawy </a:t>
            </a:r>
            <a:r>
              <a:rPr lang="pl-PL" dirty="0" smtClean="0"/>
              <a:t>(art. 32 § 3 k.p.k.).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6430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2523736"/>
          </a:xfrm>
        </p:spPr>
        <p:txBody>
          <a:bodyPr/>
          <a:lstStyle/>
          <a:p>
            <a:r>
              <a:rPr lang="pl-PL" b="1" dirty="0" smtClean="0"/>
              <a:t>Właściwość funkcjonalna- </a:t>
            </a:r>
            <a:r>
              <a:rPr lang="pl-PL" dirty="0" smtClean="0"/>
              <a:t>wskazuje do dokonywania jakich czynności jest uprawniony dany sąd.</a:t>
            </a:r>
          </a:p>
          <a:p>
            <a:endParaRPr lang="pl-PL" dirty="0"/>
          </a:p>
          <a:p>
            <a:pPr marL="109728" indent="0">
              <a:buNone/>
            </a:pPr>
            <a:endParaRPr lang="pl-PL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6430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344030"/>
              </p:ext>
            </p:extLst>
          </p:nvPr>
        </p:nvGraphicFramePr>
        <p:xfrm>
          <a:off x="107504" y="1772816"/>
          <a:ext cx="9036496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Sąd rejonowy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Sąd okręgowy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Sąd apelacyjny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Sąd Najwyższy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Stosowanie tymczasowego</a:t>
                      </a:r>
                      <a:r>
                        <a:rPr lang="pl-PL" baseline="0" dirty="0" smtClean="0"/>
                        <a:t> aresztowania na okres do 3 miesięcy (art. 250 </a:t>
                      </a:r>
                      <a:r>
                        <a:rPr lang="pl-PL" dirty="0" smtClean="0"/>
                        <a:t>§ 1 i 2 k.p.k.),</a:t>
                      </a:r>
                      <a:endParaRPr lang="pl-PL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Rozpatrywanie zażaleń na zatrzymanie (art. 246 </a:t>
                      </a:r>
                      <a:r>
                        <a:rPr lang="pl-PL" dirty="0" smtClean="0"/>
                        <a:t>§ 1 i 2 k.p.k.).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Rozpoznawanie środków odwoławczych od orzeczeń i zarządzeń wydanych przez sąd rejonowy jako sąd pierwszej instancji</a:t>
                      </a:r>
                      <a:r>
                        <a:rPr lang="pl-PL" baseline="0" dirty="0" smtClean="0"/>
                        <a:t> (art. 25 </a:t>
                      </a:r>
                      <a:r>
                        <a:rPr lang="pl-PL" dirty="0" smtClean="0"/>
                        <a:t>§ 3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Orzekanie w przedmiocie nadanie statusu świadka</a:t>
                      </a:r>
                      <a:r>
                        <a:rPr lang="pl-PL" baseline="0" dirty="0" smtClean="0"/>
                        <a:t> koronnego.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Rozpoznawanie środków odwoławczych od orzeczeń i zarządzeń wydanych przez sąd okręgowy jako sąd pierwszej instancji</a:t>
                      </a:r>
                      <a:r>
                        <a:rPr lang="pl-PL" baseline="0" dirty="0" smtClean="0"/>
                        <a:t> (art. 26 </a:t>
                      </a:r>
                      <a:r>
                        <a:rPr lang="pl-PL" dirty="0" smtClean="0"/>
                        <a:t>§ 1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Rozstrzyganie sporów o właściwość</a:t>
                      </a:r>
                      <a:r>
                        <a:rPr lang="pl-PL" baseline="0" dirty="0" smtClean="0"/>
                        <a:t> między sądami okręgowymi (art. 38 k.p.k.).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Rozpoznawanie kasacji (art. 525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Przekazywanie</a:t>
                      </a:r>
                      <a:r>
                        <a:rPr lang="pl-PL" baseline="0" dirty="0" smtClean="0"/>
                        <a:t> sprawy innemu sądowi równorzędnemu, gdy wymaga tego dobro wymiaru sprawiedliwości (art. 37 k.p.k.)</a:t>
                      </a:r>
                      <a:endParaRPr lang="pl-PL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500" dirty="0" smtClean="0"/>
              <a:t>Przykłady czynności podejmowanych przez dany sąd w ramach właściwości funkcjonalnej</a:t>
            </a: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513958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1947672"/>
          </a:xfrm>
        </p:spPr>
        <p:txBody>
          <a:bodyPr/>
          <a:lstStyle/>
          <a:p>
            <a:r>
              <a:rPr lang="pl-PL" b="1" dirty="0" smtClean="0"/>
              <a:t>Właściwość z łączności spraw- </a:t>
            </a:r>
            <a:r>
              <a:rPr lang="pl-PL" dirty="0" smtClean="0"/>
              <a:t>odstępstwo od właściwości miejscowej lub rzeczowej sądu, związana jest z argumentami ekonomii procesowej.</a:t>
            </a:r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145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Art. 17</a:t>
            </a:r>
          </a:p>
          <a:p>
            <a:pPr marL="109728" indent="0">
              <a:buNone/>
            </a:pPr>
            <a:r>
              <a:rPr lang="pl-PL" dirty="0"/>
              <a:t>§ 1. </a:t>
            </a:r>
            <a:r>
              <a:rPr lang="pl-PL" b="1" dirty="0"/>
              <a:t>Nie wszczyna się </a:t>
            </a:r>
            <a:r>
              <a:rPr lang="pl-PL" dirty="0"/>
              <a:t>postępowania, a </a:t>
            </a:r>
            <a:r>
              <a:rPr lang="pl-PL" b="1" dirty="0"/>
              <a:t>wszczęte umarza</a:t>
            </a:r>
            <a:r>
              <a:rPr lang="pl-PL" dirty="0"/>
              <a:t>, gdy:</a:t>
            </a:r>
            <a:br>
              <a:rPr lang="pl-PL" dirty="0"/>
            </a:br>
            <a:r>
              <a:rPr lang="pl-PL" dirty="0"/>
              <a:t>1) czynu nie popełniono albo brak jest danych dostatecznie uzasadniających podejrzenie jego popełnienia;</a:t>
            </a:r>
            <a:br>
              <a:rPr lang="pl-PL" dirty="0"/>
            </a:br>
            <a:r>
              <a:rPr lang="pl-PL" dirty="0"/>
              <a:t>2) czyn nie zawiera znamion czynu zabronionego albo ustawa stanowi, że sprawca nie popełnia przestępstwa;</a:t>
            </a:r>
            <a:br>
              <a:rPr lang="pl-PL" dirty="0"/>
            </a:br>
            <a:r>
              <a:rPr lang="pl-PL" dirty="0"/>
              <a:t>3) społeczna szkodliwość czynu jest znikoma;</a:t>
            </a:r>
            <a:br>
              <a:rPr lang="pl-PL" dirty="0"/>
            </a:br>
            <a:r>
              <a:rPr lang="pl-PL" dirty="0"/>
              <a:t>4) ustawa stanowi, że sprawca nie podlega karze;</a:t>
            </a:r>
            <a:br>
              <a:rPr lang="pl-PL" dirty="0"/>
            </a:br>
            <a:r>
              <a:rPr lang="pl-PL" dirty="0"/>
              <a:t>5) oskarżony zmarł;</a:t>
            </a:r>
            <a:br>
              <a:rPr lang="pl-PL" dirty="0"/>
            </a:br>
            <a:r>
              <a:rPr lang="pl-PL" dirty="0"/>
              <a:t>6) nastąpiło przedawnienie karalności;</a:t>
            </a:r>
            <a:br>
              <a:rPr lang="pl-PL" dirty="0"/>
            </a:br>
            <a:r>
              <a:rPr lang="pl-PL" dirty="0"/>
              <a:t>7) postępowanie karne co do tego samego czynu tej samej osoby zostało prawomocnie zakończone albo wcześniej wszczęte toczy się;</a:t>
            </a:r>
            <a:br>
              <a:rPr lang="pl-PL" dirty="0"/>
            </a:br>
            <a:r>
              <a:rPr lang="pl-PL" dirty="0"/>
              <a:t>8) sprawca nie podlega orzecznictwu polskich sądów karnych;</a:t>
            </a:r>
            <a:br>
              <a:rPr lang="pl-PL" dirty="0"/>
            </a:br>
            <a:r>
              <a:rPr lang="pl-PL" dirty="0"/>
              <a:t>9) brak skargi uprawnionego oskarżyciela;</a:t>
            </a:r>
            <a:br>
              <a:rPr lang="pl-PL" dirty="0"/>
            </a:br>
            <a:r>
              <a:rPr lang="pl-PL" dirty="0"/>
              <a:t>10) brak wymaganego zezwolenia na ściganie lub wniosku o ściganie pochodzącego od osoby uprawnionej, chyba że ustawa stanowi inaczej;</a:t>
            </a:r>
            <a:br>
              <a:rPr lang="pl-PL" dirty="0"/>
            </a:br>
            <a:r>
              <a:rPr lang="pl-PL" dirty="0"/>
              <a:t>11) zachodzi inna okoliczność wyłączająca ściganie.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Przesłanki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6775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Łączność </a:t>
            </a:r>
            <a:r>
              <a:rPr lang="pl-PL" b="1" dirty="0" smtClean="0"/>
              <a:t>podmiotowa</a:t>
            </a:r>
            <a:r>
              <a:rPr lang="pl-PL" dirty="0" smtClean="0"/>
              <a:t>→ art. 33 § 1 k.p.k.; łączne rozpoznanie co najmniej </a:t>
            </a:r>
            <a:r>
              <a:rPr lang="pl-PL" b="1" dirty="0" smtClean="0"/>
              <a:t>dwóch spraw </a:t>
            </a:r>
            <a:r>
              <a:rPr lang="pl-PL" dirty="0" smtClean="0"/>
              <a:t>spraw o różne przestępstwa </a:t>
            </a:r>
            <a:r>
              <a:rPr lang="pl-PL" b="1" dirty="0" smtClean="0"/>
              <a:t>jednego oskarżonego</a:t>
            </a:r>
          </a:p>
          <a:p>
            <a:endParaRPr lang="pl-PL" dirty="0"/>
          </a:p>
          <a:p>
            <a:r>
              <a:rPr lang="pl-PL" dirty="0" smtClean="0"/>
              <a:t>Łączność </a:t>
            </a:r>
            <a:r>
              <a:rPr lang="pl-PL" b="1" dirty="0" smtClean="0"/>
              <a:t>przedmiotowa</a:t>
            </a:r>
            <a:r>
              <a:rPr lang="pl-PL" dirty="0" smtClean="0"/>
              <a:t>→ art. 34 § 1 k.p.k.; łączne rozpoznanie spraw przynajmniej </a:t>
            </a:r>
            <a:r>
              <a:rPr lang="pl-PL" b="1" dirty="0" smtClean="0"/>
              <a:t>dwóch oskarżonych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Łączność </a:t>
            </a:r>
            <a:r>
              <a:rPr lang="pl-PL" b="1" dirty="0" smtClean="0"/>
              <a:t>przedmiotowo-podmiotowa</a:t>
            </a:r>
            <a:r>
              <a:rPr lang="pl-PL" dirty="0" smtClean="0"/>
              <a:t> (mieszana)</a:t>
            </a:r>
            <a:r>
              <a:rPr lang="pl-PL" dirty="0"/>
              <a:t> </a:t>
            </a:r>
            <a:r>
              <a:rPr lang="pl-PL" dirty="0" smtClean="0"/>
              <a:t>→ połączenie spraw na podstawie kryteriów podmiotowych i przedmiotowych.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009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Właściwość z delegacji- </a:t>
            </a:r>
            <a:r>
              <a:rPr lang="pl-PL" dirty="0" smtClean="0"/>
              <a:t>daje w przypadkach wskazanych w ustawie możliwość </a:t>
            </a:r>
            <a:r>
              <a:rPr lang="pl-PL" b="1" dirty="0" smtClean="0"/>
              <a:t>przekazania sprawy </a:t>
            </a:r>
            <a:r>
              <a:rPr lang="pl-PL" dirty="0" smtClean="0"/>
              <a:t>innemu sądowi niż ten, który jest właściwy miejscowo lub rzeczowo.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/>
              <a:t>a</a:t>
            </a:r>
            <a:r>
              <a:rPr lang="pl-PL" dirty="0" smtClean="0"/>
              <a:t>rt. 36 k.p.k. (ze względu na ekonomikę procesową),</a:t>
            </a:r>
          </a:p>
          <a:p>
            <a:r>
              <a:rPr lang="pl-PL" dirty="0" smtClean="0"/>
              <a:t>art. 37 k.p.k. (ze względu na dobro wymiaru sprawiedliwości),</a:t>
            </a:r>
          </a:p>
          <a:p>
            <a:r>
              <a:rPr lang="pl-PL" dirty="0" smtClean="0"/>
              <a:t>art. 43 k.p.k. (związany z instytucją wyłączenia sędziego)</a:t>
            </a:r>
          </a:p>
          <a:p>
            <a:r>
              <a:rPr lang="pl-PL" dirty="0" smtClean="0"/>
              <a:t>25 § 2 k.p.k. (ze względu na szczególną wagę lub zawiłość sprawy)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sądowego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6336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dirty="0"/>
              <a:t>Następstwa naruszenia właściwości mogą byd różnorakie w zależności od charakteru naruszenia. 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Z </a:t>
            </a:r>
            <a:r>
              <a:rPr lang="pl-PL" dirty="0"/>
              <a:t>rygorystycznymi następstwami mamy do czynienia, gdy</a:t>
            </a:r>
            <a:r>
              <a:rPr lang="pl-PL" dirty="0" smtClean="0"/>
              <a:t>: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r>
              <a:rPr lang="pl-PL" dirty="0"/>
              <a:t>1) sąd rozpozna sprawę oskarżonego, który nie podlegał orzecznictwu polskich sądów karnych</a:t>
            </a:r>
            <a:r>
              <a:rPr lang="pl-PL" dirty="0" smtClean="0"/>
              <a:t>;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r>
              <a:rPr lang="pl-PL" dirty="0"/>
              <a:t>2) sąd powszechny orzeknie w sprawie, gdzie właściwy jest sąd szczególny lub odwrotnie</a:t>
            </a:r>
            <a:r>
              <a:rPr lang="pl-PL" dirty="0" smtClean="0"/>
              <a:t>;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r>
              <a:rPr lang="pl-PL" dirty="0"/>
              <a:t>3) sąd niższego rzędu orzeknie w sprawie należącej do sądu wyższego rzędu.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Takie </a:t>
            </a:r>
            <a:r>
              <a:rPr lang="pl-PL" dirty="0"/>
              <a:t>naruszenia mogą </a:t>
            </a:r>
            <a:r>
              <a:rPr lang="pl-PL" dirty="0" smtClean="0"/>
              <a:t>stanowić </a:t>
            </a:r>
            <a:r>
              <a:rPr lang="pl-PL" dirty="0"/>
              <a:t>tzw. </a:t>
            </a:r>
            <a:r>
              <a:rPr lang="pl-PL" b="1" dirty="0"/>
              <a:t>bezwzględne przyczyny odwoławcze</a:t>
            </a:r>
            <a:r>
              <a:rPr lang="pl-PL" dirty="0"/>
              <a:t> (art. 439 k.p.k.).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Sąd jako organ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04556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</a:t>
            </a:r>
            <a:r>
              <a:rPr lang="pl-PL" b="1" dirty="0" smtClean="0"/>
              <a:t>obiektywizmu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art. 40 k.p.k.→ wyłączenie </a:t>
            </a:r>
            <a:r>
              <a:rPr lang="pl-PL" b="1" dirty="0" smtClean="0"/>
              <a:t>z mocy prawa</a:t>
            </a:r>
            <a:r>
              <a:rPr lang="pl-PL" dirty="0" smtClean="0"/>
              <a:t>; iudex inhabilis.</a:t>
            </a:r>
          </a:p>
          <a:p>
            <a:endParaRPr lang="pl-PL" dirty="0"/>
          </a:p>
          <a:p>
            <a:r>
              <a:rPr lang="pl-PL" dirty="0" smtClean="0"/>
              <a:t>art. 41k.p.k.→ </a:t>
            </a:r>
            <a:r>
              <a:rPr lang="pl-PL" b="1" dirty="0" smtClean="0"/>
              <a:t>na wniosek</a:t>
            </a:r>
            <a:r>
              <a:rPr lang="pl-PL" dirty="0" smtClean="0"/>
              <a:t>; iudex suspectus.</a:t>
            </a:r>
          </a:p>
          <a:p>
            <a:endParaRPr lang="pl-PL" dirty="0"/>
          </a:p>
          <a:p>
            <a:r>
              <a:rPr lang="pl-PL" dirty="0" smtClean="0"/>
              <a:t>art. 42 k.p.k.</a:t>
            </a:r>
            <a:r>
              <a:rPr lang="pl-PL" dirty="0"/>
              <a:t> </a:t>
            </a:r>
            <a:r>
              <a:rPr lang="pl-PL" dirty="0" smtClean="0"/>
              <a:t>→ procedura wyłączenia sędziego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Wyłączenie sędziego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262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b="1" dirty="0"/>
              <a:t>Jednoosobowy</a:t>
            </a:r>
            <a:r>
              <a:rPr lang="pl-PL" dirty="0"/>
              <a:t> – art. 28 § 1, 30 § 1 i § 2, 449 § 2, 534 § 1 k.p.k. • </a:t>
            </a:r>
            <a:endParaRPr lang="pl-PL" dirty="0" smtClean="0"/>
          </a:p>
          <a:p>
            <a:endParaRPr lang="pl-PL" dirty="0"/>
          </a:p>
          <a:p>
            <a:r>
              <a:rPr lang="pl-PL" b="1" dirty="0" smtClean="0"/>
              <a:t>Kolegialnie</a:t>
            </a:r>
            <a:r>
              <a:rPr lang="pl-PL" dirty="0" smtClean="0"/>
              <a:t> </a:t>
            </a:r>
            <a:r>
              <a:rPr lang="pl-PL" dirty="0"/>
              <a:t>– art. 28 § 2, 28 § 4, 28 § 3, 29 § 1, 29 § 2, 30 § 1, 30 § 2, 534 § 2, 441 § 2 k.p.k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Zasada </a:t>
            </a:r>
            <a:r>
              <a:rPr lang="pl-PL" b="1" dirty="0" smtClean="0"/>
              <a:t>udziału czynnika społecznego</a:t>
            </a:r>
          </a:p>
          <a:p>
            <a:endParaRPr lang="pl-PL" b="1" dirty="0"/>
          </a:p>
          <a:p>
            <a:r>
              <a:rPr lang="pl-PL" dirty="0" smtClean="0"/>
              <a:t>Wyznaczanie składu- art. </a:t>
            </a:r>
            <a:r>
              <a:rPr lang="pl-PL" smtClean="0"/>
              <a:t>351 k.p.k.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Skład sądu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2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Przesłanka procesu </a:t>
            </a:r>
            <a:r>
              <a:rPr lang="pl-PL" dirty="0"/>
              <a:t>to stan prawny warunkujący dopuszczalność bądź wszystkich stadiów procesu, bądź tylko niektórych.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b="1" dirty="0" smtClean="0"/>
              <a:t>Przesłanki </a:t>
            </a:r>
            <a:r>
              <a:rPr lang="pl-PL" b="1" dirty="0"/>
              <a:t>czynności procesowych </a:t>
            </a:r>
            <a:r>
              <a:rPr lang="pl-PL" b="1" dirty="0" smtClean="0"/>
              <a:t> </a:t>
            </a:r>
            <a:r>
              <a:rPr lang="pl-PL" dirty="0" smtClean="0"/>
              <a:t>to </a:t>
            </a:r>
            <a:r>
              <a:rPr lang="pl-PL" dirty="0"/>
              <a:t>stany prawne, które warunkują dopuszczalność poszczególnych czynności procesowych, np. at. 258 § 1-3 k.p.k. (przesłanki stosowania środków zapobiegawczych).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Przesłanki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98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Przesłanki procesowe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POZYTYWNE</a:t>
            </a:r>
          </a:p>
          <a:p>
            <a:endParaRPr lang="pl-PL" dirty="0" smtClean="0"/>
          </a:p>
          <a:p>
            <a:r>
              <a:rPr lang="pl-PL" dirty="0" smtClean="0"/>
              <a:t>Takie stany prawne, które muszą zachodzić, by proces mógł się toczyć, a więc aby był dopuszczalny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NEGATYWNE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Tzw. przeszkody procesowe</a:t>
            </a:r>
          </a:p>
          <a:p>
            <a:endParaRPr lang="pl-PL" dirty="0"/>
          </a:p>
          <a:p>
            <a:r>
              <a:rPr lang="pl-PL" dirty="0" smtClean="0"/>
              <a:t>Takie stany prawne, które wyłączają dopuszczalność wszczęcia i dalszego biegu procesu</a:t>
            </a:r>
          </a:p>
        </p:txBody>
      </p:sp>
    </p:spTree>
    <p:extLst>
      <p:ext uri="{BB962C8B-B14F-4D97-AF65-F5344CB8AC3E}">
        <p14:creationId xmlns:p14="http://schemas.microsoft.com/office/powerpoint/2010/main" val="6603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Przesłanki procesowe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7544" y="1700808"/>
            <a:ext cx="4040188" cy="3941763"/>
          </a:xfrm>
        </p:spPr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OGÓLNE</a:t>
            </a:r>
          </a:p>
          <a:p>
            <a:endParaRPr lang="pl-PL" dirty="0" smtClean="0"/>
          </a:p>
          <a:p>
            <a:r>
              <a:rPr lang="pl-PL" dirty="0" smtClean="0"/>
              <a:t>takie </a:t>
            </a:r>
            <a:r>
              <a:rPr lang="pl-PL" dirty="0"/>
              <a:t>stany prawne, które warunkują proces w trybie zwyczajnym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3941763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SZCZEGÓLNE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/>
              <a:t>takie stany prawne, które warunkują szczególny tryb </a:t>
            </a:r>
            <a:r>
              <a:rPr lang="pl-PL" dirty="0" smtClean="0"/>
              <a:t>procesu</a:t>
            </a:r>
          </a:p>
          <a:p>
            <a:endParaRPr lang="pl-PL" dirty="0"/>
          </a:p>
          <a:p>
            <a:r>
              <a:rPr lang="pl-PL" dirty="0"/>
              <a:t>z reguły występują jako dodatkowe, obok przesłanek </a:t>
            </a:r>
            <a:r>
              <a:rPr lang="pl-PL" dirty="0" smtClean="0"/>
              <a:t>ogólnych, chyba, że w danym trybie ustawa odstępuje od niektórych przesłanek ogólnych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67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Przesłanki procesowe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1010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pl-PL" b="1" dirty="0" smtClean="0"/>
              <a:t>MATERIALNE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/>
              <a:t>warunkują dopuszczalność procesu, ponieważ warunkują równocześnie samą odpowiedzialność karną określoną przepisami prawa </a:t>
            </a:r>
            <a:r>
              <a:rPr lang="pl-PL" dirty="0" smtClean="0"/>
              <a:t>materialnego</a:t>
            </a:r>
          </a:p>
          <a:p>
            <a:endParaRPr lang="pl-PL" dirty="0"/>
          </a:p>
          <a:p>
            <a:r>
              <a:rPr lang="pl-PL" dirty="0"/>
              <a:t>d</a:t>
            </a:r>
            <a:r>
              <a:rPr lang="pl-PL" dirty="0" smtClean="0"/>
              <a:t>zielą się na przesłanki umorzenia i uniewinnienia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288962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pl-PL" b="1" dirty="0" smtClean="0"/>
              <a:t>FORMALNE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/>
              <a:t>charakteryzują się tym, że nie przesądzają braku odpowiedzialności karnej w razie ich niezaistnienia, natomiast warunkują jedynie sam proces </a:t>
            </a:r>
            <a:r>
              <a:rPr lang="pl-PL" dirty="0" smtClean="0"/>
              <a:t>karny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d</a:t>
            </a:r>
            <a:r>
              <a:rPr lang="pl-PL" dirty="0" smtClean="0"/>
              <a:t>zielą się na przesłanki względne i bezwzględne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21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UNIEWINNIENIA				UMORZENIA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Przesłanki materialne</a:t>
            </a:r>
            <a:endParaRPr lang="pl-PL" dirty="0"/>
          </a:p>
        </p:txBody>
      </p:sp>
      <p:sp>
        <p:nvSpPr>
          <p:cNvPr id="4" name="Down Arrow 3"/>
          <p:cNvSpPr/>
          <p:nvPr/>
        </p:nvSpPr>
        <p:spPr>
          <a:xfrm>
            <a:off x="1423072" y="12687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n Arrow 4"/>
          <p:cNvSpPr/>
          <p:nvPr/>
        </p:nvSpPr>
        <p:spPr>
          <a:xfrm>
            <a:off x="6883215" y="12687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Rectangle 5"/>
          <p:cNvSpPr/>
          <p:nvPr/>
        </p:nvSpPr>
        <p:spPr>
          <a:xfrm>
            <a:off x="297236" y="2996952"/>
            <a:ext cx="273630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ART. 17 § 1 PKT 1 i 2 K.P.K.</a:t>
            </a:r>
            <a:endParaRPr lang="pl-PL" dirty="0"/>
          </a:p>
        </p:txBody>
      </p:sp>
      <p:sp>
        <p:nvSpPr>
          <p:cNvPr id="7" name="Rectangle 6"/>
          <p:cNvSpPr/>
          <p:nvPr/>
        </p:nvSpPr>
        <p:spPr>
          <a:xfrm>
            <a:off x="5757379" y="2996952"/>
            <a:ext cx="273630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ART. 17 § 1 PKT 3, PKT 4, PKT 6 k.p.k., abolicja, immunitety materialne i formalne, ART. 111 § 1 k.p.k.</a:t>
            </a:r>
            <a:endParaRPr lang="pl-PL" dirty="0"/>
          </a:p>
        </p:txBody>
      </p:sp>
      <p:sp>
        <p:nvSpPr>
          <p:cNvPr id="8" name="Cloud 7"/>
          <p:cNvSpPr/>
          <p:nvPr/>
        </p:nvSpPr>
        <p:spPr>
          <a:xfrm>
            <a:off x="2267744" y="4725857"/>
            <a:ext cx="5858940" cy="21385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UWAGA</a:t>
            </a:r>
            <a:r>
              <a:rPr lang="pl-PL" dirty="0" smtClean="0"/>
              <a:t>: to rozróżnienie ma sens tylko w postępowaniu sądowym, i to dopiero  od momentu rozpoczęcia przewodu sądowego na rozprawie głównej.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8766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Przesłanki formalne</a:t>
            </a:r>
            <a:endParaRPr lang="pl-PL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76672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BEZWZGLĘDNE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takie stany prawne, które warunkują proces przeciwko określonej osobie w każdym układzie </a:t>
            </a:r>
            <a:r>
              <a:rPr lang="pl-PL" dirty="0" smtClean="0"/>
              <a:t>procesowym,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np. res iudicata (powaga rzeczy osądzonej).</a:t>
            </a:r>
          </a:p>
          <a:p>
            <a:endParaRPr lang="pl-PL" dirty="0"/>
          </a:p>
          <a:p>
            <a:r>
              <a:rPr lang="pl-PL" b="1" dirty="0" smtClean="0"/>
              <a:t>WZGLĘDNE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takie stany prawne, które warunkują dopuszczalność procesu przeciwko określonej osobie tylko w pewnym układzie procesowym, co nie wyłącza dopuszczalności procesu o ten sam czyn przeciwko temu samemu oskarżonemu w innym </a:t>
            </a:r>
            <a:r>
              <a:rPr lang="pl-PL" dirty="0" smtClean="0"/>
              <a:t>układzie,</a:t>
            </a:r>
          </a:p>
          <a:p>
            <a:pPr marL="109728" indent="0"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np. niedopuszczalne jest wszczęcie postępowania karnego przeciwko nieletniemu, ale osiągnięcie przez niego 17 roku życia, lub wyjątkowo 15 (w przypadku niektórych przestępstw-art. 10 § 1 k.k.) dopiero otwiera dopuszczalność tego trybu postępowania.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19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2031</Words>
  <Application>Microsoft Office PowerPoint</Application>
  <PresentationFormat>On-screen Show (4:3)</PresentationFormat>
  <Paragraphs>226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Podstawy procesu karnego</vt:lpstr>
      <vt:lpstr>Przesłanki procesowe</vt:lpstr>
      <vt:lpstr>Przesłanki procesowe</vt:lpstr>
      <vt:lpstr>Przesłanki procesowe</vt:lpstr>
      <vt:lpstr>Przesłanki procesowe</vt:lpstr>
      <vt:lpstr>Przesłanki procesowe</vt:lpstr>
      <vt:lpstr>Przesłanki procesowe</vt:lpstr>
      <vt:lpstr>Przesłanki materialne</vt:lpstr>
      <vt:lpstr>Przesłanki formalne</vt:lpstr>
      <vt:lpstr>Uczestnicy procesu karnego</vt:lpstr>
      <vt:lpstr>PowerPoint Presentation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Sąd jako organ postępowania karnego</vt:lpstr>
      <vt:lpstr>Przykłady czynności podejmowanych przez dany sąd w ramach właściwości funkcjonalnej</vt:lpstr>
      <vt:lpstr>Sąd jako organ postępowania karnego</vt:lpstr>
      <vt:lpstr>Sąd jako organ postępowania karnego</vt:lpstr>
      <vt:lpstr>Sąd jako organ postępowania sądowego</vt:lpstr>
      <vt:lpstr>Sąd jako organ postępowania karnego</vt:lpstr>
      <vt:lpstr>Wyłączenie sędziego</vt:lpstr>
      <vt:lpstr>Skład sądu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28</cp:revision>
  <dcterms:created xsi:type="dcterms:W3CDTF">2017-03-14T17:28:04Z</dcterms:created>
  <dcterms:modified xsi:type="dcterms:W3CDTF">2017-03-21T12:44:48Z</dcterms:modified>
</cp:coreProperties>
</file>