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3" r:id="rId36"/>
    <p:sldId id="294" r:id="rId37"/>
    <p:sldId id="295" r:id="rId38"/>
    <p:sldId id="290" r:id="rId39"/>
    <p:sldId id="291" r:id="rId40"/>
    <p:sldId id="296" r:id="rId41"/>
    <p:sldId id="292" r:id="rId42"/>
    <p:sldId id="297" r:id="rId43"/>
    <p:sldId id="298" r:id="rId44"/>
    <p:sldId id="299" r:id="rId45"/>
    <p:sldId id="300" r:id="rId46"/>
    <p:sldId id="301" r:id="rId47"/>
    <p:sldId id="303" r:id="rId48"/>
    <p:sldId id="304" r:id="rId49"/>
    <p:sldId id="305" r:id="rId5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dgm:t>
        <a:bodyPr/>
        <a:lstStyle/>
        <a:p>
          <a:r>
            <a:rPr lang="pl-PL" dirty="0" smtClean="0"/>
            <a:t>Prokurator</a:t>
          </a:r>
          <a:endParaRPr lang="pl-PL" dirty="0"/>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dgm:t>
        <a:bodyPr/>
        <a:lstStyle/>
        <a:p>
          <a:r>
            <a:rPr lang="pl-PL" dirty="0" smtClean="0"/>
            <a:t>Organ postępowania przygotowawczego</a:t>
          </a:r>
          <a:endParaRPr lang="pl-PL" dirty="0"/>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dgm:t>
        <a:bodyPr/>
        <a:lstStyle/>
        <a:p>
          <a:r>
            <a:rPr lang="pl-PL" dirty="0" smtClean="0"/>
            <a:t>Rzecznik interesu społecznego</a:t>
          </a:r>
          <a:endParaRPr lang="pl-PL" dirty="0"/>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dgm:t>
        <a:bodyPr/>
        <a:lstStyle/>
        <a:p>
          <a:r>
            <a:rPr lang="pl-PL" dirty="0" smtClean="0"/>
            <a:t>Oskarżyciel publiczny</a:t>
          </a:r>
          <a:endParaRPr lang="pl-PL" dirty="0"/>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t>
        <a:bodyPr/>
        <a:lstStyle/>
        <a:p>
          <a:endParaRPr lang="pl-PL"/>
        </a:p>
      </dgm:t>
    </dgm:pt>
    <dgm:pt modelId="{5B0F055D-A843-43F5-87A4-F568E5EE1F8A}" type="pres">
      <dgm:prSet presAssocID="{72BA3307-A5ED-4B82-995C-DE77B8F7EBA7}" presName="roof" presStyleLbl="dkBgShp" presStyleIdx="0" presStyleCnt="2"/>
      <dgm:spPr/>
      <dgm:t>
        <a:bodyPr/>
        <a:lstStyle/>
        <a:p>
          <a:endParaRPr lang="pl-PL"/>
        </a:p>
      </dgm:t>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t>
        <a:bodyPr/>
        <a:lstStyle/>
        <a:p>
          <a:endParaRPr lang="pl-PL"/>
        </a:p>
      </dgm:t>
    </dgm:pt>
    <dgm:pt modelId="{1F005497-C478-4B27-8DCB-8CB41AF97BF9}" type="pres">
      <dgm:prSet presAssocID="{B1D3ECA0-8207-436E-A147-C5FAA933B4A8}" presName="pillarX" presStyleLbl="node1" presStyleIdx="1" presStyleCnt="3">
        <dgm:presLayoutVars>
          <dgm:bulletEnabled val="1"/>
        </dgm:presLayoutVars>
      </dgm:prSet>
      <dgm:spPr/>
      <dgm:t>
        <a:bodyPr/>
        <a:lstStyle/>
        <a:p>
          <a:endParaRPr lang="pl-PL"/>
        </a:p>
      </dgm:t>
    </dgm:pt>
    <dgm:pt modelId="{6447A299-B2C1-4D3C-B7D5-36DBBE0A1CB7}" type="pres">
      <dgm:prSet presAssocID="{30D91371-F6CE-4DCC-9FB4-869E648CDC4B}" presName="pillarX" presStyleLbl="node1" presStyleIdx="2" presStyleCnt="3">
        <dgm:presLayoutVars>
          <dgm:bulletEnabled val="1"/>
        </dgm:presLayoutVars>
      </dgm:prSet>
      <dgm:spPr/>
      <dgm:t>
        <a:bodyPr/>
        <a:lstStyle/>
        <a:p>
          <a:endParaRPr lang="pl-PL"/>
        </a:p>
      </dgm:t>
    </dgm:pt>
    <dgm:pt modelId="{2FE78649-AF93-44A5-B727-F212B64E1F7A}" type="pres">
      <dgm:prSet presAssocID="{72BA3307-A5ED-4B82-995C-DE77B8F7EBA7}" presName="base" presStyleLbl="dkBgShp" presStyleIdx="1" presStyleCnt="2"/>
      <dgm:spPr/>
    </dgm:pt>
  </dgm:ptLst>
  <dgm:cxnLst>
    <dgm:cxn modelId="{555FFED4-80FD-4835-8DE4-75A14D555309}" srcId="{72BA3307-A5ED-4B82-995C-DE77B8F7EBA7}" destId="{30D91371-F6CE-4DCC-9FB4-869E648CDC4B}" srcOrd="2" destOrd="0" parTransId="{74DEC9DF-292B-4698-BB18-1568C4D38796}" sibTransId="{408B346B-09E5-4AF1-BCE5-828FBD3ED3F0}"/>
    <dgm:cxn modelId="{0D77FEA1-BEF3-42EF-8CE2-A6AEB2D1F8EB}" type="presOf" srcId="{55072448-983E-469C-96FB-615F4B5D47D2}" destId="{CBABFFE8-BCEB-4FEC-937A-16282520974A}" srcOrd="0" destOrd="0" presId="urn:microsoft.com/office/officeart/2005/8/layout/hList3"/>
    <dgm:cxn modelId="{B5523107-AE60-4EEF-B1A9-7B8A7FFB4160}" srcId="{72BA3307-A5ED-4B82-995C-DE77B8F7EBA7}" destId="{B1D3ECA0-8207-436E-A147-C5FAA933B4A8}" srcOrd="1" destOrd="0" parTransId="{DAA373B6-AC60-41B6-8742-C658898E4922}" sibTransId="{95F1B686-900A-4A7B-B58F-775F937F6DA5}"/>
    <dgm:cxn modelId="{3CA604C4-177A-4AE6-BC53-8B01DB579B37}" type="presOf" srcId="{30D91371-F6CE-4DCC-9FB4-869E648CDC4B}" destId="{6447A299-B2C1-4D3C-B7D5-36DBBE0A1CB7}" srcOrd="0" destOrd="0" presId="urn:microsoft.com/office/officeart/2005/8/layout/hList3"/>
    <dgm:cxn modelId="{E0356844-C1C3-4340-8F95-422645EABEC8}" type="presOf" srcId="{72BA3307-A5ED-4B82-995C-DE77B8F7EBA7}" destId="{5B0F055D-A843-43F5-87A4-F568E5EE1F8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5A785824-D7CF-4F34-8D3E-7EEC22A8565D}" type="presOf" srcId="{B1D3ECA0-8207-436E-A147-C5FAA933B4A8}" destId="{1F005497-C478-4B27-8DCB-8CB41AF97BF9}" srcOrd="0" destOrd="0" presId="urn:microsoft.com/office/officeart/2005/8/layout/hList3"/>
    <dgm:cxn modelId="{AD4374BE-33B4-4CE3-BC6B-F415D398E491}" type="presOf" srcId="{60A5283A-7CF0-4DAD-8E01-CBE3D1B379CC}" destId="{B5C5E892-AA55-43DA-BAB7-167EAE8D50AA}" srcOrd="0" destOrd="0" presId="urn:microsoft.com/office/officeart/2005/8/layout/hList3"/>
    <dgm:cxn modelId="{4F15051F-EF12-4974-BC73-3D222A99B832}" srcId="{55072448-983E-469C-96FB-615F4B5D47D2}" destId="{72BA3307-A5ED-4B82-995C-DE77B8F7EBA7}" srcOrd="0" destOrd="0" parTransId="{762DDFCC-601B-48DE-8265-A143DB70AD48}" sibTransId="{3F318275-2CA6-41F8-9DB4-080CF7A4B45D}"/>
    <dgm:cxn modelId="{FBEC44B9-6696-4AF0-86A6-A714031E0F40}" type="presParOf" srcId="{CBABFFE8-BCEB-4FEC-937A-16282520974A}" destId="{5B0F055D-A843-43F5-87A4-F568E5EE1F8A}" srcOrd="0" destOrd="0" presId="urn:microsoft.com/office/officeart/2005/8/layout/hList3"/>
    <dgm:cxn modelId="{D99C99D2-0E91-428B-911E-6A092A445A24}" type="presParOf" srcId="{CBABFFE8-BCEB-4FEC-937A-16282520974A}" destId="{216F0496-9558-459B-B9C7-29F935E40CC5}" srcOrd="1" destOrd="0" presId="urn:microsoft.com/office/officeart/2005/8/layout/hList3"/>
    <dgm:cxn modelId="{6C851F29-706F-4E06-92CF-B053AA7401BC}" type="presParOf" srcId="{216F0496-9558-459B-B9C7-29F935E40CC5}" destId="{B5C5E892-AA55-43DA-BAB7-167EAE8D50AA}" srcOrd="0" destOrd="0" presId="urn:microsoft.com/office/officeart/2005/8/layout/hList3"/>
    <dgm:cxn modelId="{19AFEED0-E8DF-48FE-A7F3-B385692C736D}" type="presParOf" srcId="{216F0496-9558-459B-B9C7-29F935E40CC5}" destId="{1F005497-C478-4B27-8DCB-8CB41AF97BF9}" srcOrd="1" destOrd="0" presId="urn:microsoft.com/office/officeart/2005/8/layout/hList3"/>
    <dgm:cxn modelId="{94D4D21E-6841-4B22-B30E-0DA742C9A219}" type="presParOf" srcId="{216F0496-9558-459B-B9C7-29F935E40CC5}" destId="{6447A299-B2C1-4D3C-B7D5-36DBBE0A1CB7}" srcOrd="2" destOrd="0" presId="urn:microsoft.com/office/officeart/2005/8/layout/hList3"/>
    <dgm:cxn modelId="{DDF258AD-7315-40B3-9BE5-19D06C7C5979}"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smtClean="0"/>
            <a:t>OSKARŻYCIEL</a:t>
          </a:r>
          <a:endParaRPr lang="pl-PL" b="1" dirty="0"/>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smtClean="0"/>
            <a:t>PUBLICZNY</a:t>
          </a:r>
          <a:endParaRPr lang="pl-PL" dirty="0"/>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smtClean="0"/>
            <a:t>POSIŁKOWY</a:t>
          </a:r>
          <a:endParaRPr lang="pl-PL" dirty="0"/>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smtClean="0"/>
            <a:t>PRYWATNY</a:t>
          </a:r>
          <a:endParaRPr lang="pl-PL" dirty="0"/>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t>
        <a:bodyPr/>
        <a:lstStyle/>
        <a:p>
          <a:endParaRPr lang="pl-PL"/>
        </a:p>
      </dgm:t>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t>
        <a:bodyPr/>
        <a:lstStyle/>
        <a:p>
          <a:endParaRPr lang="pl-PL"/>
        </a:p>
      </dgm:t>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t>
        <a:bodyPr/>
        <a:lstStyle/>
        <a:p>
          <a:endParaRPr lang="pl-PL"/>
        </a:p>
      </dgm:t>
    </dgm:pt>
    <dgm:pt modelId="{FD3AE330-B660-4CFB-9498-020E5B4C50F9}" type="pres">
      <dgm:prSet presAssocID="{CF6C112B-5A1B-4CF0-8D18-8BB28206E513}" presName="connTx" presStyleLbl="parChTrans1D2" presStyleIdx="0" presStyleCnt="3"/>
      <dgm:spPr/>
      <dgm:t>
        <a:bodyPr/>
        <a:lstStyle/>
        <a:p>
          <a:endParaRPr lang="pl-PL"/>
        </a:p>
      </dgm:t>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t>
        <a:bodyPr/>
        <a:lstStyle/>
        <a:p>
          <a:endParaRPr lang="pl-PL"/>
        </a:p>
      </dgm:t>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t>
        <a:bodyPr/>
        <a:lstStyle/>
        <a:p>
          <a:endParaRPr lang="pl-PL"/>
        </a:p>
      </dgm:t>
    </dgm:pt>
    <dgm:pt modelId="{3958FF55-7C70-4ABC-8598-2836421C029E}" type="pres">
      <dgm:prSet presAssocID="{69C1943B-3747-4039-96A1-207DC959EEFD}" presName="connTx" presStyleLbl="parChTrans1D2" presStyleIdx="1" presStyleCnt="3"/>
      <dgm:spPr/>
      <dgm:t>
        <a:bodyPr/>
        <a:lstStyle/>
        <a:p>
          <a:endParaRPr lang="pl-PL"/>
        </a:p>
      </dgm:t>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t>
        <a:bodyPr/>
        <a:lstStyle/>
        <a:p>
          <a:endParaRPr lang="pl-PL"/>
        </a:p>
      </dgm:t>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t>
        <a:bodyPr/>
        <a:lstStyle/>
        <a:p>
          <a:endParaRPr lang="pl-PL"/>
        </a:p>
      </dgm:t>
    </dgm:pt>
    <dgm:pt modelId="{B23459BD-6686-432B-80F0-8D2012A77300}" type="pres">
      <dgm:prSet presAssocID="{F1DA8A1D-E9D2-4B5C-98B2-21186D917FD2}" presName="connTx" presStyleLbl="parChTrans1D2" presStyleIdx="2" presStyleCnt="3"/>
      <dgm:spPr/>
      <dgm:t>
        <a:bodyPr/>
        <a:lstStyle/>
        <a:p>
          <a:endParaRPr lang="pl-PL"/>
        </a:p>
      </dgm:t>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t>
        <a:bodyPr/>
        <a:lstStyle/>
        <a:p>
          <a:endParaRPr lang="pl-PL"/>
        </a:p>
      </dgm:t>
    </dgm:pt>
    <dgm:pt modelId="{3E250B64-8BE2-445A-986A-B60E9EBADF4A}" type="pres">
      <dgm:prSet presAssocID="{522CAA5A-92E5-4EA1-8599-E3E86AB752DD}" presName="level3hierChild" presStyleCnt="0"/>
      <dgm:spPr/>
    </dgm:pt>
  </dgm:ptLst>
  <dgm:cxnLst>
    <dgm:cxn modelId="{7A22C6C9-CB6F-4A3A-91BD-DD9E5FE34188}" type="presOf" srcId="{D03B3DC0-21C6-4482-9E56-DB448D84C1B5}" destId="{F0ABB39D-A395-46F3-9855-ABBC8A5A9269}"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FE8D884E-26DA-4F1C-9F6D-3922A6C813E0}" type="presOf" srcId="{F1DA8A1D-E9D2-4B5C-98B2-21186D917FD2}" destId="{C71FEFAE-D9C5-4F67-921D-DC1A5B64C724}" srcOrd="0" destOrd="0" presId="urn:microsoft.com/office/officeart/2005/8/layout/hierarchy2"/>
    <dgm:cxn modelId="{65575176-2B98-4D1B-86CE-CC77EEA10557}" type="presOf" srcId="{522CAA5A-92E5-4EA1-8599-E3E86AB752DD}" destId="{20056DB1-97BB-4BCE-8F47-FF7A460D3A3E}" srcOrd="0" destOrd="0" presId="urn:microsoft.com/office/officeart/2005/8/layout/hierarchy2"/>
    <dgm:cxn modelId="{29C76575-F74E-4CD8-8E3B-C08E810C1FB9}" type="presOf" srcId="{645A82DE-37B7-4042-9E8A-7D81568580E0}" destId="{7DFE301B-157E-4C52-9076-19044195C47F}" srcOrd="0" destOrd="0" presId="urn:microsoft.com/office/officeart/2005/8/layout/hierarchy2"/>
    <dgm:cxn modelId="{892C6A81-4C48-4C21-91E7-7B917B1DD0D5}" type="presOf" srcId="{F1D8D913-5B88-4C37-AF07-0D82994D2C76}" destId="{1D1D86A2-18A8-432E-B3F0-474113747634}" srcOrd="0" destOrd="0" presId="urn:microsoft.com/office/officeart/2005/8/layout/hierarchy2"/>
    <dgm:cxn modelId="{526A74A5-1B15-4BAE-85C5-F44918C05FBB}" type="presOf" srcId="{F1DA8A1D-E9D2-4B5C-98B2-21186D917FD2}" destId="{B23459BD-6686-432B-80F0-8D2012A77300}" srcOrd="1" destOrd="0" presId="urn:microsoft.com/office/officeart/2005/8/layout/hierarchy2"/>
    <dgm:cxn modelId="{5792C6FD-6F17-4806-9A22-7BABFA8F7F6F}" type="presOf" srcId="{CF6C112B-5A1B-4CF0-8D18-8BB28206E513}" destId="{FD3AE330-B660-4CFB-9498-020E5B4C50F9}" srcOrd="1"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8327CDC5-40B6-4B0A-9B5B-FFAE99DFB7BF}" srcId="{D03B3DC0-21C6-4482-9E56-DB448D84C1B5}" destId="{81D8C9CF-3F70-4A8E-BAE4-648D2D414B2F}" srcOrd="1" destOrd="0" parTransId="{69C1943B-3747-4039-96A1-207DC959EEFD}" sibTransId="{B06184F9-8BD7-4B83-A124-4093AD24454F}"/>
    <dgm:cxn modelId="{562ECDAD-C586-4739-A091-B626F1F2198A}" type="presOf" srcId="{69C1943B-3747-4039-96A1-207DC959EEFD}" destId="{B43C18C3-8FF1-45DF-BF20-3017B568A641}" srcOrd="0" destOrd="0" presId="urn:microsoft.com/office/officeart/2005/8/layout/hierarchy2"/>
    <dgm:cxn modelId="{2A477427-4EC8-4FA8-B6FE-30F580E0CA87}" type="presOf" srcId="{81D8C9CF-3F70-4A8E-BAE4-648D2D414B2F}" destId="{F3871BEB-2571-4CE8-8C7A-25B34C5B1948}" srcOrd="0" destOrd="0" presId="urn:microsoft.com/office/officeart/2005/8/layout/hierarchy2"/>
    <dgm:cxn modelId="{938857FC-1432-428A-8C24-284B03BB2436}" type="presOf" srcId="{69C1943B-3747-4039-96A1-207DC959EEFD}" destId="{3958FF55-7C70-4ABC-8598-2836421C029E}" srcOrd="1"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935E20F9-47D0-4447-8661-478902235CD0}" type="presOf" srcId="{CF6C112B-5A1B-4CF0-8D18-8BB28206E513}" destId="{696C574F-2FAF-4F6E-9A18-2EB3FDB40FC1}" srcOrd="0" destOrd="0" presId="urn:microsoft.com/office/officeart/2005/8/layout/hierarchy2"/>
    <dgm:cxn modelId="{732A7F75-8EA2-4E59-9C0B-2B304E87ED37}" type="presParOf" srcId="{1D1D86A2-18A8-432E-B3F0-474113747634}" destId="{AE9814CF-339E-4633-BA1A-3FABE034CA70}" srcOrd="0" destOrd="0" presId="urn:microsoft.com/office/officeart/2005/8/layout/hierarchy2"/>
    <dgm:cxn modelId="{2EFAC527-212F-4A72-93B7-C6957B485412}" type="presParOf" srcId="{AE9814CF-339E-4633-BA1A-3FABE034CA70}" destId="{F0ABB39D-A395-46F3-9855-ABBC8A5A9269}" srcOrd="0" destOrd="0" presId="urn:microsoft.com/office/officeart/2005/8/layout/hierarchy2"/>
    <dgm:cxn modelId="{67192EED-97D2-472D-A2DB-B652640A3D38}" type="presParOf" srcId="{AE9814CF-339E-4633-BA1A-3FABE034CA70}" destId="{22823C5A-3AC5-4A9B-9E80-E251E9CDD643}" srcOrd="1" destOrd="0" presId="urn:microsoft.com/office/officeart/2005/8/layout/hierarchy2"/>
    <dgm:cxn modelId="{9E479EAE-DB02-4EDD-AF9F-7524CA2193CD}" type="presParOf" srcId="{22823C5A-3AC5-4A9B-9E80-E251E9CDD643}" destId="{696C574F-2FAF-4F6E-9A18-2EB3FDB40FC1}" srcOrd="0" destOrd="0" presId="urn:microsoft.com/office/officeart/2005/8/layout/hierarchy2"/>
    <dgm:cxn modelId="{EF42E907-EBD5-4A1C-B546-AA809F6616A4}" type="presParOf" srcId="{696C574F-2FAF-4F6E-9A18-2EB3FDB40FC1}" destId="{FD3AE330-B660-4CFB-9498-020E5B4C50F9}" srcOrd="0" destOrd="0" presId="urn:microsoft.com/office/officeart/2005/8/layout/hierarchy2"/>
    <dgm:cxn modelId="{7CA38347-F4AB-4333-884F-477F53583346}" type="presParOf" srcId="{22823C5A-3AC5-4A9B-9E80-E251E9CDD643}" destId="{C56DEEDD-3CB8-47FD-BA92-1FB876D7B1F7}" srcOrd="1" destOrd="0" presId="urn:microsoft.com/office/officeart/2005/8/layout/hierarchy2"/>
    <dgm:cxn modelId="{1385F08E-5FA5-4165-B145-102A8BED0D21}" type="presParOf" srcId="{C56DEEDD-3CB8-47FD-BA92-1FB876D7B1F7}" destId="{7DFE301B-157E-4C52-9076-19044195C47F}" srcOrd="0" destOrd="0" presId="urn:microsoft.com/office/officeart/2005/8/layout/hierarchy2"/>
    <dgm:cxn modelId="{CFD94830-3D84-4D8B-A59B-453129EAACA5}" type="presParOf" srcId="{C56DEEDD-3CB8-47FD-BA92-1FB876D7B1F7}" destId="{425872E5-A001-4D53-AF8F-F49C671030C4}" srcOrd="1" destOrd="0" presId="urn:microsoft.com/office/officeart/2005/8/layout/hierarchy2"/>
    <dgm:cxn modelId="{E6A6529A-09EC-4C96-AC47-DA4D577F1F22}" type="presParOf" srcId="{22823C5A-3AC5-4A9B-9E80-E251E9CDD643}" destId="{B43C18C3-8FF1-45DF-BF20-3017B568A641}" srcOrd="2" destOrd="0" presId="urn:microsoft.com/office/officeart/2005/8/layout/hierarchy2"/>
    <dgm:cxn modelId="{6A9210BA-1403-4FD5-AE9B-CFDC3D42388E}" type="presParOf" srcId="{B43C18C3-8FF1-45DF-BF20-3017B568A641}" destId="{3958FF55-7C70-4ABC-8598-2836421C029E}" srcOrd="0" destOrd="0" presId="urn:microsoft.com/office/officeart/2005/8/layout/hierarchy2"/>
    <dgm:cxn modelId="{8717C2A3-63B8-4B10-B854-6515C7B3969A}" type="presParOf" srcId="{22823C5A-3AC5-4A9B-9E80-E251E9CDD643}" destId="{5AD742DB-3179-4487-8E8D-A71E3C6BA9CC}" srcOrd="3" destOrd="0" presId="urn:microsoft.com/office/officeart/2005/8/layout/hierarchy2"/>
    <dgm:cxn modelId="{0C898C41-6DDA-4E6A-9EB4-27F1F21868EC}" type="presParOf" srcId="{5AD742DB-3179-4487-8E8D-A71E3C6BA9CC}" destId="{F3871BEB-2571-4CE8-8C7A-25B34C5B1948}" srcOrd="0" destOrd="0" presId="urn:microsoft.com/office/officeart/2005/8/layout/hierarchy2"/>
    <dgm:cxn modelId="{91FE381B-AB59-491C-A891-DDDABB57A0E7}" type="presParOf" srcId="{5AD742DB-3179-4487-8E8D-A71E3C6BA9CC}" destId="{C507B0E1-97E5-401E-9945-F6D0FF9EA21A}" srcOrd="1" destOrd="0" presId="urn:microsoft.com/office/officeart/2005/8/layout/hierarchy2"/>
    <dgm:cxn modelId="{7135175F-602C-4EDC-BDEC-0C2B0FB0FF72}" type="presParOf" srcId="{22823C5A-3AC5-4A9B-9E80-E251E9CDD643}" destId="{C71FEFAE-D9C5-4F67-921D-DC1A5B64C724}" srcOrd="4" destOrd="0" presId="urn:microsoft.com/office/officeart/2005/8/layout/hierarchy2"/>
    <dgm:cxn modelId="{C58CA11F-4D1B-472B-8F72-FC23024C6ED5}" type="presParOf" srcId="{C71FEFAE-D9C5-4F67-921D-DC1A5B64C724}" destId="{B23459BD-6686-432B-80F0-8D2012A77300}" srcOrd="0" destOrd="0" presId="urn:microsoft.com/office/officeart/2005/8/layout/hierarchy2"/>
    <dgm:cxn modelId="{5DE2AE0E-3CD4-4EC5-99F5-48837056A376}" type="presParOf" srcId="{22823C5A-3AC5-4A9B-9E80-E251E9CDD643}" destId="{880AC556-0A28-42A6-8635-36976F14285F}" srcOrd="5" destOrd="0" presId="urn:microsoft.com/office/officeart/2005/8/layout/hierarchy2"/>
    <dgm:cxn modelId="{CBF6C3C3-FE61-4EBB-84A2-E9CE7D85F2D9}" type="presParOf" srcId="{880AC556-0A28-42A6-8635-36976F14285F}" destId="{20056DB1-97BB-4BCE-8F47-FF7A460D3A3E}" srcOrd="0" destOrd="0" presId="urn:microsoft.com/office/officeart/2005/8/layout/hierarchy2"/>
    <dgm:cxn modelId="{B4420558-459E-46F8-B313-A126A1E071FB}"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4790" tIns="224790" rIns="224790" bIns="224790" numCol="1" spcCol="1270" anchor="ctr" anchorCtr="0">
          <a:noAutofit/>
        </a:bodyPr>
        <a:lstStyle/>
        <a:p>
          <a:pPr lvl="0" algn="ctr" defTabSz="2622550">
            <a:lnSpc>
              <a:spcPct val="90000"/>
            </a:lnSpc>
            <a:spcBef>
              <a:spcPct val="0"/>
            </a:spcBef>
            <a:spcAft>
              <a:spcPct val="35000"/>
            </a:spcAft>
          </a:pPr>
          <a:r>
            <a:rPr lang="pl-PL" sz="5900" kern="1200" dirty="0" smtClean="0"/>
            <a:t>Prokurator</a:t>
          </a:r>
          <a:endParaRPr lang="pl-PL" sz="5900" kern="1200" dirty="0"/>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pl-PL" sz="2100" kern="1200" dirty="0" smtClean="0"/>
            <a:t>Organ postępowania przygotowawczego</a:t>
          </a:r>
          <a:endParaRPr lang="pl-PL" sz="2100" kern="1200" dirty="0"/>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pl-PL" sz="2100" kern="1200" dirty="0" smtClean="0"/>
            <a:t>Rzecznik interesu społecznego</a:t>
          </a:r>
          <a:endParaRPr lang="pl-PL" sz="2100" kern="1200" dirty="0"/>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pl-PL" sz="2100" kern="1200" dirty="0" smtClean="0"/>
            <a:t>Oskarżyciel publiczny</a:t>
          </a:r>
          <a:endParaRPr lang="pl-PL" sz="2100" kern="1200" dirty="0"/>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0" y="1505529"/>
          <a:ext cx="2572317" cy="12861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b="1" kern="1200" dirty="0" smtClean="0"/>
            <a:t>OSKARŻYCIEL</a:t>
          </a:r>
          <a:endParaRPr lang="pl-PL" sz="2900" b="1" kern="1200" dirty="0"/>
        </a:p>
      </dsp:txBody>
      <dsp:txXfrm>
        <a:off x="37670" y="1543199"/>
        <a:ext cx="2496977" cy="1210818"/>
      </dsp:txXfrm>
    </dsp:sp>
    <dsp:sp modelId="{696C574F-2FAF-4F6E-9A18-2EB3FDB40FC1}">
      <dsp:nvSpPr>
        <dsp:cNvPr id="0" name=""/>
        <dsp:cNvSpPr/>
      </dsp:nvSpPr>
      <dsp:spPr>
        <a:xfrm rot="17848077">
          <a:off x="2160946" y="1443872"/>
          <a:ext cx="1527136" cy="54492"/>
        </a:xfrm>
        <a:custGeom>
          <a:avLst/>
          <a:gdLst/>
          <a:ahLst/>
          <a:cxnLst/>
          <a:rect l="0" t="0" r="0" b="0"/>
          <a:pathLst>
            <a:path>
              <a:moveTo>
                <a:pt x="0" y="27246"/>
              </a:moveTo>
              <a:lnTo>
                <a:pt x="1527136" y="2724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886336" y="1432939"/>
        <a:ext cx="76356" cy="76356"/>
      </dsp:txXfrm>
    </dsp:sp>
    <dsp:sp modelId="{7DFE301B-157E-4C52-9076-19044195C47F}">
      <dsp:nvSpPr>
        <dsp:cNvPr id="0" name=""/>
        <dsp:cNvSpPr/>
      </dsp:nvSpPr>
      <dsp:spPr>
        <a:xfrm>
          <a:off x="3276712" y="150548"/>
          <a:ext cx="2572317" cy="12861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kern="1200" dirty="0" smtClean="0"/>
            <a:t>PUBLICZNY</a:t>
          </a:r>
          <a:endParaRPr lang="pl-PL" sz="2900" kern="1200" dirty="0"/>
        </a:p>
      </dsp:txBody>
      <dsp:txXfrm>
        <a:off x="3314382" y="188218"/>
        <a:ext cx="2496977" cy="1210818"/>
      </dsp:txXfrm>
    </dsp:sp>
    <dsp:sp modelId="{B43C18C3-8FF1-45DF-BF20-3017B568A641}">
      <dsp:nvSpPr>
        <dsp:cNvPr id="0" name=""/>
        <dsp:cNvSpPr/>
      </dsp:nvSpPr>
      <dsp:spPr>
        <a:xfrm rot="80536">
          <a:off x="2572217" y="2129819"/>
          <a:ext cx="722008" cy="54492"/>
        </a:xfrm>
        <a:custGeom>
          <a:avLst/>
          <a:gdLst/>
          <a:ahLst/>
          <a:cxnLst/>
          <a:rect l="0" t="0" r="0" b="0"/>
          <a:pathLst>
            <a:path>
              <a:moveTo>
                <a:pt x="0" y="27246"/>
              </a:moveTo>
              <a:lnTo>
                <a:pt x="722008" y="2724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915171" y="2139014"/>
        <a:ext cx="36100" cy="36100"/>
      </dsp:txXfrm>
    </dsp:sp>
    <dsp:sp modelId="{F3871BEB-2571-4CE8-8C7A-25B34C5B1948}">
      <dsp:nvSpPr>
        <dsp:cNvPr id="0" name=""/>
        <dsp:cNvSpPr/>
      </dsp:nvSpPr>
      <dsp:spPr>
        <a:xfrm>
          <a:off x="3294126" y="1522442"/>
          <a:ext cx="2572317" cy="12861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kern="1200" dirty="0" smtClean="0"/>
            <a:t>POSIŁKOWY</a:t>
          </a:r>
          <a:endParaRPr lang="pl-PL" sz="2900" kern="1200" dirty="0"/>
        </a:p>
      </dsp:txBody>
      <dsp:txXfrm>
        <a:off x="3331796" y="1560112"/>
        <a:ext cx="2496977" cy="1210818"/>
      </dsp:txXfrm>
    </dsp:sp>
    <dsp:sp modelId="{C71FEFAE-D9C5-4F67-921D-DC1A5B64C724}">
      <dsp:nvSpPr>
        <dsp:cNvPr id="0" name=""/>
        <dsp:cNvSpPr/>
      </dsp:nvSpPr>
      <dsp:spPr>
        <a:xfrm rot="3822935">
          <a:off x="2119677" y="2849754"/>
          <a:ext cx="1624774" cy="54492"/>
        </a:xfrm>
        <a:custGeom>
          <a:avLst/>
          <a:gdLst/>
          <a:ahLst/>
          <a:cxnLst/>
          <a:rect l="0" t="0" r="0" b="0"/>
          <a:pathLst>
            <a:path>
              <a:moveTo>
                <a:pt x="0" y="27246"/>
              </a:moveTo>
              <a:lnTo>
                <a:pt x="1624774" y="2724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891445" y="2836381"/>
        <a:ext cx="81238" cy="81238"/>
      </dsp:txXfrm>
    </dsp:sp>
    <dsp:sp modelId="{20056DB1-97BB-4BCE-8F47-FF7A460D3A3E}">
      <dsp:nvSpPr>
        <dsp:cNvPr id="0" name=""/>
        <dsp:cNvSpPr/>
      </dsp:nvSpPr>
      <dsp:spPr>
        <a:xfrm>
          <a:off x="3291811" y="2962313"/>
          <a:ext cx="2572317" cy="12861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kern="1200" dirty="0" smtClean="0"/>
            <a:t>PRYWATNY</a:t>
          </a:r>
          <a:endParaRPr lang="pl-PL" sz="2900" kern="1200" dirty="0"/>
        </a:p>
      </dsp:txBody>
      <dsp:txXfrm>
        <a:off x="3329481" y="2999983"/>
        <a:ext cx="2496977" cy="1210818"/>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74E43E5-AA01-4250-B7F3-9D6EB16F19A2}" type="datetimeFigureOut">
              <a:rPr lang="pl-PL" smtClean="0"/>
              <a:t>2017-03-21</a:t>
            </a:fld>
            <a:endParaRPr lang="pl-PL"/>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AC2C8D5-FF0B-4BF7-8C18-44161FC0A039}"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DAC2C8D5-FF0B-4BF7-8C18-44161FC0A039}"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DAC2C8D5-FF0B-4BF7-8C18-44161FC0A039}"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DAC2C8D5-FF0B-4BF7-8C18-44161FC0A039}" type="slidenum">
              <a:rPr lang="pl-PL" smtClean="0"/>
              <a:t>‹#›</a:t>
            </a:fld>
            <a:endParaRPr lang="pl-P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DAC2C8D5-FF0B-4BF7-8C18-44161FC0A039}" type="slidenum">
              <a:rPr lang="pl-PL" smtClean="0"/>
              <a:t>‹#›</a:t>
            </a:fld>
            <a:endParaRPr lang="pl-PL"/>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6" name="Footer Placeholder 5"/>
          <p:cNvSpPr>
            <a:spLocks noGrp="1"/>
          </p:cNvSpPr>
          <p:nvPr>
            <p:ph type="ftr" sz="quarter" idx="11"/>
          </p:nvPr>
        </p:nvSpPr>
        <p:spPr/>
        <p:txBody>
          <a:bodyPr/>
          <a:lstStyle>
            <a:extLst/>
          </a:lstStyle>
          <a:p>
            <a:endParaRPr lang="pl-PL"/>
          </a:p>
        </p:txBody>
      </p:sp>
      <p:sp>
        <p:nvSpPr>
          <p:cNvPr id="7" name="Slide Number Placeholder 6"/>
          <p:cNvSpPr>
            <a:spLocks noGrp="1"/>
          </p:cNvSpPr>
          <p:nvPr>
            <p:ph type="sldNum" sz="quarter" idx="12"/>
          </p:nvPr>
        </p:nvSpPr>
        <p:spPr/>
        <p:txBody>
          <a:bodyPr/>
          <a:lstStyle>
            <a:extLst/>
          </a:lstStyle>
          <a:p>
            <a:fld id="{DAC2C8D5-FF0B-4BF7-8C18-44161FC0A039}" type="slidenum">
              <a:rPr lang="pl-PL" smtClean="0"/>
              <a:t>‹#›</a:t>
            </a:fld>
            <a:endParaRPr lang="pl-PL"/>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8" name="Footer Placeholder 7"/>
          <p:cNvSpPr>
            <a:spLocks noGrp="1"/>
          </p:cNvSpPr>
          <p:nvPr>
            <p:ph type="ftr" sz="quarter" idx="11"/>
          </p:nvPr>
        </p:nvSpPr>
        <p:spPr/>
        <p:txBody>
          <a:bodyPr/>
          <a:lstStyle>
            <a:extLst/>
          </a:lstStyle>
          <a:p>
            <a:endParaRPr lang="pl-PL"/>
          </a:p>
        </p:txBody>
      </p:sp>
      <p:sp>
        <p:nvSpPr>
          <p:cNvPr id="9" name="Slide Number Placeholder 8"/>
          <p:cNvSpPr>
            <a:spLocks noGrp="1"/>
          </p:cNvSpPr>
          <p:nvPr>
            <p:ph type="sldNum" sz="quarter" idx="12"/>
          </p:nvPr>
        </p:nvSpPr>
        <p:spPr/>
        <p:txBody>
          <a:bodyPr/>
          <a:lstStyle>
            <a:extLst/>
          </a:lstStyle>
          <a:p>
            <a:fld id="{DAC2C8D5-FF0B-4BF7-8C18-44161FC0A039}"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4" name="Footer Placeholder 3"/>
          <p:cNvSpPr>
            <a:spLocks noGrp="1"/>
          </p:cNvSpPr>
          <p:nvPr>
            <p:ph type="ftr" sz="quarter" idx="11"/>
          </p:nvPr>
        </p:nvSpPr>
        <p:spPr/>
        <p:txBody>
          <a:bodyPr/>
          <a:lstStyle>
            <a:extLst/>
          </a:lstStyle>
          <a:p>
            <a:endParaRPr lang="pl-PL"/>
          </a:p>
        </p:txBody>
      </p:sp>
      <p:sp>
        <p:nvSpPr>
          <p:cNvPr id="5" name="Slide Number Placeholder 4"/>
          <p:cNvSpPr>
            <a:spLocks noGrp="1"/>
          </p:cNvSpPr>
          <p:nvPr>
            <p:ph type="sldNum" sz="quarter" idx="12"/>
          </p:nvPr>
        </p:nvSpPr>
        <p:spPr/>
        <p:txBody>
          <a:bodyPr/>
          <a:lstStyle>
            <a:extLst/>
          </a:lstStyle>
          <a:p>
            <a:fld id="{DAC2C8D5-FF0B-4BF7-8C18-44161FC0A039}" type="slidenum">
              <a:rPr lang="pl-PL" smtClean="0"/>
              <a:t>‹#›</a:t>
            </a:fld>
            <a:endParaRPr lang="pl-PL"/>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74E43E5-AA01-4250-B7F3-9D6EB16F19A2}" type="datetimeFigureOut">
              <a:rPr lang="pl-PL" smtClean="0"/>
              <a:t>2017-03-21</a:t>
            </a:fld>
            <a:endParaRPr lang="pl-PL"/>
          </a:p>
        </p:txBody>
      </p:sp>
      <p:sp>
        <p:nvSpPr>
          <p:cNvPr id="3" name="Footer Placeholder 2"/>
          <p:cNvSpPr>
            <a:spLocks noGrp="1"/>
          </p:cNvSpPr>
          <p:nvPr>
            <p:ph type="ftr" sz="quarter" idx="11"/>
          </p:nvPr>
        </p:nvSpPr>
        <p:spPr/>
        <p:txBody>
          <a:bodyPr/>
          <a:lstStyle>
            <a:extLst/>
          </a:lstStyle>
          <a:p>
            <a:endParaRPr lang="pl-PL"/>
          </a:p>
        </p:txBody>
      </p:sp>
      <p:sp>
        <p:nvSpPr>
          <p:cNvPr id="4" name="Slide Number Placeholder 3"/>
          <p:cNvSpPr>
            <a:spLocks noGrp="1"/>
          </p:cNvSpPr>
          <p:nvPr>
            <p:ph type="sldNum" sz="quarter" idx="12"/>
          </p:nvPr>
        </p:nvSpPr>
        <p:spPr/>
        <p:txBody>
          <a:bodyPr/>
          <a:lstStyle>
            <a:extLst/>
          </a:lstStyle>
          <a:p>
            <a:fld id="{DAC2C8D5-FF0B-4BF7-8C18-44161FC0A039}"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74E43E5-AA01-4250-B7F3-9D6EB16F19A2}" type="datetimeFigureOut">
              <a:rPr lang="pl-PL" smtClean="0"/>
              <a:t>2017-03-21</a:t>
            </a:fld>
            <a:endParaRPr lang="pl-PL"/>
          </a:p>
        </p:txBody>
      </p:sp>
      <p:sp>
        <p:nvSpPr>
          <p:cNvPr id="6" name="Footer Placeholder 5"/>
          <p:cNvSpPr>
            <a:spLocks noGrp="1"/>
          </p:cNvSpPr>
          <p:nvPr>
            <p:ph type="ftr" sz="quarter" idx="11"/>
          </p:nvPr>
        </p:nvSpPr>
        <p:spPr/>
        <p:txBody>
          <a:bodyPr/>
          <a:lstStyle>
            <a:extLst/>
          </a:lstStyle>
          <a:p>
            <a:endParaRPr lang="pl-PL"/>
          </a:p>
        </p:txBody>
      </p:sp>
      <p:sp>
        <p:nvSpPr>
          <p:cNvPr id="7" name="Slide Number Placeholder 6"/>
          <p:cNvSpPr>
            <a:spLocks noGrp="1"/>
          </p:cNvSpPr>
          <p:nvPr>
            <p:ph type="sldNum" sz="quarter" idx="12"/>
          </p:nvPr>
        </p:nvSpPr>
        <p:spPr/>
        <p:txBody>
          <a:bodyPr/>
          <a:lstStyle>
            <a:extLst/>
          </a:lstStyle>
          <a:p>
            <a:fld id="{DAC2C8D5-FF0B-4BF7-8C18-44161FC0A039}"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74E43E5-AA01-4250-B7F3-9D6EB16F19A2}" type="datetimeFigureOut">
              <a:rPr lang="pl-PL" smtClean="0"/>
              <a:t>2017-03-21</a:t>
            </a:fld>
            <a:endParaRPr lang="pl-PL"/>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AC2C8D5-FF0B-4BF7-8C18-44161FC0A039}" type="slidenum">
              <a:rPr lang="pl-PL" smtClean="0"/>
              <a:t>‹#›</a:t>
            </a:fld>
            <a:endParaRPr lang="pl-PL"/>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74E43E5-AA01-4250-B7F3-9D6EB16F19A2}" type="datetimeFigureOut">
              <a:rPr lang="pl-PL" smtClean="0"/>
              <a:t>2017-03-21</a:t>
            </a:fld>
            <a:endParaRPr lang="pl-PL"/>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AC2C8D5-FF0B-4BF7-8C18-44161FC0A039}"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Podstawy procesu karnego</a:t>
            </a:r>
            <a:endParaRPr lang="pl-PL" dirty="0"/>
          </a:p>
        </p:txBody>
      </p:sp>
      <p:sp>
        <p:nvSpPr>
          <p:cNvPr id="3" name="Subtitle 2"/>
          <p:cNvSpPr>
            <a:spLocks noGrp="1"/>
          </p:cNvSpPr>
          <p:nvPr>
            <p:ph type="subTitle" idx="1"/>
          </p:nvPr>
        </p:nvSpPr>
        <p:spPr/>
        <p:txBody>
          <a:bodyPr/>
          <a:lstStyle/>
          <a:p>
            <a:r>
              <a:rPr lang="pl-PL" dirty="0" smtClean="0"/>
              <a:t>Organy postępowania karnego. Cz. II</a:t>
            </a:r>
            <a:endParaRPr lang="pl-PL" dirty="0"/>
          </a:p>
        </p:txBody>
      </p:sp>
    </p:spTree>
    <p:extLst>
      <p:ext uri="{BB962C8B-B14F-4D97-AF65-F5344CB8AC3E}">
        <p14:creationId xmlns:p14="http://schemas.microsoft.com/office/powerpoint/2010/main" val="4268512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r>
              <a:rPr lang="pl-PL" dirty="0" smtClean="0"/>
              <a:t>Zasada </a:t>
            </a:r>
            <a:r>
              <a:rPr lang="pl-PL" b="1" dirty="0" smtClean="0"/>
              <a:t>dewolucji</a:t>
            </a:r>
          </a:p>
          <a:p>
            <a:endParaRPr lang="pl-PL" b="1" dirty="0"/>
          </a:p>
          <a:p>
            <a:pPr marL="109728" indent="0">
              <a:buNone/>
            </a:pPr>
            <a:r>
              <a:rPr lang="pl-PL" dirty="0" smtClean="0"/>
              <a:t>Możliwość przejęcia czynności postępowania przez prokuratora przełożonego od prokuratora podwładnego do własnego prowadzenia.</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r>
              <a:rPr lang="pl-PL" dirty="0" smtClean="0"/>
              <a:t>Zasada </a:t>
            </a:r>
            <a:r>
              <a:rPr lang="pl-PL" b="1" dirty="0" smtClean="0"/>
              <a:t>substytucji</a:t>
            </a:r>
          </a:p>
          <a:p>
            <a:endParaRPr lang="pl-PL" b="1" dirty="0"/>
          </a:p>
          <a:p>
            <a:pPr marL="109728" indent="0">
              <a:buNone/>
            </a:pPr>
            <a:r>
              <a:rPr lang="pl-PL" dirty="0" smtClean="0"/>
              <a:t>Pozwala na zlecanie podległym prokuratorom wykonania czynności będących w kompetencji prokuratora zlecającego, chyba że ustawa zastrzega daną czynność do jego właściwości.</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1113815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endParaRPr lang="pl-PL" dirty="0" smtClean="0"/>
          </a:p>
          <a:p>
            <a:r>
              <a:rPr lang="pl-PL" dirty="0" smtClean="0"/>
              <a:t>Zasada </a:t>
            </a:r>
            <a:r>
              <a:rPr lang="pl-PL" b="1" dirty="0" smtClean="0"/>
              <a:t>indyferencji</a:t>
            </a:r>
          </a:p>
          <a:p>
            <a:endParaRPr lang="pl-PL" b="1" dirty="0"/>
          </a:p>
          <a:p>
            <a:pPr marL="109728" indent="0">
              <a:buNone/>
            </a:pPr>
            <a:r>
              <a:rPr lang="pl-PL" dirty="0" smtClean="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buNone/>
            </a:pPr>
            <a:r>
              <a:rPr lang="pl-PL" dirty="0" smtClean="0"/>
              <a:t>Wyjątkiem jest brak możliwości zastępstwa w czynnościach powierzonych prokuratorowi określonego szczebla.</a:t>
            </a:r>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1113815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pl-PL" dirty="0" smtClean="0"/>
          </a:p>
          <a:p>
            <a:r>
              <a:rPr lang="pl-PL" dirty="0" smtClean="0"/>
              <a:t>Zasada </a:t>
            </a:r>
            <a:r>
              <a:rPr lang="pl-PL" b="1" dirty="0" smtClean="0"/>
              <a:t>niezależności</a:t>
            </a:r>
          </a:p>
          <a:p>
            <a:endParaRPr lang="pl-PL" b="1" dirty="0" smtClean="0"/>
          </a:p>
          <a:p>
            <a:pPr marL="109728" indent="0">
              <a:buNone/>
            </a:pPr>
            <a:r>
              <a:rPr lang="pl-PL" dirty="0"/>
              <a:t>Art. 7. § 1. Prokurator </a:t>
            </a:r>
            <a:r>
              <a:rPr lang="pl-PL" b="1" dirty="0"/>
              <a:t>przy wykonywaniu czynności określonych w ustawach </a:t>
            </a:r>
          </a:p>
          <a:p>
            <a:pPr marL="109728" indent="0">
              <a:buNone/>
            </a:pPr>
            <a:r>
              <a:rPr lang="pl-PL" b="1" dirty="0"/>
              <a:t>jest niezależny</a:t>
            </a:r>
            <a:r>
              <a:rPr lang="pl-PL" dirty="0"/>
              <a:t>, z zastrzeżeniem § 2–6 oraz art. 8 i art. 9.</a:t>
            </a:r>
          </a:p>
          <a:p>
            <a:pPr marL="109728" indent="0">
              <a:buNone/>
            </a:pPr>
            <a:endParaRPr lang="pl-PL" b="1" dirty="0" smtClean="0"/>
          </a:p>
          <a:p>
            <a:pPr marL="109728" indent="0">
              <a:buNone/>
            </a:pPr>
            <a:endParaRPr lang="pl-PL" b="1"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
        <p:nvSpPr>
          <p:cNvPr id="4" name="Cloud Callout 3"/>
          <p:cNvSpPr/>
          <p:nvPr/>
        </p:nvSpPr>
        <p:spPr>
          <a:xfrm>
            <a:off x="2771800" y="4509120"/>
            <a:ext cx="5557580" cy="177281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Uwaga!</a:t>
            </a:r>
          </a:p>
          <a:p>
            <a:pPr algn="ctr"/>
            <a:r>
              <a:rPr lang="pl-PL" dirty="0" smtClean="0"/>
              <a:t>Prokurator nie jest niezawisły jak sędzia.</a:t>
            </a:r>
          </a:p>
          <a:p>
            <a:pPr algn="ctr"/>
            <a:r>
              <a:rPr lang="pl-PL" dirty="0" smtClean="0"/>
              <a:t>Prokurator jest </a:t>
            </a:r>
            <a:r>
              <a:rPr lang="pl-PL" b="1" dirty="0" smtClean="0"/>
              <a:t>niezależny</a:t>
            </a:r>
            <a:r>
              <a:rPr lang="pl-PL" dirty="0" smtClean="0"/>
              <a:t>.</a:t>
            </a:r>
            <a:endParaRPr lang="pl-PL" dirty="0"/>
          </a:p>
        </p:txBody>
      </p:sp>
    </p:spTree>
    <p:extLst>
      <p:ext uri="{BB962C8B-B14F-4D97-AF65-F5344CB8AC3E}">
        <p14:creationId xmlns:p14="http://schemas.microsoft.com/office/powerpoint/2010/main" val="1113815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fontScale="55000" lnSpcReduction="20000"/>
          </a:bodyPr>
          <a:lstStyle/>
          <a:p>
            <a:endParaRPr lang="pl-PL" dirty="0" smtClean="0"/>
          </a:p>
          <a:p>
            <a:pPr marL="109728" indent="0">
              <a:buNone/>
            </a:pPr>
            <a:r>
              <a:rPr lang="pl-PL" dirty="0"/>
              <a:t>§ 2. Prokurator  jest  obowiązany  wykonywać  zarządzenia,  wytyczne </a:t>
            </a:r>
          </a:p>
          <a:p>
            <a:pPr marL="109728" indent="0">
              <a:buNone/>
            </a:pPr>
            <a:r>
              <a:rPr lang="pl-PL" dirty="0"/>
              <a:t>i polecenia prokuratora przełożonego.</a:t>
            </a:r>
          </a:p>
          <a:p>
            <a:pPr marL="109728" indent="0">
              <a:buNone/>
            </a:pPr>
            <a:r>
              <a:rPr lang="pl-PL" dirty="0"/>
              <a:t>§ 3. Polecenie dotyczące treści czynności procesowej prokurator przełożony </a:t>
            </a:r>
          </a:p>
          <a:p>
            <a:pPr marL="109728" indent="0">
              <a:buNone/>
            </a:pPr>
            <a:r>
              <a:rPr lang="pl-PL" dirty="0"/>
              <a:t>wydaje  na  piśmie,  a na  żądanie  prokuratora  –  wraz  z uzasadnieniem.  W razie </a:t>
            </a:r>
          </a:p>
          <a:p>
            <a:pPr marL="109728" indent="0">
              <a:buNone/>
            </a:pPr>
            <a:r>
              <a:rPr lang="pl-PL" dirty="0"/>
              <a:t>przeszkody  w doręczeniu  polecenia  w formie  pisemnej  dopuszczalne  jest </a:t>
            </a:r>
          </a:p>
          <a:p>
            <a:pPr marL="109728" indent="0">
              <a:buNone/>
            </a:pPr>
            <a:r>
              <a:rPr lang="pl-PL" dirty="0"/>
              <a:t>przekazanie polecenia ustnie, z tym że przełożony jest obowiązany niezwłocznie </a:t>
            </a:r>
          </a:p>
          <a:p>
            <a:pPr marL="109728" indent="0">
              <a:buNone/>
            </a:pPr>
            <a:r>
              <a:rPr lang="pl-PL" dirty="0"/>
              <a:t>potwierdzić je na piśmie. Polecenie włącza się do akt podręcznych sprawy.</a:t>
            </a:r>
          </a:p>
          <a:p>
            <a:pPr marL="109728" indent="0">
              <a:buNone/>
            </a:pPr>
            <a:r>
              <a:rPr lang="pl-PL" dirty="0"/>
              <a:t>§ 4. Jeżeli  prokurator  nie  zgadza  się  z poleceniem  dotyczącym  treści </a:t>
            </a:r>
          </a:p>
          <a:p>
            <a:pPr marL="109728" indent="0">
              <a:buNone/>
            </a:pPr>
            <a:r>
              <a:rPr lang="pl-PL" dirty="0"/>
              <a:t>czynności  procesowej,  może  żądać  zmiany  polecenia  lub  wyłączenia  go  od </a:t>
            </a:r>
          </a:p>
          <a:p>
            <a:pPr marL="109728" indent="0">
              <a:buNone/>
            </a:pPr>
            <a:r>
              <a:rPr lang="pl-PL" dirty="0"/>
              <a:t>wykonania  czynności  albo  od  udziału  w sprawie.  O wyłączeniu  rozstrzyga </a:t>
            </a:r>
          </a:p>
          <a:p>
            <a:pPr marL="109728" indent="0">
              <a:buNone/>
            </a:pPr>
            <a:r>
              <a:rPr lang="pl-PL" dirty="0"/>
              <a:t>ostatecznie  prokurator  bezpośrednio  przełożony  nad  prokuratorem,  który  wydał </a:t>
            </a:r>
          </a:p>
          <a:p>
            <a:pPr marL="109728" indent="0">
              <a:buNone/>
            </a:pPr>
            <a:r>
              <a:rPr lang="pl-PL" dirty="0"/>
              <a:t>polecenie.</a:t>
            </a:r>
          </a:p>
          <a:p>
            <a:pPr marL="109728" indent="0">
              <a:buNone/>
            </a:pPr>
            <a:r>
              <a:rPr lang="pl-PL" dirty="0"/>
              <a:t>§ 5. Żądanie,  o którym  mowa  w § 4,  prokurator  zgłasza  na  piśmie  wraz </a:t>
            </a:r>
          </a:p>
          <a:p>
            <a:pPr marL="109728" indent="0">
              <a:buNone/>
            </a:pPr>
            <a:r>
              <a:rPr lang="pl-PL" dirty="0"/>
              <a:t>z uzasadnieniem przełożonemu, który wydał polecenie.</a:t>
            </a:r>
          </a:p>
          <a:p>
            <a:pPr marL="109728" indent="0">
              <a:buNone/>
            </a:pPr>
            <a:r>
              <a:rPr lang="pl-PL" dirty="0"/>
              <a:t>§ 6. W przypadku  gdy  w postępowaniu  sądowym  ujawnią  się  nowe </a:t>
            </a:r>
          </a:p>
          <a:p>
            <a:pPr marL="109728" indent="0">
              <a:buNone/>
            </a:pPr>
            <a:r>
              <a:rPr lang="pl-PL" dirty="0"/>
              <a:t>okoliczności,  prokurator  samodzielnie  podejmuje  decyzje  związane  z dalszym </a:t>
            </a:r>
          </a:p>
          <a:p>
            <a:pPr marL="109728" indent="0">
              <a:buNone/>
            </a:pPr>
            <a:r>
              <a:rPr lang="pl-PL" dirty="0"/>
              <a:t>tokiem  tego  postępowania.  Jeżeli  następstwem  decyzji  może  być  konieczność </a:t>
            </a:r>
          </a:p>
          <a:p>
            <a:pPr marL="109728" indent="0">
              <a:buNone/>
            </a:pPr>
            <a:r>
              <a:rPr lang="pl-PL" dirty="0"/>
              <a:t>dokonania wydatku przewyższającego kwotę ustaloną przez kierownika jednostki </a:t>
            </a:r>
          </a:p>
          <a:p>
            <a:pPr marL="109728" indent="0">
              <a:buNone/>
            </a:pPr>
            <a:r>
              <a:rPr lang="pl-PL" dirty="0"/>
              <a:t>organizacyjnej, prokurator może podjąć decyzję po uzyskaniu zgody kierownika </a:t>
            </a:r>
          </a:p>
          <a:p>
            <a:pPr marL="109728" indent="0">
              <a:buNone/>
            </a:pPr>
            <a:r>
              <a:rPr lang="pl-PL" dirty="0"/>
              <a:t>jednostki organizacyjnej. </a:t>
            </a:r>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35801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77500" lnSpcReduction="20000"/>
          </a:bodyPr>
          <a:lstStyle/>
          <a:p>
            <a:pPr marL="109728" indent="0">
              <a:buNone/>
            </a:pPr>
            <a:r>
              <a:rPr lang="pl-PL" b="1" dirty="0"/>
              <a:t>Art. 8. </a:t>
            </a:r>
            <a:r>
              <a:rPr lang="pl-PL" dirty="0"/>
              <a:t>§ 1.  Prokurator  przełożony  uprawniony  jest  do  zmiany  lub  </a:t>
            </a:r>
            <a:r>
              <a:rPr lang="pl-PL" dirty="0" smtClean="0"/>
              <a:t>uchylenia decyzji  </a:t>
            </a:r>
            <a:r>
              <a:rPr lang="pl-PL" dirty="0"/>
              <a:t>prokuratora  podległego.  Zmiana  lub  uchylenie  decyzji  wymagają  </a:t>
            </a:r>
            <a:r>
              <a:rPr lang="pl-PL" dirty="0" smtClean="0"/>
              <a:t>formy pisemnej </a:t>
            </a:r>
            <a:r>
              <a:rPr lang="pl-PL" dirty="0"/>
              <a:t>i są włączane do akt sprawy.</a:t>
            </a:r>
          </a:p>
          <a:p>
            <a:pPr marL="109728" indent="0">
              <a:buNone/>
            </a:pPr>
            <a:r>
              <a:rPr lang="pl-PL" dirty="0"/>
              <a:t>§ 2. Zmiana  lub  uchylenie  decyzji  doręczonej  stronom,  ich  </a:t>
            </a:r>
            <a:r>
              <a:rPr lang="pl-PL" dirty="0" smtClean="0"/>
              <a:t>pełnomocnikom lub  </a:t>
            </a:r>
            <a:r>
              <a:rPr lang="pl-PL" dirty="0"/>
              <a:t>obrońcom  oraz  innym  uprawnionym  podmiotom  może  nastąpić  </a:t>
            </a:r>
            <a:r>
              <a:rPr lang="pl-PL" dirty="0" smtClean="0"/>
              <a:t>wyłącznie z </a:t>
            </a:r>
            <a:r>
              <a:rPr lang="pl-PL" dirty="0"/>
              <a:t>zachowaniem trybu i zasad określonych w ustawie</a:t>
            </a:r>
            <a:r>
              <a:rPr lang="pl-PL" dirty="0" smtClean="0"/>
              <a:t>.</a:t>
            </a:r>
          </a:p>
          <a:p>
            <a:pPr marL="109728" indent="0">
              <a:buNone/>
            </a:pPr>
            <a:endParaRPr lang="pl-PL" dirty="0"/>
          </a:p>
          <a:p>
            <a:pPr marL="109728" indent="0">
              <a:buNone/>
            </a:pPr>
            <a:r>
              <a:rPr lang="pl-PL" b="1" dirty="0"/>
              <a:t>Art. 9. </a:t>
            </a:r>
            <a:r>
              <a:rPr lang="pl-PL" dirty="0"/>
              <a:t>§ 1. Prokurator przełożony może powierzyć podległym </a:t>
            </a:r>
            <a:r>
              <a:rPr lang="pl-PL" dirty="0" smtClean="0"/>
              <a:t>prokuratorom wykonywanie  </a:t>
            </a:r>
            <a:r>
              <a:rPr lang="pl-PL" dirty="0"/>
              <a:t>czynności  należących  do  jego  zakresu  działania,  chyba  że  </a:t>
            </a:r>
            <a:r>
              <a:rPr lang="pl-PL" dirty="0" smtClean="0"/>
              <a:t>ustawa zastrzega </a:t>
            </a:r>
            <a:r>
              <a:rPr lang="pl-PL" dirty="0"/>
              <a:t>określoną czynność wyłącznie do jego właściwości.</a:t>
            </a:r>
          </a:p>
          <a:p>
            <a:pPr marL="109728" indent="0">
              <a:buNone/>
            </a:pPr>
            <a:r>
              <a:rPr lang="pl-PL" dirty="0"/>
              <a:t>§ 2. Prokurator  przełożony  może  przejmować  sprawy  prowadzone  </a:t>
            </a:r>
            <a:r>
              <a:rPr lang="pl-PL" dirty="0" smtClean="0"/>
              <a:t>przez prokuratorów  </a:t>
            </a:r>
            <a:r>
              <a:rPr lang="pl-PL" dirty="0"/>
              <a:t>podległych  i wykonywać  ich  czynności,  chyba  że  przepisy  </a:t>
            </a:r>
            <a:r>
              <a:rPr lang="pl-PL" dirty="0" smtClean="0"/>
              <a:t>ustawy stanowią </a:t>
            </a:r>
            <a:r>
              <a:rPr lang="pl-PL" dirty="0"/>
              <a:t>inaczej</a:t>
            </a:r>
            <a:r>
              <a:rPr lang="pl-PL" dirty="0" smtClean="0"/>
              <a:t>.</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34735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endParaRPr lang="pl-PL" dirty="0" smtClean="0"/>
          </a:p>
          <a:p>
            <a:r>
              <a:rPr lang="pl-PL" dirty="0" smtClean="0"/>
              <a:t>Zasada </a:t>
            </a:r>
            <a:r>
              <a:rPr lang="pl-PL" b="1" dirty="0" smtClean="0"/>
              <a:t>samodzielności</a:t>
            </a:r>
          </a:p>
          <a:p>
            <a:endParaRPr lang="pl-PL" b="1" dirty="0"/>
          </a:p>
          <a:p>
            <a:pPr marL="109728" indent="0">
              <a:buNone/>
            </a:pPr>
            <a:r>
              <a:rPr lang="pl-PL" dirty="0" smtClean="0"/>
              <a:t>W przypadku ujawnienia się </a:t>
            </a:r>
            <a:r>
              <a:rPr lang="pl-PL" b="1" dirty="0" smtClean="0"/>
              <a:t>nowych okoliczności w postępowaniu sądowym </a:t>
            </a:r>
            <a:r>
              <a:rPr lang="pl-PL" dirty="0" smtClean="0"/>
              <a:t>prokurator samodzielnie podejmuje decyzje związane z dalszym tokiem tego postępowania.</a:t>
            </a:r>
          </a:p>
          <a:p>
            <a:pPr marL="109728" indent="0">
              <a:buNone/>
            </a:pPr>
            <a:endParaRPr lang="pl-PL" dirty="0"/>
          </a:p>
          <a:p>
            <a:pPr marL="109728" indent="0">
              <a:buNone/>
            </a:pPr>
            <a:r>
              <a:rPr lang="pl-PL" b="1" dirty="0" smtClean="0"/>
              <a:t>Art. </a:t>
            </a:r>
            <a:r>
              <a:rPr lang="pl-PL" b="1" dirty="0"/>
              <a:t>7 § 6. </a:t>
            </a:r>
            <a:r>
              <a:rPr lang="pl-PL" dirty="0"/>
              <a:t>W przypadku  gdy  w postępowaniu  sądowym  ujawnią  się  nowe </a:t>
            </a:r>
            <a:r>
              <a:rPr lang="pl-PL" dirty="0" smtClean="0"/>
              <a:t>okoliczności</a:t>
            </a:r>
            <a:r>
              <a:rPr lang="pl-PL" dirty="0"/>
              <a:t>,  prokurator  samodzielnie  podejmuje  decyzje  związane  z dalszym </a:t>
            </a:r>
            <a:r>
              <a:rPr lang="pl-PL" dirty="0" smtClean="0"/>
              <a:t>tokiem  </a:t>
            </a:r>
            <a:r>
              <a:rPr lang="pl-PL" dirty="0"/>
              <a:t>tego  postępowania.  Jeżeli  następstwem  decyzji  może  być  konieczność </a:t>
            </a:r>
            <a:r>
              <a:rPr lang="pl-PL" dirty="0" smtClean="0"/>
              <a:t>dokonania </a:t>
            </a:r>
            <a:r>
              <a:rPr lang="pl-PL" dirty="0"/>
              <a:t>wydatku przewyższającego kwotę ustaloną przez kierownika jednostki </a:t>
            </a:r>
          </a:p>
          <a:p>
            <a:pPr marL="109728" indent="0">
              <a:buNone/>
            </a:pPr>
            <a:r>
              <a:rPr lang="pl-PL" dirty="0"/>
              <a:t>organizacyjnej, prokurator może podjąć decyzję po uzyskaniu zgody kierownika </a:t>
            </a:r>
            <a:r>
              <a:rPr lang="pl-PL" dirty="0" smtClean="0"/>
              <a:t>jednostki </a:t>
            </a:r>
            <a:r>
              <a:rPr lang="pl-PL" dirty="0"/>
              <a:t>organizacyjnej. </a:t>
            </a:r>
          </a:p>
          <a:p>
            <a:pPr marL="109728" indent="0">
              <a:buNone/>
            </a:pPr>
            <a:endParaRPr lang="pl-PL" dirty="0" smtClean="0"/>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1113815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03529116"/>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5050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77500" lnSpcReduction="20000"/>
          </a:bodyPr>
          <a:lstStyle/>
          <a:p>
            <a:r>
              <a:rPr lang="pl-PL" dirty="0"/>
              <a:t>J</a:t>
            </a:r>
            <a:r>
              <a:rPr lang="pl-PL" dirty="0" smtClean="0"/>
              <a:t>ako </a:t>
            </a:r>
            <a:r>
              <a:rPr lang="pl-PL" b="1" dirty="0"/>
              <a:t>organ</a:t>
            </a:r>
            <a:r>
              <a:rPr lang="pl-PL" dirty="0"/>
              <a:t> postępowania przygotowawczego- prokurator jest przede wszystkim </a:t>
            </a:r>
            <a:r>
              <a:rPr lang="pl-PL" i="1" dirty="0"/>
              <a:t>dominus litis </a:t>
            </a:r>
            <a:r>
              <a:rPr lang="pl-PL" dirty="0"/>
              <a:t>tego etapu procesu i występuje  jako organ </a:t>
            </a:r>
            <a:r>
              <a:rPr lang="pl-PL" dirty="0" smtClean="0"/>
              <a:t>kierowniczy postępowania </a:t>
            </a:r>
            <a:r>
              <a:rPr lang="pl-PL" dirty="0"/>
              <a:t>przygotowawczego i z tego względu ustawa wyposaża go w szereg </a:t>
            </a:r>
            <a:r>
              <a:rPr lang="pl-PL" dirty="0" smtClean="0"/>
              <a:t>kompetencji.</a:t>
            </a:r>
          </a:p>
          <a:p>
            <a:pPr marL="109728" indent="0">
              <a:buNone/>
            </a:pPr>
            <a:endParaRPr lang="pl-PL" dirty="0" smtClean="0"/>
          </a:p>
          <a:p>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a:t>
            </a:r>
            <a:r>
              <a:rPr lang="pl-PL" dirty="0" smtClean="0"/>
              <a:t>oskarżyciela</a:t>
            </a:r>
          </a:p>
          <a:p>
            <a:pPr marL="109728" indent="0">
              <a:buNone/>
            </a:pPr>
            <a:endParaRPr lang="pl-PL" dirty="0" smtClean="0"/>
          </a:p>
          <a:p>
            <a:r>
              <a:rPr lang="pl-PL" b="1" dirty="0" smtClean="0"/>
              <a:t>Rzecznik </a:t>
            </a:r>
            <a:r>
              <a:rPr lang="pl-PL" b="1" dirty="0"/>
              <a:t>interesu </a:t>
            </a:r>
            <a:r>
              <a:rPr lang="pl-PL" b="1" dirty="0" smtClean="0"/>
              <a:t>społecznego- </a:t>
            </a:r>
            <a:r>
              <a:rPr lang="pl-PL" dirty="0" smtClean="0"/>
              <a:t>to </a:t>
            </a:r>
            <a:r>
              <a:rPr lang="pl-PL" dirty="0"/>
              <a:t>pewna kategoria pośrednia między stronami, a przedstawicielami procesowymi </a:t>
            </a:r>
            <a:r>
              <a:rPr lang="pl-PL" dirty="0" smtClean="0"/>
              <a:t>stron. Podobnie </a:t>
            </a:r>
            <a:r>
              <a:rPr lang="pl-PL" dirty="0"/>
              <a:t>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smtClean="0"/>
              <a:t>Prokurator</a:t>
            </a:r>
            <a:endParaRPr lang="pl-PL" dirty="0"/>
          </a:p>
        </p:txBody>
      </p:sp>
    </p:spTree>
    <p:extLst>
      <p:ext uri="{BB962C8B-B14F-4D97-AF65-F5344CB8AC3E}">
        <p14:creationId xmlns:p14="http://schemas.microsoft.com/office/powerpoint/2010/main" val="3786117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pl-PL" dirty="0" smtClean="0"/>
          </a:p>
          <a:p>
            <a:r>
              <a:rPr lang="pl-PL" b="1" dirty="0" smtClean="0"/>
              <a:t>Policja</a:t>
            </a:r>
          </a:p>
          <a:p>
            <a:r>
              <a:rPr lang="pl-PL" dirty="0" smtClean="0"/>
              <a:t>Centralne Biuro Antykorupcyjne </a:t>
            </a:r>
          </a:p>
          <a:p>
            <a:r>
              <a:rPr lang="pl-PL" dirty="0" smtClean="0"/>
              <a:t>Organy Straży Granicznej</a:t>
            </a:r>
          </a:p>
          <a:p>
            <a:r>
              <a:rPr lang="pl-PL" dirty="0" smtClean="0"/>
              <a:t>Organy kontroli skarbowej</a:t>
            </a:r>
          </a:p>
          <a:p>
            <a:r>
              <a:rPr lang="pl-PL" dirty="0" smtClean="0"/>
              <a:t>Służba Celna</a:t>
            </a:r>
          </a:p>
          <a:p>
            <a:r>
              <a:rPr lang="pl-PL" dirty="0" smtClean="0"/>
              <a:t>Żandarmeria Wojskowa</a:t>
            </a:r>
          </a:p>
          <a:p>
            <a:r>
              <a:rPr lang="pl-PL" dirty="0" smtClean="0"/>
              <a:t>Służba Kontrwywiadu Wojskowego</a:t>
            </a:r>
          </a:p>
          <a:p>
            <a:r>
              <a:rPr lang="pl-PL" dirty="0" smtClean="0"/>
              <a:t>Agencja Bezpieczeńswa Wewnętrznego</a:t>
            </a:r>
          </a:p>
          <a:p>
            <a:r>
              <a:rPr lang="pl-PL" dirty="0" smtClean="0"/>
              <a:t>Organy Inspekcji Handlowej</a:t>
            </a:r>
          </a:p>
          <a:p>
            <a:endParaRPr lang="pl-PL" dirty="0"/>
          </a:p>
        </p:txBody>
      </p:sp>
      <p:sp>
        <p:nvSpPr>
          <p:cNvPr id="3" name="Title 2"/>
          <p:cNvSpPr>
            <a:spLocks noGrp="1"/>
          </p:cNvSpPr>
          <p:nvPr>
            <p:ph type="title"/>
          </p:nvPr>
        </p:nvSpPr>
        <p:spPr/>
        <p:txBody>
          <a:bodyPr>
            <a:normAutofit fontScale="90000"/>
          </a:bodyPr>
          <a:lstStyle/>
          <a:p>
            <a:r>
              <a:rPr lang="pl-PL" dirty="0" smtClean="0"/>
              <a:t>Inne organy postępowania karnego</a:t>
            </a:r>
            <a:endParaRPr lang="pl-PL" dirty="0"/>
          </a:p>
        </p:txBody>
      </p:sp>
    </p:spTree>
    <p:extLst>
      <p:ext uri="{BB962C8B-B14F-4D97-AF65-F5344CB8AC3E}">
        <p14:creationId xmlns:p14="http://schemas.microsoft.com/office/powerpoint/2010/main" val="243914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pl-PL" dirty="0" smtClean="0"/>
              <a:t>Organizacja Prokuratury→ </a:t>
            </a:r>
            <a:r>
              <a:rPr lang="pl-PL" b="1" dirty="0" smtClean="0"/>
              <a:t>ustawa z dnia 28 stycznia 2016r. Prawo o prokuraturze</a:t>
            </a:r>
          </a:p>
          <a:p>
            <a:endParaRPr lang="pl-PL" dirty="0"/>
          </a:p>
          <a:p>
            <a:r>
              <a:rPr lang="pl-PL" dirty="0"/>
              <a:t>Art. 1. § 1. Prokuraturę stanowią Prokurator Generalny, Prokurator </a:t>
            </a:r>
            <a:r>
              <a:rPr lang="pl-PL" dirty="0" smtClean="0"/>
              <a:t>Krajowy, pozostali  </a:t>
            </a:r>
            <a:r>
              <a:rPr lang="pl-PL" dirty="0"/>
              <a:t>zastępcy  Prokuratora  Generalnego  oraz  prokuratorzy  </a:t>
            </a:r>
            <a:r>
              <a:rPr lang="pl-PL" dirty="0" smtClean="0"/>
              <a:t>powszechnych jednostek  </a:t>
            </a:r>
            <a:r>
              <a:rPr lang="pl-PL" dirty="0"/>
              <a:t>organizacyjnych  prokuratury  i prokuratorzy  Instytutu  </a:t>
            </a:r>
            <a:r>
              <a:rPr lang="pl-PL" dirty="0" smtClean="0"/>
              <a:t>Pamięci Narodowej </a:t>
            </a:r>
            <a:r>
              <a:rPr lang="pl-PL" dirty="0"/>
              <a:t>– Komisji Ścigania Zbrodni przeciwko Narodowi </a:t>
            </a:r>
            <a:r>
              <a:rPr lang="pl-PL" dirty="0" smtClean="0"/>
              <a:t>Polskiemu</a:t>
            </a:r>
            <a:r>
              <a:rPr lang="pl-PL" dirty="0"/>
              <a:t>.</a:t>
            </a:r>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16054071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smtClean="0"/>
              <a:t>Uczestnicy procesu karnego</a:t>
            </a:r>
            <a:endParaRPr lang="pl-PL" dirty="0"/>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STRONY PROCESOWE</a:t>
            </a:r>
            <a:endParaRPr lang="pl-PL" b="1" dirty="0"/>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PRZEDSTAWICIELE PROCESOWI STRON</a:t>
            </a:r>
            <a:endParaRPr lang="pl-PL" b="1" dirty="0"/>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PRZEDSTAWICIEL SPOŁECZNY</a:t>
            </a:r>
            <a:endParaRPr lang="pl-PL" b="1" dirty="0"/>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OSOBOWE ŹRÓDŁA DOWODOWE</a:t>
            </a:r>
            <a:endParaRPr lang="pl-PL" b="1" dirty="0"/>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PRACOWNICY ORGANÓW PROCESOWYCH</a:t>
            </a:r>
            <a:endParaRPr lang="pl-PL" b="1" dirty="0"/>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ORGANY PROCESOWE</a:t>
            </a:r>
            <a:endParaRPr lang="pl-PL" b="1" dirty="0"/>
          </a:p>
        </p:txBody>
      </p:sp>
      <p:sp>
        <p:nvSpPr>
          <p:cNvPr id="13" name="Frame 12"/>
          <p:cNvSpPr/>
          <p:nvPr/>
        </p:nvSpPr>
        <p:spPr>
          <a:xfrm>
            <a:off x="179512" y="2996952"/>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611560" y="3645024"/>
            <a:ext cx="2160240" cy="2031325"/>
          </a:xfrm>
          <a:prstGeom prst="rect">
            <a:avLst/>
          </a:prstGeom>
          <a:noFill/>
        </p:spPr>
        <p:txBody>
          <a:bodyPr wrap="square" rtlCol="0">
            <a:spAutoFit/>
          </a:bodyPr>
          <a:lstStyle/>
          <a:p>
            <a:r>
              <a:rPr lang="pl-PL" b="1" dirty="0" smtClean="0"/>
              <a:t>Uczestnik procesu- </a:t>
            </a:r>
            <a:r>
              <a:rPr lang="pl-PL" dirty="0" smtClean="0"/>
              <a:t>osoba biorąca udział w postępowaniu karnym w roli określonej przez przepisy prawa.</a:t>
            </a:r>
            <a:endParaRPr lang="pl-PL" dirty="0"/>
          </a:p>
        </p:txBody>
      </p:sp>
    </p:spTree>
    <p:extLst>
      <p:ext uri="{BB962C8B-B14F-4D97-AF65-F5344CB8AC3E}">
        <p14:creationId xmlns:p14="http://schemas.microsoft.com/office/powerpoint/2010/main" val="354494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smtClean="0"/>
          </a:p>
          <a:p>
            <a:pPr marL="109728" indent="0">
              <a:buNone/>
            </a:pPr>
            <a:endParaRPr lang="pl-PL" b="1" dirty="0" smtClean="0"/>
          </a:p>
          <a:p>
            <a:r>
              <a:rPr lang="pl-PL" b="1" dirty="0" smtClean="0"/>
              <a:t>Strona postępowania- </a:t>
            </a:r>
            <a:r>
              <a:rPr lang="pl-PL" dirty="0" smtClean="0"/>
              <a:t>uczestnik procesu działający w postępowaniu karnym we własnym imieniu, posiadający </a:t>
            </a:r>
            <a:r>
              <a:rPr lang="pl-PL" b="1" dirty="0" smtClean="0"/>
              <a:t>interes prawny </a:t>
            </a:r>
            <a:r>
              <a:rPr lang="pl-PL" dirty="0" smtClean="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3713145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smtClean="0"/>
              <a:t>Strony procesowe</a:t>
            </a:r>
            <a:endParaRPr lang="pl-PL" dirty="0"/>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smtClean="0"/>
              <a:t>Źródło: S. Waltoś, P. Hofmański, </a:t>
            </a:r>
            <a:r>
              <a:rPr lang="pl-PL" sz="1400" i="1" dirty="0" smtClean="0"/>
              <a:t>Proces karny. Zarys systemu, </a:t>
            </a:r>
            <a:r>
              <a:rPr lang="pl-PL" sz="1400" dirty="0" smtClean="0"/>
              <a:t>Warszawa 2016, s. 184.</a:t>
            </a:r>
            <a:endParaRPr lang="pl-PL" sz="1400" dirty="0"/>
          </a:p>
        </p:txBody>
      </p:sp>
    </p:spTree>
    <p:extLst>
      <p:ext uri="{BB962C8B-B14F-4D97-AF65-F5344CB8AC3E}">
        <p14:creationId xmlns:p14="http://schemas.microsoft.com/office/powerpoint/2010/main" val="1050492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lstStyle/>
          <a:p>
            <a:pPr marL="109728" indent="0" algn="ctr">
              <a:buNone/>
            </a:pPr>
            <a:r>
              <a:rPr lang="pl-PL" b="1" dirty="0" smtClean="0"/>
              <a:t>ZASADNICZA</a:t>
            </a:r>
          </a:p>
          <a:p>
            <a:endParaRPr lang="pl-PL" dirty="0"/>
          </a:p>
          <a:p>
            <a:r>
              <a:rPr lang="pl-PL" dirty="0" smtClean="0"/>
              <a:t>Występuje w trybie zwyczajnym</a:t>
            </a:r>
          </a:p>
          <a:p>
            <a:endParaRPr lang="pl-PL" dirty="0"/>
          </a:p>
        </p:txBody>
      </p:sp>
      <p:sp>
        <p:nvSpPr>
          <p:cNvPr id="6" name="Content Placeholder 5"/>
          <p:cNvSpPr>
            <a:spLocks noGrp="1"/>
          </p:cNvSpPr>
          <p:nvPr>
            <p:ph sz="quarter" idx="4"/>
          </p:nvPr>
        </p:nvSpPr>
        <p:spPr>
          <a:xfrm>
            <a:off x="4645025" y="1444294"/>
            <a:ext cx="4041775" cy="4865026"/>
          </a:xfrm>
        </p:spPr>
        <p:txBody>
          <a:bodyPr>
            <a:normAutofit/>
          </a:bodyPr>
          <a:lstStyle/>
          <a:p>
            <a:pPr marL="109728" indent="0" algn="ctr">
              <a:buNone/>
            </a:pPr>
            <a:r>
              <a:rPr lang="pl-PL" b="1" dirty="0" smtClean="0"/>
              <a:t>SZCZEGÓLNA</a:t>
            </a:r>
          </a:p>
          <a:p>
            <a:pPr marL="109728" indent="0" algn="ctr">
              <a:buNone/>
            </a:pPr>
            <a:endParaRPr lang="pl-PL" b="1" dirty="0"/>
          </a:p>
          <a:p>
            <a:r>
              <a:rPr lang="pl-PL" dirty="0" smtClean="0"/>
              <a:t>Występuje jedynie w trybach szczególnych</a:t>
            </a:r>
          </a:p>
          <a:p>
            <a:endParaRPr lang="pl-PL" dirty="0"/>
          </a:p>
          <a:p>
            <a:r>
              <a:rPr lang="pl-PL" dirty="0" smtClean="0"/>
              <a:t>Np. rodzic lub opiekun nieleteniego w postępowaniach w sprawach nieletnich (art. 30 § 1 pkt 2 ustawy o postępowaniu w sprawach nieletnich)</a:t>
            </a:r>
          </a:p>
        </p:txBody>
      </p:sp>
    </p:spTree>
    <p:extLst>
      <p:ext uri="{BB962C8B-B14F-4D97-AF65-F5344CB8AC3E}">
        <p14:creationId xmlns:p14="http://schemas.microsoft.com/office/powerpoint/2010/main" val="279963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normAutofit lnSpcReduction="10000"/>
          </a:bodyPr>
          <a:lstStyle/>
          <a:p>
            <a:pPr marL="109728" indent="0" algn="ctr">
              <a:buNone/>
            </a:pPr>
            <a:r>
              <a:rPr lang="pl-PL" b="1" dirty="0" smtClean="0"/>
              <a:t>CZYNNA</a:t>
            </a:r>
          </a:p>
          <a:p>
            <a:endParaRPr lang="pl-PL" dirty="0" smtClean="0"/>
          </a:p>
          <a:p>
            <a:r>
              <a:rPr lang="pl-PL" dirty="0" smtClean="0"/>
              <a:t>Występuje z żądaniem rozstrzygnięcia odpowiedzialności prawnej zgodnie z jej interesem prawnym</a:t>
            </a:r>
          </a:p>
          <a:p>
            <a:endParaRPr lang="pl-PL" dirty="0"/>
          </a:p>
          <a:p>
            <a:r>
              <a:rPr lang="pl-PL" dirty="0" smtClean="0"/>
              <a:t>Np. oskarżyciel publiczny</a:t>
            </a:r>
            <a:endParaRPr lang="pl-PL" dirty="0"/>
          </a:p>
        </p:txBody>
      </p:sp>
      <p:sp>
        <p:nvSpPr>
          <p:cNvPr id="6" name="Content Placeholder 5"/>
          <p:cNvSpPr>
            <a:spLocks noGrp="1"/>
          </p:cNvSpPr>
          <p:nvPr>
            <p:ph sz="quarter" idx="4"/>
          </p:nvPr>
        </p:nvSpPr>
        <p:spPr/>
        <p:txBody>
          <a:bodyPr/>
          <a:lstStyle/>
          <a:p>
            <a:pPr marL="109728" indent="0" algn="ctr">
              <a:buNone/>
            </a:pPr>
            <a:r>
              <a:rPr lang="pl-PL" b="1" dirty="0" smtClean="0"/>
              <a:t>BIERNA</a:t>
            </a:r>
          </a:p>
          <a:p>
            <a:endParaRPr lang="pl-PL" dirty="0" smtClean="0"/>
          </a:p>
          <a:p>
            <a:r>
              <a:rPr lang="pl-PL" dirty="0" smtClean="0"/>
              <a:t>Przeciwko niej kierowane jest żądanie</a:t>
            </a:r>
          </a:p>
          <a:p>
            <a:endParaRPr lang="pl-PL" dirty="0"/>
          </a:p>
          <a:p>
            <a:r>
              <a:rPr lang="pl-PL" dirty="0" smtClean="0"/>
              <a:t>Np. oskarżony</a:t>
            </a:r>
            <a:endParaRPr lang="pl-PL" dirty="0"/>
          </a:p>
        </p:txBody>
      </p:sp>
    </p:spTree>
    <p:extLst>
      <p:ext uri="{BB962C8B-B14F-4D97-AF65-F5344CB8AC3E}">
        <p14:creationId xmlns:p14="http://schemas.microsoft.com/office/powerpoint/2010/main" val="1484348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lstStyle/>
          <a:p>
            <a:pPr marL="109728" indent="0" algn="ctr">
              <a:buNone/>
            </a:pPr>
            <a:r>
              <a:rPr lang="pl-PL" b="1" dirty="0" smtClean="0"/>
              <a:t>ZASTĘPCZA</a:t>
            </a:r>
          </a:p>
          <a:p>
            <a:pPr marL="109728" indent="0" algn="ctr">
              <a:buNone/>
            </a:pPr>
            <a:endParaRPr lang="pl-PL" b="1" dirty="0" smtClean="0"/>
          </a:p>
          <a:p>
            <a:r>
              <a:rPr lang="pl-PL" dirty="0"/>
              <a:t>p</a:t>
            </a:r>
            <a:r>
              <a:rPr lang="pl-PL" dirty="0" smtClean="0"/>
              <a:t>odmiot wchodzący w prawa pokrzywdzonego w razie jego śmierci jeszcze przed rozpoczęciem przewodu sądowego</a:t>
            </a:r>
            <a:endParaRPr lang="pl-PL" dirty="0"/>
          </a:p>
        </p:txBody>
      </p:sp>
      <p:sp>
        <p:nvSpPr>
          <p:cNvPr id="6" name="Content Placeholder 5"/>
          <p:cNvSpPr>
            <a:spLocks noGrp="1"/>
          </p:cNvSpPr>
          <p:nvPr>
            <p:ph sz="quarter" idx="4"/>
          </p:nvPr>
        </p:nvSpPr>
        <p:spPr/>
        <p:txBody>
          <a:bodyPr>
            <a:normAutofit lnSpcReduction="10000"/>
          </a:bodyPr>
          <a:lstStyle/>
          <a:p>
            <a:pPr marL="109728" indent="0" algn="ctr">
              <a:buNone/>
            </a:pPr>
            <a:r>
              <a:rPr lang="pl-PL" b="1" dirty="0" smtClean="0"/>
              <a:t>NOWA</a:t>
            </a:r>
          </a:p>
          <a:p>
            <a:endParaRPr lang="pl-PL" dirty="0" smtClean="0"/>
          </a:p>
          <a:p>
            <a:r>
              <a:rPr lang="pl-PL" dirty="0" smtClean="0"/>
              <a:t>podmiot </a:t>
            </a:r>
            <a:r>
              <a:rPr lang="pl-PL" dirty="0"/>
              <a:t>wchodzący w prawa </a:t>
            </a:r>
            <a:r>
              <a:rPr lang="pl-PL" dirty="0" smtClean="0"/>
              <a:t>pokrzywdzonego mającego status strony postępowania sądowego w razie jego śmierci już po rozpoczęciu przewodu sądowego</a:t>
            </a:r>
            <a:endParaRPr lang="pl-PL" dirty="0"/>
          </a:p>
        </p:txBody>
      </p:sp>
    </p:spTree>
    <p:extLst>
      <p:ext uri="{BB962C8B-B14F-4D97-AF65-F5344CB8AC3E}">
        <p14:creationId xmlns:p14="http://schemas.microsoft.com/office/powerpoint/2010/main" val="1466091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lstStyle/>
          <a:p>
            <a:pPr marL="109728" indent="0" algn="ctr">
              <a:buNone/>
            </a:pPr>
            <a:r>
              <a:rPr lang="pl-PL" b="1" dirty="0" smtClean="0"/>
              <a:t>POSTĘPOWANIA PRZYGOTOWAWCZEGO</a:t>
            </a:r>
          </a:p>
          <a:p>
            <a:pPr marL="109728" indent="0">
              <a:buNone/>
            </a:pPr>
            <a:endParaRPr lang="pl-PL" dirty="0" smtClean="0"/>
          </a:p>
          <a:p>
            <a:r>
              <a:rPr lang="pl-PL" dirty="0"/>
              <a:t>p</a:t>
            </a:r>
            <a:r>
              <a:rPr lang="pl-PL" dirty="0" smtClean="0"/>
              <a:t>okrzywdzony</a:t>
            </a:r>
          </a:p>
          <a:p>
            <a:endParaRPr lang="pl-PL" dirty="0"/>
          </a:p>
          <a:p>
            <a:r>
              <a:rPr lang="pl-PL" dirty="0" smtClean="0"/>
              <a:t>podejrzany</a:t>
            </a:r>
            <a:endParaRPr lang="pl-PL" dirty="0"/>
          </a:p>
        </p:txBody>
      </p:sp>
      <p:sp>
        <p:nvSpPr>
          <p:cNvPr id="6" name="Content Placeholder 5"/>
          <p:cNvSpPr>
            <a:spLocks noGrp="1"/>
          </p:cNvSpPr>
          <p:nvPr>
            <p:ph sz="quarter" idx="4"/>
          </p:nvPr>
        </p:nvSpPr>
        <p:spPr/>
        <p:txBody>
          <a:bodyPr/>
          <a:lstStyle/>
          <a:p>
            <a:pPr marL="109728" indent="0" algn="ctr">
              <a:buNone/>
            </a:pPr>
            <a:r>
              <a:rPr lang="pl-PL" b="1" dirty="0" smtClean="0"/>
              <a:t>POSTĘPOWANIA SĄDOWEGO</a:t>
            </a:r>
          </a:p>
          <a:p>
            <a:pPr marL="109728" indent="0">
              <a:buNone/>
            </a:pPr>
            <a:endParaRPr lang="pl-PL" b="1" dirty="0"/>
          </a:p>
          <a:p>
            <a:r>
              <a:rPr lang="pl-PL" dirty="0" smtClean="0"/>
              <a:t>Oskarżyciel publiczny, posiłkowy, prywatny</a:t>
            </a:r>
          </a:p>
          <a:p>
            <a:endParaRPr lang="pl-PL" dirty="0"/>
          </a:p>
          <a:p>
            <a:r>
              <a:rPr lang="pl-PL" dirty="0" smtClean="0"/>
              <a:t>oskarżony</a:t>
            </a:r>
            <a:endParaRPr lang="pl-PL" dirty="0"/>
          </a:p>
        </p:txBody>
      </p:sp>
    </p:spTree>
    <p:extLst>
      <p:ext uri="{BB962C8B-B14F-4D97-AF65-F5344CB8AC3E}">
        <p14:creationId xmlns:p14="http://schemas.microsoft.com/office/powerpoint/2010/main" val="1466091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525963"/>
          </a:xfrm>
        </p:spPr>
        <p:txBody>
          <a:bodyPr/>
          <a:lstStyle/>
          <a:p>
            <a:r>
              <a:rPr lang="pl-PL" dirty="0" smtClean="0"/>
              <a:t>Strona </a:t>
            </a:r>
            <a:r>
              <a:rPr lang="pl-PL" b="1" dirty="0" smtClean="0"/>
              <a:t>zastępcza</a:t>
            </a:r>
          </a:p>
          <a:p>
            <a:pPr marL="109728" indent="0">
              <a:buNone/>
            </a:pPr>
            <a:endParaRPr lang="pl-PL" b="1" dirty="0" smtClean="0"/>
          </a:p>
          <a:p>
            <a:pPr>
              <a:buFont typeface="Arial" pitchFamily="34" charset="0"/>
              <a:buChar char="•"/>
            </a:pPr>
            <a:r>
              <a:rPr lang="pl-PL" dirty="0" smtClean="0"/>
              <a:t>Art. 52 § 1 k.p.k.- w razie śmierci pokrzywdzonego prawa, które by mu przysługiwały, mogą wykonywać osoby najbliższe lub osoby pozostające na jego utrzymaniu.</a:t>
            </a:r>
          </a:p>
          <a:p>
            <a:pPr>
              <a:buFont typeface="Arial" pitchFamily="34" charset="0"/>
              <a:buChar char="•"/>
            </a:pPr>
            <a:r>
              <a:rPr lang="pl-PL" dirty="0" smtClean="0"/>
              <a:t>Brak lub nieujawnienie takich osób→ prokurator, działając z urzędu</a:t>
            </a:r>
          </a:p>
          <a:p>
            <a:pPr>
              <a:buFont typeface="Arial" pitchFamily="34" charset="0"/>
              <a:buChar char="•"/>
            </a:pPr>
            <a:r>
              <a:rPr lang="pl-PL" dirty="0" smtClean="0"/>
              <a:t>Osoby najbliższe- art. 115 § 11 k.k.</a:t>
            </a: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1386979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Strona </a:t>
            </a:r>
            <a:r>
              <a:rPr lang="pl-PL" b="1" dirty="0" smtClean="0"/>
              <a:t>nowa</a:t>
            </a:r>
          </a:p>
          <a:p>
            <a:pPr marL="109728" indent="0">
              <a:buNone/>
            </a:pPr>
            <a:endParaRPr lang="pl-PL" b="1" dirty="0" smtClean="0"/>
          </a:p>
          <a:p>
            <a:pPr>
              <a:buFont typeface="Arial" pitchFamily="34" charset="0"/>
              <a:buChar char="•"/>
            </a:pPr>
            <a:r>
              <a:rPr lang="pl-PL" dirty="0" smtClean="0"/>
              <a:t>Wejście w prawa pokrzywdzonego działającego w postępowaniu już jako oskarżyciel posiłkowy albo oskarżyciel prywatny. </a:t>
            </a:r>
          </a:p>
          <a:p>
            <a:pPr>
              <a:buFont typeface="Arial" pitchFamily="34" charset="0"/>
              <a:buChar char="•"/>
            </a:pPr>
            <a:r>
              <a:rPr lang="pl-PL" dirty="0" smtClean="0"/>
              <a:t>Art. 58 § 1 k.p.k.</a:t>
            </a:r>
          </a:p>
          <a:p>
            <a:pPr>
              <a:buFont typeface="Arial" pitchFamily="34" charset="0"/>
              <a:buChar char="•"/>
            </a:pPr>
            <a:r>
              <a:rPr lang="pl-PL" dirty="0" smtClean="0"/>
              <a:t>Art.58 § 2 k.p.k.</a:t>
            </a:r>
          </a:p>
          <a:p>
            <a:pPr>
              <a:buFont typeface="Arial" pitchFamily="34" charset="0"/>
              <a:buChar char="•"/>
            </a:pPr>
            <a:r>
              <a:rPr lang="pl-PL" dirty="0" smtClean="0"/>
              <a:t>Art. 61 § 1 i 2 k.p.k.</a:t>
            </a:r>
          </a:p>
          <a:p>
            <a:pPr>
              <a:buFont typeface="Arial" pitchFamily="34" charset="0"/>
              <a:buChar char="•"/>
            </a:pP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2756267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Zarówno strona zastępcza, jak i strona nowa działają </a:t>
            </a:r>
            <a:r>
              <a:rPr lang="pl-PL" b="1" dirty="0" smtClean="0"/>
              <a:t>we własnym imieniu.</a:t>
            </a:r>
          </a:p>
          <a:p>
            <a:endParaRPr lang="pl-PL" b="1" dirty="0"/>
          </a:p>
          <a:p>
            <a:r>
              <a:rPr lang="pl-PL" dirty="0" smtClean="0"/>
              <a:t>Uzyskanie statusu strony wiąże się z przyznaniem określonych uprawnień w postępowaniu→ charakter gwarancyjny; np. prawo żądania przeprowadzenia określonego dowodu, prawo zaskarżania decyzji procesowych.</a:t>
            </a:r>
          </a:p>
          <a:p>
            <a:endParaRPr lang="pl-PL" b="1" dirty="0"/>
          </a:p>
          <a:p>
            <a:endParaRPr lang="pl-PL"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57759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endParaRPr lang="pl-PL" dirty="0"/>
          </a:p>
          <a:p>
            <a:r>
              <a:rPr lang="pl-PL" dirty="0" smtClean="0"/>
              <a:t>Art. 1 § </a:t>
            </a:r>
            <a:r>
              <a:rPr lang="pl-PL" dirty="0"/>
              <a:t>2. Prokurator  Generalny  jest  naczelnym  organem  prokuratury.  </a:t>
            </a:r>
            <a:r>
              <a:rPr lang="pl-PL" dirty="0" smtClean="0"/>
              <a:t>Urząd Prokuratora  </a:t>
            </a:r>
            <a:r>
              <a:rPr lang="pl-PL" dirty="0"/>
              <a:t>Generalnego  sprawuje  Minister  Sprawiedliwości</a:t>
            </a:r>
            <a:r>
              <a:rPr lang="pl-PL" dirty="0" smtClean="0"/>
              <a:t>.→ </a:t>
            </a:r>
            <a:r>
              <a:rPr lang="pl-PL" b="1" dirty="0" smtClean="0"/>
              <a:t>połączenie funkcji  Prokuratora Generalnego i Ministra Sprawiedliwości</a:t>
            </a:r>
          </a:p>
          <a:p>
            <a:pPr marL="109728" indent="0">
              <a:buNone/>
            </a:pPr>
            <a:endParaRPr lang="pl-PL" b="1"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489670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Strony postępowania przygotowawczego</a:t>
            </a: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
        <p:nvSpPr>
          <p:cNvPr id="4" name="Down Arrow 3"/>
          <p:cNvSpPr/>
          <p:nvPr/>
        </p:nvSpPr>
        <p:spPr>
          <a:xfrm>
            <a:off x="1449364" y="22197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876256" y="22197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3356992"/>
            <a:ext cx="2952328" cy="369332"/>
          </a:xfrm>
          <a:prstGeom prst="rect">
            <a:avLst/>
          </a:prstGeom>
          <a:noFill/>
        </p:spPr>
        <p:txBody>
          <a:bodyPr wrap="square" rtlCol="0">
            <a:spAutoFit/>
          </a:bodyPr>
          <a:lstStyle/>
          <a:p>
            <a:pPr algn="ctr"/>
            <a:r>
              <a:rPr lang="pl-PL" b="1" dirty="0" smtClean="0"/>
              <a:t>POKRZYWDZONY</a:t>
            </a:r>
            <a:endParaRPr lang="pl-PL" b="1" dirty="0"/>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593258" y="3356992"/>
            <a:ext cx="3050628" cy="369332"/>
          </a:xfrm>
          <a:prstGeom prst="rect">
            <a:avLst/>
          </a:prstGeom>
          <a:noFill/>
        </p:spPr>
        <p:txBody>
          <a:bodyPr wrap="square" rtlCol="0">
            <a:spAutoFit/>
          </a:bodyPr>
          <a:lstStyle/>
          <a:p>
            <a:pPr algn="ctr"/>
            <a:r>
              <a:rPr lang="pl-PL" b="1" dirty="0" smtClean="0"/>
              <a:t>PODEJRZANY</a:t>
            </a:r>
            <a:endParaRPr lang="pl-PL" b="1" dirty="0"/>
          </a:p>
        </p:txBody>
      </p:sp>
      <p:sp>
        <p:nvSpPr>
          <p:cNvPr id="12" name="TextBox 11"/>
          <p:cNvSpPr txBox="1"/>
          <p:nvPr/>
        </p:nvSpPr>
        <p:spPr>
          <a:xfrm>
            <a:off x="-126268" y="3928680"/>
            <a:ext cx="3635896" cy="1754326"/>
          </a:xfrm>
          <a:prstGeom prst="rect">
            <a:avLst/>
          </a:prstGeom>
          <a:noFill/>
        </p:spPr>
        <p:txBody>
          <a:bodyPr wrap="square" rtlCol="0">
            <a:spAutoFit/>
          </a:bodyPr>
          <a:lstStyle/>
          <a:p>
            <a:pPr marL="285750" indent="-285750">
              <a:buFont typeface="Arial" pitchFamily="34" charset="0"/>
              <a:buChar char="•"/>
            </a:pPr>
            <a:r>
              <a:rPr lang="pl-PL" dirty="0" smtClean="0"/>
              <a:t>ART. 49 § 1 i 2 k.p.k.</a:t>
            </a:r>
          </a:p>
          <a:p>
            <a:pPr marL="285750" indent="-285750">
              <a:buFont typeface="Arial" pitchFamily="34" charset="0"/>
              <a:buChar char="•"/>
            </a:pPr>
            <a:r>
              <a:rPr lang="pl-PL" dirty="0" smtClean="0"/>
              <a:t>Osoba fizyczna lub prawna, której </a:t>
            </a:r>
            <a:r>
              <a:rPr lang="pl-PL" b="1" dirty="0" smtClean="0"/>
              <a:t>dobro prawne </a:t>
            </a:r>
            <a:r>
              <a:rPr lang="pl-PL" dirty="0" smtClean="0"/>
              <a:t>zostało </a:t>
            </a:r>
            <a:r>
              <a:rPr lang="pl-PL" b="1" dirty="0" smtClean="0"/>
              <a:t>bezpośrednio naruszone </a:t>
            </a:r>
            <a:r>
              <a:rPr lang="pl-PL" dirty="0" smtClean="0"/>
              <a:t>lub </a:t>
            </a:r>
            <a:r>
              <a:rPr lang="pl-PL" b="1" dirty="0" smtClean="0"/>
              <a:t>zagrożone</a:t>
            </a:r>
            <a:r>
              <a:rPr lang="pl-PL" dirty="0" smtClean="0"/>
              <a:t> przez przestępstwo</a:t>
            </a:r>
            <a:endParaRPr lang="pl-PL" dirty="0"/>
          </a:p>
        </p:txBody>
      </p:sp>
      <p:sp>
        <p:nvSpPr>
          <p:cNvPr id="13" name="TextBox 12"/>
          <p:cNvSpPr txBox="1"/>
          <p:nvPr/>
        </p:nvSpPr>
        <p:spPr>
          <a:xfrm>
            <a:off x="4707581" y="3928680"/>
            <a:ext cx="4706812" cy="2585323"/>
          </a:xfrm>
          <a:prstGeom prst="rect">
            <a:avLst/>
          </a:prstGeom>
          <a:noFill/>
        </p:spPr>
        <p:txBody>
          <a:bodyPr wrap="square" rtlCol="0">
            <a:spAutoFit/>
          </a:bodyPr>
          <a:lstStyle/>
          <a:p>
            <a:pPr marL="285750" indent="-285750">
              <a:buFont typeface="Arial" pitchFamily="34" charset="0"/>
              <a:buChar char="•"/>
            </a:pPr>
            <a:r>
              <a:rPr lang="pl-PL" dirty="0"/>
              <a:t>A</a:t>
            </a:r>
            <a:r>
              <a:rPr lang="pl-PL" dirty="0" smtClean="0"/>
              <a:t>rt. 71 § 1 k.p.k.</a:t>
            </a:r>
          </a:p>
          <a:p>
            <a:pPr marL="285750" indent="-285750">
              <a:buFont typeface="Arial" pitchFamily="34" charset="0"/>
              <a:buChar char="•"/>
            </a:pPr>
            <a:r>
              <a:rPr lang="pl-PL" dirty="0" smtClean="0"/>
              <a:t>Osoba, co do której wydano </a:t>
            </a:r>
            <a:r>
              <a:rPr lang="pl-PL" b="1" dirty="0" smtClean="0"/>
              <a:t>postanowienie o przedstawieniu zarzutów</a:t>
            </a:r>
            <a:r>
              <a:rPr lang="pl-PL" dirty="0" smtClean="0"/>
              <a:t>, albo której bez wydania takiego postanowienia postawiono zarzut w związku z przystąpieniem do </a:t>
            </a:r>
            <a:r>
              <a:rPr lang="pl-PL" b="1" dirty="0" smtClean="0"/>
              <a:t>przesłuchania w charakterze podejrzanego</a:t>
            </a:r>
          </a:p>
          <a:p>
            <a:pPr marL="285750" indent="-285750">
              <a:buFont typeface="Arial" pitchFamily="34" charset="0"/>
              <a:buChar char="•"/>
            </a:pPr>
            <a:endParaRPr lang="pl-PL" dirty="0"/>
          </a:p>
        </p:txBody>
      </p:sp>
    </p:spTree>
    <p:extLst>
      <p:ext uri="{BB962C8B-B14F-4D97-AF65-F5344CB8AC3E}">
        <p14:creationId xmlns:p14="http://schemas.microsoft.com/office/powerpoint/2010/main" val="577593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Strony postępowania sądowego</a:t>
            </a: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graphicFrame>
        <p:nvGraphicFramePr>
          <p:cNvPr id="4" name="Diagram 3"/>
          <p:cNvGraphicFramePr/>
          <p:nvPr>
            <p:extLst>
              <p:ext uri="{D42A27DB-BD31-4B8C-83A1-F6EECF244321}">
                <p14:modId xmlns:p14="http://schemas.microsoft.com/office/powerpoint/2010/main" val="4207695183"/>
              </p:ext>
            </p:extLst>
          </p:nvPr>
        </p:nvGraphicFramePr>
        <p:xfrm>
          <a:off x="539552" y="1988840"/>
          <a:ext cx="7682569"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smtClean="0"/>
            </a:p>
            <a:p>
              <a:pPr algn="ctr"/>
              <a:r>
                <a:rPr lang="pl-PL" b="1" dirty="0" smtClean="0"/>
                <a:t>UBOCZNY</a:t>
              </a:r>
              <a:endParaRPr lang="pl-PL" b="1" dirty="0"/>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smtClean="0"/>
            </a:p>
            <a:p>
              <a:pPr algn="ctr"/>
              <a:r>
                <a:rPr lang="pl-PL" b="1" dirty="0" smtClean="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spTree>
    <p:extLst>
      <p:ext uri="{BB962C8B-B14F-4D97-AF65-F5344CB8AC3E}">
        <p14:creationId xmlns:p14="http://schemas.microsoft.com/office/powerpoint/2010/main" val="577593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pl-PL" b="1" dirty="0" smtClean="0"/>
              <a:t>Oskarżyciel publiczny- </a:t>
            </a:r>
            <a:r>
              <a:rPr lang="pl-PL" dirty="0" smtClean="0"/>
              <a:t>organ państwowy wnoszący i popierający oskarżenie w sprawach o przestępstwa publicznoskargowe.</a:t>
            </a:r>
          </a:p>
          <a:p>
            <a:endParaRPr lang="pl-PL" dirty="0"/>
          </a:p>
          <a:p>
            <a:r>
              <a:rPr lang="pl-PL" dirty="0" smtClean="0"/>
              <a:t>Najczęściej </a:t>
            </a:r>
            <a:r>
              <a:rPr lang="pl-PL" b="1" dirty="0" smtClean="0"/>
              <a:t>prokurator</a:t>
            </a:r>
            <a:r>
              <a:rPr lang="pl-PL" dirty="0" smtClean="0"/>
              <a:t>→ art. 45 § 1 k.p.k. </a:t>
            </a:r>
          </a:p>
          <a:p>
            <a:endParaRPr lang="pl-PL" dirty="0"/>
          </a:p>
          <a:p>
            <a:r>
              <a:rPr lang="pl-PL" dirty="0" smtClean="0"/>
              <a:t>Nieprokuratorscy oskarżyciele publiczni→ art. 45 § 2 k.p.k., np. organy Inspekcji Handlowej, Straży Granicznej, strażnicy leśni.</a:t>
            </a:r>
          </a:p>
          <a:p>
            <a:endParaRPr lang="pl-PL" dirty="0"/>
          </a:p>
          <a:p>
            <a:r>
              <a:rPr lang="pl-PL" dirty="0" smtClean="0"/>
              <a:t>Podstawowym obowiązkiem oskarżyciela publicznego jest </a:t>
            </a:r>
            <a:r>
              <a:rPr lang="pl-PL" b="1" dirty="0" smtClean="0"/>
              <a:t>wniesienie i popieranie aktu oskarżenia </a:t>
            </a:r>
            <a:r>
              <a:rPr lang="pl-PL" dirty="0" smtClean="0"/>
              <a:t>przed sądem o czyn ścigany z urzędu→ art. 10 § 1 k.p.k. (zasada </a:t>
            </a:r>
            <a:r>
              <a:rPr lang="pl-PL" b="1" dirty="0" smtClean="0"/>
              <a:t>legalizmu</a:t>
            </a:r>
            <a:r>
              <a:rPr lang="pl-PL" dirty="0" smtClean="0"/>
              <a:t>).</a:t>
            </a:r>
          </a:p>
          <a:p>
            <a:endParaRPr lang="pl-PL"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30057347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Wyłączenie</a:t>
            </a:r>
            <a:r>
              <a:rPr lang="pl-PL" dirty="0" smtClean="0"/>
              <a:t> oskarżyciela publicznego→ art. 47 i 48 k.p.k.</a:t>
            </a:r>
          </a:p>
          <a:p>
            <a:endParaRPr lang="pl-PL" dirty="0"/>
          </a:p>
          <a:p>
            <a:r>
              <a:rPr lang="pl-PL" dirty="0" smtClean="0"/>
              <a:t>Odesłanie do przepisów o wyłączeniu sędziego.</a:t>
            </a:r>
          </a:p>
          <a:p>
            <a:endParaRPr lang="pl-PL" dirty="0"/>
          </a:p>
          <a:p>
            <a:r>
              <a:rPr lang="pl-PL" dirty="0" smtClean="0"/>
              <a:t>Zasada </a:t>
            </a:r>
            <a:r>
              <a:rPr lang="pl-PL" b="1" dirty="0" smtClean="0"/>
              <a:t>obiektywizmu </a:t>
            </a:r>
            <a:r>
              <a:rPr lang="pl-PL" dirty="0" smtClean="0"/>
              <a:t>(art. 4 k.p.k.)</a:t>
            </a:r>
          </a:p>
          <a:p>
            <a:endParaRPr lang="pl-PL" b="1" dirty="0"/>
          </a:p>
          <a:p>
            <a:endParaRPr lang="pl-PL"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23324275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pl-PL" b="1" dirty="0" smtClean="0"/>
              <a:t>Oskarżyciel posiłkowy- </a:t>
            </a:r>
            <a:r>
              <a:rPr lang="pl-PL" dirty="0" smtClean="0"/>
              <a:t>pokrzywdzony działający jako strona </a:t>
            </a:r>
            <a:r>
              <a:rPr lang="pl-PL" b="1" dirty="0" smtClean="0"/>
              <a:t>obok</a:t>
            </a:r>
            <a:r>
              <a:rPr lang="pl-PL" dirty="0" smtClean="0"/>
              <a:t> lub </a:t>
            </a:r>
            <a:r>
              <a:rPr lang="pl-PL" b="1" dirty="0" smtClean="0"/>
              <a:t>zamiast</a:t>
            </a:r>
            <a:r>
              <a:rPr lang="pl-PL" dirty="0" smtClean="0"/>
              <a:t> oskarżyciela publicznego w sprawach o przestępstwa ścigane z oskarżenia publicznego. </a:t>
            </a:r>
          </a:p>
          <a:p>
            <a:endParaRPr lang="pl-PL" b="1" dirty="0"/>
          </a:p>
          <a:p>
            <a:r>
              <a:rPr lang="pl-PL" b="1" dirty="0" smtClean="0"/>
              <a:t>Oskarżyciel posiłkowy uboczny- </a:t>
            </a:r>
            <a:r>
              <a:rPr lang="pl-PL" dirty="0" smtClean="0"/>
              <a:t>pokrzywdzony, który w toku postępowania sądowego występuje jako strona obok oskarżyciela publicznego (art. 53 k.p.k.)</a:t>
            </a:r>
          </a:p>
          <a:p>
            <a:endParaRPr lang="pl-PL" b="1" dirty="0"/>
          </a:p>
          <a:p>
            <a:r>
              <a:rPr lang="pl-PL" b="1" dirty="0" smtClean="0"/>
              <a:t>Oskarżyciel posiłkowy subsydiarny- </a:t>
            </a:r>
            <a:r>
              <a:rPr lang="pl-PL" dirty="0" smtClean="0"/>
              <a:t>pokrzywdzony kierujący do sądu subsydiarny akt oskarżenia w sytuacji, gdy dwukrotnie umorzono postępowanie przygotowawcze w jego sprawie na skutek złożonego przez niego zażalenia albo gdy dwukrotnie odmówiono w niej wszczęcia postępowania (art. 55 k.p.k.)</a:t>
            </a:r>
            <a:r>
              <a:rPr lang="pl-PL" b="1" dirty="0" smtClean="0"/>
              <a:t> </a:t>
            </a:r>
            <a:endParaRPr lang="pl-PL"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23324275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Oskarżyciel posiłkowy</a:t>
            </a:r>
            <a:endParaRPr lang="pl-PL" dirty="0"/>
          </a:p>
        </p:txBody>
      </p:sp>
      <p:sp>
        <p:nvSpPr>
          <p:cNvPr id="3" name="Text Placeholder 2"/>
          <p:cNvSpPr>
            <a:spLocks noGrp="1"/>
          </p:cNvSpPr>
          <p:nvPr>
            <p:ph type="body" idx="1"/>
          </p:nvPr>
        </p:nvSpPr>
        <p:spPr>
          <a:xfrm>
            <a:off x="467544" y="1196752"/>
            <a:ext cx="4040188" cy="762000"/>
          </a:xfrm>
        </p:spPr>
        <p:txBody>
          <a:bodyPr/>
          <a:lstStyle/>
          <a:p>
            <a:pPr algn="ctr"/>
            <a:r>
              <a:rPr lang="pl-PL" b="1" dirty="0" smtClean="0"/>
              <a:t>UBOCZNY</a:t>
            </a:r>
            <a:endParaRPr lang="pl-PL" b="1" dirty="0"/>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smtClean="0"/>
              <a:t>SUBSYDIARNY</a:t>
            </a:r>
            <a:endParaRPr lang="pl-PL" b="1" dirty="0"/>
          </a:p>
        </p:txBody>
      </p:sp>
      <p:sp>
        <p:nvSpPr>
          <p:cNvPr id="5" name="Content Placeholder 4"/>
          <p:cNvSpPr>
            <a:spLocks noGrp="1"/>
          </p:cNvSpPr>
          <p:nvPr>
            <p:ph sz="quarter" idx="2"/>
          </p:nvPr>
        </p:nvSpPr>
        <p:spPr>
          <a:xfrm>
            <a:off x="179512" y="2060848"/>
            <a:ext cx="4328220" cy="4797152"/>
          </a:xfrm>
        </p:spPr>
        <p:txBody>
          <a:bodyPr>
            <a:normAutofit fontScale="85000" lnSpcReduction="10000"/>
          </a:bodyPr>
          <a:lstStyle/>
          <a:p>
            <a:r>
              <a:rPr lang="pl-PL" dirty="0" smtClean="0"/>
              <a:t>Złożenie </a:t>
            </a:r>
            <a:r>
              <a:rPr lang="pl-PL" b="1" dirty="0" smtClean="0"/>
              <a:t>oświadczenia</a:t>
            </a:r>
            <a:r>
              <a:rPr lang="pl-PL" dirty="0" smtClean="0"/>
              <a:t>, że będzie działał w charakterze oskarżyciela posiłkowego.</a:t>
            </a:r>
          </a:p>
          <a:p>
            <a:pPr marL="109728" indent="0">
              <a:buNone/>
            </a:pPr>
            <a:endParaRPr lang="pl-PL" dirty="0" smtClean="0"/>
          </a:p>
          <a:p>
            <a:r>
              <a:rPr lang="pl-PL" dirty="0" smtClean="0"/>
              <a:t>Termin: </a:t>
            </a:r>
            <a:r>
              <a:rPr lang="pl-PL" b="1" dirty="0" smtClean="0"/>
              <a:t>do czasu rozpoczęcia przewodu </a:t>
            </a:r>
            <a:r>
              <a:rPr lang="pl-PL" dirty="0" smtClean="0"/>
              <a:t>sądowego na pierwszej rozprawie głównej.</a:t>
            </a:r>
          </a:p>
          <a:p>
            <a:pPr marL="109728" indent="0">
              <a:buNone/>
            </a:pPr>
            <a:endParaRPr lang="pl-PL" dirty="0" smtClean="0"/>
          </a:p>
          <a:p>
            <a:r>
              <a:rPr lang="pl-PL" b="1" dirty="0" smtClean="0"/>
              <a:t>Cofnięcie</a:t>
            </a:r>
            <a:r>
              <a:rPr lang="pl-PL" dirty="0" smtClean="0"/>
              <a:t> aktu oskarżenia przez oskarżyciela publicznego→ złożenie oświadczenia w terminie </a:t>
            </a:r>
            <a:r>
              <a:rPr lang="pl-PL" b="1" dirty="0" smtClean="0"/>
              <a:t>14 dni od powiadomienia</a:t>
            </a:r>
            <a:r>
              <a:rPr lang="pl-PL" dirty="0" smtClean="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92500" lnSpcReduction="20000"/>
          </a:bodyPr>
          <a:lstStyle/>
          <a:p>
            <a:r>
              <a:rPr lang="pl-PL" b="1" dirty="0" smtClean="0"/>
              <a:t>Dwukrotne uzyskanie decyzji</a:t>
            </a:r>
            <a:r>
              <a:rPr lang="pl-PL" dirty="0" smtClean="0"/>
              <a:t> o umorzeniu postępowania przygotowawczego (lub o odmowie wszczęcia).</a:t>
            </a:r>
          </a:p>
          <a:p>
            <a:pPr marL="109728" indent="0">
              <a:buNone/>
            </a:pPr>
            <a:endParaRPr lang="pl-PL" dirty="0" smtClean="0"/>
          </a:p>
          <a:p>
            <a:r>
              <a:rPr lang="pl-PL" dirty="0" smtClean="0"/>
              <a:t>Termin: </a:t>
            </a:r>
            <a:r>
              <a:rPr lang="pl-PL" b="1" dirty="0" smtClean="0"/>
              <a:t>miesiąc od doręczenia </a:t>
            </a:r>
            <a:r>
              <a:rPr lang="pl-PL" dirty="0" smtClean="0"/>
              <a:t>postanowienia o umorzeniu postępowania.</a:t>
            </a:r>
          </a:p>
          <a:p>
            <a:endParaRPr lang="pl-PL" dirty="0"/>
          </a:p>
          <a:p>
            <a:r>
              <a:rPr lang="pl-PL" b="1" dirty="0" smtClean="0"/>
              <a:t>Przymus adwokacko-radcowski</a:t>
            </a:r>
            <a:r>
              <a:rPr lang="pl-PL" dirty="0" smtClean="0"/>
              <a:t>→ sporządzenie i podpisanie subsydiarnego aktu oskarżenia przez profesjonalnego reprezentanta procesowego (art. 55 § 2 k.p.k.).</a:t>
            </a:r>
            <a:endParaRPr lang="pl-PL" dirty="0"/>
          </a:p>
        </p:txBody>
      </p:sp>
    </p:spTree>
    <p:extLst>
      <p:ext uri="{BB962C8B-B14F-4D97-AF65-F5344CB8AC3E}">
        <p14:creationId xmlns:p14="http://schemas.microsoft.com/office/powerpoint/2010/main" val="20919279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Oskarżyciel posiłkowy</a:t>
            </a:r>
            <a:endParaRPr lang="pl-PL" dirty="0"/>
          </a:p>
        </p:txBody>
      </p:sp>
      <p:sp>
        <p:nvSpPr>
          <p:cNvPr id="3" name="Text Placeholder 2"/>
          <p:cNvSpPr>
            <a:spLocks noGrp="1"/>
          </p:cNvSpPr>
          <p:nvPr>
            <p:ph type="body" idx="1"/>
          </p:nvPr>
        </p:nvSpPr>
        <p:spPr>
          <a:xfrm>
            <a:off x="467544" y="1196752"/>
            <a:ext cx="4040188" cy="762000"/>
          </a:xfrm>
        </p:spPr>
        <p:txBody>
          <a:bodyPr/>
          <a:lstStyle/>
          <a:p>
            <a:pPr algn="ctr"/>
            <a:r>
              <a:rPr lang="pl-PL" b="1" dirty="0" smtClean="0"/>
              <a:t>UBOCZNY</a:t>
            </a:r>
            <a:endParaRPr lang="pl-PL" b="1" dirty="0"/>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smtClean="0"/>
              <a:t>SUBSYDIARNY</a:t>
            </a:r>
            <a:endParaRPr lang="pl-PL" b="1" dirty="0"/>
          </a:p>
        </p:txBody>
      </p:sp>
      <p:sp>
        <p:nvSpPr>
          <p:cNvPr id="5" name="Content Placeholder 4"/>
          <p:cNvSpPr>
            <a:spLocks noGrp="1"/>
          </p:cNvSpPr>
          <p:nvPr>
            <p:ph sz="quarter" idx="2"/>
          </p:nvPr>
        </p:nvSpPr>
        <p:spPr>
          <a:xfrm>
            <a:off x="179512" y="2132856"/>
            <a:ext cx="4328220" cy="5184576"/>
          </a:xfrm>
        </p:spPr>
        <p:txBody>
          <a:bodyPr>
            <a:normAutofit fontScale="70000" lnSpcReduction="20000"/>
          </a:bodyPr>
          <a:lstStyle/>
          <a:p>
            <a:r>
              <a:rPr lang="pl-PL" dirty="0" smtClean="0"/>
              <a:t>Sąd może </a:t>
            </a:r>
            <a:r>
              <a:rPr lang="pl-PL" b="1" dirty="0" smtClean="0"/>
              <a:t>ograniczyć liczbę oskarżycieli posiłkowych </a:t>
            </a:r>
            <a:r>
              <a:rPr lang="pl-PL" dirty="0" smtClean="0"/>
              <a:t>występujących w sprawie, jeżeli jest to konieczne dla zabezpieczenia prawidłowego toku postępowania (art. 56 § 1 k.p.k.).</a:t>
            </a:r>
          </a:p>
          <a:p>
            <a:endParaRPr lang="pl-PL" dirty="0"/>
          </a:p>
          <a:p>
            <a:r>
              <a:rPr lang="pl-PL" dirty="0" smtClean="0"/>
              <a:t>Na postanowienie o odmówieniu oskarżycielowi posiłkowemu udziału w postępowaniu sądowym ze względu na zbyt dużą liczbę oskarżycieli </a:t>
            </a:r>
            <a:r>
              <a:rPr lang="pl-PL" b="1" dirty="0" smtClean="0"/>
              <a:t>zażalenie nie przysługuje</a:t>
            </a:r>
            <a:r>
              <a:rPr lang="pl-PL" dirty="0" smtClean="0"/>
              <a:t>. </a:t>
            </a:r>
          </a:p>
          <a:p>
            <a:endParaRPr lang="pl-PL" dirty="0"/>
          </a:p>
          <a:p>
            <a:r>
              <a:rPr lang="pl-PL" dirty="0" smtClean="0"/>
              <a:t>Osobie, której </a:t>
            </a:r>
            <a:r>
              <a:rPr lang="pl-PL" b="1" dirty="0" smtClean="0"/>
              <a:t>odmówiono</a:t>
            </a:r>
            <a:r>
              <a:rPr lang="pl-PL" dirty="0" smtClean="0"/>
              <a:t>, przysługuje jednak prawo złożenia sądowi </a:t>
            </a:r>
            <a:r>
              <a:rPr lang="pl-PL" b="1" dirty="0" smtClean="0"/>
              <a:t>pisma wyrażającego jej stanowisko w terminie 7 dni </a:t>
            </a:r>
            <a:r>
              <a:rPr lang="pl-PL" dirty="0" smtClean="0"/>
              <a:t>od doręczenia postanowienia.</a:t>
            </a:r>
            <a:endParaRPr lang="pl-PL" dirty="0"/>
          </a:p>
        </p:txBody>
      </p:sp>
      <p:sp>
        <p:nvSpPr>
          <p:cNvPr id="6" name="Content Placeholder 5"/>
          <p:cNvSpPr>
            <a:spLocks noGrp="1"/>
          </p:cNvSpPr>
          <p:nvPr>
            <p:ph sz="quarter" idx="4"/>
          </p:nvPr>
        </p:nvSpPr>
        <p:spPr>
          <a:xfrm>
            <a:off x="4644008" y="2060848"/>
            <a:ext cx="4392488" cy="4797152"/>
          </a:xfrm>
        </p:spPr>
        <p:txBody>
          <a:bodyPr>
            <a:normAutofit fontScale="77500" lnSpcReduction="20000"/>
          </a:bodyPr>
          <a:lstStyle/>
          <a:p>
            <a:r>
              <a:rPr lang="pl-PL" b="1" dirty="0" smtClean="0"/>
              <a:t>Inny pokrzywdzony tym samym czynem </a:t>
            </a:r>
            <a:r>
              <a:rPr lang="pl-PL" dirty="0" smtClean="0"/>
              <a:t>może aż do rozpoczęcia przwodu sądowego na rozprawie głównej przyłączyć się do postępowania wszczętego na skutek wniesienia subsydiarnego aktu oskarżenia (art. 55 § 3 k.p.k.).</a:t>
            </a:r>
          </a:p>
          <a:p>
            <a:endParaRPr lang="pl-PL" dirty="0"/>
          </a:p>
          <a:p>
            <a:r>
              <a:rPr lang="pl-PL" dirty="0" smtClean="0"/>
              <a:t>Do postępowania </a:t>
            </a:r>
            <a:r>
              <a:rPr lang="pl-PL" dirty="0"/>
              <a:t>wszczętego na skutek wniesienia subsydiarnego aktu oskarżenia </a:t>
            </a:r>
            <a:r>
              <a:rPr lang="pl-PL" b="1" dirty="0" smtClean="0"/>
              <a:t>może wstąpić w każdym czasie prokurator</a:t>
            </a:r>
            <a:r>
              <a:rPr lang="pl-PL" dirty="0" smtClean="0"/>
              <a:t>, który staje się oskarżycielem publicznym, a oskarżyciel posiłkowy subsydiarny staje się oskarżycielem posiłkowym ubocznym.</a:t>
            </a:r>
            <a:endParaRPr lang="pl-PL" dirty="0"/>
          </a:p>
        </p:txBody>
      </p:sp>
    </p:spTree>
    <p:extLst>
      <p:ext uri="{BB962C8B-B14F-4D97-AF65-F5344CB8AC3E}">
        <p14:creationId xmlns:p14="http://schemas.microsoft.com/office/powerpoint/2010/main" val="42131994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Oskarżyciel posiłkowy</a:t>
            </a:r>
            <a:endParaRPr lang="pl-PL" dirty="0"/>
          </a:p>
        </p:txBody>
      </p:sp>
      <p:sp>
        <p:nvSpPr>
          <p:cNvPr id="3" name="Text Placeholder 2"/>
          <p:cNvSpPr>
            <a:spLocks noGrp="1"/>
          </p:cNvSpPr>
          <p:nvPr>
            <p:ph type="body" idx="1"/>
          </p:nvPr>
        </p:nvSpPr>
        <p:spPr>
          <a:xfrm>
            <a:off x="467544" y="1196752"/>
            <a:ext cx="4040188" cy="762000"/>
          </a:xfrm>
        </p:spPr>
        <p:txBody>
          <a:bodyPr/>
          <a:lstStyle/>
          <a:p>
            <a:pPr algn="ctr"/>
            <a:r>
              <a:rPr lang="pl-PL" b="1" dirty="0" smtClean="0"/>
              <a:t>UBOCZNY</a:t>
            </a:r>
            <a:endParaRPr lang="pl-PL" b="1" dirty="0"/>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smtClean="0"/>
              <a:t>SUBSYDIARNY</a:t>
            </a:r>
            <a:endParaRPr lang="pl-PL" b="1" dirty="0"/>
          </a:p>
        </p:txBody>
      </p:sp>
      <p:sp>
        <p:nvSpPr>
          <p:cNvPr id="5" name="Content Placeholder 4"/>
          <p:cNvSpPr>
            <a:spLocks noGrp="1"/>
          </p:cNvSpPr>
          <p:nvPr>
            <p:ph sz="quarter" idx="2"/>
          </p:nvPr>
        </p:nvSpPr>
        <p:spPr>
          <a:xfrm>
            <a:off x="0" y="2060848"/>
            <a:ext cx="4579740" cy="4797152"/>
          </a:xfrm>
        </p:spPr>
        <p:txBody>
          <a:bodyPr>
            <a:normAutofit fontScale="92500"/>
          </a:bodyPr>
          <a:lstStyle/>
          <a:p>
            <a:r>
              <a:rPr lang="pl-PL" b="1" dirty="0" smtClean="0"/>
              <a:t>Śmierć </a:t>
            </a:r>
            <a:r>
              <a:rPr lang="pl-PL" dirty="0" smtClean="0"/>
              <a:t>oskarżyciela ubocznego:</a:t>
            </a:r>
          </a:p>
          <a:p>
            <a:pPr marL="109728" indent="0">
              <a:buNone/>
            </a:pPr>
            <a:endParaRPr lang="pl-PL" dirty="0" smtClean="0"/>
          </a:p>
          <a:p>
            <a:pPr>
              <a:buFont typeface="Arial" pitchFamily="34" charset="0"/>
              <a:buChar char="•"/>
            </a:pPr>
            <a:r>
              <a:rPr lang="pl-PL" b="1" dirty="0" smtClean="0"/>
              <a:t>Nie tamuje biegu </a:t>
            </a:r>
            <a:r>
              <a:rPr lang="pl-PL" dirty="0" smtClean="0"/>
              <a:t>postępowania (art. 58 </a:t>
            </a:r>
            <a:r>
              <a:rPr lang="pl-PL" dirty="0"/>
              <a:t>§ </a:t>
            </a:r>
            <a:r>
              <a:rPr lang="pl-PL" dirty="0" smtClean="0"/>
              <a:t>1 k.p.k.)</a:t>
            </a:r>
          </a:p>
          <a:p>
            <a:pPr>
              <a:buFont typeface="Arial" pitchFamily="34" charset="0"/>
              <a:buChar char="•"/>
            </a:pPr>
            <a:r>
              <a:rPr lang="pl-PL" dirty="0" smtClean="0"/>
              <a:t>Osoby najbliższe, a także osoby pozostające na jego otrzymaniu mogą przystąpić do postępowania w charakterze oskarżyciela posiłkowego </a:t>
            </a:r>
            <a:r>
              <a:rPr lang="pl-PL" b="1" dirty="0" smtClean="0"/>
              <a:t>w każdym stadium</a:t>
            </a:r>
            <a:r>
              <a:rPr lang="pl-PL" dirty="0" smtClean="0"/>
              <a:t> postępowania.</a:t>
            </a:r>
            <a:endParaRPr lang="pl-PL" dirty="0"/>
          </a:p>
        </p:txBody>
      </p:sp>
      <p:sp>
        <p:nvSpPr>
          <p:cNvPr id="6" name="Content Placeholder 5"/>
          <p:cNvSpPr>
            <a:spLocks noGrp="1"/>
          </p:cNvSpPr>
          <p:nvPr>
            <p:ph sz="quarter" idx="4"/>
          </p:nvPr>
        </p:nvSpPr>
        <p:spPr>
          <a:xfrm>
            <a:off x="4644008" y="2060848"/>
            <a:ext cx="4392488" cy="4797152"/>
          </a:xfrm>
        </p:spPr>
        <p:txBody>
          <a:bodyPr>
            <a:normAutofit fontScale="92500"/>
          </a:bodyPr>
          <a:lstStyle/>
          <a:p>
            <a:r>
              <a:rPr lang="pl-PL" dirty="0" smtClean="0"/>
              <a:t>Śmierć oskarżyciela subsydiarnego:</a:t>
            </a:r>
          </a:p>
          <a:p>
            <a:endParaRPr lang="pl-PL" dirty="0"/>
          </a:p>
          <a:p>
            <a:pPr>
              <a:buFont typeface="Arial" pitchFamily="34" charset="0"/>
              <a:buChar char="•"/>
            </a:pPr>
            <a:r>
              <a:rPr lang="pl-PL" dirty="0" smtClean="0"/>
              <a:t>Postępowanie </a:t>
            </a:r>
            <a:r>
              <a:rPr lang="pl-PL" b="1" dirty="0" smtClean="0"/>
              <a:t>zawiesza się</a:t>
            </a:r>
            <a:r>
              <a:rPr lang="pl-PL" dirty="0"/>
              <a:t> </a:t>
            </a:r>
            <a:r>
              <a:rPr lang="pl-PL" dirty="0" smtClean="0"/>
              <a:t>(art. 61 </a:t>
            </a:r>
            <a:r>
              <a:rPr lang="pl-PL" dirty="0"/>
              <a:t>§ </a:t>
            </a:r>
            <a:r>
              <a:rPr lang="pl-PL" dirty="0" smtClean="0"/>
              <a:t>1 k.p.k. w zw. z art. 58 </a:t>
            </a:r>
            <a:r>
              <a:rPr lang="pl-PL" dirty="0"/>
              <a:t>§ </a:t>
            </a:r>
            <a:r>
              <a:rPr lang="pl-PL" dirty="0" smtClean="0"/>
              <a:t>2 k.p.k.)</a:t>
            </a:r>
            <a:endParaRPr lang="pl-PL" dirty="0"/>
          </a:p>
          <a:p>
            <a:pPr>
              <a:buFont typeface="Arial" pitchFamily="34" charset="0"/>
              <a:buChar char="•"/>
            </a:pPr>
            <a:r>
              <a:rPr lang="pl-PL" dirty="0" smtClean="0"/>
              <a:t>Osoby najbliższe lub osoby pozostające na utrzymaniu zmarłego mogą wstąpić w jego prawa w terminie </a:t>
            </a:r>
            <a:r>
              <a:rPr lang="pl-PL" b="1" dirty="0" smtClean="0"/>
              <a:t>3 miesiecy od dnia śmierci</a:t>
            </a:r>
            <a:r>
              <a:rPr lang="pl-PL" dirty="0" smtClean="0"/>
              <a:t>.</a:t>
            </a:r>
          </a:p>
          <a:p>
            <a:pPr>
              <a:buFont typeface="Arial" pitchFamily="34" charset="0"/>
              <a:buChar char="•"/>
            </a:pPr>
            <a:r>
              <a:rPr lang="pl-PL" dirty="0" smtClean="0"/>
              <a:t>Żadna z osób nie wstąpi→ umorzenie (art. 61 </a:t>
            </a:r>
            <a:r>
              <a:rPr lang="pl-PL" dirty="0"/>
              <a:t>§ </a:t>
            </a:r>
            <a:r>
              <a:rPr lang="pl-PL" dirty="0" smtClean="0"/>
              <a:t>2 k.p.k.).</a:t>
            </a:r>
            <a:endParaRPr lang="pl-PL" dirty="0"/>
          </a:p>
        </p:txBody>
      </p:sp>
    </p:spTree>
    <p:extLst>
      <p:ext uri="{BB962C8B-B14F-4D97-AF65-F5344CB8AC3E}">
        <p14:creationId xmlns:p14="http://schemas.microsoft.com/office/powerpoint/2010/main" val="1717895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dirty="0" smtClean="0"/>
              <a:t>Odstąpienie oskarżyciela posiłkowego od oskarżenia- </a:t>
            </a:r>
            <a:r>
              <a:rPr lang="pl-PL" b="1" dirty="0" smtClean="0"/>
              <a:t>art. 57 k.p.k.</a:t>
            </a:r>
          </a:p>
          <a:p>
            <a:endParaRPr lang="pl-PL" dirty="0"/>
          </a:p>
          <a:p>
            <a:r>
              <a:rPr lang="pl-PL" dirty="0" smtClean="0"/>
              <a:t>W razie odstąpienia </a:t>
            </a:r>
            <a:r>
              <a:rPr lang="pl-PL" b="1" dirty="0" smtClean="0"/>
              <a:t>nie może on ponownie przyłączyć </a:t>
            </a:r>
            <a:r>
              <a:rPr lang="pl-PL" dirty="0" smtClean="0"/>
              <a:t>się do postępowania.</a:t>
            </a:r>
          </a:p>
          <a:p>
            <a:endParaRPr lang="pl-PL" dirty="0"/>
          </a:p>
          <a:p>
            <a:r>
              <a:rPr lang="pl-PL" dirty="0" smtClean="0"/>
              <a:t>O odstąpieniu oskarżyciela posiłkowego od oskarżenia w sprawie, w której oskarżyciel publiczny nie bierze udziału, </a:t>
            </a:r>
            <a:r>
              <a:rPr lang="pl-PL" b="1" dirty="0" smtClean="0"/>
              <a:t>sąd zawiadamia prokuratora</a:t>
            </a:r>
            <a:r>
              <a:rPr lang="pl-PL" dirty="0" smtClean="0"/>
              <a:t>. Może on wstąpić do postępowania w terminie </a:t>
            </a:r>
            <a:r>
              <a:rPr lang="pl-PL" b="1" dirty="0" smtClean="0"/>
              <a:t>14 dni od doręczenia</a:t>
            </a:r>
            <a:r>
              <a:rPr lang="pl-PL" dirty="0" smtClean="0"/>
              <a:t> mu zawiadomienia.</a:t>
            </a:r>
          </a:p>
          <a:p>
            <a:endParaRPr lang="pl-PL" dirty="0"/>
          </a:p>
          <a:p>
            <a:r>
              <a:rPr lang="pl-PL" b="1" dirty="0" smtClean="0"/>
              <a:t>Nieprzystąpienie</a:t>
            </a:r>
            <a:r>
              <a:rPr lang="pl-PL" dirty="0" smtClean="0"/>
              <a:t> w terminie 14 dni</a:t>
            </a:r>
            <a:r>
              <a:rPr lang="pl-PL" b="1" dirty="0" smtClean="0"/>
              <a:t>→ umorzenie</a:t>
            </a:r>
            <a:r>
              <a:rPr lang="pl-PL" dirty="0" smtClean="0"/>
              <a:t>.</a:t>
            </a: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23324275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Oskarżyciel prywatny- </a:t>
            </a:r>
            <a:r>
              <a:rPr lang="pl-PL" dirty="0" smtClean="0"/>
              <a:t>pokrzywdzony, który wnosi i popiera oskarżenie o przestępstwo ścigane z oskarżenia prywatnego.</a:t>
            </a:r>
          </a:p>
          <a:p>
            <a:endParaRPr lang="pl-PL" dirty="0"/>
          </a:p>
          <a:p>
            <a:r>
              <a:rPr lang="pl-PL" dirty="0" smtClean="0"/>
              <a:t>Art. </a:t>
            </a:r>
            <a:r>
              <a:rPr lang="pl-PL" dirty="0"/>
              <a:t>59 § </a:t>
            </a:r>
            <a:r>
              <a:rPr lang="pl-PL" dirty="0" smtClean="0"/>
              <a:t>1 k.p.k.</a:t>
            </a:r>
          </a:p>
          <a:p>
            <a:endParaRPr lang="pl-PL" dirty="0"/>
          </a:p>
          <a:p>
            <a:r>
              <a:rPr lang="pl-PL" dirty="0" smtClean="0"/>
              <a:t>Odrębny tryb postępowania: art. 485-499 k.p.k.</a:t>
            </a:r>
          </a:p>
          <a:p>
            <a:endParaRPr lang="pl-PL" dirty="0"/>
          </a:p>
          <a:p>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233242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smtClean="0"/>
          </a:p>
          <a:p>
            <a:pPr marL="109728" indent="0" algn="ctr">
              <a:buNone/>
            </a:pPr>
            <a:r>
              <a:rPr lang="pl-PL" dirty="0" smtClean="0"/>
              <a:t>Powszechne jednostki organizacyjne prokuratury:</a:t>
            </a:r>
          </a:p>
          <a:p>
            <a:pPr marL="109728" indent="0" algn="ctr">
              <a:buNone/>
            </a:pPr>
            <a:endParaRPr lang="pl-PL" dirty="0" smtClean="0"/>
          </a:p>
          <a:p>
            <a:r>
              <a:rPr lang="pl-PL" dirty="0" smtClean="0"/>
              <a:t>Prokuratura Krajowa</a:t>
            </a:r>
          </a:p>
          <a:p>
            <a:r>
              <a:rPr lang="pl-PL" dirty="0" smtClean="0"/>
              <a:t>prokuratury regionalne</a:t>
            </a:r>
          </a:p>
          <a:p>
            <a:r>
              <a:rPr lang="pl-PL" dirty="0"/>
              <a:t>p</a:t>
            </a:r>
            <a:r>
              <a:rPr lang="pl-PL" dirty="0" smtClean="0"/>
              <a:t>rokuratury okręgowe</a:t>
            </a:r>
          </a:p>
          <a:p>
            <a:r>
              <a:rPr lang="pl-PL" dirty="0"/>
              <a:t>p</a:t>
            </a:r>
            <a:r>
              <a:rPr lang="pl-PL" dirty="0" smtClean="0"/>
              <a:t>rokuratury rejonowe</a:t>
            </a:r>
          </a:p>
          <a:p>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pl-PL" dirty="0" smtClean="0"/>
              <a:t>Obecnie temu trybowi postępowania podlegają:</a:t>
            </a:r>
          </a:p>
          <a:p>
            <a:pPr marL="624078" indent="-514350">
              <a:lnSpc>
                <a:spcPct val="120000"/>
              </a:lnSpc>
              <a:buFont typeface="+mj-lt"/>
              <a:buAutoNum type="arabicParenR"/>
            </a:pPr>
            <a:r>
              <a:rPr lang="pl-PL" dirty="0" smtClean="0"/>
              <a:t>1) Zniesławienie (art. 212 § 4 k.k.),</a:t>
            </a:r>
          </a:p>
          <a:p>
            <a:pPr marL="624078" indent="-514350">
              <a:lnSpc>
                <a:spcPct val="120000"/>
              </a:lnSpc>
              <a:buFont typeface="+mj-lt"/>
              <a:buAutoNum type="arabicParenR"/>
            </a:pPr>
            <a:r>
              <a:rPr lang="pl-PL" dirty="0" smtClean="0"/>
              <a:t>2) Zniewaga (art. 216 § 5 k.k.),</a:t>
            </a:r>
          </a:p>
          <a:p>
            <a:pPr marL="624078" indent="-514350">
              <a:lnSpc>
                <a:spcPct val="120000"/>
              </a:lnSpc>
              <a:buFont typeface="+mj-lt"/>
              <a:buAutoNum type="arabicParenR"/>
            </a:pPr>
            <a:r>
              <a:rPr lang="pl-PL" dirty="0" smtClean="0"/>
              <a:t>3) Naruszenie nietykalności cielesnej (art. 217 § 3 k.k.),</a:t>
            </a:r>
          </a:p>
          <a:p>
            <a:pPr marL="624078" indent="-514350">
              <a:lnSpc>
                <a:spcPct val="120000"/>
              </a:lnSpc>
              <a:buFont typeface="+mj-lt"/>
              <a:buAutoNum type="arabicParenR"/>
            </a:pPr>
            <a:r>
              <a:rPr lang="pl-PL" dirty="0" smtClean="0"/>
              <a:t>4) 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smtClean="0"/>
              <a:t>5) Nieumyślne uszkodzenie ciała inne niż powodujące ciężki uszczerbek na zdrowiu, trwające nie dłużej niż 7 dni, chyba że pokrzywdzonym jest osoba najbliższa zamieszkująca wspólnie ze sprawcą (art. 157 § 3 i 4 k.k.).</a:t>
            </a:r>
            <a:endParaRPr lang="pl-PL" dirty="0"/>
          </a:p>
        </p:txBody>
      </p:sp>
      <p:sp>
        <p:nvSpPr>
          <p:cNvPr id="3" name="Title 2"/>
          <p:cNvSpPr>
            <a:spLocks noGrp="1"/>
          </p:cNvSpPr>
          <p:nvPr>
            <p:ph type="title"/>
          </p:nvPr>
        </p:nvSpPr>
        <p:spPr/>
        <p:txBody>
          <a:bodyPr/>
          <a:lstStyle/>
          <a:p>
            <a:pPr algn="ctr"/>
            <a:r>
              <a:rPr lang="pl-PL" dirty="0" smtClean="0"/>
              <a:t>Tryb prywatnoskargowy</a:t>
            </a:r>
            <a:endParaRPr lang="pl-PL" dirty="0"/>
          </a:p>
        </p:txBody>
      </p:sp>
    </p:spTree>
    <p:extLst>
      <p:ext uri="{BB962C8B-B14F-4D97-AF65-F5344CB8AC3E}">
        <p14:creationId xmlns:p14="http://schemas.microsoft.com/office/powerpoint/2010/main" val="3590684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Śmierć</a:t>
            </a:r>
            <a:r>
              <a:rPr lang="pl-PL" dirty="0" smtClean="0"/>
              <a:t> oskarżyciela prywatnego→ art. 61 k.p.k.</a:t>
            </a:r>
          </a:p>
          <a:p>
            <a:pPr marL="109728" indent="0">
              <a:buNone/>
            </a:pPr>
            <a:endParaRPr lang="pl-PL" dirty="0" smtClean="0"/>
          </a:p>
          <a:p>
            <a:pPr>
              <a:buFont typeface="Arial" pitchFamily="34" charset="0"/>
              <a:buChar char="•"/>
            </a:pPr>
            <a:r>
              <a:rPr lang="pl-PL" b="1" dirty="0" smtClean="0"/>
              <a:t>Zawieszenie</a:t>
            </a:r>
            <a:r>
              <a:rPr lang="pl-PL" dirty="0" smtClean="0"/>
              <a:t> postępowania.</a:t>
            </a:r>
          </a:p>
          <a:p>
            <a:pPr>
              <a:buFont typeface="Arial" pitchFamily="34" charset="0"/>
              <a:buChar char="•"/>
            </a:pPr>
            <a:r>
              <a:rPr lang="pl-PL" dirty="0" smtClean="0"/>
              <a:t>Osoby najbliższe lub pozostające na utrzymaniu zmarłego mogą wstąpić w jego prawa.</a:t>
            </a:r>
          </a:p>
          <a:p>
            <a:pPr>
              <a:buFont typeface="Arial" pitchFamily="34" charset="0"/>
              <a:buChar char="•"/>
            </a:pPr>
            <a:r>
              <a:rPr lang="pl-PL" dirty="0" smtClean="0"/>
              <a:t>Termin: </a:t>
            </a:r>
            <a:r>
              <a:rPr lang="pl-PL" b="1" dirty="0" smtClean="0"/>
              <a:t>3 miesiące od dnia śmierci</a:t>
            </a:r>
          </a:p>
          <a:p>
            <a:pPr>
              <a:buFont typeface="Arial" pitchFamily="34" charset="0"/>
              <a:buChar char="•"/>
            </a:pPr>
            <a:r>
              <a:rPr lang="pl-PL" b="1" dirty="0" smtClean="0"/>
              <a:t>Niewstąpienie</a:t>
            </a:r>
            <a:r>
              <a:rPr lang="pl-PL" dirty="0" smtClean="0"/>
              <a:t> w terminie 3 miesięcy→ </a:t>
            </a:r>
            <a:r>
              <a:rPr lang="pl-PL" b="1" dirty="0" smtClean="0"/>
              <a:t>umorzenie</a:t>
            </a:r>
            <a:r>
              <a:rPr lang="pl-PL" dirty="0" smtClean="0"/>
              <a:t>.</a:t>
            </a: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23324275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smtClean="0"/>
          </a:p>
          <a:p>
            <a:r>
              <a:rPr lang="pl-PL" sz="2300" dirty="0" smtClean="0"/>
              <a:t>Jeżeli </a:t>
            </a:r>
            <a:r>
              <a:rPr lang="pl-PL" sz="2300" b="1" dirty="0" smtClean="0"/>
              <a:t>prokurator zauważa interes społeczny </a:t>
            </a:r>
            <a:r>
              <a:rPr lang="pl-PL" sz="2300" dirty="0" smtClean="0"/>
              <a:t>w ściganiu takich przestępstw z urzędu, może wszcząć postępowanie lub wstąpić do postępowania już wszczętego→ </a:t>
            </a:r>
            <a:r>
              <a:rPr lang="pl-PL" sz="2300" b="1" dirty="0" smtClean="0"/>
              <a:t>art. 60 k.p.k.</a:t>
            </a:r>
            <a:endParaRPr lang="pl-PL" sz="2300"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4789931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3315824"/>
          </a:xfrm>
        </p:spPr>
        <p:txBody>
          <a:bodyPr>
            <a:normAutofit/>
          </a:bodyPr>
          <a:lstStyle/>
          <a:p>
            <a:r>
              <a:rPr lang="pl-PL" b="1" dirty="0" smtClean="0"/>
              <a:t>Oskarżony</a:t>
            </a:r>
            <a:r>
              <a:rPr lang="pl-PL" dirty="0" smtClean="0"/>
              <a:t>- osoba, przeciwko której wniesiono </a:t>
            </a:r>
            <a:r>
              <a:rPr lang="pl-PL" b="1" dirty="0" smtClean="0"/>
              <a:t>oskarżenie do sądu</a:t>
            </a:r>
            <a:r>
              <a:rPr lang="pl-PL" dirty="0" smtClean="0"/>
              <a:t>, a także osoba, co do której prokurator złożył </a:t>
            </a:r>
            <a:r>
              <a:rPr lang="pl-PL" b="1" dirty="0" smtClean="0"/>
              <a:t>wniosek o skazanie bez przeprowadzenia rozprawy </a:t>
            </a:r>
            <a:r>
              <a:rPr lang="pl-PL" dirty="0" smtClean="0"/>
              <a:t>(art. 335 </a:t>
            </a:r>
            <a:r>
              <a:rPr lang="pl-PL" dirty="0"/>
              <a:t>§ </a:t>
            </a:r>
            <a:r>
              <a:rPr lang="pl-PL" dirty="0" smtClean="0"/>
              <a:t>1 k.p.k.) lub </a:t>
            </a:r>
            <a:r>
              <a:rPr lang="pl-PL" b="1" dirty="0" smtClean="0"/>
              <a:t>wniosek o warunkowe umorzenie postępowania </a:t>
            </a:r>
            <a:r>
              <a:rPr lang="pl-PL" dirty="0" smtClean="0"/>
              <a:t>(art. 71 § 2 k.p.k.).</a:t>
            </a:r>
          </a:p>
          <a:p>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val="1975323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pl-PL" b="1" dirty="0" smtClean="0"/>
          </a:p>
          <a:p>
            <a:r>
              <a:rPr lang="pl-PL" b="1" dirty="0" smtClean="0"/>
              <a:t>Obrońca</a:t>
            </a:r>
            <a:r>
              <a:rPr lang="pl-PL" dirty="0" smtClean="0"/>
              <a:t>- przedstawiciel procesowy </a:t>
            </a:r>
            <a:r>
              <a:rPr lang="pl-PL" b="1" dirty="0" smtClean="0"/>
              <a:t>oskarżonego</a:t>
            </a:r>
            <a:r>
              <a:rPr lang="pl-PL" dirty="0" smtClean="0"/>
              <a:t>, reprezentujący go w toku postępowania karnego i działający w jego imieniu i na jego rzecz; obrońcą może być jedynie adwokat lub radca prawny.</a:t>
            </a:r>
          </a:p>
          <a:p>
            <a:endParaRPr lang="pl-PL" dirty="0" smtClean="0"/>
          </a:p>
          <a:p>
            <a:pPr marL="109728" indent="0">
              <a:buNone/>
            </a:pPr>
            <a:endParaRPr lang="pl-PL" dirty="0"/>
          </a:p>
          <a:p>
            <a:r>
              <a:rPr lang="pl-PL" b="1" dirty="0" smtClean="0"/>
              <a:t>Pełnomocnik-</a:t>
            </a:r>
            <a:r>
              <a:rPr lang="pl-PL" dirty="0" smtClean="0"/>
              <a:t>reprezentant procesowy (radca prawny lub adwokat) </a:t>
            </a:r>
            <a:r>
              <a:rPr lang="pl-PL" b="1" dirty="0" smtClean="0"/>
              <a:t>strony innej niż oskarżony </a:t>
            </a:r>
            <a:r>
              <a:rPr lang="pl-PL" dirty="0" smtClean="0"/>
              <a:t>(np. pokrzywdzonego), a także </a:t>
            </a:r>
            <a:r>
              <a:rPr lang="pl-PL" b="1" dirty="0" smtClean="0"/>
              <a:t>osoby niebędącej stroną </a:t>
            </a:r>
            <a:r>
              <a:rPr lang="pl-PL" dirty="0" smtClean="0"/>
              <a:t>(np. świadka).</a:t>
            </a:r>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smtClean="0"/>
              <a:t>Przedstawiciele procesowi stron</a:t>
            </a:r>
            <a:endParaRPr lang="pl-PL" dirty="0"/>
          </a:p>
        </p:txBody>
      </p:sp>
    </p:spTree>
    <p:extLst>
      <p:ext uri="{BB962C8B-B14F-4D97-AF65-F5344CB8AC3E}">
        <p14:creationId xmlns:p14="http://schemas.microsoft.com/office/powerpoint/2010/main" val="19753234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smtClean="0"/>
              <a:t>OBROŃCA</a:t>
            </a:r>
          </a:p>
          <a:p>
            <a:endParaRPr lang="pl-PL" b="1" dirty="0" smtClean="0"/>
          </a:p>
          <a:p>
            <a:r>
              <a:rPr lang="pl-PL" dirty="0" smtClean="0"/>
              <a:t>Art. 83 k.p.k.</a:t>
            </a:r>
          </a:p>
          <a:p>
            <a:r>
              <a:rPr lang="pl-PL" dirty="0" smtClean="0"/>
              <a:t>Obrońcę ustanawia </a:t>
            </a:r>
            <a:r>
              <a:rPr lang="pl-PL" b="1" dirty="0" smtClean="0"/>
              <a:t>oskarżony!</a:t>
            </a:r>
          </a:p>
          <a:p>
            <a:r>
              <a:rPr lang="pl-PL" dirty="0"/>
              <a:t>D</a:t>
            </a:r>
            <a:r>
              <a:rPr lang="pl-PL" dirty="0" smtClean="0"/>
              <a:t>o czasu ustanowienia obrońcy przez </a:t>
            </a:r>
            <a:r>
              <a:rPr lang="pl-PL" b="1" dirty="0" smtClean="0"/>
              <a:t>oskarżonego pozbawionego wolności</a:t>
            </a:r>
            <a:r>
              <a:rPr lang="pl-PL" dirty="0" smtClean="0"/>
              <a:t>, obrońcę może ustanowić </a:t>
            </a:r>
            <a:r>
              <a:rPr lang="pl-PL" b="1" dirty="0" smtClean="0"/>
              <a:t>inna osoba</a:t>
            </a:r>
            <a:r>
              <a:rPr lang="pl-PL" dirty="0" smtClean="0"/>
              <a:t>, o czym niezwłocznie zawiadamia się oskarżonego.</a:t>
            </a:r>
            <a:endParaRPr lang="pl-PL" dirty="0"/>
          </a:p>
        </p:txBody>
      </p:sp>
      <p:sp>
        <p:nvSpPr>
          <p:cNvPr id="3" name="Title 2"/>
          <p:cNvSpPr>
            <a:spLocks noGrp="1"/>
          </p:cNvSpPr>
          <p:nvPr>
            <p:ph type="title"/>
          </p:nvPr>
        </p:nvSpPr>
        <p:spPr/>
        <p:txBody>
          <a:bodyPr>
            <a:normAutofit fontScale="90000"/>
          </a:bodyPr>
          <a:lstStyle/>
          <a:p>
            <a:pPr algn="ctr"/>
            <a:r>
              <a:rPr lang="pl-PL" dirty="0" smtClean="0"/>
              <a:t>Przedstawiciele procesowi stron</a:t>
            </a:r>
            <a:endParaRPr lang="pl-PL" dirty="0"/>
          </a:p>
        </p:txBody>
      </p:sp>
    </p:spTree>
    <p:extLst>
      <p:ext uri="{BB962C8B-B14F-4D97-AF65-F5344CB8AC3E}">
        <p14:creationId xmlns:p14="http://schemas.microsoft.com/office/powerpoint/2010/main" val="23121315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85000" lnSpcReduction="20000"/>
          </a:bodyPr>
          <a:lstStyle/>
          <a:p>
            <a:r>
              <a:rPr lang="pl-PL" dirty="0" smtClean="0"/>
              <a:t>Obrońca może przedsiębrać czynności procesowe </a:t>
            </a:r>
            <a:r>
              <a:rPr lang="pl-PL" b="1" dirty="0" smtClean="0"/>
              <a:t>jedynie na korzyść </a:t>
            </a:r>
            <a:r>
              <a:rPr lang="pl-PL" dirty="0" smtClean="0"/>
              <a:t>oskarżonego(art. 86 </a:t>
            </a:r>
            <a:r>
              <a:rPr lang="pl-PL" dirty="0"/>
              <a:t>§ </a:t>
            </a:r>
            <a:r>
              <a:rPr lang="pl-PL" dirty="0" smtClean="0"/>
              <a:t>1 k.p.k.).</a:t>
            </a:r>
          </a:p>
          <a:p>
            <a:pPr marL="109728" indent="0">
              <a:buNone/>
            </a:pPr>
            <a:endParaRPr lang="pl-PL" dirty="0" smtClean="0"/>
          </a:p>
          <a:p>
            <a:r>
              <a:rPr lang="pl-PL" b="1" dirty="0" smtClean="0"/>
              <a:t>Udział obrońcy </a:t>
            </a:r>
            <a:r>
              <a:rPr lang="pl-PL" dirty="0" smtClean="0"/>
              <a:t>w postępowaniu </a:t>
            </a:r>
            <a:r>
              <a:rPr lang="pl-PL" b="1" dirty="0" smtClean="0"/>
              <a:t>nie wyłącza osobistego działania w nim oskarżonego </a:t>
            </a:r>
            <a:r>
              <a:rPr lang="pl-PL" dirty="0" smtClean="0"/>
              <a:t>(art. 86 § 2 k.p.k.). </a:t>
            </a:r>
          </a:p>
          <a:p>
            <a:endParaRPr lang="pl-PL" dirty="0"/>
          </a:p>
          <a:p>
            <a:r>
              <a:rPr lang="pl-PL" dirty="0" smtClean="0"/>
              <a:t>Obrońca </a:t>
            </a:r>
            <a:r>
              <a:rPr lang="pl-PL" b="1" dirty="0" smtClean="0"/>
              <a:t>może bronić kilku oskarżonych</a:t>
            </a:r>
            <a:r>
              <a:rPr lang="pl-PL" dirty="0" smtClean="0"/>
              <a:t>, jeżeli ich </a:t>
            </a:r>
            <a:r>
              <a:rPr lang="pl-PL" b="1" dirty="0" smtClean="0"/>
              <a:t>interesy nie pozostają w sprzeczności </a:t>
            </a:r>
            <a:r>
              <a:rPr lang="pl-PL" dirty="0" smtClean="0"/>
              <a:t>(art. 85 </a:t>
            </a:r>
            <a:r>
              <a:rPr lang="pl-PL" dirty="0"/>
              <a:t>§ </a:t>
            </a:r>
            <a:r>
              <a:rPr lang="pl-PL" dirty="0" smtClean="0"/>
              <a:t> 1 k.p.k.).</a:t>
            </a:r>
          </a:p>
          <a:p>
            <a:endParaRPr lang="pl-PL" dirty="0"/>
          </a:p>
          <a:p>
            <a:r>
              <a:rPr lang="pl-PL" dirty="0" smtClean="0"/>
              <a:t>W razie </a:t>
            </a:r>
            <a:r>
              <a:rPr lang="pl-PL" b="1" dirty="0" smtClean="0"/>
              <a:t>rażącego naruszenia przez obrońcę jego obowiązków procesowych </a:t>
            </a:r>
            <a:r>
              <a:rPr lang="pl-PL" dirty="0" smtClean="0"/>
              <a:t>sąd, a w postępowaniu przygotowawczym prokurator, zawiadamia o tym właściwą </a:t>
            </a:r>
            <a:r>
              <a:rPr lang="pl-PL" b="1" dirty="0" smtClean="0"/>
              <a:t>okręgową radę adwokacką </a:t>
            </a:r>
            <a:r>
              <a:rPr lang="pl-PL" dirty="0" smtClean="0"/>
              <a:t>(art. 20 </a:t>
            </a:r>
            <a:r>
              <a:rPr lang="pl-PL" dirty="0"/>
              <a:t>§ </a:t>
            </a:r>
            <a:r>
              <a:rPr lang="pl-PL" dirty="0" smtClean="0"/>
              <a:t>1 k.p.k.).</a:t>
            </a:r>
            <a:endParaRPr lang="pl-PL" dirty="0"/>
          </a:p>
        </p:txBody>
      </p:sp>
      <p:sp>
        <p:nvSpPr>
          <p:cNvPr id="3" name="Title 2"/>
          <p:cNvSpPr>
            <a:spLocks noGrp="1"/>
          </p:cNvSpPr>
          <p:nvPr>
            <p:ph type="title"/>
          </p:nvPr>
        </p:nvSpPr>
        <p:spPr/>
        <p:txBody>
          <a:bodyPr>
            <a:normAutofit fontScale="90000"/>
          </a:bodyPr>
          <a:lstStyle/>
          <a:p>
            <a:pPr algn="ctr"/>
            <a:r>
              <a:rPr lang="pl-PL" dirty="0" smtClean="0"/>
              <a:t>Przedstawiciele procesowi stron</a:t>
            </a:r>
            <a:endParaRPr lang="pl-PL" dirty="0"/>
          </a:p>
        </p:txBody>
      </p:sp>
    </p:spTree>
    <p:extLst>
      <p:ext uri="{BB962C8B-B14F-4D97-AF65-F5344CB8AC3E}">
        <p14:creationId xmlns:p14="http://schemas.microsoft.com/office/powerpoint/2010/main" val="28282425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pl-PL" b="1" dirty="0" smtClean="0"/>
              <a:t>Przedstawiciel społeczny- </a:t>
            </a:r>
            <a:r>
              <a:rPr lang="pl-PL" dirty="0" smtClean="0"/>
              <a:t>organizacja społeczna, która bierze udział w </a:t>
            </a:r>
            <a:r>
              <a:rPr lang="pl-PL" b="1" dirty="0" smtClean="0"/>
              <a:t>postępowaniu sądowym</a:t>
            </a:r>
            <a:r>
              <a:rPr lang="pl-PL" dirty="0" smtClean="0"/>
              <a:t>, jeżeli zachodzi </a:t>
            </a:r>
            <a:r>
              <a:rPr lang="pl-PL" b="1" dirty="0" smtClean="0"/>
              <a:t>potrzeba ochrony interesu społecznego </a:t>
            </a:r>
            <a:r>
              <a:rPr lang="pl-PL" dirty="0" smtClean="0"/>
              <a:t>lub </a:t>
            </a:r>
            <a:r>
              <a:rPr lang="pl-PL" b="1" dirty="0" smtClean="0"/>
              <a:t>ważnego interesu indywidualnego </a:t>
            </a:r>
            <a:r>
              <a:rPr lang="pl-PL" dirty="0" smtClean="0"/>
              <a:t>objętego zadaniami statutowymi tej organizacji, w szczególności w zakresie ochrony wolności i praw człowieka.</a:t>
            </a:r>
          </a:p>
          <a:p>
            <a:endParaRPr lang="pl-PL" dirty="0"/>
          </a:p>
          <a:p>
            <a:r>
              <a:rPr lang="pl-PL" b="1" dirty="0" smtClean="0"/>
              <a:t>Art. 90- 91 k.p.k.</a:t>
            </a:r>
          </a:p>
          <a:p>
            <a:endParaRPr lang="pl-PL" b="1" dirty="0"/>
          </a:p>
          <a:p>
            <a:r>
              <a:rPr lang="pl-PL" b="1" dirty="0" smtClean="0"/>
              <a:t>Zasada udziału czynnika społecznego</a:t>
            </a:r>
            <a:endParaRPr lang="pl-PL" b="1" dirty="0"/>
          </a:p>
        </p:txBody>
      </p:sp>
      <p:sp>
        <p:nvSpPr>
          <p:cNvPr id="3" name="Title 2"/>
          <p:cNvSpPr>
            <a:spLocks noGrp="1"/>
          </p:cNvSpPr>
          <p:nvPr>
            <p:ph type="title"/>
          </p:nvPr>
        </p:nvSpPr>
        <p:spPr/>
        <p:txBody>
          <a:bodyPr>
            <a:normAutofit/>
          </a:bodyPr>
          <a:lstStyle/>
          <a:p>
            <a:pPr algn="ctr"/>
            <a:r>
              <a:rPr lang="pl-PL" dirty="0" smtClean="0"/>
              <a:t>Przedstawiciel społeczny</a:t>
            </a:r>
            <a:endParaRPr lang="pl-PL" dirty="0"/>
          </a:p>
        </p:txBody>
      </p:sp>
    </p:spTree>
    <p:extLst>
      <p:ext uri="{BB962C8B-B14F-4D97-AF65-F5344CB8AC3E}">
        <p14:creationId xmlns:p14="http://schemas.microsoft.com/office/powerpoint/2010/main" val="28282425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pl-PL" dirty="0"/>
              <a:t>§ 1. W postępowaniu sądowym udział w postępowaniu może zgłosić organizacja społeczna, jeżeli zachodzi </a:t>
            </a:r>
            <a:r>
              <a:rPr lang="pl-PL" b="1" dirty="0"/>
              <a:t>potrzeba ochrony interesu społecznego lub interesu indywidualnego</a:t>
            </a:r>
            <a:r>
              <a:rPr lang="pl-PL" dirty="0"/>
              <a:t>, objętego zadaniami statutowymi tej organizacji, w szczególności ochrony wolności i praw człowieka</a:t>
            </a:r>
            <a:r>
              <a:rPr lang="pl-PL" dirty="0" smtClean="0"/>
              <a:t>.</a:t>
            </a:r>
          </a:p>
          <a:p>
            <a:pPr marL="109728" indent="0">
              <a:buNone/>
            </a:pPr>
            <a:r>
              <a:rPr lang="pl-PL" dirty="0"/>
              <a:t/>
            </a:r>
            <a:br>
              <a:rPr lang="pl-PL" dirty="0"/>
            </a:br>
            <a:r>
              <a:rPr lang="pl-PL" dirty="0"/>
              <a:t>§ 2. W zgłoszeniu organizacja społeczna wskazuje interes społeczny lub indywidualny, objęty zadaniami statutowymi tej organizacji, oraz przedstawiciela, który ma reprezentować tę organizację. Do zgłoszenia dołącza się odpis statutu lub innego dokumentu regulującego działalność tej organizacji. Przedstawiciel organizacji społecznej przedkłada sądowi pisemne upoważnienie</a:t>
            </a:r>
            <a:r>
              <a:rPr lang="pl-PL" dirty="0" smtClean="0"/>
              <a:t>.</a:t>
            </a:r>
          </a:p>
          <a:p>
            <a:pPr marL="109728" indent="0">
              <a:buNone/>
            </a:pPr>
            <a:r>
              <a:rPr lang="pl-PL" dirty="0"/>
              <a:t/>
            </a:r>
            <a:br>
              <a:rPr lang="pl-PL" dirty="0"/>
            </a:br>
            <a:r>
              <a:rPr lang="pl-PL" dirty="0"/>
              <a:t>§ 3. Sąd dopuszcza przedstawiciela organizacji społecznej do występowania w sprawie, jeżeli przynajmniej jedna ze stron wyrazi na to </a:t>
            </a:r>
            <a:r>
              <a:rPr lang="pl-PL" b="1" dirty="0"/>
              <a:t>zgodę</a:t>
            </a:r>
            <a:r>
              <a:rPr lang="pl-PL" dirty="0"/>
              <a:t>. Strona może w każdym czasie cofnąć wyrażoną zgodę. W wypadku braku zgody choćby jednej ze stron na występowanie w sprawie przedstawiciela organizacji społecznej sąd wyłącza tego przedstawiciela od udziału w sprawie, chyba że jego udział leży w </a:t>
            </a:r>
            <a:r>
              <a:rPr lang="pl-PL" b="1" dirty="0"/>
              <a:t>interesie wymiaru sprawiedliwości.</a:t>
            </a:r>
            <a:r>
              <a:rPr lang="pl-PL" dirty="0"/>
              <a:t/>
            </a:r>
            <a:br>
              <a:rPr lang="pl-PL" dirty="0"/>
            </a:br>
            <a:endParaRPr lang="pl-PL" dirty="0"/>
          </a:p>
        </p:txBody>
      </p:sp>
      <p:sp>
        <p:nvSpPr>
          <p:cNvPr id="3" name="Title 2"/>
          <p:cNvSpPr>
            <a:spLocks noGrp="1"/>
          </p:cNvSpPr>
          <p:nvPr>
            <p:ph type="title"/>
          </p:nvPr>
        </p:nvSpPr>
        <p:spPr/>
        <p:txBody>
          <a:bodyPr/>
          <a:lstStyle/>
          <a:p>
            <a:pPr algn="ctr"/>
            <a:r>
              <a:rPr lang="pl-PL" dirty="0" smtClean="0"/>
              <a:t>Art. 90 k.p.k.</a:t>
            </a:r>
            <a:endParaRPr lang="pl-PL" dirty="0"/>
          </a:p>
        </p:txBody>
      </p:sp>
    </p:spTree>
    <p:extLst>
      <p:ext uri="{BB962C8B-B14F-4D97-AF65-F5344CB8AC3E}">
        <p14:creationId xmlns:p14="http://schemas.microsoft.com/office/powerpoint/2010/main" val="3636352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pl-PL" dirty="0"/>
              <a:t>§ 4. Sąd dopuszcza przedstawiciela organizacji społecznej do występowania w sprawie pomimo </a:t>
            </a:r>
            <a:r>
              <a:rPr lang="pl-PL" b="1" dirty="0"/>
              <a:t>braku zgody stron</a:t>
            </a:r>
            <a:r>
              <a:rPr lang="pl-PL" dirty="0"/>
              <a:t>, jeżeli leży to w </a:t>
            </a:r>
            <a:r>
              <a:rPr lang="pl-PL" b="1" dirty="0"/>
              <a:t>interesie wymiaru sprawiedliwości</a:t>
            </a:r>
            <a:r>
              <a:rPr lang="pl-PL" dirty="0" smtClean="0"/>
              <a:t>.</a:t>
            </a:r>
          </a:p>
          <a:p>
            <a:pPr marL="109728" indent="0">
              <a:buNone/>
            </a:pPr>
            <a:r>
              <a:rPr lang="pl-PL" dirty="0"/>
              <a:t/>
            </a:r>
            <a:br>
              <a:rPr lang="pl-PL" dirty="0"/>
            </a:br>
            <a:r>
              <a:rPr lang="pl-PL" dirty="0"/>
              <a:t>§ 5. Sąd odmawia dopuszczenia przedstawiciela organizacji społecznej do występowania w sprawie, jeżeli stwierdzi, że wskazany w zgłoszeniu interes społeczny lub indywidualny nie jest objęty zadaniami statutowymi tej organizacji lub nie jest związany z rozpoznawaną sprawą</a:t>
            </a:r>
            <a:r>
              <a:rPr lang="pl-PL" dirty="0" smtClean="0"/>
              <a:t>.</a:t>
            </a:r>
          </a:p>
          <a:p>
            <a:pPr marL="109728" indent="0">
              <a:buNone/>
            </a:pPr>
            <a:r>
              <a:rPr lang="pl-PL" dirty="0"/>
              <a:t/>
            </a:r>
            <a:br>
              <a:rPr lang="pl-PL" dirty="0"/>
            </a:br>
            <a:r>
              <a:rPr lang="pl-PL" dirty="0"/>
              <a:t>§ 6. Sąd </a:t>
            </a:r>
            <a:r>
              <a:rPr lang="pl-PL" b="1" dirty="0"/>
              <a:t>może ograniczyć liczbę </a:t>
            </a:r>
            <a:r>
              <a:rPr lang="pl-PL" dirty="0"/>
              <a:t>przedstawicieli organizacji społecznych występujących w sprawie, jeżeli jest to konieczne dla zabezpieczenia prawidłowego toku postępowania. Sąd wzywa wówczas oskarżyciela i oskarżonego do wskazania nie więcej niż dwóch przedstawicieli organizacji społecznych, którzy będą mogli występować w sprawie. Jeżeli w sprawie występuje więcej niż jeden oskarżony lub więcej niż jeden oskarżyciel, każdy z nich może wskazać jednego przedstawiciela. Niewskazanie przedstawiciela uznaje się za cofnięcie zgody na jego występowanie w sprawie. Niezależnie od stanowisk stron sąd może postanowić o dalszym udziale poszczególnych przedstawicieli organizacji społecznych, jeżeli ich udział leży w interesie wymiaru sprawiedliwości.</a:t>
            </a:r>
          </a:p>
          <a:p>
            <a:pPr marL="109728" indent="0">
              <a:buNone/>
            </a:pPr>
            <a:endParaRPr lang="pl-PL" dirty="0"/>
          </a:p>
        </p:txBody>
      </p:sp>
      <p:sp>
        <p:nvSpPr>
          <p:cNvPr id="3" name="Title 2"/>
          <p:cNvSpPr>
            <a:spLocks noGrp="1"/>
          </p:cNvSpPr>
          <p:nvPr>
            <p:ph type="title"/>
          </p:nvPr>
        </p:nvSpPr>
        <p:spPr/>
        <p:txBody>
          <a:bodyPr/>
          <a:lstStyle/>
          <a:p>
            <a:pPr algn="ctr"/>
            <a:r>
              <a:rPr lang="pl-PL" dirty="0"/>
              <a:t>A</a:t>
            </a:r>
            <a:r>
              <a:rPr lang="pl-PL" dirty="0" smtClean="0"/>
              <a:t>rt. 90 k.p.k.</a:t>
            </a:r>
            <a:endParaRPr lang="pl-PL" dirty="0"/>
          </a:p>
        </p:txBody>
      </p:sp>
    </p:spTree>
    <p:extLst>
      <p:ext uri="{BB962C8B-B14F-4D97-AF65-F5344CB8AC3E}">
        <p14:creationId xmlns:p14="http://schemas.microsoft.com/office/powerpoint/2010/main" val="249639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pl-PL" dirty="0" smtClean="0"/>
              <a:t>Prokuraturę </a:t>
            </a:r>
            <a:r>
              <a:rPr lang="pl-PL" b="1" dirty="0" smtClean="0"/>
              <a:t>rejonową</a:t>
            </a:r>
            <a:r>
              <a:rPr lang="pl-PL" dirty="0" smtClean="0"/>
              <a:t> tworzy się dla </a:t>
            </a:r>
            <a:r>
              <a:rPr lang="pl-PL" b="1" dirty="0" smtClean="0"/>
              <a:t>jednej lub większej liczby gmin</a:t>
            </a:r>
            <a:r>
              <a:rPr lang="pl-PL" dirty="0" smtClean="0"/>
              <a:t>, ale w uzasadnionych przypadkach może być utworzonych więcej prokuratur rejonowych niż jedna w obrębie tej samej gminy. </a:t>
            </a:r>
          </a:p>
          <a:p>
            <a:endParaRPr lang="pl-PL" dirty="0"/>
          </a:p>
          <a:p>
            <a:r>
              <a:rPr lang="pl-PL" dirty="0" smtClean="0"/>
              <a:t>Prokuraturę </a:t>
            </a:r>
            <a:r>
              <a:rPr lang="pl-PL" b="1" dirty="0" smtClean="0"/>
              <a:t>okręgową</a:t>
            </a:r>
            <a:r>
              <a:rPr lang="pl-PL" dirty="0" smtClean="0"/>
              <a:t> tworzy się dla obszaru właściwości co najmniej </a:t>
            </a:r>
            <a:r>
              <a:rPr lang="pl-PL" b="1" dirty="0" smtClean="0"/>
              <a:t>dwóch prokuratur rejonowych.</a:t>
            </a:r>
          </a:p>
          <a:p>
            <a:endParaRPr lang="pl-PL" dirty="0"/>
          </a:p>
          <a:p>
            <a:r>
              <a:rPr lang="pl-PL" dirty="0" smtClean="0"/>
              <a:t>Prokuraturę </a:t>
            </a:r>
            <a:r>
              <a:rPr lang="pl-PL" b="1" dirty="0" smtClean="0"/>
              <a:t>regionalną</a:t>
            </a:r>
            <a:r>
              <a:rPr lang="pl-PL" dirty="0" smtClean="0"/>
              <a:t> tworzy się </a:t>
            </a:r>
            <a:r>
              <a:rPr lang="pl-PL" dirty="0"/>
              <a:t>dla obszaru właściwości co najmniej dwóch </a:t>
            </a:r>
            <a:r>
              <a:rPr lang="pl-PL" b="1" dirty="0" smtClean="0"/>
              <a:t>prokuratur okręgowych</a:t>
            </a:r>
            <a:r>
              <a:rPr lang="pl-PL" dirty="0" smtClean="0"/>
              <a:t>.</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lgn="ctr">
              <a:buNone/>
            </a:pPr>
            <a:endParaRPr lang="pl-PL" b="1" dirty="0" smtClean="0"/>
          </a:p>
          <a:p>
            <a:pPr marL="109728" indent="0" algn="ctr">
              <a:buNone/>
            </a:pPr>
            <a:r>
              <a:rPr lang="pl-PL" b="1" dirty="0" smtClean="0"/>
              <a:t>Zasady działania prokuratury</a:t>
            </a:r>
          </a:p>
          <a:p>
            <a:pPr marL="109728" indent="0" algn="ctr">
              <a:buNone/>
            </a:pPr>
            <a:endParaRPr lang="pl-PL" b="1" dirty="0" smtClean="0"/>
          </a:p>
          <a:p>
            <a:r>
              <a:rPr lang="pl-PL" dirty="0" smtClean="0"/>
              <a:t>Zasada jednolitości</a:t>
            </a:r>
          </a:p>
          <a:p>
            <a:r>
              <a:rPr lang="pl-PL" dirty="0" smtClean="0"/>
              <a:t>Zasada centralizmu</a:t>
            </a:r>
          </a:p>
          <a:p>
            <a:r>
              <a:rPr lang="pl-PL" dirty="0" smtClean="0"/>
              <a:t>Zasada hierarchicznego podporządkowania</a:t>
            </a:r>
          </a:p>
          <a:p>
            <a:r>
              <a:rPr lang="pl-PL" dirty="0" smtClean="0"/>
              <a:t>Zasada dewolucji</a:t>
            </a:r>
          </a:p>
          <a:p>
            <a:r>
              <a:rPr lang="pl-PL" dirty="0" smtClean="0"/>
              <a:t>Zasada substytucji</a:t>
            </a:r>
          </a:p>
          <a:p>
            <a:r>
              <a:rPr lang="pl-PL" dirty="0" smtClean="0"/>
              <a:t>Zasada indyferencji</a:t>
            </a:r>
          </a:p>
          <a:p>
            <a:r>
              <a:rPr lang="pl-PL" dirty="0" smtClean="0"/>
              <a:t>Zasada niezależności</a:t>
            </a:r>
          </a:p>
          <a:p>
            <a:r>
              <a:rPr lang="pl-PL" dirty="0" smtClean="0"/>
              <a:t>Zasada samodzielności</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r>
              <a:rPr lang="pl-PL" dirty="0" smtClean="0"/>
              <a:t>Zasada </a:t>
            </a:r>
            <a:r>
              <a:rPr lang="pl-PL" b="1" dirty="0" smtClean="0"/>
              <a:t>jednolitości</a:t>
            </a:r>
          </a:p>
          <a:p>
            <a:endParaRPr lang="pl-PL" b="1" dirty="0"/>
          </a:p>
          <a:p>
            <a:pPr marL="109728" indent="0">
              <a:buNone/>
            </a:pPr>
            <a:r>
              <a:rPr lang="pl-PL" dirty="0" smtClean="0"/>
              <a:t>Prokuratura jest jednolitym organem państwa, a działania prokuratorów na zewnątrz są jednoznaczne z działaniem prokuratury.</a:t>
            </a:r>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r>
              <a:rPr lang="pl-PL" dirty="0" smtClean="0"/>
              <a:t>Zasada </a:t>
            </a:r>
            <a:r>
              <a:rPr lang="pl-PL" b="1" dirty="0" smtClean="0"/>
              <a:t>centralizmu</a:t>
            </a:r>
          </a:p>
          <a:p>
            <a:endParaRPr lang="pl-PL" b="1" dirty="0"/>
          </a:p>
          <a:p>
            <a:pPr marL="109728" indent="0">
              <a:buNone/>
            </a:pPr>
            <a:r>
              <a:rPr lang="pl-PL" dirty="0" smtClean="0"/>
              <a:t>Dotyczy kompetencji Prokuratora Generalnego, któremu podporządkowana jest cała prokuratura.</a:t>
            </a:r>
          </a:p>
          <a:p>
            <a:pPr marL="109728" indent="0">
              <a:buNone/>
            </a:pPr>
            <a:r>
              <a:rPr lang="pl-PL" dirty="0" smtClean="0"/>
              <a:t>Kieruje on jej działalnością osobiście lub przez swoich zastępców. Ponadto wydaje zarządzenia, wytyczne i polecenia.</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r>
              <a:rPr lang="pl-PL" dirty="0" smtClean="0"/>
              <a:t>Zasada </a:t>
            </a:r>
            <a:r>
              <a:rPr lang="pl-PL" b="1" dirty="0" smtClean="0"/>
              <a:t>hierarchicznego podporządkowania</a:t>
            </a:r>
          </a:p>
          <a:p>
            <a:endParaRPr lang="pl-PL" b="1" dirty="0"/>
          </a:p>
          <a:p>
            <a:pPr marL="109728" indent="0">
              <a:buNone/>
            </a:pPr>
            <a:r>
              <a:rPr lang="pl-PL" dirty="0" smtClean="0"/>
              <a:t>Polega na podporządkowaniu prokuratorów niższego szczebla prokuratorom nadrzędnym oraz na podporządkowaniu prokuratorów w ramach poszczególnych jednostek prokuratury bezpośredniemu przełożonemu.</a:t>
            </a:r>
            <a:endParaRPr lang="pl-PL" dirty="0"/>
          </a:p>
        </p:txBody>
      </p:sp>
      <p:sp>
        <p:nvSpPr>
          <p:cNvPr id="3" name="Title 2"/>
          <p:cNvSpPr>
            <a:spLocks noGrp="1"/>
          </p:cNvSpPr>
          <p:nvPr>
            <p:ph type="title"/>
          </p:nvPr>
        </p:nvSpPr>
        <p:spPr/>
        <p:txBody>
          <a:bodyPr>
            <a:normAutofit fontScale="90000"/>
          </a:bodyPr>
          <a:lstStyle/>
          <a:p>
            <a:pPr algn="ctr"/>
            <a:r>
              <a:rPr lang="pl-PL" dirty="0" smtClean="0"/>
              <a:t>Prokurator jako organ postępowania karnego</a:t>
            </a:r>
            <a:endParaRPr lang="pl-PL" dirty="0"/>
          </a:p>
        </p:txBody>
      </p:sp>
    </p:spTree>
    <p:extLst>
      <p:ext uri="{BB962C8B-B14F-4D97-AF65-F5344CB8AC3E}">
        <p14:creationId xmlns:p14="http://schemas.microsoft.com/office/powerpoint/2010/main" val="26834943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383</TotalTime>
  <Words>2651</Words>
  <Application>Microsoft Office PowerPoint</Application>
  <PresentationFormat>On-screen Show (4:3)</PresentationFormat>
  <Paragraphs>348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Concourse</vt:lpstr>
      <vt:lpstr>Podstawy procesu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Prokurator jako organ postępowania karnego</vt:lpstr>
      <vt:lpstr>PowerPoint Presentation</vt:lpstr>
      <vt:lpstr>Prokurator</vt:lpstr>
      <vt:lpstr>Inne organy postępowania karnego</vt:lpstr>
      <vt:lpstr>Uczestnicy procesu karnego</vt:lpstr>
      <vt:lpstr>Strony procesowe</vt:lpstr>
      <vt:lpstr>Strony procesowe</vt:lpstr>
      <vt:lpstr>Strony procesowe</vt:lpstr>
      <vt:lpstr>Strony procesowe</vt:lpstr>
      <vt:lpstr>Strony procesowe</vt:lpstr>
      <vt:lpstr>Strony procesowe</vt:lpstr>
      <vt:lpstr>Strony procesowe</vt:lpstr>
      <vt:lpstr>Strony procesowe</vt:lpstr>
      <vt:lpstr>Strony procesowe</vt:lpstr>
      <vt:lpstr>Strony procesowe</vt:lpstr>
      <vt:lpstr>Strony procesowe</vt:lpstr>
      <vt:lpstr>Strony procesowe</vt:lpstr>
      <vt:lpstr>Strony procesowe</vt:lpstr>
      <vt:lpstr>Strony procesowe</vt:lpstr>
      <vt:lpstr>Oskarżyciel posiłkowy</vt:lpstr>
      <vt:lpstr>Oskarżyciel posiłkowy</vt:lpstr>
      <vt:lpstr>Oskarżyciel posiłkowy</vt:lpstr>
      <vt:lpstr>Strony procesowe</vt:lpstr>
      <vt:lpstr>Strony procesowe</vt:lpstr>
      <vt:lpstr>Tryb prywatnoskargowy</vt:lpstr>
      <vt:lpstr>Strony procesowe</vt:lpstr>
      <vt:lpstr>Strony procesowe</vt:lpstr>
      <vt:lpstr>Strony procesowe</vt:lpstr>
      <vt:lpstr>Przedstawiciele procesowi stron</vt:lpstr>
      <vt:lpstr>Przedstawiciele procesowi stron</vt:lpstr>
      <vt:lpstr>Przedstawiciele procesowi stron</vt:lpstr>
      <vt:lpstr>Przedstawiciel społeczny</vt:lpstr>
      <vt:lpstr>Art. 90 k.p.k.</vt:lpstr>
      <vt:lpstr>Art. 90 k.p.k.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dc:title>
  <dc:creator>Asus</dc:creator>
  <cp:lastModifiedBy>Asus</cp:lastModifiedBy>
  <cp:revision>67</cp:revision>
  <dcterms:created xsi:type="dcterms:W3CDTF">2017-03-20T18:11:30Z</dcterms:created>
  <dcterms:modified xsi:type="dcterms:W3CDTF">2017-03-21T19:31:45Z</dcterms:modified>
</cp:coreProperties>
</file>