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85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84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2" r:id="rId47"/>
    <p:sldId id="300" r:id="rId4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4BEBD6-CC78-4612-AD1D-B1D665637491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03D693-2B7B-44AF-89CC-6F8BD08EA8F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Środki przymusu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410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Ujęcie stanowi formę pozbawienia wolności innej osoby.</a:t>
            </a:r>
            <a:endParaRPr lang="pl-PL" dirty="0"/>
          </a:p>
          <a:p>
            <a:r>
              <a:rPr lang="pl-PL" dirty="0" smtClean="0"/>
              <a:t>Nie jest to zachowanie bezprawne, ponieważ ten kto ujmuje sprawcę działa w ramach </a:t>
            </a:r>
            <a:r>
              <a:rPr lang="pl-PL" b="1" dirty="0" smtClean="0"/>
              <a:t>ustawowego uprawnienia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Uprawnionym do ujęcia jest </a:t>
            </a:r>
            <a:r>
              <a:rPr lang="pl-PL" b="1" dirty="0" smtClean="0"/>
              <a:t>każda osoba fizyczna</a:t>
            </a:r>
            <a:r>
              <a:rPr lang="pl-PL" dirty="0" smtClean="0"/>
              <a:t>, bez względu na obywatelstwo, wiek, stosunek do sprawcy.</a:t>
            </a:r>
            <a:endParaRPr lang="pl-PL" dirty="0"/>
          </a:p>
          <a:p>
            <a:r>
              <a:rPr lang="pl-PL" dirty="0"/>
              <a:t>Przetrzymywanie osoby zatrzymanej dłużej, niż jest to niezbędne do przekazania policji, może stanowić przestępstwo pozbawienia wolności, o którym mowa w art. 189 k.k.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652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Zatrzymanie właściwe- </a:t>
            </a:r>
            <a:r>
              <a:rPr lang="pl-PL" dirty="0" smtClean="0"/>
              <a:t>art. 244 k.p.k.,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Jego celem jest zabezpieczenie prawidłowego toku procesu albo przeprowadzenie postępowania w trybie przyspieszonym; lub zastosowanie środka zapobiegawczego; lub przymusowe doprowadzenie osoby podejrzanej lub oskarżonego do organu procesowego.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754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 smtClean="0"/>
              <a:t>Zatrzymanie policyjne jest dopuszczalne w razie wystąpienia następujących przesłanek:</a:t>
            </a:r>
          </a:p>
          <a:p>
            <a:r>
              <a:rPr lang="pl-PL" b="1" dirty="0" smtClean="0"/>
              <a:t>Uzasadnionego przypuszczenia</a:t>
            </a:r>
            <a:r>
              <a:rPr lang="pl-PL" dirty="0" smtClean="0"/>
              <a:t>, że zatrzymany popełnił przestępstwo;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Obawy ucieczki lub ukrycia się </a:t>
            </a:r>
            <a:r>
              <a:rPr lang="pl-PL" dirty="0" smtClean="0"/>
              <a:t>osoby podejrzanej albo </a:t>
            </a:r>
            <a:r>
              <a:rPr lang="pl-PL" b="1" dirty="0" smtClean="0"/>
              <a:t>zatarcia śladów </a:t>
            </a:r>
            <a:r>
              <a:rPr lang="pl-PL" dirty="0" smtClean="0"/>
              <a:t>przestępstwa, bądź też </a:t>
            </a:r>
            <a:r>
              <a:rPr lang="pl-PL" b="1" dirty="0" smtClean="0"/>
              <a:t>braku możliwości ustalenia jej tożsamości</a:t>
            </a:r>
            <a:r>
              <a:rPr lang="pl-PL" dirty="0" smtClean="0"/>
              <a:t>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Istnienia przesłanek do przeprowadzenia przeciwko osobie podejrzanej </a:t>
            </a:r>
            <a:r>
              <a:rPr lang="pl-PL" b="1" dirty="0" smtClean="0"/>
              <a:t>postępowania w trybie przyspieszonym.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087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Art. 244 </a:t>
            </a:r>
            <a:r>
              <a:rPr lang="pl-PL" sz="2800" dirty="0" smtClean="0"/>
              <a:t>§ 1 i 1a k.p.k.- </a:t>
            </a:r>
            <a:r>
              <a:rPr lang="pl-PL" sz="2800" b="1" dirty="0" smtClean="0"/>
              <a:t>zatrzymanie fakultatywne</a:t>
            </a:r>
            <a:r>
              <a:rPr lang="pl-PL" sz="2800" dirty="0" smtClean="0"/>
              <a:t> („policja ma prawo zatrzymać”).</a:t>
            </a:r>
          </a:p>
          <a:p>
            <a:endParaRPr lang="pl-PL" sz="2800" dirty="0"/>
          </a:p>
          <a:p>
            <a:r>
              <a:rPr lang="pl-PL" sz="2800" dirty="0" smtClean="0"/>
              <a:t>Art. 244 § 1b k.p.k.- </a:t>
            </a:r>
            <a:r>
              <a:rPr lang="pl-PL" sz="2800" b="1" dirty="0" smtClean="0"/>
              <a:t>zatrzymanie obligatoryjne</a:t>
            </a:r>
          </a:p>
          <a:p>
            <a:endParaRPr lang="pl-PL" sz="2800" b="1" dirty="0"/>
          </a:p>
          <a:p>
            <a:r>
              <a:rPr lang="pl-PL" sz="2800" b="1" dirty="0" smtClean="0"/>
              <a:t>Osoby wspólnie zamieszkujące- </a:t>
            </a:r>
            <a:r>
              <a:rPr lang="pl-PL" sz="2800" dirty="0" smtClean="0"/>
              <a:t>takie, które mieszkają z nim w jednym mieszkaniu, niezależnie od liczby pomieszczeń oraz od tego, czy stanowią jedną rodzinę czy więcej rodzin.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86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Natychmiast po zatrzymaniu organ, który tego dokonał obowiązany jest do poinformowania zatrzymanego o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przyczynach</a:t>
            </a:r>
            <a:r>
              <a:rPr lang="pl-PL" dirty="0"/>
              <a:t> zatrzymania i przysługujących mu prawach, w tym o </a:t>
            </a:r>
            <a:r>
              <a:rPr lang="pl-PL" b="1" dirty="0"/>
              <a:t>prawie do skorzystania z pomocy adwokata</a:t>
            </a:r>
            <a:r>
              <a:rPr lang="pl-PL" dirty="0"/>
              <a:t> lub radcy prawnego</a:t>
            </a:r>
            <a:r>
              <a:rPr lang="pl-PL" dirty="0" smtClean="0"/>
              <a:t>,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prawie do skorzystania </a:t>
            </a:r>
            <a:r>
              <a:rPr lang="pl-PL" b="1" dirty="0"/>
              <a:t>z bezpłatnej pomocy tłumacza</a:t>
            </a:r>
            <a:r>
              <a:rPr lang="pl-PL" dirty="0"/>
              <a:t>, jeżeli zatrzymany nie włada w wystarczającym stopniu językiem polskim,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86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prawie do </a:t>
            </a:r>
            <a:r>
              <a:rPr lang="pl-PL" b="1" dirty="0"/>
              <a:t>złożenia oświadczenia i odmowy złożenia oświadczenia</a:t>
            </a:r>
            <a:r>
              <a:rPr lang="pl-PL" dirty="0" smtClean="0"/>
              <a:t>,</a:t>
            </a:r>
          </a:p>
          <a:p>
            <a:pPr marL="109728" lvl="0" indent="0">
              <a:buNone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prawie do </a:t>
            </a:r>
            <a:r>
              <a:rPr lang="pl-PL" b="1" dirty="0"/>
              <a:t>otrzymania odpisu protokołu </a:t>
            </a:r>
            <a:r>
              <a:rPr lang="pl-PL" dirty="0"/>
              <a:t>zatrzymania</a:t>
            </a:r>
            <a:r>
              <a:rPr lang="pl-PL" dirty="0" smtClean="0"/>
              <a:t>,</a:t>
            </a:r>
          </a:p>
          <a:p>
            <a:pPr marL="109728" lvl="0" indent="0">
              <a:buNone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prawie do </a:t>
            </a:r>
            <a:r>
              <a:rPr lang="pl-PL" b="1" dirty="0"/>
              <a:t>niezwłocznego nawiązania w dostępnej formie kontaktu z adwokatem </a:t>
            </a:r>
            <a:r>
              <a:rPr lang="pl-PL" dirty="0"/>
              <a:t>lub radcą prawnym, a także do bezpośredniej z nimi rozmowy</a:t>
            </a:r>
            <a:r>
              <a:rPr lang="pl-PL" dirty="0" smtClean="0"/>
              <a:t>,</a:t>
            </a:r>
          </a:p>
          <a:p>
            <a:pPr marL="109728" lvl="0" indent="0">
              <a:buNone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prawie do </a:t>
            </a:r>
            <a:r>
              <a:rPr lang="pl-PL" b="1" dirty="0"/>
              <a:t>zażalenia </a:t>
            </a:r>
            <a:r>
              <a:rPr lang="pl-PL" dirty="0"/>
              <a:t>na zatrzymanie.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86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Pouczenie o obowiązku</a:t>
            </a:r>
            <a:r>
              <a:rPr lang="pl-PL" b="1" dirty="0"/>
              <a:t> natychmiastowego zwolnienia, gdy ustaną przyczyny zatrzymania</a:t>
            </a:r>
            <a:r>
              <a:rPr lang="pl-PL" dirty="0"/>
              <a:t>, a także, jeżeli w ciągu </a:t>
            </a:r>
            <a:r>
              <a:rPr lang="pl-PL" b="1" dirty="0"/>
              <a:t>48 godzin od chwili zatrzymania</a:t>
            </a:r>
            <a:r>
              <a:rPr lang="pl-PL" dirty="0"/>
              <a:t>, osoba podejrzana </a:t>
            </a:r>
            <a:r>
              <a:rPr lang="pl-PL" b="1" dirty="0"/>
              <a:t>nie zostanie przekazana do dyspozycji sądu </a:t>
            </a:r>
            <a:r>
              <a:rPr lang="pl-PL" dirty="0"/>
              <a:t>wraz z wnioskiem o zastosowanie tymczasowego aresztowania, a także, jeżeli w ciągu </a:t>
            </a:r>
            <a:r>
              <a:rPr lang="pl-PL" b="1" dirty="0"/>
              <a:t>24 godzin od przekazania jej do dyspozycji sądu nie doręczono jej postanowienia o zastosowaniu wobec niej tymczasowego aresztowania</a:t>
            </a:r>
            <a:r>
              <a:rPr lang="pl-PL" dirty="0"/>
              <a:t> albo na polecenie sądu lub prokuratora (art. 248 k.p.k.)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86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244 § 2 k.p.k.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l-PL" dirty="0"/>
              <a:t> obowiązkiem organu, który dokonał zatrzymania jest wysłuchanie zatrzymanej osoby podejrzanej. Ma ono </a:t>
            </a:r>
            <a:r>
              <a:rPr lang="pl-PL" b="1" dirty="0"/>
              <a:t>na celu umożliwienie zatrzymanemu wskazania okoliczności, które mogą przemawiać za jego zwolnieniem.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r>
              <a:rPr lang="pl-PL" dirty="0">
                <a:latin typeface="+mj-lt"/>
              </a:rPr>
              <a:t>Art. 244 § 3 k.p.k.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→ </a:t>
            </a:r>
            <a:r>
              <a:rPr lang="pl-PL" b="1" dirty="0">
                <a:latin typeface="+mj-lt"/>
                <a:cs typeface="Times New Roman" panose="02020603050405020304" pitchFamily="18" charset="0"/>
              </a:rPr>
              <a:t>protokół</a:t>
            </a:r>
            <a:endParaRPr lang="pl-PL" b="1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86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89188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Zatrzymanemu na jego żądanie należy niezwłocznie umożliwić nawiązanie w dostępnej formie kontaktu z adwokatem lub radcą prawnym, a także bezpośrednią z nimi rozmowę.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wyjątkowych wypadkach, uzasadnionych szczególnymi okolicznościami, zatrzymujący może zastrzec, że będzie przy niej obecny.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86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Na żądanie zatrzymanego Policja lub inny organ dokonujący zatrzymania obowiązany jest bezzwłocznie </a:t>
            </a:r>
            <a:r>
              <a:rPr lang="pl-PL" b="1" dirty="0"/>
              <a:t>zawiadomić o zatrzymaniu osobę najbliższą dla zatrzymanego</a:t>
            </a:r>
            <a:r>
              <a:rPr lang="pl-PL" dirty="0"/>
              <a:t>, przy czym może to być osoba wskazana przez zatrzymanego.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Może także żądać, aby o zatrzymaniu zawiadomiono </a:t>
            </a:r>
            <a:r>
              <a:rPr lang="pl-PL" b="1" dirty="0"/>
              <a:t>pracodawcę, szkołę lub uczelnię, natomiast zatrzymany żołnierz – jego dowódcę</a:t>
            </a:r>
            <a:r>
              <a:rPr lang="pl-PL" dirty="0"/>
              <a:t>, a w wypadku, gdy zatrzymanym jest przedsiębiorca lub niebędący pracownikiem członek organu zarządzającego przedsiębiorcy – </a:t>
            </a:r>
            <a:r>
              <a:rPr lang="pl-PL" b="1" dirty="0"/>
              <a:t>zarządzającego przedsiębiorstwem</a:t>
            </a:r>
            <a:r>
              <a:rPr lang="pl-PL" dirty="0"/>
              <a:t>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8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312368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Środki przymusu- </a:t>
            </a:r>
            <a:r>
              <a:rPr lang="pl-PL" dirty="0" smtClean="0"/>
              <a:t>czynności organów postępowania mające na celu zabezpieczenie prawidłowego toku postępowania lub wymuszenie spełnienia obowiązków procesowych za pomocą przymusu lub groźby jego zastosowania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337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883776"/>
          </a:xfrm>
        </p:spPr>
        <p:txBody>
          <a:bodyPr/>
          <a:lstStyle/>
          <a:p>
            <a:r>
              <a:rPr lang="pl-PL" dirty="0"/>
              <a:t>Na zatrzymanie przysługuje </a:t>
            </a:r>
            <a:r>
              <a:rPr lang="pl-PL" b="1" dirty="0"/>
              <a:t>zażalenie </a:t>
            </a:r>
            <a:r>
              <a:rPr lang="pl-PL" dirty="0"/>
              <a:t>do sądu rejonowego miejsca zatrzymania lub prowadzenia postępowania, w którym może domagać się zbadania </a:t>
            </a:r>
            <a:r>
              <a:rPr lang="pl-PL" b="1" dirty="0"/>
              <a:t>zasadności, legalności oraz prawidłowości zatrzymania</a:t>
            </a:r>
            <a:r>
              <a:rPr lang="pl-PL" dirty="0"/>
              <a:t>. 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5567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247 k.p.k.- </a:t>
            </a:r>
            <a:r>
              <a:rPr lang="pl-PL" b="1" dirty="0"/>
              <a:t>zatrzymanie </a:t>
            </a:r>
            <a:r>
              <a:rPr lang="pl-PL" b="1" dirty="0" smtClean="0"/>
              <a:t>prokuratorskie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Jest to środek celowy polegający na przymusowym doprowadzeniu osoby podejrzanej lub podejrzanego do wykonania ściśle określonych czynności procesowych.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4373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Środki zapobiegawcze </a:t>
            </a:r>
            <a:r>
              <a:rPr lang="pl-PL" dirty="0"/>
              <a:t>to środki przymusu stosowane wobec oskarżonego dla zabezpieczenia prawidłowego toku postępowania lub wyjątkowo także w celu zapobiegnięcia popełnieniu przez oskarżonego nowego, ciężkiego przestępstwa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457200" indent="-457200"/>
            <a:r>
              <a:rPr lang="pl-PL" dirty="0"/>
              <a:t>Należy pamiętać, że środki zapobiegawcze stosuje się wyłącznie względem </a:t>
            </a:r>
            <a:r>
              <a:rPr lang="pl-PL" b="1" dirty="0"/>
              <a:t>podejrzanego</a:t>
            </a:r>
            <a:r>
              <a:rPr lang="pl-PL" dirty="0"/>
              <a:t> lub </a:t>
            </a:r>
            <a:r>
              <a:rPr lang="pl-PL" b="1" dirty="0"/>
              <a:t>oskarżonego</a:t>
            </a:r>
            <a:r>
              <a:rPr lang="pl-PL" dirty="0"/>
              <a:t>!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1053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IZOLACYJNE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412776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NIEIZOLACYJNE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95536" y="2276872"/>
            <a:ext cx="4040188" cy="3941763"/>
          </a:xfrm>
        </p:spPr>
        <p:txBody>
          <a:bodyPr/>
          <a:lstStyle/>
          <a:p>
            <a:r>
              <a:rPr lang="pl-PL" dirty="0" smtClean="0"/>
              <a:t>tymczasowe aresztowanie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041775" cy="432048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poręczenie</a:t>
            </a:r>
          </a:p>
          <a:p>
            <a:r>
              <a:rPr lang="pl-PL" dirty="0" smtClean="0"/>
              <a:t>dozór </a:t>
            </a:r>
            <a:r>
              <a:rPr lang="pl-PL" dirty="0"/>
              <a:t>policji </a:t>
            </a:r>
            <a:endParaRPr lang="pl-PL" dirty="0" smtClean="0"/>
          </a:p>
          <a:p>
            <a:r>
              <a:rPr lang="pl-PL" dirty="0" smtClean="0"/>
              <a:t>dozór warunkowy policji</a:t>
            </a:r>
          </a:p>
          <a:p>
            <a:r>
              <a:rPr lang="pl-PL" dirty="0" smtClean="0"/>
              <a:t>nakaz opuszczenia lokalu zajmowanego wspólnie z pokrzywdzonym</a:t>
            </a:r>
          </a:p>
          <a:p>
            <a:r>
              <a:rPr lang="pl-PL" dirty="0" smtClean="0"/>
              <a:t>zawieszenie w wykonywaniu czynności służbowych lub wykonywaniu zawodu lub ubiegania się o zamówienia publiczne</a:t>
            </a:r>
          </a:p>
          <a:p>
            <a:r>
              <a:rPr lang="pl-PL" dirty="0" smtClean="0"/>
              <a:t>zakaz opuszczania kraju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7341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0000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Stosowanie środków zapobiegawczych musi być uzasadnione koniecznością procesową oraz stosowane wyłącznie wtedy, gdy wystąpią ich ustawowe przesłanki.</a:t>
            </a:r>
          </a:p>
          <a:p>
            <a:endParaRPr lang="pl-PL" dirty="0"/>
          </a:p>
          <a:p>
            <a:r>
              <a:rPr lang="pl-PL" dirty="0"/>
              <a:t>Niedopuszczalne jest stosowanie tzw. </a:t>
            </a:r>
            <a:r>
              <a:rPr lang="pl-PL" b="1" dirty="0"/>
              <a:t>aresztu wydobywczego</a:t>
            </a:r>
            <a:r>
              <a:rPr lang="pl-PL" dirty="0"/>
              <a:t>, gdyż nie jest on stosowany dla zabezpieczenia prawidłowego toku postępowania karnego, a jedynie dla wymuszenia złożenia przez podejrzanego określonych wyjaśnień oraz dla osiągnięcia partykularnych celów, niezgodnych z ustawą. </a:t>
            </a:r>
          </a:p>
          <a:p>
            <a:endParaRPr lang="pl-PL" dirty="0"/>
          </a:p>
          <a:p>
            <a:r>
              <a:rPr lang="pl-PL" dirty="0"/>
              <a:t>Środki zapobiegawcze stosuje się </a:t>
            </a:r>
            <a:r>
              <a:rPr lang="pl-PL" b="1" dirty="0"/>
              <a:t>nie dla wygody organów postępowania</a:t>
            </a:r>
            <a:r>
              <a:rPr lang="pl-PL" dirty="0"/>
              <a:t>, zatem nie dla sprawniejszego przeprowadzenia czynności procesowych.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30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667752"/>
          </a:xfrm>
        </p:spPr>
        <p:txBody>
          <a:bodyPr>
            <a:normAutofit/>
          </a:bodyPr>
          <a:lstStyle/>
          <a:p>
            <a:r>
              <a:rPr lang="pl-PL" dirty="0"/>
              <a:t>Środki zapobiegawcze są czynnościami celowymi. Mogą być dokonane wyłącznie dla realizacji celów określonych w ustawie. Niedopuszczalne jest stosowanie środków zapobiegawczych dla realizacji innych celów.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30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 Stosownie do art. </a:t>
            </a:r>
            <a:r>
              <a:rPr lang="pl-PL" dirty="0" smtClean="0"/>
              <a:t>249§1k.p.k., środki </a:t>
            </a:r>
            <a:r>
              <a:rPr lang="pl-PL" dirty="0"/>
              <a:t>zapobiegawcze mogą być stosowane wyłącznie dla realizacji dwóch celów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514350" indent="-514350">
              <a:buAutoNum type="arabicPeriod"/>
            </a:pPr>
            <a:r>
              <a:rPr lang="pl-PL" dirty="0" smtClean="0"/>
              <a:t>zabezpieczenia </a:t>
            </a:r>
            <a:r>
              <a:rPr lang="pl-PL" dirty="0"/>
              <a:t>prawidłowego toku postępowania karnego (</a:t>
            </a:r>
            <a:r>
              <a:rPr lang="pl-PL" b="1" dirty="0"/>
              <a:t>cel zasadniczy</a:t>
            </a:r>
            <a:r>
              <a:rPr lang="pl-PL" dirty="0" smtClean="0"/>
              <a:t>),</a:t>
            </a:r>
          </a:p>
          <a:p>
            <a:pPr marL="514350" indent="-514350">
              <a:buFont typeface="Wingdings 3"/>
              <a:buAutoNum type="arabicPeriod"/>
            </a:pPr>
            <a:r>
              <a:rPr lang="pl-PL" dirty="0"/>
              <a:t>zapobiegnięcia popełnieniu przez oskarżonego (podejrzanego) nowego, ciężkiego przestępstwa (</a:t>
            </a:r>
            <a:r>
              <a:rPr lang="pl-PL" b="1" dirty="0"/>
              <a:t>cel akcesoryjny</a:t>
            </a:r>
            <a:r>
              <a:rPr lang="pl-PL" dirty="0"/>
              <a:t>).</a:t>
            </a:r>
          </a:p>
          <a:p>
            <a:pPr marL="514350" indent="-514350">
              <a:buAutoNum type="arabicPeriod"/>
            </a:pP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30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Środki zapobiegawcze spełniają dwie </a:t>
            </a:r>
            <a:r>
              <a:rPr lang="pl-PL" b="1" dirty="0"/>
              <a:t>funkcje</a:t>
            </a:r>
            <a:r>
              <a:rPr lang="pl-PL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Zasadniczą </a:t>
            </a:r>
            <a:r>
              <a:rPr lang="pl-PL" dirty="0"/>
              <a:t>(funkcje </a:t>
            </a:r>
            <a:r>
              <a:rPr lang="pl-PL" b="1" dirty="0"/>
              <a:t>procesowe</a:t>
            </a:r>
            <a:r>
              <a:rPr lang="pl-PL" dirty="0"/>
              <a:t>)- środki zapobiegawcze zabezpieczają (chronią) postępowanie karne przed bezprawnym jego utrudnianiem (</a:t>
            </a:r>
            <a:r>
              <a:rPr lang="pl-PL" b="1" dirty="0"/>
              <a:t>funkcja zabezpieczająca</a:t>
            </a:r>
            <a:r>
              <a:rPr lang="pl-PL" dirty="0"/>
              <a:t>), a zarazem uniemożliwiają bezprawny wpływ na prawidłowy tok postępowania (</a:t>
            </a:r>
            <a:r>
              <a:rPr lang="pl-PL" b="1" dirty="0"/>
              <a:t>funkcja prewencyjna</a:t>
            </a:r>
            <a:r>
              <a:rPr lang="pl-PL" dirty="0"/>
              <a:t>).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Akcesoryjną</a:t>
            </a:r>
            <a:r>
              <a:rPr lang="pl-PL" dirty="0"/>
              <a:t> (funkcje </a:t>
            </a:r>
            <a:r>
              <a:rPr lang="pl-PL" b="1" dirty="0"/>
              <a:t>pozaprocesowe</a:t>
            </a:r>
            <a:r>
              <a:rPr lang="pl-PL" dirty="0"/>
              <a:t>) - </a:t>
            </a:r>
            <a:r>
              <a:rPr lang="pl-PL" b="1" dirty="0"/>
              <a:t>funkcja ochronna</a:t>
            </a:r>
            <a:r>
              <a:rPr lang="pl-PL" dirty="0"/>
              <a:t>, mająca na celu zapobiegnięcie popełnieniu przez oskarżonego nowego ciężkiego przestępstwa.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30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Organy uprawnione do stosowania środków zapobiegawczych:</a:t>
            </a:r>
          </a:p>
          <a:p>
            <a:r>
              <a:rPr lang="pl-PL" dirty="0"/>
              <a:t>Sąd</a:t>
            </a:r>
          </a:p>
          <a:p>
            <a:r>
              <a:rPr lang="pl-PL" dirty="0" smtClean="0"/>
              <a:t>Prokurator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Ale </a:t>
            </a:r>
            <a:r>
              <a:rPr lang="pl-PL" dirty="0">
                <a:latin typeface="+mj-lt"/>
              </a:rPr>
              <a:t>UWAGA: Organem uprawnionym do stosowania </a:t>
            </a:r>
            <a:r>
              <a:rPr lang="pl-PL" b="1" dirty="0">
                <a:latin typeface="+mj-lt"/>
              </a:rPr>
              <a:t>tymczasowego aresztowania</a:t>
            </a:r>
            <a:r>
              <a:rPr lang="pl-PL" dirty="0">
                <a:latin typeface="+mj-lt"/>
              </a:rPr>
              <a:t> jest </a:t>
            </a:r>
            <a:r>
              <a:rPr lang="pl-PL" b="1" dirty="0">
                <a:latin typeface="+mj-lt"/>
              </a:rPr>
              <a:t>wyłącznie sąd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→ art. 250 </a:t>
            </a:r>
            <a:r>
              <a:rPr lang="pl-PL" dirty="0">
                <a:latin typeface="+mj-lt"/>
              </a:rPr>
              <a:t>§ 1 k.p.k.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30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Sąd</a:t>
            </a:r>
            <a:r>
              <a:rPr lang="pl-PL" dirty="0"/>
              <a:t> jest funkcjonalnie właściwy do stosowania </a:t>
            </a:r>
            <a:r>
              <a:rPr lang="pl-PL" b="1" dirty="0"/>
              <a:t>każdego środka zapobiegawczego </a:t>
            </a:r>
            <a:r>
              <a:rPr lang="pl-PL" dirty="0"/>
              <a:t>na każdym etapie postępowania karnego, aż do chwili rozpoczęcia wykonania kary</a:t>
            </a:r>
            <a:r>
              <a:rPr lang="pl-PL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Prokurator</a:t>
            </a:r>
            <a:r>
              <a:rPr lang="pl-PL" dirty="0"/>
              <a:t> jest właściwy do stosowania środków zapobiegawczych </a:t>
            </a:r>
            <a:r>
              <a:rPr lang="pl-PL" b="1" dirty="0"/>
              <a:t>innych niż tymczasowe aresztowanie jedynie w postępowaniu przygotowawczym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 postępowaniu przygotowawczym tymczasowe aresztowanie stosuje </a:t>
            </a:r>
            <a:r>
              <a:rPr lang="pl-PL" b="1" dirty="0"/>
              <a:t>sąd rejonowy, w którego okręgu prowadzi się postępowanie</a:t>
            </a:r>
            <a:r>
              <a:rPr lang="pl-PL" dirty="0"/>
              <a:t>, a w wypadkach niecierpiących zwłoki także inny sąd rejonowy; stosuje je na wniosek prokuratora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Po wniesieniu aktu oskarżenia</a:t>
            </a:r>
            <a:r>
              <a:rPr lang="pl-PL" dirty="0"/>
              <a:t>, tymczasowe aresztowanie stosuje </a:t>
            </a:r>
            <a:r>
              <a:rPr lang="pl-PL" b="1" dirty="0"/>
              <a:t>sąd, przed którym sprawa się toczy </a:t>
            </a:r>
            <a:r>
              <a:rPr lang="pl-PL" dirty="0"/>
              <a:t>(art. </a:t>
            </a:r>
            <a:r>
              <a:rPr lang="pl-PL" dirty="0" smtClean="0"/>
              <a:t>250§2 k.p.k.). </a:t>
            </a: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3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Według k.p.k.- podział ustawowy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Zatrzymanie </a:t>
            </a:r>
          </a:p>
          <a:p>
            <a:r>
              <a:rPr lang="pl-PL" dirty="0" smtClean="0"/>
              <a:t>Środki zapobiegawcze</a:t>
            </a:r>
          </a:p>
          <a:p>
            <a:r>
              <a:rPr lang="pl-PL" dirty="0" smtClean="0"/>
              <a:t>Poszukiwanie </a:t>
            </a:r>
            <a:r>
              <a:rPr lang="pl-PL" dirty="0" smtClean="0"/>
              <a:t>oskarżonego i list gończy</a:t>
            </a:r>
          </a:p>
          <a:p>
            <a:r>
              <a:rPr lang="pl-PL" dirty="0" smtClean="0"/>
              <a:t>List żelazny</a:t>
            </a:r>
          </a:p>
          <a:p>
            <a:r>
              <a:rPr lang="pl-PL" dirty="0" smtClean="0"/>
              <a:t>Kary porządkowe</a:t>
            </a:r>
          </a:p>
          <a:p>
            <a:r>
              <a:rPr lang="pl-PL" dirty="0" smtClean="0"/>
              <a:t>Zabezpieczenie majątkowe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Katalog środków przymusu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6716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 smtClean="0"/>
              <a:t>Przesłanki stosowania środków zapobiegawczych:</a:t>
            </a:r>
          </a:p>
          <a:p>
            <a:r>
              <a:rPr lang="pl-PL" b="1" dirty="0" smtClean="0"/>
              <a:t>przesłanka ogólna</a:t>
            </a:r>
            <a:r>
              <a:rPr lang="pl-PL" dirty="0" smtClean="0"/>
              <a:t>→ duże prawdopodobieństwo popełnienia czynu (art. 249 k.p.k.)</a:t>
            </a:r>
          </a:p>
          <a:p>
            <a:endParaRPr lang="pl-PL" dirty="0"/>
          </a:p>
          <a:p>
            <a:r>
              <a:rPr lang="pl-PL" b="1" dirty="0" smtClean="0"/>
              <a:t>przesłanka szczególna- </a:t>
            </a:r>
            <a:r>
              <a:rPr lang="pl-PL" dirty="0" smtClean="0"/>
              <a:t>art. 258 k.p.k. (obawa)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Aby móc zastosować środek zapobiegawczy musi zostać spełniona przesłanka ogólna+ jedna z przesłanek szczególnych.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590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257 </a:t>
            </a:r>
            <a:r>
              <a:rPr lang="pl-PL" dirty="0"/>
              <a:t>§</a:t>
            </a:r>
            <a:r>
              <a:rPr lang="pl-PL" dirty="0" smtClean="0"/>
              <a:t> 1 k.p.k.</a:t>
            </a:r>
            <a:r>
              <a:rPr lang="pl-PL" b="1" dirty="0" smtClean="0"/>
              <a:t>→ </a:t>
            </a:r>
            <a:r>
              <a:rPr lang="pl-PL" b="1" dirty="0"/>
              <a:t>t</a:t>
            </a:r>
            <a:r>
              <a:rPr lang="pl-PL" b="1" dirty="0" smtClean="0"/>
              <a:t>ymczasowe </a:t>
            </a:r>
            <a:r>
              <a:rPr lang="pl-PL" b="1" dirty="0"/>
              <a:t>aresztowanie powinno być stosowane w ostateczności</a:t>
            </a:r>
            <a:r>
              <a:rPr lang="pl-PL" dirty="0"/>
              <a:t>, jako </a:t>
            </a:r>
            <a:r>
              <a:rPr lang="pl-PL" i="1" dirty="0"/>
              <a:t>ultima ratio</a:t>
            </a:r>
            <a:r>
              <a:rPr lang="pl-PL" dirty="0"/>
              <a:t>, gdy za pomocą innych środków zapobiegawczych nie będzie możliwie zabezpieczenie prawidłowego toku </a:t>
            </a:r>
            <a:r>
              <a:rPr lang="pl-PL" dirty="0" smtClean="0"/>
              <a:t>postępowania.</a:t>
            </a:r>
          </a:p>
          <a:p>
            <a:endParaRPr lang="pl-PL" dirty="0"/>
          </a:p>
          <a:p>
            <a:r>
              <a:rPr lang="pl-PL" dirty="0" smtClean="0"/>
              <a:t>tzw. dyrektywa </a:t>
            </a:r>
            <a:r>
              <a:rPr lang="pl-PL" b="1" dirty="0" smtClean="0"/>
              <a:t>minimalizacji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5905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252 k.p.k.- </a:t>
            </a:r>
            <a:r>
              <a:rPr lang="pl-PL" b="1" dirty="0"/>
              <a:t>zażalenie</a:t>
            </a:r>
            <a:r>
              <a:rPr lang="pl-PL" dirty="0"/>
              <a:t> na zastosowanie środka </a:t>
            </a:r>
            <a:r>
              <a:rPr lang="pl-PL" dirty="0" smtClean="0"/>
              <a:t>zapobiegawczego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Art. 253 § 1 i 2 k.p.k.- </a:t>
            </a:r>
            <a:r>
              <a:rPr lang="pl-PL" b="1" dirty="0"/>
              <a:t>dyrektywa adaptacji </a:t>
            </a:r>
            <a:r>
              <a:rPr lang="pl-PL" dirty="0"/>
              <a:t>środka zapobiegawczego do sytuacji procesowej </a:t>
            </a:r>
            <a:r>
              <a:rPr lang="pl-PL" dirty="0" smtClean="0"/>
              <a:t>oskarżonego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Art. 254 k.p.k.- </a:t>
            </a:r>
            <a:r>
              <a:rPr lang="pl-PL" b="1" dirty="0"/>
              <a:t>wniosek oskarżonego o uchylenie lub zmianę środka zapobiegawczego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590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2091688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/>
              <a:t>Tymczasowe aresztowanie </a:t>
            </a:r>
            <a:r>
              <a:rPr lang="pl-PL" dirty="0"/>
              <a:t>to prowizoryczne pozbawienie wolności oskarżonego, celem zabezpieczenia warunków prawidłowego toku postępowania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590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259 k.p.k.- </a:t>
            </a:r>
            <a:r>
              <a:rPr lang="pl-PL" b="1" dirty="0" smtClean="0"/>
              <a:t>zakazy stosowania tymczasowego aresztowania</a:t>
            </a:r>
          </a:p>
          <a:p>
            <a:endParaRPr lang="pl-PL" b="1" dirty="0"/>
          </a:p>
          <a:p>
            <a:r>
              <a:rPr lang="pl-PL" b="1" dirty="0" smtClean="0"/>
              <a:t>ultima ratio tymczasowego aresztowania</a:t>
            </a:r>
          </a:p>
          <a:p>
            <a:endParaRPr lang="pl-PL" b="1" dirty="0"/>
          </a:p>
          <a:p>
            <a:r>
              <a:rPr lang="pl-PL" dirty="0" smtClean="0"/>
              <a:t>art. </a:t>
            </a:r>
            <a:r>
              <a:rPr lang="pl-PL" dirty="0"/>
              <a:t>260 § </a:t>
            </a:r>
            <a:r>
              <a:rPr lang="pl-PL" dirty="0" smtClean="0"/>
              <a:t>1 k.p.k.- możliwość wykonywania tymczasowego aresztowania w odpowiednim zakładzie leczniczym ze względu na stan zdrowia oskarżonego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590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l-PL" dirty="0"/>
              <a:t>Obowiązki sądu w przypadku zastosowania tymczasowego aresztowania - art. 261 i 262 KPK: </a:t>
            </a: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obligatoryjnie </a:t>
            </a:r>
            <a:r>
              <a:rPr lang="pl-PL" b="1" dirty="0"/>
              <a:t>sąd musi bezzwłocznie zawiadomić</a:t>
            </a:r>
            <a:r>
              <a:rPr lang="pl-PL" dirty="0"/>
              <a:t>: 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osobę </a:t>
            </a:r>
            <a:r>
              <a:rPr lang="pl-PL" b="1" dirty="0"/>
              <a:t>najbliższą </a:t>
            </a:r>
            <a:r>
              <a:rPr lang="pl-PL" dirty="0"/>
              <a:t>dla oskarżonego lub osobę przez niego wskazaną, </a:t>
            </a:r>
            <a:r>
              <a:rPr lang="pl-PL" b="1" dirty="0"/>
              <a:t>pracodawcę, szkołę lub uczelnię</a:t>
            </a:r>
            <a:r>
              <a:rPr lang="pl-PL" dirty="0"/>
              <a:t>, w stosunku do żołnierza - jego dowódcę, a w przypadku, gdy oskarżonym jest przedsiębiorca lub niebędący pracownikiem członek organu zarządzającego przedsiębiorcy, na jego wniosek - zarządzającego przedsiębiorstwem</a:t>
            </a:r>
            <a:r>
              <a:rPr lang="pl-PL" dirty="0" smtClean="0"/>
              <a:t>,</a:t>
            </a:r>
          </a:p>
          <a:p>
            <a:r>
              <a:rPr lang="pl-PL" b="1" dirty="0" smtClean="0"/>
              <a:t>sąd </a:t>
            </a:r>
            <a:r>
              <a:rPr lang="pl-PL" b="1" dirty="0"/>
              <a:t>opiekuńczy</a:t>
            </a:r>
            <a:r>
              <a:rPr lang="pl-PL" dirty="0"/>
              <a:t>, jeżeli zachodzi potrzeba zapewnienia opieki nad dziećmi aresztowanego, </a:t>
            </a:r>
            <a:r>
              <a:rPr lang="pl-PL" b="1" dirty="0"/>
              <a:t>organ opieki społecznej</a:t>
            </a:r>
            <a:r>
              <a:rPr lang="pl-PL" dirty="0"/>
              <a:t>, jeżeli zachodzi potrzeba roztoczenia opieki nad osobą niedołężną lub chorą, którą aresztowany się opiekował;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S</a:t>
            </a:r>
            <a:r>
              <a:rPr lang="pl-PL" dirty="0" smtClean="0"/>
              <a:t>ąd </a:t>
            </a:r>
            <a:r>
              <a:rPr lang="pl-PL" dirty="0"/>
              <a:t>obowiązany jest </a:t>
            </a:r>
            <a:r>
              <a:rPr lang="pl-PL" b="1" dirty="0"/>
              <a:t>przedsięwziąć czynności niezbędne do ochrony mienia i mieszkania aresztowaneg</a:t>
            </a:r>
            <a:r>
              <a:rPr lang="pl-PL" dirty="0"/>
              <a:t>o. O poczynionych wystąpieniach i wydanych zarządzeniach należy powiadomić tymczasowo aresztowanego.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25960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czas stosowania tymczasowego aresztowania- art. 263 k.p.k.</a:t>
            </a:r>
          </a:p>
          <a:p>
            <a:endParaRPr lang="pl-PL" dirty="0"/>
          </a:p>
          <a:p>
            <a:r>
              <a:rPr lang="pl-PL" dirty="0" smtClean="0"/>
              <a:t>podstawowy termin- </a:t>
            </a:r>
            <a:r>
              <a:rPr lang="pl-PL" b="1" dirty="0" smtClean="0"/>
              <a:t>nie dłuższy niż 3 miesiące</a:t>
            </a:r>
          </a:p>
          <a:p>
            <a:endParaRPr lang="pl-PL" b="1" dirty="0"/>
          </a:p>
          <a:p>
            <a:r>
              <a:rPr lang="pl-PL" dirty="0"/>
              <a:t>każde </a:t>
            </a:r>
            <a:r>
              <a:rPr lang="pl-PL" b="1" dirty="0"/>
              <a:t>postanowienie</a:t>
            </a:r>
            <a:r>
              <a:rPr lang="pl-PL" dirty="0"/>
              <a:t> o zastosowaniu tymczasowego aresztowania musi wskazywać </a:t>
            </a:r>
            <a:r>
              <a:rPr lang="pl-PL" b="1" dirty="0"/>
              <a:t>czas jego trwania </a:t>
            </a:r>
            <a:r>
              <a:rPr lang="pl-PL" dirty="0"/>
              <a:t>i jego </a:t>
            </a:r>
            <a:r>
              <a:rPr lang="pl-PL" b="1" dirty="0"/>
              <a:t>termin końcowy </a:t>
            </a:r>
            <a:r>
              <a:rPr lang="pl-PL" dirty="0"/>
              <a:t>(dokładna </a:t>
            </a:r>
            <a:r>
              <a:rPr lang="pl-PL" dirty="0" smtClean="0"/>
              <a:t>data)</a:t>
            </a:r>
          </a:p>
          <a:p>
            <a:endParaRPr lang="pl-PL" b="1" dirty="0"/>
          </a:p>
          <a:p>
            <a:r>
              <a:rPr lang="pl-PL" dirty="0" smtClean="0"/>
              <a:t>art. 265 k.p.k.- </a:t>
            </a:r>
            <a:r>
              <a:rPr lang="pl-PL" b="1" dirty="0" smtClean="0"/>
              <a:t>okres tymczasowego aresztowania liczy się od dnia zatrzymania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5852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Poręczenie:</a:t>
            </a:r>
            <a:endParaRPr lang="pl-PL" b="1" dirty="0" smtClean="0"/>
          </a:p>
          <a:p>
            <a:r>
              <a:rPr lang="pl-PL" dirty="0"/>
              <a:t>poręczenie </a:t>
            </a:r>
            <a:r>
              <a:rPr lang="pl-PL" b="1" dirty="0"/>
              <a:t>majątkowe</a:t>
            </a:r>
          </a:p>
          <a:p>
            <a:r>
              <a:rPr lang="pl-PL" dirty="0"/>
              <a:t>poręczenie </a:t>
            </a:r>
            <a:r>
              <a:rPr lang="pl-PL" b="1" dirty="0"/>
              <a:t>społeczne</a:t>
            </a:r>
            <a:r>
              <a:rPr lang="pl-PL" dirty="0"/>
              <a:t> </a:t>
            </a:r>
          </a:p>
          <a:p>
            <a:r>
              <a:rPr lang="pl-PL" dirty="0"/>
              <a:t>poręczenie </a:t>
            </a:r>
            <a:r>
              <a:rPr lang="pl-PL" b="1" dirty="0"/>
              <a:t>osoby godnej zaufania </a:t>
            </a:r>
            <a:endParaRPr lang="pl-PL" b="1" dirty="0" smtClean="0"/>
          </a:p>
          <a:p>
            <a:endParaRPr lang="pl-PL" b="1" dirty="0"/>
          </a:p>
          <a:p>
            <a:pPr marL="109728" indent="0">
              <a:buNone/>
            </a:pPr>
            <a:r>
              <a:rPr lang="pl-PL" b="1" dirty="0"/>
              <a:t>Poręczenie majątkowe </a:t>
            </a:r>
            <a:r>
              <a:rPr lang="pl-PL" dirty="0"/>
              <a:t>polega na zabezpieczeniu prawidłowego toku postępowania przez zapewnienie udziału oskarżonego w procesie za pomocą wartości majątkowych złożonych przez oskarżonego lub inną osobę oraz groźby ich przepadku w razie ucieczki lub ukrycia się oskarżonego albo utrudniania postępowania w inny </a:t>
            </a:r>
            <a:r>
              <a:rPr lang="pl-PL" dirty="0" smtClean="0"/>
              <a:t>sposób.</a:t>
            </a:r>
          </a:p>
          <a:p>
            <a:pPr marL="109728" indent="0">
              <a:buNone/>
            </a:pPr>
            <a:r>
              <a:rPr lang="pl-PL" dirty="0" smtClean="0"/>
              <a:t>art. 266 k.p.k.</a:t>
            </a: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30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/>
              <a:t>Poręczenie społeczne </a:t>
            </a:r>
            <a:r>
              <a:rPr lang="pl-PL" dirty="0"/>
              <a:t>polega na zapewnieniu przez jeden z podmiotów, wskazanych w art. 271§1 KPK, że oskarżony stawi się na każde wezwanie i nie będzie w sposób bezprawny utrudniał postępowania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b="1" dirty="0"/>
              <a:t>Poręczenie osoby godnej zaufania</a:t>
            </a:r>
            <a:r>
              <a:rPr lang="pl-PL" dirty="0"/>
              <a:t>, zwane poręczeniem indywidualnym, osobistym lub honorowym polega na zagwarantowaniu swoim autorytetem, że oskarżony stawi się na każde wezwanie i nie będzie w sposób bezprawny utrudniał postępowania (art. 272 KPK).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34006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Dozór:</a:t>
            </a:r>
          </a:p>
          <a:p>
            <a:r>
              <a:rPr lang="pl-PL" b="1" dirty="0" smtClean="0"/>
              <a:t>zwykły- </a:t>
            </a:r>
            <a:r>
              <a:rPr lang="pl-PL" dirty="0" smtClean="0"/>
              <a:t>polega </a:t>
            </a:r>
            <a:r>
              <a:rPr lang="pl-PL" dirty="0"/>
              <a:t>na ograniczeniu wolności osobistej oskarżonego, jego wolności komunikowania się i wolności poruszania się, w sposób określony w postanowieniu wydanym </a:t>
            </a:r>
            <a:r>
              <a:rPr lang="pl-PL" dirty="0" smtClean="0"/>
              <a:t>organ, np. obowiązek zgłaszania </a:t>
            </a:r>
            <a:r>
              <a:rPr lang="pl-PL" dirty="0"/>
              <a:t>się do organu dozorującego w określonych odstępach </a:t>
            </a:r>
            <a:r>
              <a:rPr lang="pl-PL" dirty="0" smtClean="0"/>
              <a:t>czasu</a:t>
            </a:r>
          </a:p>
          <a:p>
            <a:pPr marL="109728" indent="0">
              <a:buNone/>
            </a:pPr>
            <a:endParaRPr lang="pl-PL" b="1" dirty="0" smtClean="0"/>
          </a:p>
          <a:p>
            <a:r>
              <a:rPr lang="pl-PL" b="1" dirty="0" smtClean="0"/>
              <a:t>warunkowy- </a:t>
            </a:r>
            <a:r>
              <a:rPr lang="pl-PL" dirty="0"/>
              <a:t>polega na opuszczeniu w wyznaczonym terminie przez oskarżonego lokalu zajmowanego wspólnie z pokrzywdzonym oraz określenia miejsca swojego pobytu, dzięki czemu można odstąpić od tymczasowego </a:t>
            </a:r>
            <a:r>
              <a:rPr lang="pl-PL" dirty="0" smtClean="0"/>
              <a:t>aresztowania; stosuje się </a:t>
            </a:r>
            <a:r>
              <a:rPr lang="pl-PL" b="1" dirty="0" smtClean="0"/>
              <a:t>zamiast tymczasowego aresztowania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17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239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Podział doktrynalny (prof. Waltoś)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Zatrzymanie </a:t>
            </a:r>
          </a:p>
          <a:p>
            <a:r>
              <a:rPr lang="pl-PL" dirty="0" smtClean="0"/>
              <a:t>Środki zapobiegawcze</a:t>
            </a:r>
          </a:p>
          <a:p>
            <a:r>
              <a:rPr lang="pl-PL" dirty="0" smtClean="0"/>
              <a:t>Środki wymuszające spełnienie obowiązków procesowych</a:t>
            </a:r>
          </a:p>
          <a:p>
            <a:r>
              <a:rPr lang="pl-PL" dirty="0" smtClean="0"/>
              <a:t>Środki wymuszające zachowanie porządku w czasie rozprawy</a:t>
            </a:r>
          </a:p>
          <a:p>
            <a:r>
              <a:rPr lang="pl-PL" dirty="0" smtClean="0"/>
              <a:t>Zabezpieczenie majątkowe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Katalog środków przymusu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1832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dirty="0"/>
              <a:t>N</a:t>
            </a:r>
            <a:r>
              <a:rPr lang="pl-PL" b="1" dirty="0" smtClean="0"/>
              <a:t>akaz opuszczenia lokalu zajmowanego wspólnie z pokrzywdzonym </a:t>
            </a:r>
            <a:r>
              <a:rPr lang="pl-PL" dirty="0" smtClean="0"/>
              <a:t>(art. 275a k.p.k.)</a:t>
            </a:r>
            <a:endParaRPr lang="pl-PL" b="1" dirty="0" smtClean="0"/>
          </a:p>
          <a:p>
            <a:pPr marL="109728" indent="0">
              <a:buNone/>
            </a:pPr>
            <a:endParaRPr lang="pl-PL" b="1" dirty="0" smtClean="0"/>
          </a:p>
          <a:p>
            <a:r>
              <a:rPr lang="pl-PL" dirty="0"/>
              <a:t>stosowany jest w celu zapobiegnięcia popełnieniu przez oskarżonego przestępstwa z użyciem przemocy wobec osoby wspólnie z nim zamieszkującej.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s</a:t>
            </a:r>
            <a:r>
              <a:rPr lang="pl-PL" dirty="0" smtClean="0"/>
              <a:t>pełnia funkcję </a:t>
            </a:r>
            <a:r>
              <a:rPr lang="pl-PL" dirty="0"/>
              <a:t>ochronną, gdyż jego celem nie jest zabezpieczenie prawidłowego toku postępowania.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08914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zawieszenie w wykonywaniu czynności służbowych lub wykonywaniu zawodu lub ubiegania się o zamówienia </a:t>
            </a:r>
            <a:r>
              <a:rPr lang="pl-PL" b="1" dirty="0" smtClean="0"/>
              <a:t>publiczne</a:t>
            </a:r>
          </a:p>
          <a:p>
            <a:endParaRPr lang="pl-PL" dirty="0"/>
          </a:p>
          <a:p>
            <a:r>
              <a:rPr lang="pl-PL" b="1" dirty="0"/>
              <a:t>zakaz opuszczania </a:t>
            </a:r>
            <a:r>
              <a:rPr lang="pl-PL" b="1" dirty="0" smtClean="0"/>
              <a:t>kraju </a:t>
            </a:r>
            <a:r>
              <a:rPr lang="pl-PL" dirty="0" smtClean="0"/>
              <a:t>(może być połączony z zatrzymaniem paszportu lub innego dokumentu, lub zakazem wydania takiego dokumentu</a:t>
            </a:r>
            <a:endParaRPr lang="pl-PL" dirty="0"/>
          </a:p>
          <a:p>
            <a:pPr marL="109728" indent="0">
              <a:buNone/>
            </a:pP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zapobiegawcze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8391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art. 278 k.p.k.- jeżeli </a:t>
            </a:r>
            <a:r>
              <a:rPr lang="pl-PL" b="1" dirty="0" smtClean="0"/>
              <a:t>miejsce pobytu oskarżonego lub osoby podejrzanej nie jest znane, </a:t>
            </a:r>
            <a:r>
              <a:rPr lang="pl-PL" dirty="0" smtClean="0"/>
              <a:t>zarządza się jego </a:t>
            </a:r>
            <a:r>
              <a:rPr lang="pl-PL" b="1" dirty="0" smtClean="0"/>
              <a:t>poszukiwanie;</a:t>
            </a:r>
          </a:p>
          <a:p>
            <a:pPr marL="109728" indent="0">
              <a:buNone/>
            </a:pPr>
            <a:endParaRPr lang="pl-PL" b="1" dirty="0" smtClean="0"/>
          </a:p>
          <a:p>
            <a:r>
              <a:rPr lang="pl-PL" dirty="0" smtClean="0"/>
              <a:t>Wydanie </a:t>
            </a:r>
            <a:r>
              <a:rPr lang="pl-PL" dirty="0"/>
              <a:t>postanowienia o poszukiwaniu oskarżonego </a:t>
            </a:r>
            <a:r>
              <a:rPr lang="pl-PL" b="1" dirty="0"/>
              <a:t>listem gończym </a:t>
            </a:r>
            <a:r>
              <a:rPr lang="pl-PL" dirty="0"/>
              <a:t>wymaga łącznego spełnienia </a:t>
            </a:r>
            <a:r>
              <a:rPr lang="pl-PL" b="1" dirty="0"/>
              <a:t>dwóch przesłanek</a:t>
            </a:r>
            <a:r>
              <a:rPr lang="pl-PL" dirty="0"/>
              <a:t>: </a:t>
            </a:r>
          </a:p>
          <a:p>
            <a:pPr marL="109728" indent="0">
              <a:buNone/>
            </a:pPr>
            <a:r>
              <a:rPr lang="pl-PL" dirty="0"/>
              <a:t>1. tymczasowego aresztowania osoby ściganej lub skazanie jej prawomocnym wyrokiem, </a:t>
            </a:r>
          </a:p>
          <a:p>
            <a:pPr marL="109728" indent="0">
              <a:buNone/>
            </a:pPr>
            <a:r>
              <a:rPr lang="pl-PL" dirty="0"/>
              <a:t>2. ukrywania się oskarżonego lub skazanego (art. 279§1 KPK</a:t>
            </a:r>
            <a:r>
              <a:rPr lang="pl-PL" dirty="0" smtClean="0"/>
              <a:t>).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Poszukiwanie oskarżonego i list gończy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8391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0998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/>
              <a:t>List żelazny </a:t>
            </a:r>
            <a:r>
              <a:rPr lang="pl-PL" dirty="0"/>
              <a:t>stanowi swoistą umowę zawartą pomiędzy właściwym miejscowo sądem okręgowym a oskarżonym przebywającym za granicą, że stawi się on do sądu lub do prokuratora w oznaczonym terminie, w zamian za co będzie odpowiadać z wolnej stopy.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art. 281 k.p.k.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List żelazny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8391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/>
              <a:t>Kary porządkowe występują w postaci:</a:t>
            </a:r>
            <a:endParaRPr lang="pl-PL" dirty="0"/>
          </a:p>
          <a:p>
            <a:pPr lvl="0"/>
            <a:r>
              <a:rPr lang="pl-PL" dirty="0"/>
              <a:t>kary pieniężnej w wysokości do 3.000 zł,</a:t>
            </a:r>
          </a:p>
          <a:p>
            <a:pPr lvl="0"/>
            <a:r>
              <a:rPr lang="pl-PL" dirty="0"/>
              <a:t>zatrzymania i przymusowego doprowadzenia świadka,</a:t>
            </a:r>
          </a:p>
          <a:p>
            <a:pPr lvl="0"/>
            <a:r>
              <a:rPr lang="pl-PL" dirty="0"/>
              <a:t>aresztowania na czas nieprzekraczający 30 dni,</a:t>
            </a:r>
          </a:p>
          <a:p>
            <a:pPr lvl="0"/>
            <a:r>
              <a:rPr lang="pl-PL" dirty="0"/>
              <a:t>wniosku o pociągnięcie do odpowiedzialności dyscyplinarnej żołnierza w czynnej służbie,</a:t>
            </a:r>
          </a:p>
          <a:p>
            <a:pPr lvl="0"/>
            <a:r>
              <a:rPr lang="pl-PL" dirty="0"/>
              <a:t>obciążenia kosztami postępowania spowodowanymi niewykonaniem obowiązków wymienionych w art. 285§1 i 1a KPK lub art. 287§1 KPK.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Kary porządkowe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71636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Przewodniczący </a:t>
            </a:r>
            <a:r>
              <a:rPr lang="pl-PL" dirty="0"/>
              <a:t>może wydalić na pewien czas oskarżonego </a:t>
            </a:r>
            <a:r>
              <a:rPr lang="pl-PL" dirty="0" smtClean="0"/>
              <a:t>z </a:t>
            </a:r>
            <a:r>
              <a:rPr lang="pl-PL" dirty="0"/>
              <a:t>sali rozpraw, jeżeli wcześniejsze upomnienie było nieskuteczne (art. </a:t>
            </a:r>
            <a:r>
              <a:rPr lang="pl-PL" dirty="0" smtClean="0"/>
              <a:t>375 § 1k.p.k.)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Środki wymuszające zachowanie porządku w czasie rozprawy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6836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/>
              <a:t>w razie naruszenia powagi, spokoju lub porządku czynności sądowych albo ubliżenia sądowi, innemu organowi państwowemu lub osobom biorącym udział w sprawie – ukarać winnego karą porządkową grzywny w wysokości do 10.000 zł. lub karą pozbawienia wolności do 14 dni (art. 49 ust. 1 USPU</a:t>
            </a:r>
            <a:r>
              <a:rPr lang="pl-PL" dirty="0" smtClean="0"/>
              <a:t>),</a:t>
            </a:r>
          </a:p>
          <a:p>
            <a:pPr marL="109728" lvl="0" indent="0">
              <a:buNone/>
            </a:pPr>
            <a:endParaRPr lang="pl-PL" dirty="0"/>
          </a:p>
          <a:p>
            <a:pPr lvl="0"/>
            <a:r>
              <a:rPr lang="pl-PL" dirty="0"/>
              <a:t>wydalić z sali rozpraw osobę biorąca udział w sprawie, gdy mimo uprzedzenia o skutkach prawnych jej nieobecności przy czynnościach sądowych nadal zachowuje się niewłaściwie (art. 48 ust. 2 USPU</a:t>
            </a:r>
            <a:r>
              <a:rPr lang="pl-PL" dirty="0" smtClean="0"/>
              <a:t>),</a:t>
            </a:r>
          </a:p>
          <a:p>
            <a:pPr marL="109728" lvl="0" indent="0">
              <a:buNone/>
            </a:pPr>
            <a:endParaRPr lang="pl-PL" dirty="0"/>
          </a:p>
          <a:p>
            <a:pPr lvl="0"/>
            <a:r>
              <a:rPr lang="pl-PL" dirty="0"/>
              <a:t>wydalić z sali publiczność z powodu jej niewłaściwego zachowania (art. 48 ust. 3 USOU).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Środki wymuszające zachowanie porządku w czasie rozprawy</a:t>
            </a:r>
          </a:p>
        </p:txBody>
      </p:sp>
    </p:spTree>
    <p:extLst>
      <p:ext uri="{BB962C8B-B14F-4D97-AF65-F5344CB8AC3E}">
        <p14:creationId xmlns:p14="http://schemas.microsoft.com/office/powerpoint/2010/main" val="22519962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171808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/>
              <a:t>Zabezpieczenie majątkowe </a:t>
            </a:r>
            <a:r>
              <a:rPr lang="pl-PL" dirty="0"/>
              <a:t>stanowi środek przymusu mający na celu zabezpieczenie wykonania przyszłego orzeczenia sądu w zakresie kary grzywny, świadczenia pieniężnego, przepadku, środków kompensacyjnych, kosztów sądowych.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Zabezpieczenie majątkowe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9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Zatrzymanie</a:t>
            </a:r>
            <a:r>
              <a:rPr lang="pl-PL" dirty="0" smtClean="0"/>
              <a:t>- krótkotrwałe pozbawienie wolności osoby podejrzanej lub podejrzanego przez uprawniony organ postępowania, w celu zabezpieczenie prawidłowego toku postępowania lub przeprowadzenia postępowania przyspieszonego.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2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6038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Zatrzymanie </a:t>
            </a:r>
            <a:r>
              <a:rPr lang="pl-PL" b="1" dirty="0" smtClean="0"/>
              <a:t>procesowe:</a:t>
            </a:r>
          </a:p>
          <a:p>
            <a:pPr marL="109728" indent="0">
              <a:buNone/>
            </a:pPr>
            <a:endParaRPr lang="pl-PL" b="1" dirty="0" smtClean="0"/>
          </a:p>
          <a:p>
            <a:r>
              <a:rPr lang="pl-PL" dirty="0" smtClean="0"/>
              <a:t>Ujęcie obywatelskie</a:t>
            </a:r>
          </a:p>
          <a:p>
            <a:r>
              <a:rPr lang="pl-PL" dirty="0" smtClean="0"/>
              <a:t>Zatrzymanie właściwe</a:t>
            </a:r>
          </a:p>
          <a:p>
            <a:r>
              <a:rPr lang="pl-PL" dirty="0" smtClean="0"/>
              <a:t>Zatrzymanie prokuratorskie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026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11256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/>
              <a:t>Zatrzymanie </a:t>
            </a:r>
            <a:r>
              <a:rPr lang="pl-PL" b="1" dirty="0"/>
              <a:t>pozaprocesowe </a:t>
            </a:r>
            <a:r>
              <a:rPr lang="pl-PL" dirty="0"/>
              <a:t>(nie służy realizacji celów procesu):</a:t>
            </a:r>
          </a:p>
          <a:p>
            <a:r>
              <a:rPr lang="pl-PL" dirty="0"/>
              <a:t>Zatrzymanie </a:t>
            </a:r>
            <a:r>
              <a:rPr lang="pl-PL" b="1" dirty="0" smtClean="0"/>
              <a:t>penitencjarne</a:t>
            </a:r>
            <a:r>
              <a:rPr lang="pl-PL" dirty="0"/>
              <a:t> </a:t>
            </a:r>
            <a:r>
              <a:rPr lang="pl-PL" dirty="0" smtClean="0"/>
              <a:t>(art</a:t>
            </a:r>
            <a:r>
              <a:rPr lang="pl-PL" dirty="0"/>
              <a:t>. 15 ust. 1 pkt. 2a ustawy o Policji) – jeżeli osoba pozbawiona wolności, która za zezwoleniem organu opuściła areszt śledczy lub zakład karny i w wyznaczonym terminie do niego nie powróciła </a:t>
            </a:r>
          </a:p>
          <a:p>
            <a:r>
              <a:rPr lang="pl-PL" dirty="0"/>
              <a:t>Zatrzymanie </a:t>
            </a:r>
            <a:r>
              <a:rPr lang="pl-PL" b="1" dirty="0" smtClean="0"/>
              <a:t>porządkowe </a:t>
            </a:r>
            <a:r>
              <a:rPr lang="pl-PL" dirty="0" smtClean="0"/>
              <a:t>(art</a:t>
            </a:r>
            <a:r>
              <a:rPr lang="pl-PL" dirty="0"/>
              <a:t>. 15 ust. 1 pkt. 3 ustawy o Policji) - zatrzymanie osób stwarzających w sposób </a:t>
            </a:r>
            <a:r>
              <a:rPr lang="pl-PL" dirty="0" smtClean="0"/>
              <a:t>oczywisty bezpośrednie </a:t>
            </a:r>
            <a:r>
              <a:rPr lang="pl-PL" dirty="0"/>
              <a:t>zagrożenie dla życia lub zdrowia ludzkiego albo mienia; </a:t>
            </a:r>
            <a:endParaRPr lang="pl-PL" dirty="0" smtClean="0"/>
          </a:p>
          <a:p>
            <a:r>
              <a:rPr lang="pl-PL" dirty="0" smtClean="0"/>
              <a:t>zatrzymanie </a:t>
            </a:r>
            <a:r>
              <a:rPr lang="pl-PL" b="1" dirty="0"/>
              <a:t>administracyjne</a:t>
            </a:r>
            <a:r>
              <a:rPr lang="pl-PL" dirty="0"/>
              <a:t> (art. 40 ust. 1 i 3 ustawy z 26 października 1982 r. o wychowaniu w trzeźwości </a:t>
            </a:r>
            <a:r>
              <a:rPr lang="pl-PL" dirty="0" smtClean="0"/>
              <a:t>i przeciwdziałaniu </a:t>
            </a:r>
            <a:r>
              <a:rPr lang="pl-PL" dirty="0"/>
              <a:t>alkoholizmowi) – dot. osób w </a:t>
            </a:r>
            <a:r>
              <a:rPr lang="pl-PL" dirty="0" smtClean="0"/>
              <a:t>stanie nietrzeźwości</a:t>
            </a:r>
            <a:r>
              <a:rPr lang="pl-PL" dirty="0"/>
              <a:t>, które swoim zachowaniem daje powód do zgorszenia w miejscu publicznym, znajdują się w okolicznościach zagrażających ich życiu lub zdrowiu albo zagrażających życiu lub zdrowiu innych osób; mogą zostać doprowadzone np. do izby wytrzeźwień aż do wytrzeźwienia, nie dłużej jednak niż 24 godziny,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0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b="1" dirty="0" smtClean="0"/>
              <a:t>Ujęcie obywatelskie </a:t>
            </a:r>
            <a:r>
              <a:rPr lang="pl-PL" dirty="0" smtClean="0"/>
              <a:t>jest możliwe, gdy fakt popełnienia przestępstwa lub jego usiłowania jest oczywisty.</a:t>
            </a:r>
          </a:p>
          <a:p>
            <a:pPr>
              <a:buFont typeface="Wingdings" pitchFamily="2" charset="2"/>
              <a:buChar char="Ø"/>
            </a:pPr>
            <a:endParaRPr lang="pl-PL" b="1" dirty="0" smtClean="0"/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Art. 243 k.p.k.</a:t>
            </a:r>
          </a:p>
          <a:p>
            <a:pPr marL="109728" indent="0">
              <a:buNone/>
            </a:pPr>
            <a:endParaRPr lang="pl-PL" b="1" dirty="0"/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Ujęcie </a:t>
            </a:r>
            <a:r>
              <a:rPr lang="pl-PL" dirty="0" smtClean="0"/>
              <a:t>polega na schwytaniu sprawcy na gorącym uczynku przestępstwa lub w pościgu podjętym bezpośrednio po popełnieniu przestępstwa. 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581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b="1" dirty="0" smtClean="0"/>
              <a:t>Prawo ujęcia </a:t>
            </a:r>
            <a:r>
              <a:rPr lang="pl-PL" dirty="0" smtClean="0"/>
              <a:t>przysługuje pod warunkiem, że zachodzi przesłanka:</a:t>
            </a:r>
          </a:p>
          <a:p>
            <a:r>
              <a:rPr lang="pl-PL" dirty="0"/>
              <a:t>i</a:t>
            </a:r>
            <a:r>
              <a:rPr lang="pl-PL" dirty="0" smtClean="0"/>
              <a:t>stnienia obawy ukrycia się tej osoby,</a:t>
            </a:r>
          </a:p>
          <a:p>
            <a:r>
              <a:rPr lang="pl-PL" dirty="0"/>
              <a:t>b</a:t>
            </a:r>
            <a:r>
              <a:rPr lang="pl-PL" dirty="0" smtClean="0"/>
              <a:t>raku możliwości ustalenia jej tożsamości.</a:t>
            </a:r>
          </a:p>
          <a:p>
            <a:endParaRPr lang="pl-PL" dirty="0"/>
          </a:p>
          <a:p>
            <a:r>
              <a:rPr lang="pl-PL" dirty="0"/>
              <a:t>Osobę ujętą należy </a:t>
            </a:r>
            <a:r>
              <a:rPr lang="pl-PL" b="1" dirty="0"/>
              <a:t>niezwłocznie przekazać Policji</a:t>
            </a:r>
            <a:r>
              <a:rPr lang="pl-PL" dirty="0"/>
              <a:t>. Niezwłocznie, czyli tak szybko jak to jest możliwe w odniesieniu do okoliczności konkretnej sprawy.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Zatrzymanie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65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2350</Words>
  <Application>Microsoft Office PowerPoint</Application>
  <PresentationFormat>On-screen Show (4:3)</PresentationFormat>
  <Paragraphs>247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Concourse</vt:lpstr>
      <vt:lpstr>Podstawy procesu karnego</vt:lpstr>
      <vt:lpstr>PowerPoint Presentation</vt:lpstr>
      <vt:lpstr>Katalog środków przymusu</vt:lpstr>
      <vt:lpstr>Katalog środków przymusu</vt:lpstr>
      <vt:lpstr>Zatrzymanie</vt:lpstr>
      <vt:lpstr>Zatrzymanie</vt:lpstr>
      <vt:lpstr>Zatrzymanie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Zatrzymanie procesowe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Środki zapobiegawcze</vt:lpstr>
      <vt:lpstr>Poszukiwanie oskarżonego i list gończy</vt:lpstr>
      <vt:lpstr>List żelazny</vt:lpstr>
      <vt:lpstr>Kary porządkowe</vt:lpstr>
      <vt:lpstr>Środki wymuszające zachowanie porządku w czasie rozprawy</vt:lpstr>
      <vt:lpstr>Środki wymuszające zachowanie porządku w czasie rozprawy</vt:lpstr>
      <vt:lpstr>Zabezpieczenie majątkowe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70</cp:revision>
  <dcterms:created xsi:type="dcterms:W3CDTF">2017-04-08T17:55:37Z</dcterms:created>
  <dcterms:modified xsi:type="dcterms:W3CDTF">2017-04-11T18:45:36Z</dcterms:modified>
</cp:coreProperties>
</file>