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9DDA7-66E5-4AF9-AC85-47C89F9E9A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6EC1753-F3BC-4F01-B001-4E0FF11C3EE1}">
      <dgm:prSet phldrT="[Text]"/>
      <dgm:spPr/>
      <dgm:t>
        <a:bodyPr/>
        <a:lstStyle/>
        <a:p>
          <a:r>
            <a:rPr lang="pl-PL" dirty="0" smtClean="0"/>
            <a:t>Postępowanie przygotowawcze</a:t>
          </a:r>
          <a:endParaRPr lang="pl-PL" dirty="0"/>
        </a:p>
      </dgm:t>
    </dgm:pt>
    <dgm:pt modelId="{8367CA5C-F17B-48E3-A5C7-6E91DECAA799}" type="parTrans" cxnId="{C070D91F-95D3-42F0-983F-81743436D407}">
      <dgm:prSet/>
      <dgm:spPr/>
      <dgm:t>
        <a:bodyPr/>
        <a:lstStyle/>
        <a:p>
          <a:endParaRPr lang="pl-PL"/>
        </a:p>
      </dgm:t>
    </dgm:pt>
    <dgm:pt modelId="{FEC33FB2-7D17-46ED-B3F3-0DA7883864B1}" type="sibTrans" cxnId="{C070D91F-95D3-42F0-983F-81743436D407}">
      <dgm:prSet/>
      <dgm:spPr/>
      <dgm:t>
        <a:bodyPr/>
        <a:lstStyle/>
        <a:p>
          <a:endParaRPr lang="pl-PL"/>
        </a:p>
      </dgm:t>
    </dgm:pt>
    <dgm:pt modelId="{9BEE255E-B6A2-45BB-AF2C-5FBFC845E3AA}">
      <dgm:prSet phldrT="[Text]"/>
      <dgm:spPr/>
      <dgm:t>
        <a:bodyPr/>
        <a:lstStyle/>
        <a:p>
          <a:r>
            <a:rPr lang="pl-PL" dirty="0" smtClean="0"/>
            <a:t>Postępowanie sądowe</a:t>
          </a:r>
          <a:endParaRPr lang="pl-PL" dirty="0"/>
        </a:p>
      </dgm:t>
    </dgm:pt>
    <dgm:pt modelId="{3E14778C-A10C-4F9A-A747-36F554F00E45}" type="parTrans" cxnId="{9B5B112A-6284-41CF-A385-177EEDDBDCCD}">
      <dgm:prSet/>
      <dgm:spPr/>
      <dgm:t>
        <a:bodyPr/>
        <a:lstStyle/>
        <a:p>
          <a:endParaRPr lang="pl-PL"/>
        </a:p>
      </dgm:t>
    </dgm:pt>
    <dgm:pt modelId="{1741428A-DDCC-46FF-867B-83E261F807E9}" type="sibTrans" cxnId="{9B5B112A-6284-41CF-A385-177EEDDBDCCD}">
      <dgm:prSet/>
      <dgm:spPr/>
      <dgm:t>
        <a:bodyPr/>
        <a:lstStyle/>
        <a:p>
          <a:endParaRPr lang="pl-PL"/>
        </a:p>
      </dgm:t>
    </dgm:pt>
    <dgm:pt modelId="{A16BB9F1-15B5-4BAE-9C28-F2C8652FB5F4}">
      <dgm:prSet phldrT="[Text]"/>
      <dgm:spPr/>
      <dgm:t>
        <a:bodyPr/>
        <a:lstStyle/>
        <a:p>
          <a:r>
            <a:rPr lang="pl-PL" dirty="0" smtClean="0"/>
            <a:t>Postępowanie odwoławcze</a:t>
          </a:r>
          <a:endParaRPr lang="pl-PL" dirty="0"/>
        </a:p>
      </dgm:t>
    </dgm:pt>
    <dgm:pt modelId="{F79007CC-40F4-4D69-A43A-5905FCF58CFE}" type="parTrans" cxnId="{D22C2910-8BF6-48B5-8E54-A9D31F84777E}">
      <dgm:prSet/>
      <dgm:spPr/>
      <dgm:t>
        <a:bodyPr/>
        <a:lstStyle/>
        <a:p>
          <a:endParaRPr lang="pl-PL"/>
        </a:p>
      </dgm:t>
    </dgm:pt>
    <dgm:pt modelId="{9B82A0EC-5A16-4C4A-A573-5571E825B250}" type="sibTrans" cxnId="{D22C2910-8BF6-48B5-8E54-A9D31F84777E}">
      <dgm:prSet/>
      <dgm:spPr/>
      <dgm:t>
        <a:bodyPr/>
        <a:lstStyle/>
        <a:p>
          <a:endParaRPr lang="pl-PL"/>
        </a:p>
      </dgm:t>
    </dgm:pt>
    <dgm:pt modelId="{B1663656-FAD2-4F36-8E2D-1DF7FAA5DF5C}" type="pres">
      <dgm:prSet presAssocID="{BB09DDA7-66E5-4AF9-AC85-47C89F9E9A92}" presName="CompostProcess" presStyleCnt="0">
        <dgm:presLayoutVars>
          <dgm:dir/>
          <dgm:resizeHandles val="exact"/>
        </dgm:presLayoutVars>
      </dgm:prSet>
      <dgm:spPr/>
    </dgm:pt>
    <dgm:pt modelId="{4FA4B04E-BED9-4A3F-B459-60B7F4DDF8CB}" type="pres">
      <dgm:prSet presAssocID="{BB09DDA7-66E5-4AF9-AC85-47C89F9E9A92}" presName="arrow" presStyleLbl="bgShp" presStyleIdx="0" presStyleCnt="1"/>
      <dgm:spPr/>
    </dgm:pt>
    <dgm:pt modelId="{E879FAFC-73D4-4A25-BAD5-B42C52CE716B}" type="pres">
      <dgm:prSet presAssocID="{BB09DDA7-66E5-4AF9-AC85-47C89F9E9A92}" presName="linearProcess" presStyleCnt="0"/>
      <dgm:spPr/>
    </dgm:pt>
    <dgm:pt modelId="{C2FBE65A-8061-48DE-A9B9-374BF9E96229}" type="pres">
      <dgm:prSet presAssocID="{66EC1753-F3BC-4F01-B001-4E0FF11C3EE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AF42DB-9382-4216-86C5-4E274014EA30}" type="pres">
      <dgm:prSet presAssocID="{FEC33FB2-7D17-46ED-B3F3-0DA7883864B1}" presName="sibTrans" presStyleCnt="0"/>
      <dgm:spPr/>
    </dgm:pt>
    <dgm:pt modelId="{088B1630-A0F5-482D-BCC5-FC189DE03ED1}" type="pres">
      <dgm:prSet presAssocID="{9BEE255E-B6A2-45BB-AF2C-5FBFC845E3A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8BAD11-A5DC-431C-AA68-31114CE4E1B5}" type="pres">
      <dgm:prSet presAssocID="{1741428A-DDCC-46FF-867B-83E261F807E9}" presName="sibTrans" presStyleCnt="0"/>
      <dgm:spPr/>
    </dgm:pt>
    <dgm:pt modelId="{60AEC64A-E660-4CC8-A8A7-713415176889}" type="pres">
      <dgm:prSet presAssocID="{A16BB9F1-15B5-4BAE-9C28-F2C8652FB5F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2C2910-8BF6-48B5-8E54-A9D31F84777E}" srcId="{BB09DDA7-66E5-4AF9-AC85-47C89F9E9A92}" destId="{A16BB9F1-15B5-4BAE-9C28-F2C8652FB5F4}" srcOrd="2" destOrd="0" parTransId="{F79007CC-40F4-4D69-A43A-5905FCF58CFE}" sibTransId="{9B82A0EC-5A16-4C4A-A573-5571E825B250}"/>
    <dgm:cxn modelId="{00D1CA03-312E-4668-BD0A-7C461C482F21}" type="presOf" srcId="{A16BB9F1-15B5-4BAE-9C28-F2C8652FB5F4}" destId="{60AEC64A-E660-4CC8-A8A7-713415176889}" srcOrd="0" destOrd="0" presId="urn:microsoft.com/office/officeart/2005/8/layout/hProcess9"/>
    <dgm:cxn modelId="{4E16497D-31F2-4E4B-9AE3-4578A92E6794}" type="presOf" srcId="{66EC1753-F3BC-4F01-B001-4E0FF11C3EE1}" destId="{C2FBE65A-8061-48DE-A9B9-374BF9E96229}" srcOrd="0" destOrd="0" presId="urn:microsoft.com/office/officeart/2005/8/layout/hProcess9"/>
    <dgm:cxn modelId="{1637A855-2FD2-41E3-B3F8-08C2C2392E6B}" type="presOf" srcId="{9BEE255E-B6A2-45BB-AF2C-5FBFC845E3AA}" destId="{088B1630-A0F5-482D-BCC5-FC189DE03ED1}" srcOrd="0" destOrd="0" presId="urn:microsoft.com/office/officeart/2005/8/layout/hProcess9"/>
    <dgm:cxn modelId="{C070D91F-95D3-42F0-983F-81743436D407}" srcId="{BB09DDA7-66E5-4AF9-AC85-47C89F9E9A92}" destId="{66EC1753-F3BC-4F01-B001-4E0FF11C3EE1}" srcOrd="0" destOrd="0" parTransId="{8367CA5C-F17B-48E3-A5C7-6E91DECAA799}" sibTransId="{FEC33FB2-7D17-46ED-B3F3-0DA7883864B1}"/>
    <dgm:cxn modelId="{D18FB584-B028-46FD-A599-99369337E660}" type="presOf" srcId="{BB09DDA7-66E5-4AF9-AC85-47C89F9E9A92}" destId="{B1663656-FAD2-4F36-8E2D-1DF7FAA5DF5C}" srcOrd="0" destOrd="0" presId="urn:microsoft.com/office/officeart/2005/8/layout/hProcess9"/>
    <dgm:cxn modelId="{9B5B112A-6284-41CF-A385-177EEDDBDCCD}" srcId="{BB09DDA7-66E5-4AF9-AC85-47C89F9E9A92}" destId="{9BEE255E-B6A2-45BB-AF2C-5FBFC845E3AA}" srcOrd="1" destOrd="0" parTransId="{3E14778C-A10C-4F9A-A747-36F554F00E45}" sibTransId="{1741428A-DDCC-46FF-867B-83E261F807E9}"/>
    <dgm:cxn modelId="{C3DF5364-2355-4D67-9F06-77473454EB87}" type="presParOf" srcId="{B1663656-FAD2-4F36-8E2D-1DF7FAA5DF5C}" destId="{4FA4B04E-BED9-4A3F-B459-60B7F4DDF8CB}" srcOrd="0" destOrd="0" presId="urn:microsoft.com/office/officeart/2005/8/layout/hProcess9"/>
    <dgm:cxn modelId="{9BAD963D-A077-4F63-A07B-1EE59412348C}" type="presParOf" srcId="{B1663656-FAD2-4F36-8E2D-1DF7FAA5DF5C}" destId="{E879FAFC-73D4-4A25-BAD5-B42C52CE716B}" srcOrd="1" destOrd="0" presId="urn:microsoft.com/office/officeart/2005/8/layout/hProcess9"/>
    <dgm:cxn modelId="{C5F720B7-60DB-4ECB-BC9F-462E07B8561E}" type="presParOf" srcId="{E879FAFC-73D4-4A25-BAD5-B42C52CE716B}" destId="{C2FBE65A-8061-48DE-A9B9-374BF9E96229}" srcOrd="0" destOrd="0" presId="urn:microsoft.com/office/officeart/2005/8/layout/hProcess9"/>
    <dgm:cxn modelId="{083168D3-8097-4E2A-BE28-8E8CD89A9E5C}" type="presParOf" srcId="{E879FAFC-73D4-4A25-BAD5-B42C52CE716B}" destId="{E7AF42DB-9382-4216-86C5-4E274014EA30}" srcOrd="1" destOrd="0" presId="urn:microsoft.com/office/officeart/2005/8/layout/hProcess9"/>
    <dgm:cxn modelId="{34271BC9-2938-4B36-A87D-8860D2502500}" type="presParOf" srcId="{E879FAFC-73D4-4A25-BAD5-B42C52CE716B}" destId="{088B1630-A0F5-482D-BCC5-FC189DE03ED1}" srcOrd="2" destOrd="0" presId="urn:microsoft.com/office/officeart/2005/8/layout/hProcess9"/>
    <dgm:cxn modelId="{D803F427-146B-4C73-A684-8E133C0EC97B}" type="presParOf" srcId="{E879FAFC-73D4-4A25-BAD5-B42C52CE716B}" destId="{4C8BAD11-A5DC-431C-AA68-31114CE4E1B5}" srcOrd="3" destOrd="0" presId="urn:microsoft.com/office/officeart/2005/8/layout/hProcess9"/>
    <dgm:cxn modelId="{B311D6D6-D005-40C0-8A57-0DF3B459FA1D}" type="presParOf" srcId="{E879FAFC-73D4-4A25-BAD5-B42C52CE716B}" destId="{60AEC64A-E660-4CC8-A8A7-7134151768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2F3DD-6658-47AB-83B9-C72F41360F9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F7F0F35-3AA7-4BEA-B906-CA3F0A229544}">
      <dgm:prSet phldrT="[Text]"/>
      <dgm:spPr/>
      <dgm:t>
        <a:bodyPr/>
        <a:lstStyle/>
        <a:p>
          <a:r>
            <a:rPr lang="pl-PL" dirty="0" smtClean="0"/>
            <a:t>in rem</a:t>
          </a:r>
          <a:endParaRPr lang="pl-PL" dirty="0"/>
        </a:p>
      </dgm:t>
    </dgm:pt>
    <dgm:pt modelId="{5906D7AE-FB99-4A4A-B2E6-B09797C29A15}" type="parTrans" cxnId="{1F52037C-625A-4456-82BB-C8AFD2C75732}">
      <dgm:prSet/>
      <dgm:spPr/>
      <dgm:t>
        <a:bodyPr/>
        <a:lstStyle/>
        <a:p>
          <a:endParaRPr lang="pl-PL"/>
        </a:p>
      </dgm:t>
    </dgm:pt>
    <dgm:pt modelId="{79CB440C-C771-4E1C-B344-8769C4445C90}" type="sibTrans" cxnId="{1F52037C-625A-4456-82BB-C8AFD2C75732}">
      <dgm:prSet/>
      <dgm:spPr/>
      <dgm:t>
        <a:bodyPr/>
        <a:lstStyle/>
        <a:p>
          <a:endParaRPr lang="pl-PL"/>
        </a:p>
      </dgm:t>
    </dgm:pt>
    <dgm:pt modelId="{9578B278-0FD3-495E-9E70-50D7567C39CE}">
      <dgm:prSet phldrT="[Text]"/>
      <dgm:spPr/>
      <dgm:t>
        <a:bodyPr/>
        <a:lstStyle/>
        <a:p>
          <a:r>
            <a:rPr lang="pl-PL" dirty="0" smtClean="0"/>
            <a:t>in personam</a:t>
          </a:r>
          <a:endParaRPr lang="pl-PL" dirty="0"/>
        </a:p>
      </dgm:t>
    </dgm:pt>
    <dgm:pt modelId="{A0654650-99AD-45FC-B4CA-E625332214EE}" type="parTrans" cxnId="{6A8979CD-A967-45BE-B8DC-B0359D46B67F}">
      <dgm:prSet/>
      <dgm:spPr/>
      <dgm:t>
        <a:bodyPr/>
        <a:lstStyle/>
        <a:p>
          <a:endParaRPr lang="pl-PL"/>
        </a:p>
      </dgm:t>
    </dgm:pt>
    <dgm:pt modelId="{58B75602-8537-4440-9E5A-1E77F69229F5}" type="sibTrans" cxnId="{6A8979CD-A967-45BE-B8DC-B0359D46B67F}">
      <dgm:prSet/>
      <dgm:spPr/>
      <dgm:t>
        <a:bodyPr/>
        <a:lstStyle/>
        <a:p>
          <a:endParaRPr lang="pl-PL"/>
        </a:p>
      </dgm:t>
    </dgm:pt>
    <dgm:pt modelId="{52A04FC9-5D09-4BDB-8F6F-DF82CAAD59E3}" type="pres">
      <dgm:prSet presAssocID="{4532F3DD-6658-47AB-83B9-C72F41360F90}" presName="Name0" presStyleCnt="0">
        <dgm:presLayoutVars>
          <dgm:dir/>
          <dgm:resizeHandles val="exact"/>
        </dgm:presLayoutVars>
      </dgm:prSet>
      <dgm:spPr/>
    </dgm:pt>
    <dgm:pt modelId="{DE6F8C05-E08E-4C95-BBE2-61C5C14DB419}" type="pres">
      <dgm:prSet presAssocID="{4532F3DD-6658-47AB-83B9-C72F41360F90}" presName="arrow" presStyleLbl="bgShp" presStyleIdx="0" presStyleCnt="1"/>
      <dgm:spPr/>
    </dgm:pt>
    <dgm:pt modelId="{11507E87-EF5C-464F-9DB4-5D0C89078072}" type="pres">
      <dgm:prSet presAssocID="{4532F3DD-6658-47AB-83B9-C72F41360F90}" presName="points" presStyleCnt="0"/>
      <dgm:spPr/>
    </dgm:pt>
    <dgm:pt modelId="{A4A402D9-A8B9-4A1B-9953-5AD8F2F4FB98}" type="pres">
      <dgm:prSet presAssocID="{4F7F0F35-3AA7-4BEA-B906-CA3F0A229544}" presName="compositeA" presStyleCnt="0"/>
      <dgm:spPr/>
    </dgm:pt>
    <dgm:pt modelId="{09191FC4-9276-4EFE-BA16-2809869BE95C}" type="pres">
      <dgm:prSet presAssocID="{4F7F0F35-3AA7-4BEA-B906-CA3F0A229544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B5DFE9-BAE0-4A86-A208-B8BA19A77FB7}" type="pres">
      <dgm:prSet presAssocID="{4F7F0F35-3AA7-4BEA-B906-CA3F0A229544}" presName="circleA" presStyleLbl="node1" presStyleIdx="0" presStyleCnt="2"/>
      <dgm:spPr/>
    </dgm:pt>
    <dgm:pt modelId="{7FF4057B-5BDB-45A4-9C66-083E2F0E5C2E}" type="pres">
      <dgm:prSet presAssocID="{4F7F0F35-3AA7-4BEA-B906-CA3F0A229544}" presName="spaceA" presStyleCnt="0"/>
      <dgm:spPr/>
    </dgm:pt>
    <dgm:pt modelId="{4A73CC86-D17D-45B7-A3BF-1E5CF311A267}" type="pres">
      <dgm:prSet presAssocID="{79CB440C-C771-4E1C-B344-8769C4445C90}" presName="space" presStyleCnt="0"/>
      <dgm:spPr/>
    </dgm:pt>
    <dgm:pt modelId="{C51C48C5-E6A8-4E2F-B0D0-12CBEA2FCC1F}" type="pres">
      <dgm:prSet presAssocID="{9578B278-0FD3-495E-9E70-50D7567C39CE}" presName="compositeB" presStyleCnt="0"/>
      <dgm:spPr/>
    </dgm:pt>
    <dgm:pt modelId="{5E45771A-E72D-4883-BF13-7FCF32598C9B}" type="pres">
      <dgm:prSet presAssocID="{9578B278-0FD3-495E-9E70-50D7567C39CE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A9116A-7BF0-48F6-8D4D-DA07AC55C608}" type="pres">
      <dgm:prSet presAssocID="{9578B278-0FD3-495E-9E70-50D7567C39CE}" presName="circleB" presStyleLbl="node1" presStyleIdx="1" presStyleCnt="2"/>
      <dgm:spPr/>
    </dgm:pt>
    <dgm:pt modelId="{D49F9F56-7F84-4759-A6B7-9CE6E45C2A44}" type="pres">
      <dgm:prSet presAssocID="{9578B278-0FD3-495E-9E70-50D7567C39CE}" presName="spaceB" presStyleCnt="0"/>
      <dgm:spPr/>
    </dgm:pt>
  </dgm:ptLst>
  <dgm:cxnLst>
    <dgm:cxn modelId="{C7D39F7D-B69A-4EB7-B227-4F6E2061C3CB}" type="presOf" srcId="{4532F3DD-6658-47AB-83B9-C72F41360F90}" destId="{52A04FC9-5D09-4BDB-8F6F-DF82CAAD59E3}" srcOrd="0" destOrd="0" presId="urn:microsoft.com/office/officeart/2005/8/layout/hProcess11"/>
    <dgm:cxn modelId="{5262865E-3E41-4605-8D64-2D8CC667FC83}" type="presOf" srcId="{4F7F0F35-3AA7-4BEA-B906-CA3F0A229544}" destId="{09191FC4-9276-4EFE-BA16-2809869BE95C}" srcOrd="0" destOrd="0" presId="urn:microsoft.com/office/officeart/2005/8/layout/hProcess11"/>
    <dgm:cxn modelId="{7A85DF1B-3021-497C-A813-3525DF1C1DCD}" type="presOf" srcId="{9578B278-0FD3-495E-9E70-50D7567C39CE}" destId="{5E45771A-E72D-4883-BF13-7FCF32598C9B}" srcOrd="0" destOrd="0" presId="urn:microsoft.com/office/officeart/2005/8/layout/hProcess11"/>
    <dgm:cxn modelId="{6A8979CD-A967-45BE-B8DC-B0359D46B67F}" srcId="{4532F3DD-6658-47AB-83B9-C72F41360F90}" destId="{9578B278-0FD3-495E-9E70-50D7567C39CE}" srcOrd="1" destOrd="0" parTransId="{A0654650-99AD-45FC-B4CA-E625332214EE}" sibTransId="{58B75602-8537-4440-9E5A-1E77F69229F5}"/>
    <dgm:cxn modelId="{1F52037C-625A-4456-82BB-C8AFD2C75732}" srcId="{4532F3DD-6658-47AB-83B9-C72F41360F90}" destId="{4F7F0F35-3AA7-4BEA-B906-CA3F0A229544}" srcOrd="0" destOrd="0" parTransId="{5906D7AE-FB99-4A4A-B2E6-B09797C29A15}" sibTransId="{79CB440C-C771-4E1C-B344-8769C4445C90}"/>
    <dgm:cxn modelId="{D4F006DF-A680-4709-BAEC-88183C69789B}" type="presParOf" srcId="{52A04FC9-5D09-4BDB-8F6F-DF82CAAD59E3}" destId="{DE6F8C05-E08E-4C95-BBE2-61C5C14DB419}" srcOrd="0" destOrd="0" presId="urn:microsoft.com/office/officeart/2005/8/layout/hProcess11"/>
    <dgm:cxn modelId="{F1AAEA13-BDBB-4BB4-BC62-13F052311FFE}" type="presParOf" srcId="{52A04FC9-5D09-4BDB-8F6F-DF82CAAD59E3}" destId="{11507E87-EF5C-464F-9DB4-5D0C89078072}" srcOrd="1" destOrd="0" presId="urn:microsoft.com/office/officeart/2005/8/layout/hProcess11"/>
    <dgm:cxn modelId="{6CAE0366-44EF-4A1B-B9D4-F454E59A195D}" type="presParOf" srcId="{11507E87-EF5C-464F-9DB4-5D0C89078072}" destId="{A4A402D9-A8B9-4A1B-9953-5AD8F2F4FB98}" srcOrd="0" destOrd="0" presId="urn:microsoft.com/office/officeart/2005/8/layout/hProcess11"/>
    <dgm:cxn modelId="{0BCEF321-07C1-45B9-B608-69110BC72FE0}" type="presParOf" srcId="{A4A402D9-A8B9-4A1B-9953-5AD8F2F4FB98}" destId="{09191FC4-9276-4EFE-BA16-2809869BE95C}" srcOrd="0" destOrd="0" presId="urn:microsoft.com/office/officeart/2005/8/layout/hProcess11"/>
    <dgm:cxn modelId="{08379B8D-7EDE-4D15-9985-1ED7E433B371}" type="presParOf" srcId="{A4A402D9-A8B9-4A1B-9953-5AD8F2F4FB98}" destId="{90B5DFE9-BAE0-4A86-A208-B8BA19A77FB7}" srcOrd="1" destOrd="0" presId="urn:microsoft.com/office/officeart/2005/8/layout/hProcess11"/>
    <dgm:cxn modelId="{55456AC1-B127-4E17-AAC8-2562C39D1B9A}" type="presParOf" srcId="{A4A402D9-A8B9-4A1B-9953-5AD8F2F4FB98}" destId="{7FF4057B-5BDB-45A4-9C66-083E2F0E5C2E}" srcOrd="2" destOrd="0" presId="urn:microsoft.com/office/officeart/2005/8/layout/hProcess11"/>
    <dgm:cxn modelId="{28DCF896-683D-456F-8E83-45975379896E}" type="presParOf" srcId="{11507E87-EF5C-464F-9DB4-5D0C89078072}" destId="{4A73CC86-D17D-45B7-A3BF-1E5CF311A267}" srcOrd="1" destOrd="0" presId="urn:microsoft.com/office/officeart/2005/8/layout/hProcess11"/>
    <dgm:cxn modelId="{F9A9552E-72DB-4484-879A-739525C18B83}" type="presParOf" srcId="{11507E87-EF5C-464F-9DB4-5D0C89078072}" destId="{C51C48C5-E6A8-4E2F-B0D0-12CBEA2FCC1F}" srcOrd="2" destOrd="0" presId="urn:microsoft.com/office/officeart/2005/8/layout/hProcess11"/>
    <dgm:cxn modelId="{CB9CEB7A-3C38-4C1A-9F2C-62AD84B3A32E}" type="presParOf" srcId="{C51C48C5-E6A8-4E2F-B0D0-12CBEA2FCC1F}" destId="{5E45771A-E72D-4883-BF13-7FCF32598C9B}" srcOrd="0" destOrd="0" presId="urn:microsoft.com/office/officeart/2005/8/layout/hProcess11"/>
    <dgm:cxn modelId="{9510D178-FD11-499D-8ACE-6E0B9F2DBAC3}" type="presParOf" srcId="{C51C48C5-E6A8-4E2F-B0D0-12CBEA2FCC1F}" destId="{40A9116A-7BF0-48F6-8D4D-DA07AC55C608}" srcOrd="1" destOrd="0" presId="urn:microsoft.com/office/officeart/2005/8/layout/hProcess11"/>
    <dgm:cxn modelId="{B3B4D662-ACDA-4921-9E72-3ADE7B5D4DC4}" type="presParOf" srcId="{C51C48C5-E6A8-4E2F-B0D0-12CBEA2FCC1F}" destId="{D49F9F56-7F84-4759-A6B7-9CE6E45C2A4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1E4EE-CF5B-4AB9-962E-16D0672B05B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4C2BCF1-2DFD-454D-B310-6A3A4E1C0CD5}">
      <dgm:prSet phldrT="[Tekst]"/>
      <dgm:spPr/>
      <dgm:t>
        <a:bodyPr/>
        <a:lstStyle/>
        <a:p>
          <a:r>
            <a:rPr lang="pl-PL" dirty="0"/>
            <a:t>Postanowienie o umorzeniu/odmowie wszczęcia </a:t>
          </a:r>
        </a:p>
      </dgm:t>
    </dgm:pt>
    <dgm:pt modelId="{000BF5D1-85DB-4693-8B3C-2D9F2ECFF59C}" type="parTrans" cxnId="{D34C81D0-0A52-45C4-BA35-CB712B801BC9}">
      <dgm:prSet/>
      <dgm:spPr/>
      <dgm:t>
        <a:bodyPr/>
        <a:lstStyle/>
        <a:p>
          <a:endParaRPr lang="pl-PL"/>
        </a:p>
      </dgm:t>
    </dgm:pt>
    <dgm:pt modelId="{EDE2781E-9ACF-4D2E-ABE6-7A8F165A02DA}" type="sibTrans" cxnId="{D34C81D0-0A52-45C4-BA35-CB712B801BC9}">
      <dgm:prSet/>
      <dgm:spPr/>
      <dgm:t>
        <a:bodyPr/>
        <a:lstStyle/>
        <a:p>
          <a:endParaRPr lang="pl-PL"/>
        </a:p>
      </dgm:t>
    </dgm:pt>
    <dgm:pt modelId="{4B51DD8D-27EE-4D24-94CF-1FABFE51906A}">
      <dgm:prSet phldrT="[Tekst]"/>
      <dgm:spPr/>
      <dgm:t>
        <a:bodyPr/>
        <a:lstStyle/>
        <a:p>
          <a:r>
            <a:rPr lang="pl-PL" dirty="0"/>
            <a:t>Zażalenie </a:t>
          </a:r>
          <a:r>
            <a:rPr lang="pl-PL" dirty="0">
              <a:sym typeface="Wingdings" panose="05000000000000000000" pitchFamily="2" charset="2"/>
            </a:rPr>
            <a:t> zaskarżenie postanowienia przez pokrzywdzonego</a:t>
          </a:r>
          <a:endParaRPr lang="pl-PL" dirty="0"/>
        </a:p>
      </dgm:t>
    </dgm:pt>
    <dgm:pt modelId="{8B7DCBAB-D093-4AE3-9D50-EE7E43A4B443}" type="parTrans" cxnId="{D63B575F-0211-4EF2-9B65-4DAC2BF72B63}">
      <dgm:prSet/>
      <dgm:spPr/>
      <dgm:t>
        <a:bodyPr/>
        <a:lstStyle/>
        <a:p>
          <a:endParaRPr lang="pl-PL"/>
        </a:p>
      </dgm:t>
    </dgm:pt>
    <dgm:pt modelId="{A3BB14F2-3146-4F8F-884F-508FB3B6B61A}" type="sibTrans" cxnId="{D63B575F-0211-4EF2-9B65-4DAC2BF72B63}">
      <dgm:prSet/>
      <dgm:spPr/>
      <dgm:t>
        <a:bodyPr/>
        <a:lstStyle/>
        <a:p>
          <a:endParaRPr lang="pl-PL"/>
        </a:p>
      </dgm:t>
    </dgm:pt>
    <dgm:pt modelId="{2D31B0C0-19EB-48C6-B709-5C0EF93FF485}">
      <dgm:prSet phldrT="[Tekst]"/>
      <dgm:spPr/>
      <dgm:t>
        <a:bodyPr/>
        <a:lstStyle/>
        <a:p>
          <a:r>
            <a:rPr lang="pl-PL" dirty="0"/>
            <a:t>Sąd uchyla postanowienie o umorzeniu/odmowie wszczęcia</a:t>
          </a:r>
        </a:p>
      </dgm:t>
    </dgm:pt>
    <dgm:pt modelId="{A03BA5FB-F0E8-4D3A-97C6-E768646D67C3}" type="parTrans" cxnId="{D4DD064D-05CE-4E8D-BABF-F2FDC354202C}">
      <dgm:prSet/>
      <dgm:spPr/>
      <dgm:t>
        <a:bodyPr/>
        <a:lstStyle/>
        <a:p>
          <a:endParaRPr lang="pl-PL"/>
        </a:p>
      </dgm:t>
    </dgm:pt>
    <dgm:pt modelId="{DDC77133-1590-4DDC-A5A0-C0033F2928EF}" type="sibTrans" cxnId="{D4DD064D-05CE-4E8D-BABF-F2FDC354202C}">
      <dgm:prSet/>
      <dgm:spPr/>
      <dgm:t>
        <a:bodyPr/>
        <a:lstStyle/>
        <a:p>
          <a:endParaRPr lang="pl-PL"/>
        </a:p>
      </dgm:t>
    </dgm:pt>
    <dgm:pt modelId="{94B53863-0328-4DB6-ADB0-430AA19448B8}">
      <dgm:prSet phldrT="[Tekst]"/>
      <dgm:spPr/>
      <dgm:t>
        <a:bodyPr/>
        <a:lstStyle/>
        <a:p>
          <a:r>
            <a:rPr lang="pl-PL" dirty="0"/>
            <a:t>Prokurator nadal nie widzi podstaw do wniesienia aktu oskarżenia</a:t>
          </a:r>
        </a:p>
      </dgm:t>
    </dgm:pt>
    <dgm:pt modelId="{D685A701-5803-48F1-9FC3-25DAB51AB9A0}" type="parTrans" cxnId="{B64BCEDF-22BC-4196-BBF7-12FB6E3F2450}">
      <dgm:prSet/>
      <dgm:spPr/>
      <dgm:t>
        <a:bodyPr/>
        <a:lstStyle/>
        <a:p>
          <a:endParaRPr lang="pl-PL"/>
        </a:p>
      </dgm:t>
    </dgm:pt>
    <dgm:pt modelId="{B3FB98CA-009C-44DF-ACB8-3C423FAAC76D}" type="sibTrans" cxnId="{B64BCEDF-22BC-4196-BBF7-12FB6E3F2450}">
      <dgm:prSet/>
      <dgm:spPr/>
      <dgm:t>
        <a:bodyPr/>
        <a:lstStyle/>
        <a:p>
          <a:endParaRPr lang="pl-PL"/>
        </a:p>
      </dgm:t>
    </dgm:pt>
    <dgm:pt modelId="{64C36B51-E8B2-43DB-BD92-CC7893B097AD}">
      <dgm:prSet phldrT="[Tekst]"/>
      <dgm:spPr/>
      <dgm:t>
        <a:bodyPr/>
        <a:lstStyle/>
        <a:p>
          <a:r>
            <a:rPr lang="pl-PL" dirty="0"/>
            <a:t>Pokrzywdzony może w terminie </a:t>
          </a:r>
          <a:r>
            <a:rPr lang="pl-PL" b="1" dirty="0"/>
            <a:t>1 miesiąca </a:t>
          </a:r>
          <a:r>
            <a:rPr lang="pl-PL" b="0" dirty="0"/>
            <a:t>od doręczenia powtórnego postanowienia o umorzeniu/odmowie wszczęcia </a:t>
          </a:r>
          <a:r>
            <a:rPr lang="pl-PL" b="1" dirty="0"/>
            <a:t>wnieść akt oskarżenia </a:t>
          </a:r>
          <a:endParaRPr lang="pl-PL" dirty="0"/>
        </a:p>
      </dgm:t>
    </dgm:pt>
    <dgm:pt modelId="{05BF29DC-E82E-48FF-940D-A988371B6F35}" type="parTrans" cxnId="{BDADD211-4916-4120-9634-AD588A38B754}">
      <dgm:prSet/>
      <dgm:spPr/>
      <dgm:t>
        <a:bodyPr/>
        <a:lstStyle/>
        <a:p>
          <a:endParaRPr lang="pl-PL"/>
        </a:p>
      </dgm:t>
    </dgm:pt>
    <dgm:pt modelId="{30DB74A0-63DD-45B2-9214-5BC3F20D4E22}" type="sibTrans" cxnId="{BDADD211-4916-4120-9634-AD588A38B754}">
      <dgm:prSet/>
      <dgm:spPr/>
      <dgm:t>
        <a:bodyPr/>
        <a:lstStyle/>
        <a:p>
          <a:endParaRPr lang="pl-PL"/>
        </a:p>
      </dgm:t>
    </dgm:pt>
    <dgm:pt modelId="{44539D69-8FD6-4383-BBBE-894F07EAEA95}" type="pres">
      <dgm:prSet presAssocID="{3851E4EE-CF5B-4AB9-962E-16D0672B05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C1DCD2-7228-4236-9610-C6337ED17DAE}" type="pres">
      <dgm:prSet presAssocID="{74C2BCF1-2DFD-454D-B310-6A3A4E1C0CD5}" presName="node" presStyleLbl="node1" presStyleIdx="0" presStyleCnt="5" custLinFactNeighborX="9267" custLinFactNeighborY="158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F5D23C-BAE3-4D3C-AD0F-FC2A7E8C764C}" type="pres">
      <dgm:prSet presAssocID="{EDE2781E-9ACF-4D2E-ABE6-7A8F165A02DA}" presName="sibTrans" presStyleLbl="sibTrans2D1" presStyleIdx="0" presStyleCnt="4"/>
      <dgm:spPr/>
      <dgm:t>
        <a:bodyPr/>
        <a:lstStyle/>
        <a:p>
          <a:endParaRPr lang="pl-PL"/>
        </a:p>
      </dgm:t>
    </dgm:pt>
    <dgm:pt modelId="{6E397E1C-1A36-4490-9780-2C070F32196A}" type="pres">
      <dgm:prSet presAssocID="{EDE2781E-9ACF-4D2E-ABE6-7A8F165A02DA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A5FA3C7B-90A1-402A-8EDD-B36F7CF4025C}" type="pres">
      <dgm:prSet presAssocID="{4B51DD8D-27EE-4D24-94CF-1FABFE51906A}" presName="node" presStyleLbl="node1" presStyleIdx="1" presStyleCnt="5" custLinFactNeighborX="-3857" custLinFactNeighborY="158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13C7C0-AD41-455E-8717-FEC7B0063921}" type="pres">
      <dgm:prSet presAssocID="{A3BB14F2-3146-4F8F-884F-508FB3B6B61A}" presName="sibTrans" presStyleLbl="sibTrans2D1" presStyleIdx="1" presStyleCnt="4"/>
      <dgm:spPr/>
      <dgm:t>
        <a:bodyPr/>
        <a:lstStyle/>
        <a:p>
          <a:endParaRPr lang="pl-PL"/>
        </a:p>
      </dgm:t>
    </dgm:pt>
    <dgm:pt modelId="{50A4EC7A-46A9-4917-BD46-7A9814B21DCC}" type="pres">
      <dgm:prSet presAssocID="{A3BB14F2-3146-4F8F-884F-508FB3B6B61A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C9111317-3885-4F46-9223-32861667C2B2}" type="pres">
      <dgm:prSet presAssocID="{2D31B0C0-19EB-48C6-B709-5C0EF93FF485}" presName="node" presStyleLbl="node1" presStyleIdx="2" presStyleCnt="5" custLinFactNeighborX="1879" custLinFactNeighborY="148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F3855-C4B0-4F26-ADFA-9C65B684626E}" type="pres">
      <dgm:prSet presAssocID="{DDC77133-1590-4DDC-A5A0-C0033F2928EF}" presName="sibTrans" presStyleLbl="sibTrans2D1" presStyleIdx="2" presStyleCnt="4"/>
      <dgm:spPr/>
      <dgm:t>
        <a:bodyPr/>
        <a:lstStyle/>
        <a:p>
          <a:endParaRPr lang="pl-PL"/>
        </a:p>
      </dgm:t>
    </dgm:pt>
    <dgm:pt modelId="{7CAFCD76-DEA7-4E89-BDE8-D1AB33BD215D}" type="pres">
      <dgm:prSet presAssocID="{DDC77133-1590-4DDC-A5A0-C0033F2928EF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92650C43-5544-4061-AA27-1577BBC4B4A1}" type="pres">
      <dgm:prSet presAssocID="{94B53863-0328-4DB6-ADB0-430AA19448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18809A-C60F-4325-AA5D-54799F2427D3}" type="pres">
      <dgm:prSet presAssocID="{B3FB98CA-009C-44DF-ACB8-3C423FAAC76D}" presName="sibTrans" presStyleLbl="sibTrans2D1" presStyleIdx="3" presStyleCnt="4"/>
      <dgm:spPr/>
      <dgm:t>
        <a:bodyPr/>
        <a:lstStyle/>
        <a:p>
          <a:endParaRPr lang="pl-PL"/>
        </a:p>
      </dgm:t>
    </dgm:pt>
    <dgm:pt modelId="{12D3C0B0-A7D0-4607-8FBE-CE99D7FD1403}" type="pres">
      <dgm:prSet presAssocID="{B3FB98CA-009C-44DF-ACB8-3C423FAAC76D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CD206F99-9C55-41F7-B4DE-2111A2F00C03}" type="pres">
      <dgm:prSet presAssocID="{64C36B51-E8B2-43DB-BD92-CC7893B097AD}" presName="node" presStyleLbl="node1" presStyleIdx="4" presStyleCnt="5" custLinFactNeighborX="-21360" custLinFactNeighborY="-49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4DD064D-05CE-4E8D-BABF-F2FDC354202C}" srcId="{3851E4EE-CF5B-4AB9-962E-16D0672B05BD}" destId="{2D31B0C0-19EB-48C6-B709-5C0EF93FF485}" srcOrd="2" destOrd="0" parTransId="{A03BA5FB-F0E8-4D3A-97C6-E768646D67C3}" sibTransId="{DDC77133-1590-4DDC-A5A0-C0033F2928EF}"/>
    <dgm:cxn modelId="{880063CB-900B-44D3-939B-038A43D36EEE}" type="presOf" srcId="{3851E4EE-CF5B-4AB9-962E-16D0672B05BD}" destId="{44539D69-8FD6-4383-BBBE-894F07EAEA95}" srcOrd="0" destOrd="0" presId="urn:microsoft.com/office/officeart/2005/8/layout/process5"/>
    <dgm:cxn modelId="{57797358-C2B8-4946-9812-94B3B9A8AEEE}" type="presOf" srcId="{2D31B0C0-19EB-48C6-B709-5C0EF93FF485}" destId="{C9111317-3885-4F46-9223-32861667C2B2}" srcOrd="0" destOrd="0" presId="urn:microsoft.com/office/officeart/2005/8/layout/process5"/>
    <dgm:cxn modelId="{1CCC182C-0CD5-4C0B-A686-D547D61C9384}" type="presOf" srcId="{DDC77133-1590-4DDC-A5A0-C0033F2928EF}" destId="{B29F3855-C4B0-4F26-ADFA-9C65B684626E}" srcOrd="0" destOrd="0" presId="urn:microsoft.com/office/officeart/2005/8/layout/process5"/>
    <dgm:cxn modelId="{DBE42D64-7509-449A-84B9-1CDC5F13E6A5}" type="presOf" srcId="{4B51DD8D-27EE-4D24-94CF-1FABFE51906A}" destId="{A5FA3C7B-90A1-402A-8EDD-B36F7CF4025C}" srcOrd="0" destOrd="0" presId="urn:microsoft.com/office/officeart/2005/8/layout/process5"/>
    <dgm:cxn modelId="{BDADD211-4916-4120-9634-AD588A38B754}" srcId="{3851E4EE-CF5B-4AB9-962E-16D0672B05BD}" destId="{64C36B51-E8B2-43DB-BD92-CC7893B097AD}" srcOrd="4" destOrd="0" parTransId="{05BF29DC-E82E-48FF-940D-A988371B6F35}" sibTransId="{30DB74A0-63DD-45B2-9214-5BC3F20D4E22}"/>
    <dgm:cxn modelId="{516083A5-237E-45EC-8EC1-96B59DBEE779}" type="presOf" srcId="{DDC77133-1590-4DDC-A5A0-C0033F2928EF}" destId="{7CAFCD76-DEA7-4E89-BDE8-D1AB33BD215D}" srcOrd="1" destOrd="0" presId="urn:microsoft.com/office/officeart/2005/8/layout/process5"/>
    <dgm:cxn modelId="{720E1F49-D67F-4692-A52D-D8850E497D91}" type="presOf" srcId="{94B53863-0328-4DB6-ADB0-430AA19448B8}" destId="{92650C43-5544-4061-AA27-1577BBC4B4A1}" srcOrd="0" destOrd="0" presId="urn:microsoft.com/office/officeart/2005/8/layout/process5"/>
    <dgm:cxn modelId="{B64BCEDF-22BC-4196-BBF7-12FB6E3F2450}" srcId="{3851E4EE-CF5B-4AB9-962E-16D0672B05BD}" destId="{94B53863-0328-4DB6-ADB0-430AA19448B8}" srcOrd="3" destOrd="0" parTransId="{D685A701-5803-48F1-9FC3-25DAB51AB9A0}" sibTransId="{B3FB98CA-009C-44DF-ACB8-3C423FAAC76D}"/>
    <dgm:cxn modelId="{7329E90A-05F3-42C3-8924-30086B448057}" type="presOf" srcId="{EDE2781E-9ACF-4D2E-ABE6-7A8F165A02DA}" destId="{63F5D23C-BAE3-4D3C-AD0F-FC2A7E8C764C}" srcOrd="0" destOrd="0" presId="urn:microsoft.com/office/officeart/2005/8/layout/process5"/>
    <dgm:cxn modelId="{6781077B-0C2E-42D8-BAC1-40FEBF7AB2FC}" type="presOf" srcId="{74C2BCF1-2DFD-454D-B310-6A3A4E1C0CD5}" destId="{85C1DCD2-7228-4236-9610-C6337ED17DAE}" srcOrd="0" destOrd="0" presId="urn:microsoft.com/office/officeart/2005/8/layout/process5"/>
    <dgm:cxn modelId="{BAEF4D92-F5AF-4C82-A97D-895C3C54512D}" type="presOf" srcId="{A3BB14F2-3146-4F8F-884F-508FB3B6B61A}" destId="{BC13C7C0-AD41-455E-8717-FEC7B0063921}" srcOrd="0" destOrd="0" presId="urn:microsoft.com/office/officeart/2005/8/layout/process5"/>
    <dgm:cxn modelId="{77AC9DA8-726F-431E-88C8-12B38E7EBF49}" type="presOf" srcId="{64C36B51-E8B2-43DB-BD92-CC7893B097AD}" destId="{CD206F99-9C55-41F7-B4DE-2111A2F00C03}" srcOrd="0" destOrd="0" presId="urn:microsoft.com/office/officeart/2005/8/layout/process5"/>
    <dgm:cxn modelId="{39C5075E-F85A-483C-9EA9-185405716B25}" type="presOf" srcId="{EDE2781E-9ACF-4D2E-ABE6-7A8F165A02DA}" destId="{6E397E1C-1A36-4490-9780-2C070F32196A}" srcOrd="1" destOrd="0" presId="urn:microsoft.com/office/officeart/2005/8/layout/process5"/>
    <dgm:cxn modelId="{D63B575F-0211-4EF2-9B65-4DAC2BF72B63}" srcId="{3851E4EE-CF5B-4AB9-962E-16D0672B05BD}" destId="{4B51DD8D-27EE-4D24-94CF-1FABFE51906A}" srcOrd="1" destOrd="0" parTransId="{8B7DCBAB-D093-4AE3-9D50-EE7E43A4B443}" sibTransId="{A3BB14F2-3146-4F8F-884F-508FB3B6B61A}"/>
    <dgm:cxn modelId="{5C39AF28-ABC3-433E-A948-6488C21091CA}" type="presOf" srcId="{B3FB98CA-009C-44DF-ACB8-3C423FAAC76D}" destId="{A218809A-C60F-4325-AA5D-54799F2427D3}" srcOrd="0" destOrd="0" presId="urn:microsoft.com/office/officeart/2005/8/layout/process5"/>
    <dgm:cxn modelId="{652E02A4-F0B7-4B37-B845-3A8E1E9D904E}" type="presOf" srcId="{B3FB98CA-009C-44DF-ACB8-3C423FAAC76D}" destId="{12D3C0B0-A7D0-4607-8FBE-CE99D7FD1403}" srcOrd="1" destOrd="0" presId="urn:microsoft.com/office/officeart/2005/8/layout/process5"/>
    <dgm:cxn modelId="{D34C81D0-0A52-45C4-BA35-CB712B801BC9}" srcId="{3851E4EE-CF5B-4AB9-962E-16D0672B05BD}" destId="{74C2BCF1-2DFD-454D-B310-6A3A4E1C0CD5}" srcOrd="0" destOrd="0" parTransId="{000BF5D1-85DB-4693-8B3C-2D9F2ECFF59C}" sibTransId="{EDE2781E-9ACF-4D2E-ABE6-7A8F165A02DA}"/>
    <dgm:cxn modelId="{56466EBE-5B77-4429-84C3-2E2ED1ACB2FD}" type="presOf" srcId="{A3BB14F2-3146-4F8F-884F-508FB3B6B61A}" destId="{50A4EC7A-46A9-4917-BD46-7A9814B21DCC}" srcOrd="1" destOrd="0" presId="urn:microsoft.com/office/officeart/2005/8/layout/process5"/>
    <dgm:cxn modelId="{A789CEDC-58F9-4A88-AE63-F741B5AD9FC0}" type="presParOf" srcId="{44539D69-8FD6-4383-BBBE-894F07EAEA95}" destId="{85C1DCD2-7228-4236-9610-C6337ED17DAE}" srcOrd="0" destOrd="0" presId="urn:microsoft.com/office/officeart/2005/8/layout/process5"/>
    <dgm:cxn modelId="{D1606D7B-0B42-4A2F-911D-7832EE3E3D20}" type="presParOf" srcId="{44539D69-8FD6-4383-BBBE-894F07EAEA95}" destId="{63F5D23C-BAE3-4D3C-AD0F-FC2A7E8C764C}" srcOrd="1" destOrd="0" presId="urn:microsoft.com/office/officeart/2005/8/layout/process5"/>
    <dgm:cxn modelId="{44F0B7FF-7846-4D02-B11D-9A177179936D}" type="presParOf" srcId="{63F5D23C-BAE3-4D3C-AD0F-FC2A7E8C764C}" destId="{6E397E1C-1A36-4490-9780-2C070F32196A}" srcOrd="0" destOrd="0" presId="urn:microsoft.com/office/officeart/2005/8/layout/process5"/>
    <dgm:cxn modelId="{F0B4FF48-DB5B-4F0B-9019-A1DA445A9E2E}" type="presParOf" srcId="{44539D69-8FD6-4383-BBBE-894F07EAEA95}" destId="{A5FA3C7B-90A1-402A-8EDD-B36F7CF4025C}" srcOrd="2" destOrd="0" presId="urn:microsoft.com/office/officeart/2005/8/layout/process5"/>
    <dgm:cxn modelId="{32B4FEF9-BCB9-4718-93F0-148D42512076}" type="presParOf" srcId="{44539D69-8FD6-4383-BBBE-894F07EAEA95}" destId="{BC13C7C0-AD41-455E-8717-FEC7B0063921}" srcOrd="3" destOrd="0" presId="urn:microsoft.com/office/officeart/2005/8/layout/process5"/>
    <dgm:cxn modelId="{0665D6E8-503F-4467-8979-0F706BBD626E}" type="presParOf" srcId="{BC13C7C0-AD41-455E-8717-FEC7B0063921}" destId="{50A4EC7A-46A9-4917-BD46-7A9814B21DCC}" srcOrd="0" destOrd="0" presId="urn:microsoft.com/office/officeart/2005/8/layout/process5"/>
    <dgm:cxn modelId="{0807BCDD-19C8-49DB-B481-95CE29894F25}" type="presParOf" srcId="{44539D69-8FD6-4383-BBBE-894F07EAEA95}" destId="{C9111317-3885-4F46-9223-32861667C2B2}" srcOrd="4" destOrd="0" presId="urn:microsoft.com/office/officeart/2005/8/layout/process5"/>
    <dgm:cxn modelId="{F5AC9E1C-24CC-4041-B48B-6C9B2BA66758}" type="presParOf" srcId="{44539D69-8FD6-4383-BBBE-894F07EAEA95}" destId="{B29F3855-C4B0-4F26-ADFA-9C65B684626E}" srcOrd="5" destOrd="0" presId="urn:microsoft.com/office/officeart/2005/8/layout/process5"/>
    <dgm:cxn modelId="{84965402-DB52-4695-B6DE-5A0E6190739F}" type="presParOf" srcId="{B29F3855-C4B0-4F26-ADFA-9C65B684626E}" destId="{7CAFCD76-DEA7-4E89-BDE8-D1AB33BD215D}" srcOrd="0" destOrd="0" presId="urn:microsoft.com/office/officeart/2005/8/layout/process5"/>
    <dgm:cxn modelId="{25186CE4-BFF0-483B-AD06-20CE7AFBF1BE}" type="presParOf" srcId="{44539D69-8FD6-4383-BBBE-894F07EAEA95}" destId="{92650C43-5544-4061-AA27-1577BBC4B4A1}" srcOrd="6" destOrd="0" presId="urn:microsoft.com/office/officeart/2005/8/layout/process5"/>
    <dgm:cxn modelId="{C4F20AAC-A5A5-4B04-AC59-F19DF1C7A0C8}" type="presParOf" srcId="{44539D69-8FD6-4383-BBBE-894F07EAEA95}" destId="{A218809A-C60F-4325-AA5D-54799F2427D3}" srcOrd="7" destOrd="0" presId="urn:microsoft.com/office/officeart/2005/8/layout/process5"/>
    <dgm:cxn modelId="{555A1B7D-74D7-45D7-82E5-519CD9F8CAC4}" type="presParOf" srcId="{A218809A-C60F-4325-AA5D-54799F2427D3}" destId="{12D3C0B0-A7D0-4607-8FBE-CE99D7FD1403}" srcOrd="0" destOrd="0" presId="urn:microsoft.com/office/officeart/2005/8/layout/process5"/>
    <dgm:cxn modelId="{BF064283-4277-45C4-9590-930D0E887697}" type="presParOf" srcId="{44539D69-8FD6-4383-BBBE-894F07EAEA95}" destId="{CD206F99-9C55-41F7-B4DE-2111A2F00C0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4B04E-BED9-4A3F-B459-60B7F4DDF8CB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BE65A-8061-48DE-A9B9-374BF9E96229}">
      <dsp:nvSpPr>
        <dsp:cNvPr id="0" name=""/>
        <dsp:cNvSpPr/>
      </dsp:nvSpPr>
      <dsp:spPr>
        <a:xfrm>
          <a:off x="8840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przygotowawcze</a:t>
          </a:r>
          <a:endParaRPr lang="pl-PL" sz="2200" kern="1200" dirty="0"/>
        </a:p>
      </dsp:txBody>
      <dsp:txXfrm>
        <a:off x="97216" y="1446164"/>
        <a:ext cx="2472150" cy="1633632"/>
      </dsp:txXfrm>
    </dsp:sp>
    <dsp:sp modelId="{088B1630-A0F5-482D-BCC5-FC189DE03ED1}">
      <dsp:nvSpPr>
        <dsp:cNvPr id="0" name=""/>
        <dsp:cNvSpPr/>
      </dsp:nvSpPr>
      <dsp:spPr>
        <a:xfrm>
          <a:off x="2790348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sądowe</a:t>
          </a:r>
          <a:endParaRPr lang="pl-PL" sz="2200" kern="1200" dirty="0"/>
        </a:p>
      </dsp:txBody>
      <dsp:txXfrm>
        <a:off x="2878724" y="1446164"/>
        <a:ext cx="2472150" cy="1633632"/>
      </dsp:txXfrm>
    </dsp:sp>
    <dsp:sp modelId="{60AEC64A-E660-4CC8-A8A7-713415176889}">
      <dsp:nvSpPr>
        <dsp:cNvPr id="0" name=""/>
        <dsp:cNvSpPr/>
      </dsp:nvSpPr>
      <dsp:spPr>
        <a:xfrm>
          <a:off x="5571857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Postępowanie odwoławcze</a:t>
          </a:r>
          <a:endParaRPr lang="pl-PL" sz="2200" kern="1200" dirty="0"/>
        </a:p>
      </dsp:txBody>
      <dsp:txXfrm>
        <a:off x="5660233" y="1446164"/>
        <a:ext cx="2472150" cy="1633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F8C05-E08E-4C95-BBE2-61C5C14DB419}">
      <dsp:nvSpPr>
        <dsp:cNvPr id="0" name=""/>
        <dsp:cNvSpPr/>
      </dsp:nvSpPr>
      <dsp:spPr>
        <a:xfrm>
          <a:off x="0" y="1357788"/>
          <a:ext cx="8229600" cy="181038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91FC4-9276-4EFE-BA16-2809869BE95C}">
      <dsp:nvSpPr>
        <dsp:cNvPr id="0" name=""/>
        <dsp:cNvSpPr/>
      </dsp:nvSpPr>
      <dsp:spPr>
        <a:xfrm>
          <a:off x="90" y="0"/>
          <a:ext cx="3612906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b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in rem</a:t>
          </a:r>
          <a:endParaRPr lang="pl-PL" sz="3900" kern="1200" dirty="0"/>
        </a:p>
      </dsp:txBody>
      <dsp:txXfrm>
        <a:off x="90" y="0"/>
        <a:ext cx="3612906" cy="1810384"/>
      </dsp:txXfrm>
    </dsp:sp>
    <dsp:sp modelId="{90B5DFE9-BAE0-4A86-A208-B8BA19A77FB7}">
      <dsp:nvSpPr>
        <dsp:cNvPr id="0" name=""/>
        <dsp:cNvSpPr/>
      </dsp:nvSpPr>
      <dsp:spPr>
        <a:xfrm>
          <a:off x="1580245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5771A-E72D-4883-BF13-7FCF32598C9B}">
      <dsp:nvSpPr>
        <dsp:cNvPr id="0" name=""/>
        <dsp:cNvSpPr/>
      </dsp:nvSpPr>
      <dsp:spPr>
        <a:xfrm>
          <a:off x="3793642" y="2715577"/>
          <a:ext cx="3612906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in personam</a:t>
          </a:r>
          <a:endParaRPr lang="pl-PL" sz="3900" kern="1200" dirty="0"/>
        </a:p>
      </dsp:txBody>
      <dsp:txXfrm>
        <a:off x="3793642" y="2715577"/>
        <a:ext cx="3612906" cy="1810384"/>
      </dsp:txXfrm>
    </dsp:sp>
    <dsp:sp modelId="{40A9116A-7BF0-48F6-8D4D-DA07AC55C608}">
      <dsp:nvSpPr>
        <dsp:cNvPr id="0" name=""/>
        <dsp:cNvSpPr/>
      </dsp:nvSpPr>
      <dsp:spPr>
        <a:xfrm>
          <a:off x="5373798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1DCD2-7228-4236-9610-C6337ED17DAE}">
      <dsp:nvSpPr>
        <dsp:cNvPr id="0" name=""/>
        <dsp:cNvSpPr/>
      </dsp:nvSpPr>
      <dsp:spPr>
        <a:xfrm>
          <a:off x="237007" y="1440160"/>
          <a:ext cx="2468425" cy="1481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Postanowienie o umorzeniu/odmowie wszczęcia </a:t>
          </a:r>
        </a:p>
      </dsp:txBody>
      <dsp:txXfrm>
        <a:off x="280386" y="1483539"/>
        <a:ext cx="2381667" cy="1394297"/>
      </dsp:txXfrm>
    </dsp:sp>
    <dsp:sp modelId="{63F5D23C-BAE3-4D3C-AD0F-FC2A7E8C764C}">
      <dsp:nvSpPr>
        <dsp:cNvPr id="0" name=""/>
        <dsp:cNvSpPr/>
      </dsp:nvSpPr>
      <dsp:spPr>
        <a:xfrm>
          <a:off x="2851384" y="1874603"/>
          <a:ext cx="351609" cy="612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900" kern="1200"/>
        </a:p>
      </dsp:txBody>
      <dsp:txXfrm>
        <a:off x="2851384" y="1997037"/>
        <a:ext cx="246126" cy="367301"/>
      </dsp:txXfrm>
    </dsp:sp>
    <dsp:sp modelId="{A5FA3C7B-90A1-402A-8EDD-B36F7CF4025C}">
      <dsp:nvSpPr>
        <dsp:cNvPr id="0" name=""/>
        <dsp:cNvSpPr/>
      </dsp:nvSpPr>
      <dsp:spPr>
        <a:xfrm>
          <a:off x="3368847" y="1440160"/>
          <a:ext cx="2468425" cy="1481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Zażalenie </a:t>
          </a:r>
          <a:r>
            <a:rPr lang="pl-PL" sz="1100" kern="1200" dirty="0">
              <a:sym typeface="Wingdings" panose="05000000000000000000" pitchFamily="2" charset="2"/>
            </a:rPr>
            <a:t> zaskarżenie postanowienia przez pokrzywdzonego</a:t>
          </a:r>
          <a:endParaRPr lang="pl-PL" sz="1100" kern="1200" dirty="0"/>
        </a:p>
      </dsp:txBody>
      <dsp:txXfrm>
        <a:off x="3412226" y="1483539"/>
        <a:ext cx="2381667" cy="1394297"/>
      </dsp:txXfrm>
    </dsp:sp>
    <dsp:sp modelId="{BC13C7C0-AD41-455E-8717-FEC7B0063921}">
      <dsp:nvSpPr>
        <dsp:cNvPr id="0" name=""/>
        <dsp:cNvSpPr/>
      </dsp:nvSpPr>
      <dsp:spPr>
        <a:xfrm rot="21585481">
          <a:off x="6077255" y="1867155"/>
          <a:ext cx="578148" cy="612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900" kern="1200"/>
        </a:p>
      </dsp:txBody>
      <dsp:txXfrm>
        <a:off x="6077256" y="1989955"/>
        <a:ext cx="404704" cy="367301"/>
      </dsp:txXfrm>
    </dsp:sp>
    <dsp:sp modelId="{C9111317-3885-4F46-9223-32861667C2B2}">
      <dsp:nvSpPr>
        <dsp:cNvPr id="0" name=""/>
        <dsp:cNvSpPr/>
      </dsp:nvSpPr>
      <dsp:spPr>
        <a:xfrm>
          <a:off x="6928110" y="1425127"/>
          <a:ext cx="2468425" cy="1481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Sąd uchyla postanowienie o umorzeniu/odmowie wszczęcia</a:t>
          </a:r>
        </a:p>
      </dsp:txBody>
      <dsp:txXfrm>
        <a:off x="6971489" y="1468506"/>
        <a:ext cx="2381667" cy="1394297"/>
      </dsp:txXfrm>
    </dsp:sp>
    <dsp:sp modelId="{B29F3855-C4B0-4F26-ADFA-9C65B684626E}">
      <dsp:nvSpPr>
        <dsp:cNvPr id="0" name=""/>
        <dsp:cNvSpPr/>
      </dsp:nvSpPr>
      <dsp:spPr>
        <a:xfrm rot="5412627">
          <a:off x="7954856" y="2972317"/>
          <a:ext cx="406758" cy="612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900" kern="1200"/>
        </a:p>
      </dsp:txBody>
      <dsp:txXfrm rot="-5400000">
        <a:off x="7974809" y="3075023"/>
        <a:ext cx="367301" cy="284731"/>
      </dsp:txXfrm>
    </dsp:sp>
    <dsp:sp modelId="{92650C43-5544-4061-AA27-1577BBC4B4A1}">
      <dsp:nvSpPr>
        <dsp:cNvPr id="0" name=""/>
        <dsp:cNvSpPr/>
      </dsp:nvSpPr>
      <dsp:spPr>
        <a:xfrm>
          <a:off x="6919851" y="3673646"/>
          <a:ext cx="2468425" cy="1481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Prokurator nadal nie widzi podstaw do wniesienia aktu oskarżenia</a:t>
          </a:r>
        </a:p>
      </dsp:txBody>
      <dsp:txXfrm>
        <a:off x="6963230" y="3717025"/>
        <a:ext cx="2381667" cy="1394297"/>
      </dsp:txXfrm>
    </dsp:sp>
    <dsp:sp modelId="{A218809A-C60F-4325-AA5D-54799F2427D3}">
      <dsp:nvSpPr>
        <dsp:cNvPr id="0" name=""/>
        <dsp:cNvSpPr/>
      </dsp:nvSpPr>
      <dsp:spPr>
        <a:xfrm rot="10863217">
          <a:off x="5783813" y="4071880"/>
          <a:ext cx="802887" cy="612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900" kern="1200"/>
        </a:p>
      </dsp:txBody>
      <dsp:txXfrm rot="10800000">
        <a:off x="5967448" y="4196002"/>
        <a:ext cx="619236" cy="367301"/>
      </dsp:txXfrm>
    </dsp:sp>
    <dsp:sp modelId="{CD206F99-9C55-41F7-B4DE-2111A2F00C03}">
      <dsp:nvSpPr>
        <dsp:cNvPr id="0" name=""/>
        <dsp:cNvSpPr/>
      </dsp:nvSpPr>
      <dsp:spPr>
        <a:xfrm>
          <a:off x="2936799" y="3600393"/>
          <a:ext cx="2468425" cy="1481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Pokrzywdzony może w terminie </a:t>
          </a:r>
          <a:r>
            <a:rPr lang="pl-PL" sz="1100" b="1" kern="1200" dirty="0"/>
            <a:t>1 miesiąca </a:t>
          </a:r>
          <a:r>
            <a:rPr lang="pl-PL" sz="1100" b="0" kern="1200" dirty="0"/>
            <a:t>od doręczenia powtórnego postanowienia o umorzeniu/odmowie wszczęcia </a:t>
          </a:r>
          <a:r>
            <a:rPr lang="pl-PL" sz="1100" b="1" kern="1200" dirty="0"/>
            <a:t>wnieść akt oskarżenia </a:t>
          </a:r>
          <a:endParaRPr lang="pl-PL" sz="1100" kern="1200" dirty="0"/>
        </a:p>
      </dsp:txBody>
      <dsp:txXfrm>
        <a:off x="2980178" y="3643772"/>
        <a:ext cx="2381667" cy="1394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885CF0-EB05-443F-9D23-9FB164F99DBA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2B4387-C51A-4C01-8C08-3F9AF8AFA75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Postępowanie przygotowawcze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027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dostęp do akt </a:t>
            </a:r>
            <a:r>
              <a:rPr lang="pl-PL" dirty="0"/>
              <a:t>postępowania przygotowawczego – art. 156 § 5 </a:t>
            </a:r>
            <a:r>
              <a:rPr lang="pl-PL" dirty="0" smtClean="0"/>
              <a:t>k.p.k.,</a:t>
            </a:r>
            <a:endParaRPr lang="pl-PL" dirty="0"/>
          </a:p>
          <a:p>
            <a:pPr lvl="0" algn="just"/>
            <a:r>
              <a:rPr lang="pl-PL" dirty="0"/>
              <a:t>art. 157 § </a:t>
            </a:r>
            <a:r>
              <a:rPr lang="pl-PL" dirty="0" smtClean="0"/>
              <a:t>3 k.p.k. </a:t>
            </a:r>
            <a:r>
              <a:rPr lang="pl-PL" dirty="0"/>
              <a:t>– nie można odmówić stronie zezwolenia na sporządzenie odpisu protokołu czynności, w której uczestniczyła lub miała prawo </a:t>
            </a:r>
            <a:r>
              <a:rPr lang="pl-PL" dirty="0" smtClean="0"/>
              <a:t>uczestniczyć,</a:t>
            </a:r>
          </a:p>
          <a:p>
            <a:pPr lvl="0" algn="just"/>
            <a:r>
              <a:rPr lang="pl-PL" dirty="0"/>
              <a:t>art. 306 § </a:t>
            </a:r>
            <a:r>
              <a:rPr lang="pl-PL" dirty="0" smtClean="0"/>
              <a:t>1b k.p.k. </a:t>
            </a:r>
            <a:r>
              <a:rPr lang="pl-PL" dirty="0"/>
              <a:t>– prawo przejrzenia akt w przypadku złożenia zażalenia na odmowę wszczęcia lub umorzenie postępowania przygotowawczego</a:t>
            </a:r>
          </a:p>
          <a:p>
            <a:pPr lvl="0" algn="just"/>
            <a:r>
              <a:rPr lang="pl-PL" dirty="0"/>
              <a:t>art. </a:t>
            </a:r>
            <a:r>
              <a:rPr lang="pl-PL" dirty="0" smtClean="0"/>
              <a:t>318 k.p.k. </a:t>
            </a:r>
            <a:r>
              <a:rPr lang="pl-PL" dirty="0"/>
              <a:t>– </a:t>
            </a:r>
            <a:r>
              <a:rPr lang="pl-PL" b="1" dirty="0"/>
              <a:t>zapoznanie się z opinią biegłego </a:t>
            </a:r>
          </a:p>
          <a:p>
            <a:pPr lvl="0" algn="just"/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Uprawnienia stron w postępowaniu przygotowawczym</a:t>
            </a:r>
          </a:p>
        </p:txBody>
      </p:sp>
    </p:spTree>
    <p:extLst>
      <p:ext uri="{BB962C8B-B14F-4D97-AF65-F5344CB8AC3E}">
        <p14:creationId xmlns:p14="http://schemas.microsoft.com/office/powerpoint/2010/main" val="3476667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Prawo do </a:t>
            </a:r>
            <a:r>
              <a:rPr lang="pl-PL" b="1" dirty="0"/>
              <a:t>żądania przesłuchania w obecności obrońcy </a:t>
            </a:r>
            <a:r>
              <a:rPr lang="pl-PL" dirty="0"/>
              <a:t>(art. </a:t>
            </a:r>
            <a:r>
              <a:rPr lang="pl-PL" dirty="0" smtClean="0"/>
              <a:t>301 k.p.k.),</a:t>
            </a:r>
          </a:p>
          <a:p>
            <a:endParaRPr lang="pl-PL" dirty="0"/>
          </a:p>
          <a:p>
            <a:r>
              <a:rPr lang="pl-PL" dirty="0" smtClean="0"/>
              <a:t>Prawo do </a:t>
            </a:r>
            <a:r>
              <a:rPr lang="pl-PL" b="1" dirty="0" smtClean="0"/>
              <a:t>pomocy tłumacza </a:t>
            </a:r>
            <a:r>
              <a:rPr lang="pl-PL" dirty="0" smtClean="0"/>
              <a:t>(art. 72 k.p.k.),</a:t>
            </a:r>
          </a:p>
          <a:p>
            <a:endParaRPr lang="pl-PL" dirty="0"/>
          </a:p>
          <a:p>
            <a:r>
              <a:rPr lang="pl-PL" dirty="0"/>
              <a:t>Możliwość złożenia wniosku o </a:t>
            </a:r>
            <a:r>
              <a:rPr lang="pl-PL" b="1" dirty="0"/>
              <a:t>końcowe zaznajomienie</a:t>
            </a:r>
            <a:r>
              <a:rPr lang="pl-PL" dirty="0"/>
              <a:t> z materiałami postepowania (art. </a:t>
            </a:r>
            <a:r>
              <a:rPr lang="pl-PL" dirty="0" smtClean="0"/>
              <a:t>321 k.p.k.),</a:t>
            </a:r>
          </a:p>
          <a:p>
            <a:endParaRPr lang="pl-PL" dirty="0"/>
          </a:p>
          <a:p>
            <a:r>
              <a:rPr lang="pl-PL" dirty="0" smtClean="0"/>
              <a:t>Prawo do </a:t>
            </a:r>
            <a:r>
              <a:rPr lang="pl-PL" b="1" dirty="0" smtClean="0"/>
              <a:t>posiadania obrońcy </a:t>
            </a:r>
            <a:r>
              <a:rPr lang="pl-PL" dirty="0" smtClean="0"/>
              <a:t>(art. 77 k.p.k.- </a:t>
            </a:r>
            <a:r>
              <a:rPr lang="pl-PL" b="1" dirty="0" smtClean="0"/>
              <a:t>jednocześnie</a:t>
            </a:r>
            <a:r>
              <a:rPr lang="pl-PL" dirty="0" smtClean="0"/>
              <a:t> może mieć ich </a:t>
            </a:r>
            <a:r>
              <a:rPr lang="pl-PL" b="1" dirty="0" smtClean="0"/>
              <a:t>maksymalnie 3</a:t>
            </a:r>
            <a:r>
              <a:rPr lang="pl-PL" dirty="0" smtClean="0"/>
              <a:t>)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93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000" b="1" dirty="0"/>
              <a:t>Oskarżony obowiązany jest także do stawiennictwa na każde wezwanie</a:t>
            </a:r>
            <a:r>
              <a:rPr lang="pl-PL" sz="2000" dirty="0"/>
              <a:t> w toku postępowania karnego (art. 75 § 1 KPK</a:t>
            </a:r>
            <a:r>
              <a:rPr lang="pl-PL" sz="2000" dirty="0" smtClean="0"/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/>
              <a:t>Musi </a:t>
            </a:r>
            <a:r>
              <a:rPr lang="pl-PL" sz="2000" dirty="0"/>
              <a:t>także </a:t>
            </a:r>
            <a:r>
              <a:rPr lang="pl-PL" sz="2000" b="1" dirty="0"/>
              <a:t>zawiadamiać</a:t>
            </a:r>
            <a:r>
              <a:rPr lang="pl-PL" sz="2000" dirty="0"/>
              <a:t> organ prowadzący postępowanie (na każdym jego etapie) </a:t>
            </a:r>
            <a:r>
              <a:rPr lang="pl-PL" sz="2000" b="1" dirty="0"/>
              <a:t>o każdej zmianie swojego miejsca zamieszkania lub pobytu trwającego dłużej niż 7 dni</a:t>
            </a:r>
            <a:r>
              <a:rPr lang="pl-PL" sz="2000" dirty="0"/>
              <a:t>, w tym także z powodu pozbawienia wolności w innej sprawie, jak również o każdej zmianie danych umożliwiających kontaktowanie się, wskazanych w art. 213 § 1 KPK, o których wie, że są znane organowi prowadzącemu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90874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79208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000" dirty="0"/>
              <a:t>Korzystanie z obrońcy niekiedy jest uznawane przez ustawodawcę za </a:t>
            </a:r>
            <a:r>
              <a:rPr lang="pl-PL" sz="2000" dirty="0" smtClean="0"/>
              <a:t>obowiązkowe→ </a:t>
            </a:r>
            <a:r>
              <a:rPr lang="pl-PL" sz="2000" b="1" dirty="0" smtClean="0"/>
              <a:t>obrona obligatoryjna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l-PL" sz="2000" dirty="0" smtClean="0"/>
              <a:t>nie </a:t>
            </a:r>
            <a:r>
              <a:rPr lang="pl-PL" sz="2000" dirty="0"/>
              <a:t>ukończył 18 lat (art. 79 § 1 pkt 1 KPK),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l-PL" sz="2000" dirty="0"/>
              <a:t>jest głuchy, niemy lub niewidomy (art. 79 § 1 pkt 2 KPK), 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l-PL" sz="2000" dirty="0"/>
              <a:t>zachodzi uzasadniona wątpliwość, czy jego zdolność rozpoznania znaczenia czynu lub kierowania swoim postępowaniem nie była w czasie popełnienia tego czynu wyłączona lub w znacznym stopniu ograniczona; chodzi tu o poczytalność oskarżonego w czasie czynu (</a:t>
            </a:r>
            <a:r>
              <a:rPr lang="pl-PL" sz="2000" i="1" dirty="0"/>
              <a:t>tempore criminis</a:t>
            </a:r>
            <a:r>
              <a:rPr lang="pl-PL" sz="2000" dirty="0"/>
              <a:t>) - (art. 79 § 1 pkt 3 KPK),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91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70080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itchFamily="34" charset="0"/>
              <a:buChar char="•"/>
            </a:pPr>
            <a:r>
              <a:rPr lang="pl-PL" dirty="0"/>
              <a:t>zachodzi uzasadniona wątpliwość, czy stan jego zdrowia psychicznego pozwala na udział w postępowaniu lub prowadzenie obrony w sposób samodzielny oraz rozsądny; chodzi tu o poczytalność w toku postępowania (</a:t>
            </a:r>
            <a:r>
              <a:rPr lang="pl-PL" i="1" dirty="0"/>
              <a:t>tempore procedendo</a:t>
            </a:r>
            <a:r>
              <a:rPr lang="pl-PL" dirty="0"/>
              <a:t>) - (art. 79 § 1 pkt 4 </a:t>
            </a:r>
            <a:r>
              <a:rPr lang="pl-PL" dirty="0" smtClean="0"/>
              <a:t>k.p.k.),</a:t>
            </a:r>
            <a:endParaRPr lang="pl-PL" sz="16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pl-PL" dirty="0"/>
              <a:t>sąd uzna to za niezbędne ze względu na inne okoliczności utrudniające obronę (art. 79§2 </a:t>
            </a:r>
            <a:r>
              <a:rPr lang="pl-PL" dirty="0" smtClean="0"/>
              <a:t>k.p.k.),</a:t>
            </a:r>
            <a:endParaRPr lang="pl-PL" sz="16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pl-PL" dirty="0"/>
              <a:t>w postępowaniu przed sądem okręgowym zarzucono mu zbrodnię (art. 80 </a:t>
            </a:r>
            <a:r>
              <a:rPr lang="pl-PL" dirty="0" smtClean="0"/>
              <a:t>k.p.k.),</a:t>
            </a:r>
            <a:endParaRPr lang="pl-PL" sz="16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pl-PL" dirty="0"/>
              <a:t>nie uwzględniono wniosku oskarżonego o sprowadzenie go na rozprawę odwoławczą (art. </a:t>
            </a:r>
            <a:r>
              <a:rPr lang="pl-PL" dirty="0" smtClean="0"/>
              <a:t>451k.p.k.),</a:t>
            </a:r>
            <a:endParaRPr lang="pl-PL" sz="16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pl-PL" dirty="0"/>
              <a:t>postępowanie wznowiono na korzyść oskarżonego i toczy się ono po jego śmierci lub jeśli zachodzi przyczyna zawieszenia postępowania (art. 548 </a:t>
            </a:r>
            <a:r>
              <a:rPr lang="pl-PL" dirty="0" smtClean="0"/>
              <a:t>k.p.k.).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91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2089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Obrona z</a:t>
            </a:r>
            <a:r>
              <a:rPr lang="pl-PL" sz="2200" dirty="0"/>
              <a:t> </a:t>
            </a:r>
            <a:r>
              <a:rPr lang="pl-PL" sz="2200" b="1" dirty="0"/>
              <a:t>urzędu</a:t>
            </a:r>
            <a:r>
              <a:rPr lang="pl-PL" sz="2200" dirty="0"/>
              <a:t> </a:t>
            </a:r>
            <a:r>
              <a:rPr lang="pl-PL" sz="22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200" dirty="0" smtClean="0"/>
              <a:t>Oskarżony (podejrzany) </a:t>
            </a:r>
            <a:r>
              <a:rPr lang="pl-PL" sz="2200" dirty="0"/>
              <a:t>zażąda tego należycie wykazując, że </a:t>
            </a:r>
            <a:r>
              <a:rPr lang="pl-PL" sz="2200" b="1" dirty="0"/>
              <a:t>nie jest w stanie ponieść kosztów obrony bez uszczerbku </a:t>
            </a:r>
            <a:r>
              <a:rPr lang="pl-PL" sz="2200" dirty="0"/>
              <a:t>dla niezbędnego utrzymania siebie i rodziny (art. 81§1 w zw. z art. 78 § 1 </a:t>
            </a:r>
            <a:r>
              <a:rPr lang="pl-PL" sz="2200" dirty="0" smtClean="0"/>
              <a:t>k.p.k.),</a:t>
            </a:r>
            <a:endParaRPr lang="pl-PL" sz="2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2200" dirty="0" smtClean="0"/>
              <a:t>Oskarżony (podejrzany) </a:t>
            </a:r>
            <a:r>
              <a:rPr lang="pl-PL" sz="2200" dirty="0"/>
              <a:t>zażąda wyznaczenia obrońcy z urzędu </a:t>
            </a:r>
            <a:r>
              <a:rPr lang="pl-PL" sz="2200" b="1" dirty="0"/>
              <a:t>w celu dokonania określonej czynności procesowe i wykaże, że nie jest w stanie ponieść kosztów obrony</a:t>
            </a:r>
            <a:r>
              <a:rPr lang="pl-PL" sz="2200" dirty="0"/>
              <a:t> z wyboru bez uszczerbku dla niezbędnego utrzymania siebie i rodziny (art. 81§1 w zw. z art. 78 § 1a </a:t>
            </a:r>
            <a:r>
              <a:rPr lang="pl-PL" sz="2200" dirty="0" smtClean="0"/>
              <a:t>k.p.k.)</a:t>
            </a:r>
            <a:endParaRPr lang="pl-PL" sz="2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2200" dirty="0"/>
              <a:t>oskarżony </a:t>
            </a:r>
            <a:r>
              <a:rPr lang="pl-PL" sz="2200" dirty="0" smtClean="0"/>
              <a:t>(podejrzany) </a:t>
            </a:r>
            <a:r>
              <a:rPr lang="pl-PL" sz="2200" b="1" dirty="0" smtClean="0"/>
              <a:t>nie </a:t>
            </a:r>
            <a:r>
              <a:rPr lang="pl-PL" sz="2200" b="1" dirty="0"/>
              <a:t>ma obrońcy z wyboru w warunkach </a:t>
            </a:r>
            <a:r>
              <a:rPr lang="pl-PL" sz="2200" dirty="0"/>
              <a:t>określonych w art. 79 § 1 i 2 oraz art. 80 </a:t>
            </a:r>
            <a:r>
              <a:rPr lang="pl-PL" sz="2200" dirty="0" smtClean="0"/>
              <a:t>k.p.k.- </a:t>
            </a:r>
            <a:r>
              <a:rPr lang="pl-PL" sz="2200" b="1" dirty="0" smtClean="0"/>
              <a:t>obrona obligatoryjna </a:t>
            </a:r>
            <a:r>
              <a:rPr lang="pl-PL" sz="2200" dirty="0"/>
              <a:t>(art. 81 </a:t>
            </a:r>
            <a:r>
              <a:rPr lang="pl-PL" sz="2200" dirty="0" smtClean="0"/>
              <a:t>k.p.k.). </a:t>
            </a:r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910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składanie </a:t>
            </a:r>
            <a:r>
              <a:rPr lang="pl-PL" dirty="0"/>
              <a:t>wniosków dowodowych (art. 167 § 1 </a:t>
            </a:r>
            <a:r>
              <a:rPr lang="pl-PL" dirty="0" smtClean="0"/>
              <a:t>k.p.k.), </a:t>
            </a:r>
            <a:r>
              <a:rPr lang="pl-PL" dirty="0"/>
              <a:t>w tym wniosków o dokonanie czynności śledztwa lub dochodzenia (art. 315 § 1 i art. 325a </a:t>
            </a:r>
            <a:r>
              <a:rPr lang="pl-PL" dirty="0" smtClean="0"/>
              <a:t>k.p.k.) </a:t>
            </a:r>
            <a:r>
              <a:rPr lang="pl-PL" dirty="0"/>
              <a:t>oraz </a:t>
            </a:r>
            <a:r>
              <a:rPr lang="pl-PL" dirty="0" smtClean="0"/>
              <a:t>obecność </a:t>
            </a:r>
            <a:r>
              <a:rPr lang="pl-PL" dirty="0"/>
              <a:t>przy czynnościach dowodowych (art. 175 § 2 </a:t>
            </a:r>
            <a:r>
              <a:rPr lang="pl-PL" dirty="0" smtClean="0"/>
              <a:t>k.p.k.),</a:t>
            </a:r>
          </a:p>
          <a:p>
            <a:pPr marL="109728" lvl="0" indent="0">
              <a:buNone/>
            </a:pPr>
            <a:endParaRPr lang="pl-PL" dirty="0"/>
          </a:p>
          <a:p>
            <a:pPr lvl="0"/>
            <a:r>
              <a:rPr lang="pl-PL" dirty="0" smtClean="0"/>
              <a:t>zaskarżanie </a:t>
            </a:r>
            <a:r>
              <a:rPr lang="pl-PL" dirty="0"/>
              <a:t>niekorzystnych </a:t>
            </a:r>
            <a:r>
              <a:rPr lang="pl-PL" dirty="0" smtClean="0"/>
              <a:t>decyzji procesowych </a:t>
            </a:r>
            <a:r>
              <a:rPr lang="pl-PL" dirty="0"/>
              <a:t>(np. art. 252 § 1 i 254 § 2, 302 § 2, art. 425 § 1, art. 459 § 1 i 2 </a:t>
            </a:r>
            <a:r>
              <a:rPr lang="pl-PL" dirty="0" smtClean="0"/>
              <a:t>k.p.k.). 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podejrzanego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4583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ŚLEDZTWO</a:t>
            </a:r>
          </a:p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Zarezerwowane </a:t>
            </a:r>
            <a:r>
              <a:rPr lang="pl-PL" dirty="0"/>
              <a:t>dla spraw o wyższym ciężarze gatunkowym lub bardziej skomplikowanych oraz ze względu na osobę, którą podejrzewa się o popełnienie przestępstwa.</a:t>
            </a:r>
          </a:p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DOCHODZENIE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algn="just"/>
            <a:r>
              <a:rPr lang="pl-PL" dirty="0"/>
              <a:t>Uproszczona i mniej sformalizowana forma postępowania przygotowawczego. </a:t>
            </a: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Prowadzi się w sprawach o niższym (lżejszym) ciężarze gatunkowym.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Formy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631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27584" y="188640"/>
            <a:ext cx="3030141" cy="685800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/>
              <a:t>Śledztwo (art. 309)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860032" y="188640"/>
            <a:ext cx="3600400" cy="685800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/>
              <a:t>Dochodzenie (art. 325b)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51520" y="908720"/>
            <a:ext cx="4464496" cy="5949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u="sng" dirty="0"/>
              <a:t>Śledztwo obligatoryjne: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400" dirty="0"/>
              <a:t>w sprawach, których rozpoznanie w I instancji należy do właściwości sądu okręgowego </a:t>
            </a:r>
          </a:p>
          <a:p>
            <a:pPr marL="361950" lvl="1" indent="-190500" algn="just"/>
            <a:r>
              <a:rPr lang="pl-PL" sz="1400" dirty="0"/>
              <a:t>zbrodnie i występki wskazane w art. 25 § 1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400" dirty="0"/>
              <a:t>o występki – gdy osobą podejrzaną jest sędzia, prokurator, funkcjonariusz Policji, ABW, AW, SKW, SWW, Służby Celnej lub CBA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400" dirty="0"/>
              <a:t>o występki – gdy osobą podejrzaną jest funkcjonariusz Straży Granicznej, ŻW, finansowego organu postępowania przygotowawczego lub organu nadrzędnego nad finansowym organem postępowania przygotowawczego, </a:t>
            </a:r>
            <a:r>
              <a:rPr lang="pl-PL" sz="1400" u="sng" dirty="0"/>
              <a:t>w zakresie spraw należących do właściwości tych organów lub o występki popełnione przez tych funkcjonariuszy w związku z wykonywaniem czynności służbowych</a:t>
            </a:r>
            <a:endParaRPr lang="pl-PL" sz="1400" dirty="0"/>
          </a:p>
          <a:p>
            <a:pPr marL="361950" indent="-361950" algn="just">
              <a:buFont typeface="+mj-lt"/>
              <a:buAutoNum type="arabicPeriod"/>
            </a:pPr>
            <a:r>
              <a:rPr lang="pl-PL" sz="1400" dirty="0"/>
              <a:t>o </a:t>
            </a:r>
            <a:r>
              <a:rPr lang="pl-PL" sz="1400" dirty="0" smtClean="0"/>
              <a:t>występkI, </a:t>
            </a:r>
            <a:r>
              <a:rPr lang="pl-PL" sz="1400" dirty="0"/>
              <a:t>w których nie prowadzi się dochodzenia </a:t>
            </a:r>
            <a:endParaRPr lang="pl-PL" sz="1400" dirty="0" smtClean="0"/>
          </a:p>
          <a:p>
            <a:pPr marL="361950" indent="-361950" algn="just">
              <a:buFont typeface="+mj-lt"/>
              <a:buAutoNum type="arabicPeriod"/>
            </a:pPr>
            <a:endParaRPr lang="pl-PL" sz="1400" dirty="0"/>
          </a:p>
          <a:p>
            <a:pPr marL="0" indent="0" algn="just">
              <a:buNone/>
            </a:pPr>
            <a:r>
              <a:rPr lang="pl-PL" sz="1400" b="1" u="sng" dirty="0"/>
              <a:t>Śledztwo fakultatywne: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400" dirty="0"/>
              <a:t>w sprawach o występku, w których prowadzi się dochodzenie, jeżeli prokurator tak postanowi ze względu na wagę lub zawiłość sprawy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6016" y="980728"/>
            <a:ext cx="4032448" cy="58772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Dochodzenie prowadzi się w sprawach o przestępstwa należące do właściwości sądu rejonowego: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zagrożone karą nieprzekraczającą 5 lat pozbawienia wolności, z tym że w wypadku przestępstw przeciwko mieniu tylko wówczas, gdy wartość przedmiotu przestępstwa albo szkoda wyrządzona lub grożąca nie przekracza 200.000 zł</a:t>
            </a:r>
          </a:p>
          <a:p>
            <a:pPr lvl="1" algn="just"/>
            <a:r>
              <a:rPr lang="pl-PL" dirty="0"/>
              <a:t>dochodzenia </a:t>
            </a:r>
            <a:r>
              <a:rPr lang="pl-PL" b="1" dirty="0"/>
              <a:t>nie prowadzi się jednak </a:t>
            </a:r>
            <a:r>
              <a:rPr lang="pl-PL" dirty="0"/>
              <a:t>w sprawach o przestępstwa wskazane w art. 325b § 2 m.in. art. 155, 156 § 2, 157a § 1, 168, k.k., w sprawach o przestępstwa przeciwko obrotowi gospodarczemu (z wyjątkiem art. 297 i 300 k.k.) oraz przeciwko obrotowi pieniędzmi i papierami wartościowymi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159, 254a i 262 § 2 k.k. 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279 § 1, 286 § 1 i 2 k.k. oraz w art. 289 § 2 k.k., jeżeli wartość przedmiotu przestępstwa albo szkoda wyrządzona lub grożąca nie przekracza 200.000 zł </a:t>
            </a:r>
          </a:p>
        </p:txBody>
      </p:sp>
    </p:spTree>
    <p:extLst>
      <p:ext uri="{BB962C8B-B14F-4D97-AF65-F5344CB8AC3E}">
        <p14:creationId xmlns:p14="http://schemas.microsoft.com/office/powerpoint/2010/main" val="240178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u="sng" dirty="0" smtClean="0"/>
              <a:t>ŚLEDZTWO</a:t>
            </a:r>
          </a:p>
          <a:p>
            <a:r>
              <a:rPr lang="pl-PL" dirty="0" smtClean="0"/>
              <a:t>termin: podstawowy: powinno zostać ukończone w ciągu </a:t>
            </a:r>
            <a:r>
              <a:rPr lang="pl-PL" b="1" dirty="0" smtClean="0"/>
              <a:t>3 miesięcy </a:t>
            </a:r>
            <a:r>
              <a:rPr lang="pl-PL" dirty="0" smtClean="0"/>
              <a:t>(art. 310 k.p.k.)</a:t>
            </a:r>
          </a:p>
          <a:p>
            <a:endParaRPr lang="pl-PL" dirty="0"/>
          </a:p>
          <a:p>
            <a:r>
              <a:rPr lang="pl-PL" dirty="0" smtClean="0"/>
              <a:t>Organy: co do zasady prowadzi je </a:t>
            </a:r>
            <a:r>
              <a:rPr lang="pl-PL" b="1" dirty="0" smtClean="0"/>
              <a:t>prokurator</a:t>
            </a:r>
            <a:r>
              <a:rPr lang="pl-PL" dirty="0" smtClean="0"/>
              <a:t>, ale może je powierzyć do prowadzenia w całości lub w określonym zakresie Policji, lub też dokonanie poszczególnych czynności śledztwa (art. 311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Formy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96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3299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Etapy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0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u="sng" dirty="0" smtClean="0"/>
              <a:t>DOCHODZENIE</a:t>
            </a:r>
          </a:p>
          <a:p>
            <a:pPr marL="109728" indent="0" algn="ctr">
              <a:buNone/>
            </a:pPr>
            <a:endParaRPr lang="pl-PL" b="1" u="sng" dirty="0" smtClean="0"/>
          </a:p>
          <a:p>
            <a:r>
              <a:rPr lang="pl-PL" dirty="0" smtClean="0"/>
              <a:t>Termin podstawowy: powinno być ukończone w ciągu </a:t>
            </a:r>
            <a:r>
              <a:rPr lang="pl-PL" b="1" dirty="0" smtClean="0"/>
              <a:t>2 miesięcy </a:t>
            </a:r>
            <a:r>
              <a:rPr lang="pl-PL" dirty="0" smtClean="0"/>
              <a:t>(art. 325i k.p.k.)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Organy: prowadzi je </a:t>
            </a:r>
            <a:r>
              <a:rPr lang="pl-PL" b="1" dirty="0" smtClean="0"/>
              <a:t>Policja </a:t>
            </a:r>
            <a:r>
              <a:rPr lang="pl-PL" dirty="0" smtClean="0"/>
              <a:t>lub inne uprawnione organy (art. 312 k.p.k.- np. CBA, ABW), chyba że prowadzi je prokurator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Formy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0523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Prokurator w zakresie w jakim nie prowadzi postępowania przygotowawczego, sprawuje nadzór nad jego przebiegiem (art. 326 § </a:t>
            </a:r>
            <a:r>
              <a:rPr lang="pl-PL" dirty="0" smtClean="0"/>
              <a:t>1 k.p.k.).</a:t>
            </a:r>
          </a:p>
          <a:p>
            <a:pPr marL="109728" indent="0">
              <a:buNone/>
            </a:pPr>
            <a:r>
              <a:rPr lang="pl-PL" dirty="0"/>
              <a:t>Z tytułu sprawowanego nadzoru (art. 326 § 3 </a:t>
            </a:r>
            <a:r>
              <a:rPr lang="pl-PL" dirty="0" smtClean="0"/>
              <a:t>k.p.k.) </a:t>
            </a:r>
            <a:r>
              <a:rPr lang="pl-PL" dirty="0"/>
              <a:t>prokurator może:</a:t>
            </a:r>
          </a:p>
          <a:p>
            <a:pPr lvl="0"/>
            <a:r>
              <a:rPr lang="pl-PL" dirty="0"/>
              <a:t>zaznajamiać się z zamierzeniami prowadzącego postępowanie, wskazywać kierunki postępowania oraz wydawać co do tego zarządzenia,</a:t>
            </a:r>
          </a:p>
          <a:p>
            <a:pPr lvl="0"/>
            <a:r>
              <a:rPr lang="pl-PL" dirty="0"/>
              <a:t>żądać przedstawienia materiałów zebranych w toku postępowania,</a:t>
            </a:r>
          </a:p>
          <a:p>
            <a:pPr lvl="0"/>
            <a:r>
              <a:rPr lang="pl-PL" dirty="0"/>
              <a:t>uczestniczyć w czynnościach dokonywanych przez prowadzących postępowanie, osobiście je przeprowadzać albo przejąć sprawę do swego prowadzenia,</a:t>
            </a:r>
          </a:p>
          <a:p>
            <a:pPr lvl="0"/>
            <a:r>
              <a:rPr lang="pl-PL" dirty="0"/>
              <a:t>wydawać postanowienia, zarządzenia lub polecenia,</a:t>
            </a:r>
          </a:p>
          <a:p>
            <a:pPr lvl="0"/>
            <a:r>
              <a:rPr lang="pl-PL" dirty="0"/>
              <a:t>zmieniać i uchylać postanowienia i zarządzenia.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Nadzór prokuratora nad postępowaniem przygotowawczym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9484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/>
              <a:t>T</a:t>
            </a:r>
            <a:r>
              <a:rPr lang="pl-PL" dirty="0" smtClean="0"/>
              <a:t>rzy </a:t>
            </a:r>
            <a:r>
              <a:rPr lang="pl-PL" dirty="0"/>
              <a:t>płaszczyzny ingerencji sądu w postępowaniu przygotowawczym:</a:t>
            </a:r>
          </a:p>
          <a:p>
            <a:pPr lvl="0"/>
            <a:r>
              <a:rPr lang="pl-PL" b="1" dirty="0"/>
              <a:t>przeprowadzanie czynności dowodowych przewidzianych w </a:t>
            </a:r>
            <a:r>
              <a:rPr lang="pl-PL" b="1" dirty="0" smtClean="0"/>
              <a:t>ustawie</a:t>
            </a:r>
            <a:r>
              <a:rPr lang="pl-PL" dirty="0" smtClean="0"/>
              <a:t>, np. przesłuchanie w charakterze świadka osoby, która w chwili przesłuchania nie ukończyła 15 lat</a:t>
            </a:r>
            <a:endParaRPr lang="pl-PL" dirty="0"/>
          </a:p>
          <a:p>
            <a:pPr lvl="0"/>
            <a:r>
              <a:rPr lang="pl-PL" b="1" dirty="0"/>
              <a:t>podejmowanie określonych rozstrzygnięć wykraczających poza kompetencje </a:t>
            </a:r>
            <a:r>
              <a:rPr lang="pl-PL" b="1" dirty="0" smtClean="0"/>
              <a:t>prokuratora</a:t>
            </a:r>
            <a:r>
              <a:rPr lang="pl-PL" dirty="0" smtClean="0"/>
              <a:t>, np. zastosowanie tymczasowego aresztowania</a:t>
            </a:r>
            <a:endParaRPr lang="pl-PL" dirty="0"/>
          </a:p>
          <a:p>
            <a:r>
              <a:rPr lang="pl-PL" b="1" dirty="0"/>
              <a:t>rozpoznawanie zażaleń na decyzje prokuratora</a:t>
            </a:r>
            <a:r>
              <a:rPr lang="pl-PL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sądowe w postępowaniu przygotowawczym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4278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mtClean="0"/>
              <a:t>Przebieg postępowania przygotowawczego</a:t>
            </a:r>
            <a:endParaRPr lang="pl-PL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" y="1484784"/>
            <a:ext cx="8913605" cy="463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409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Postępowanie karne bierze swój początek, gdy organy ścigania uzyskają informację o możliwości popełnienia przestępstwa.</a:t>
            </a:r>
          </a:p>
          <a:p>
            <a:pPr marL="109728" indent="0">
              <a:buNone/>
            </a:pPr>
            <a:endParaRPr lang="pl-PL" sz="2800" b="1" dirty="0" smtClean="0"/>
          </a:p>
          <a:p>
            <a:pPr marL="109728" indent="0">
              <a:buNone/>
            </a:pPr>
            <a:r>
              <a:rPr lang="pl-PL" sz="2800" b="1" dirty="0" smtClean="0"/>
              <a:t>Źródła </a:t>
            </a:r>
            <a:r>
              <a:rPr lang="pl-PL" sz="2800" b="1" dirty="0"/>
              <a:t>informacji o przestępstwie:</a:t>
            </a:r>
            <a:endParaRPr lang="pl-PL" sz="2800" dirty="0"/>
          </a:p>
          <a:p>
            <a:pPr lvl="0"/>
            <a:r>
              <a:rPr lang="pl-PL" sz="2800" dirty="0"/>
              <a:t>informacje własne organów ścigania uzyskane w toku:</a:t>
            </a:r>
          </a:p>
          <a:p>
            <a:pPr lvl="1"/>
            <a:r>
              <a:rPr lang="pl-PL" sz="2400" dirty="0"/>
              <a:t>czynności administracyjno-porządkowych, np. patrole ulic, rutynowe i planowane kontrole pojazdów,</a:t>
            </a:r>
          </a:p>
          <a:p>
            <a:pPr lvl="1"/>
            <a:r>
              <a:rPr lang="pl-PL" sz="2400" dirty="0"/>
              <a:t>czynności operacyjno-rozpoznawczych, np. poprzez wykorzystanie podsłuchu przedprocesowego,</a:t>
            </a:r>
          </a:p>
          <a:p>
            <a:pPr lvl="1"/>
            <a:r>
              <a:rPr lang="pl-PL" sz="2400" dirty="0"/>
              <a:t>innych prowadzonych postępowań karnych,</a:t>
            </a:r>
          </a:p>
          <a:p>
            <a:pPr lvl="0"/>
            <a:r>
              <a:rPr lang="pl-PL" sz="2800" dirty="0"/>
              <a:t>informacje uzyskane z innych źródeł, tj. poprzez:</a:t>
            </a:r>
          </a:p>
          <a:p>
            <a:pPr lvl="1"/>
            <a:r>
              <a:rPr lang="pl-PL" sz="2400" dirty="0"/>
              <a:t>zawiadomienie o popełnieniu przestępstwa,</a:t>
            </a:r>
          </a:p>
          <a:p>
            <a:pPr lvl="1"/>
            <a:r>
              <a:rPr lang="pl-PL" sz="2400" dirty="0"/>
              <a:t>środki masowego przekazu,</a:t>
            </a:r>
          </a:p>
          <a:p>
            <a:pPr lvl="1"/>
            <a:r>
              <a:rPr lang="pl-PL" sz="2400" dirty="0"/>
              <a:t>anonimy.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366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dirty="0" smtClean="0"/>
              <a:t>ZAWIADOMIENIE O PRZESTĘPSTWIE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b="1" dirty="0" smtClean="0"/>
              <a:t>Społeczny obowiązek </a:t>
            </a:r>
            <a:r>
              <a:rPr lang="pl-PL" dirty="0" smtClean="0"/>
              <a:t>zawiadomienia→ art. 304 § 1 k.p.k.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dotyczy przestępstw ściganych z urzędu,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j</a:t>
            </a:r>
            <a:r>
              <a:rPr lang="pl-PL" dirty="0" smtClean="0"/>
              <a:t>ego niedopełnienie nie wiąże się jednak z żadną sankcją karną.</a:t>
            </a:r>
          </a:p>
          <a:p>
            <a:endParaRPr lang="pl-PL" dirty="0"/>
          </a:p>
          <a:p>
            <a:r>
              <a:rPr lang="pl-PL" b="1" dirty="0" smtClean="0"/>
              <a:t>Prawny obowiązek </a:t>
            </a:r>
            <a:r>
              <a:rPr lang="pl-PL" dirty="0" smtClean="0"/>
              <a:t>zawiadomienia o przestępstwie→ art. 240 k.k. i art. 304 § 2 k.p.k.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niezawiadomienie podlega karze pozbawienia wolności do 3 lat.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474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Zawiadomienie</a:t>
            </a:r>
            <a:r>
              <a:rPr lang="pl-PL" dirty="0" smtClean="0"/>
              <a:t> o popełnieniu przestępstwa:</a:t>
            </a:r>
          </a:p>
          <a:p>
            <a:r>
              <a:rPr lang="pl-PL" b="1" dirty="0" smtClean="0"/>
              <a:t>forma: </a:t>
            </a:r>
            <a:r>
              <a:rPr lang="pl-PL" dirty="0" smtClean="0"/>
              <a:t>pisemna lub ustna</a:t>
            </a:r>
            <a:endParaRPr lang="pl-PL" dirty="0"/>
          </a:p>
          <a:p>
            <a:r>
              <a:rPr lang="pl-PL" dirty="0" smtClean="0"/>
              <a:t>konieczność sporządzenia </a:t>
            </a:r>
            <a:r>
              <a:rPr lang="pl-PL" b="1" dirty="0" smtClean="0"/>
              <a:t>protokołu</a:t>
            </a:r>
            <a:r>
              <a:rPr lang="pl-PL" dirty="0" smtClean="0"/>
              <a:t> w przypadku złożenia ustnego zawiadomienia (art. 143 § 1 pkt 1 k.p.k.),</a:t>
            </a:r>
            <a:endParaRPr lang="pl-PL" dirty="0"/>
          </a:p>
          <a:p>
            <a:r>
              <a:rPr lang="pl-PL" dirty="0" smtClean="0"/>
              <a:t>sporządzenie wspólnego protokołu z zawiadomienia o popełnieniu przestępstwa oraz przesłuchania w charakterze świadka osoby zawiadamiającej (art. 304a k.p.k.); można w nim zamieścić również wniosek o ściganie,</a:t>
            </a:r>
          </a:p>
          <a:p>
            <a:r>
              <a:rPr lang="pl-PL" smtClean="0"/>
              <a:t>może je złożyć każda osoba.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474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konieczność utajniania danych dotyczących miejsca zamieszkania i miejsca pracy pokrzywdzonych i świadków, co dotyczy zawiadomienia o popełnieniu przestępstwa (art. 148a KPK w zw. z art. 304 § 1 KPK</a:t>
            </a:r>
            <a:r>
              <a:rPr lang="pl-PL" dirty="0" smtClean="0"/>
              <a:t>),</a:t>
            </a:r>
          </a:p>
          <a:p>
            <a:endParaRPr lang="pl-PL" dirty="0"/>
          </a:p>
          <a:p>
            <a:r>
              <a:rPr lang="pl-PL" dirty="0"/>
              <a:t>dane te zamieszcza się w załączniku do protokołu, który pozostaje dostępny wyłącznie dla organu prowadzącego </a:t>
            </a:r>
            <a:r>
              <a:rPr lang="pl-PL" dirty="0" smtClean="0"/>
              <a:t>postępowanie,.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474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17" y="1412776"/>
            <a:ext cx="8964488" cy="475252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Niezwłocznie</a:t>
            </a:r>
            <a:r>
              <a:rPr lang="pl-PL" dirty="0" smtClean="0"/>
              <a:t>  </a:t>
            </a:r>
            <a:r>
              <a:rPr lang="pl-PL" dirty="0"/>
              <a:t>po  otrzymaniu  zawiadomienia  o  przestępstwie </a:t>
            </a:r>
            <a:r>
              <a:rPr lang="pl-PL" dirty="0" smtClean="0"/>
              <a:t>organ  </a:t>
            </a:r>
            <a:r>
              <a:rPr lang="pl-PL" dirty="0"/>
              <a:t>powołany  do  prowadzenia  postępowania  przygotowawczego  </a:t>
            </a:r>
            <a:r>
              <a:rPr lang="pl-PL" b="1" dirty="0"/>
              <a:t>obowiązany </a:t>
            </a:r>
            <a:r>
              <a:rPr lang="pl-PL" b="1" dirty="0" smtClean="0"/>
              <a:t>jest </a:t>
            </a:r>
            <a:r>
              <a:rPr lang="pl-PL" b="1" dirty="0"/>
              <a:t>wydać postanowienie o wszczęciu bądź o odmowie wszczęcia </a:t>
            </a:r>
            <a:r>
              <a:rPr lang="pl-PL" b="1" dirty="0" smtClean="0"/>
              <a:t>śledztwa </a:t>
            </a:r>
            <a:r>
              <a:rPr lang="pl-PL" dirty="0" smtClean="0"/>
              <a:t>(art. 305 § 1 k.p.k.),</a:t>
            </a:r>
          </a:p>
          <a:p>
            <a:endParaRPr lang="pl-PL" dirty="0"/>
          </a:p>
          <a:p>
            <a:r>
              <a:rPr lang="pl-PL" b="1" dirty="0"/>
              <a:t>W</a:t>
            </a:r>
            <a:r>
              <a:rPr lang="pl-PL" b="1" dirty="0" smtClean="0"/>
              <a:t>yjątki</a:t>
            </a:r>
            <a:r>
              <a:rPr lang="pl-PL" dirty="0" smtClean="0"/>
              <a:t> </a:t>
            </a:r>
            <a:r>
              <a:rPr lang="pl-PL" dirty="0"/>
              <a:t>od </a:t>
            </a:r>
            <a:r>
              <a:rPr lang="pl-PL" dirty="0" smtClean="0"/>
              <a:t>powyższej zasady: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konieczność </a:t>
            </a:r>
            <a:r>
              <a:rPr lang="pl-PL" dirty="0"/>
              <a:t>weryfikacji informacji o możliwości popełnienia przestępstwa →</a:t>
            </a:r>
            <a:r>
              <a:rPr lang="pl-PL" dirty="0" smtClean="0"/>
              <a:t> </a:t>
            </a:r>
            <a:r>
              <a:rPr lang="pl-PL" b="1" dirty="0"/>
              <a:t>czynności </a:t>
            </a:r>
            <a:r>
              <a:rPr lang="pl-PL" b="1" dirty="0" smtClean="0"/>
              <a:t>sprawdzające </a:t>
            </a:r>
            <a:r>
              <a:rPr lang="pl-PL" dirty="0" smtClean="0"/>
              <a:t>(art. 307 k.p.k.)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konieczność natychmiastowego zabezpieczenia śladów przestępstwa →</a:t>
            </a:r>
            <a:r>
              <a:rPr lang="pl-PL" dirty="0" smtClean="0"/>
              <a:t> </a:t>
            </a:r>
            <a:r>
              <a:rPr lang="pl-PL" b="1" dirty="0" smtClean="0"/>
              <a:t>czynności w niezbędnym zakresie</a:t>
            </a:r>
            <a:r>
              <a:rPr lang="pl-PL" dirty="0" smtClean="0"/>
              <a:t> (art. 308 k.p.k.)</a:t>
            </a:r>
          </a:p>
          <a:p>
            <a:pPr marL="109728" lvl="0" indent="0">
              <a:buNone/>
            </a:pP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474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41987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Czynności sprawdzające:</a:t>
            </a:r>
          </a:p>
          <a:p>
            <a:r>
              <a:rPr lang="pl-PL" dirty="0" smtClean="0"/>
              <a:t>Art. 307 k.p.k.</a:t>
            </a:r>
          </a:p>
          <a:p>
            <a:r>
              <a:rPr lang="pl-PL" dirty="0" smtClean="0"/>
              <a:t>Cel </a:t>
            </a:r>
            <a:r>
              <a:rPr lang="pl-PL" dirty="0"/>
              <a:t>czynności sprawdzających </a:t>
            </a:r>
            <a:r>
              <a:rPr lang="pl-PL" dirty="0" smtClean="0"/>
              <a:t>→ </a:t>
            </a:r>
            <a:r>
              <a:rPr lang="pl-PL" b="1" dirty="0" smtClean="0"/>
              <a:t>weryfikacja </a:t>
            </a:r>
            <a:r>
              <a:rPr lang="pl-PL" b="1" dirty="0"/>
              <a:t>informacji o możliwości popełnienia przestępstwa </a:t>
            </a:r>
            <a:r>
              <a:rPr lang="pl-PL" dirty="0"/>
              <a:t>pochodzących z własnych informacji oraz złożonego zawiadomienia o popełnieniu przestępstwa</a:t>
            </a:r>
            <a:r>
              <a:rPr lang="pl-PL" dirty="0" smtClean="0"/>
              <a:t>.</a:t>
            </a:r>
          </a:p>
          <a:p>
            <a:r>
              <a:rPr lang="pl-PL" b="1" dirty="0"/>
              <a:t>Czas trwania</a:t>
            </a:r>
            <a:r>
              <a:rPr lang="pl-PL" dirty="0"/>
              <a:t> czynności sprawdzających </a:t>
            </a:r>
            <a:r>
              <a:rPr lang="pl-PL" b="1" dirty="0"/>
              <a:t>wynosi maksymalnie 30 dni</a:t>
            </a:r>
            <a:r>
              <a:rPr lang="pl-PL" dirty="0" smtClean="0"/>
              <a:t>.</a:t>
            </a:r>
          </a:p>
          <a:p>
            <a:r>
              <a:rPr lang="pl-PL" b="1" dirty="0"/>
              <a:t>Okresu czynności sprawdzających nie wlicza się do czasu trwania postępowania przygotowawczego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/>
              <a:t>W postępowaniu sprawdzającym nie przeprowadza się dowodu z opinii </a:t>
            </a:r>
            <a:r>
              <a:rPr lang="pl-PL" dirty="0" smtClean="0"/>
              <a:t>biegłego </a:t>
            </a:r>
            <a:r>
              <a:rPr lang="pl-PL" dirty="0"/>
              <a:t>ani czynności wymagających spisania protokołu, z wyjątkiem przyjęcia </a:t>
            </a:r>
            <a:r>
              <a:rPr lang="pl-PL" dirty="0" smtClean="0"/>
              <a:t>ustnego  </a:t>
            </a:r>
            <a:r>
              <a:rPr lang="pl-PL" dirty="0"/>
              <a:t>zawiadomienia  o  przestępstwie  lub  wniosku  o  ściganie  </a:t>
            </a:r>
            <a:r>
              <a:rPr lang="pl-PL" dirty="0" smtClean="0"/>
              <a:t>oraz przesłuchania w charakterze świadka osoby zawiadamiającej.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56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384376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/>
              <a:t>POSTĘPOWANIE PRZYGOTOWAWCZE</a:t>
            </a:r>
            <a:r>
              <a:rPr lang="pl-PL" dirty="0"/>
              <a:t> – pierwsze stadium postępowania karnego ukierunkowanie na weryfikację czy przestępstwo zostało popełnione, ujawnienie jego sprawcy oraz zabezpieczenie dowodów przestępstwa umożliwiających sądowi prawidłowe rozstrzygnięcie sprawy. 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9045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Czynności w niezbędnym zakresie:</a:t>
            </a:r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dirty="0"/>
              <a:t>okoliczności popełnienia czynu wymagają natychmiastowego podjęcia czynności w wypadkach niecierpiących zwłoki </a:t>
            </a:r>
            <a:r>
              <a:rPr lang="pl-PL" b="1" dirty="0"/>
              <a:t>w celu zabezpieczenia śladów i dowodów przestępstwa przed ich utratą, zniekształceniem lub zniszczeniem</a:t>
            </a:r>
            <a:r>
              <a:rPr lang="pl-PL" dirty="0"/>
              <a:t> (art. 308 § 1 </a:t>
            </a:r>
            <a:r>
              <a:rPr lang="pl-PL" dirty="0" smtClean="0"/>
              <a:t>k.p.k.),</a:t>
            </a:r>
          </a:p>
          <a:p>
            <a:r>
              <a:rPr lang="pl-PL" b="1" dirty="0"/>
              <a:t>można przeprowadzać dowolne czynności procesowe</a:t>
            </a:r>
            <a:r>
              <a:rPr lang="pl-PL" dirty="0"/>
              <a:t>, w tym wymagające spisania </a:t>
            </a:r>
            <a:r>
              <a:rPr lang="pl-PL" dirty="0" smtClean="0"/>
              <a:t>protokołu,</a:t>
            </a:r>
          </a:p>
          <a:p>
            <a:r>
              <a:rPr lang="pl-PL" dirty="0"/>
              <a:t>c</a:t>
            </a:r>
            <a:r>
              <a:rPr lang="pl-PL" dirty="0" smtClean="0"/>
              <a:t>zas trwania: maksymalnie </a:t>
            </a:r>
            <a:r>
              <a:rPr lang="pl-PL" b="1" dirty="0" smtClean="0"/>
              <a:t>5 dni</a:t>
            </a:r>
            <a:r>
              <a:rPr lang="pl-PL" dirty="0" smtClean="0"/>
              <a:t>, które są wliczane do czasu trwania postępowania przygotowawczego,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0467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na </a:t>
            </a:r>
            <a:r>
              <a:rPr lang="pl-PL" dirty="0"/>
              <a:t>postanowienie o odmowie wszczęcia śledztwa </a:t>
            </a:r>
            <a:r>
              <a:rPr lang="pl-PL" dirty="0" smtClean="0"/>
              <a:t>lub umorzeniu śledztwa przysługuje </a:t>
            </a:r>
            <a:r>
              <a:rPr lang="pl-PL" b="1" dirty="0" smtClean="0"/>
              <a:t>zażalenie</a:t>
            </a:r>
            <a:r>
              <a:rPr lang="pl-PL" dirty="0" smtClean="0"/>
              <a:t>,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/>
              <a:t>Jeżeli osoba lub instytucja, która złożyła zawiadomienie o </a:t>
            </a:r>
            <a:r>
              <a:rPr lang="pl-PL" dirty="0" smtClean="0"/>
              <a:t>przestępstwie, </a:t>
            </a:r>
            <a:r>
              <a:rPr lang="pl-PL" b="1" dirty="0" smtClean="0"/>
              <a:t>nie </a:t>
            </a:r>
            <a:r>
              <a:rPr lang="pl-PL" b="1" dirty="0"/>
              <a:t>zostanie w ciągu 6 tygodni powiadomiona o wszczęciu albo odmowie </a:t>
            </a:r>
            <a:r>
              <a:rPr lang="pl-PL" dirty="0"/>
              <a:t>wszczęcia </a:t>
            </a:r>
            <a:r>
              <a:rPr lang="pl-PL" dirty="0" smtClean="0"/>
              <a:t>śledztwa</a:t>
            </a:r>
            <a:r>
              <a:rPr lang="pl-PL" dirty="0"/>
              <a:t>, może wnieść </a:t>
            </a:r>
            <a:r>
              <a:rPr lang="pl-PL" b="1" dirty="0"/>
              <a:t>zażalenie</a:t>
            </a:r>
            <a:r>
              <a:rPr lang="pl-PL" dirty="0"/>
              <a:t> do prokuratora nadrzędnego albo powołanego do </a:t>
            </a:r>
            <a:r>
              <a:rPr lang="pl-PL" dirty="0" smtClean="0"/>
              <a:t>nadzoru </a:t>
            </a:r>
            <a:r>
              <a:rPr lang="pl-PL" dirty="0"/>
              <a:t>nad organem, któremu złożono zawiadomienie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Przebieg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474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39469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Fazy </a:t>
            </a:r>
            <a:r>
              <a:rPr lang="pl-PL" smtClean="0"/>
              <a:t>postępowania przygotowawczego</a:t>
            </a:r>
            <a:endParaRPr lang="pl-PL" dirty="0"/>
          </a:p>
        </p:txBody>
      </p:sp>
      <p:sp>
        <p:nvSpPr>
          <p:cNvPr id="5" name="Down Arrow 4"/>
          <p:cNvSpPr/>
          <p:nvPr/>
        </p:nvSpPr>
        <p:spPr>
          <a:xfrm>
            <a:off x="3985074" y="3789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Box 5"/>
          <p:cNvSpPr txBox="1"/>
          <p:nvPr/>
        </p:nvSpPr>
        <p:spPr>
          <a:xfrm>
            <a:off x="2843808" y="52292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Postanowienie o przedstawieniu zarzutów lub przesłuchanie w charakterze podejrzanego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514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 momentu wszczęcia postępowanie przygotowawcze toczy się w sprawie (</a:t>
            </a:r>
            <a:r>
              <a:rPr lang="pl-PL" b="1" dirty="0" smtClean="0"/>
              <a:t>in rem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smtClean="0"/>
              <a:t>ustalenie sprawcy→ skierowanie postępowania przeciwko osobie (</a:t>
            </a:r>
            <a:r>
              <a:rPr lang="pl-PL" b="1" dirty="0" smtClean="0"/>
              <a:t>in personam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b="1" dirty="0" smtClean="0"/>
              <a:t>przedstawienie zarzutów</a:t>
            </a:r>
            <a:r>
              <a:rPr lang="pl-PL" dirty="0" smtClean="0"/>
              <a:t>→ osoba podejrzana staje się </a:t>
            </a:r>
            <a:r>
              <a:rPr lang="pl-PL" b="1" dirty="0" smtClean="0"/>
              <a:t>podejrzanym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mtClean="0"/>
              <a:t>Przedstawienie zarzutów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9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11768"/>
          </a:xfrm>
        </p:spPr>
        <p:txBody>
          <a:bodyPr/>
          <a:lstStyle/>
          <a:p>
            <a:pPr marL="109728" indent="0" algn="just">
              <a:buNone/>
            </a:pPr>
            <a:r>
              <a:rPr lang="pl-PL" sz="2200" dirty="0"/>
              <a:t>Czynność przedstawienia zarzutów składa się z 4 etapów: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2200" dirty="0"/>
              <a:t>Sporządzenia postanowienia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2200" dirty="0"/>
              <a:t>Ogłoszenia go podejrzanemu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2200" dirty="0"/>
              <a:t>Pouczenia go o prawach i obowiązkach </a:t>
            </a:r>
            <a:endParaRPr lang="pl-PL" sz="2200" dirty="0" smtClean="0"/>
          </a:p>
          <a:p>
            <a:pPr marL="925830" lvl="1" indent="-514350" algn="just">
              <a:buFont typeface="+mj-lt"/>
              <a:buAutoNum type="arabicPeriod"/>
            </a:pPr>
            <a:r>
              <a:rPr lang="pl-PL" sz="2200" dirty="0" smtClean="0"/>
              <a:t>Przesłuchania </a:t>
            </a:r>
            <a:r>
              <a:rPr lang="pl-PL" sz="2200" dirty="0"/>
              <a:t>go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2355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Przedstawienie </a:t>
            </a:r>
            <a:r>
              <a:rPr lang="pl-PL" dirty="0" smtClean="0"/>
              <a:t>zarzutów powinno </a:t>
            </a:r>
            <a:r>
              <a:rPr lang="pl-PL" dirty="0"/>
              <a:t>nastąpić, jeżeli dane istniejące w chwili wszczęcia śledztwa lub zebrane w jego toku </a:t>
            </a:r>
            <a:r>
              <a:rPr lang="pl-PL" b="1" dirty="0"/>
              <a:t>uzasadniają dostatecznie podejrzenie, że czyn popełniła określona </a:t>
            </a:r>
            <a:r>
              <a:rPr lang="pl-PL" b="1" dirty="0" smtClean="0"/>
              <a:t>osoba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/>
              <a:t>art. 313 § 1 </a:t>
            </a:r>
            <a:r>
              <a:rPr lang="pl-PL" dirty="0" smtClean="0"/>
              <a:t>k.p.k.),</a:t>
            </a:r>
          </a:p>
          <a:p>
            <a:endParaRPr lang="pl-PL" dirty="0"/>
          </a:p>
          <a:p>
            <a:r>
              <a:rPr lang="pl-PL" dirty="0" smtClean="0"/>
              <a:t>Wydanie postanowienia o przedstawieniu zarzutów jest konieczną przesłanką zastosowania środków zapobiegawczych.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mtClean="0"/>
              <a:t>Przedstawienie zarzutów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3225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pl-PL" dirty="0"/>
              <a:t>Zaznajomienie z aktami postępowania przygotowawczego podejrzanego i obrońcy</a:t>
            </a:r>
          </a:p>
          <a:p>
            <a:pPr marL="1181862" lvl="2" indent="-514350" algn="just"/>
            <a:r>
              <a:rPr lang="pl-PL" dirty="0"/>
              <a:t>Czynność fakultatywna; </a:t>
            </a:r>
          </a:p>
          <a:p>
            <a:pPr marL="1181862" lvl="2" indent="-514350" algn="just"/>
            <a:r>
              <a:rPr lang="pl-PL" dirty="0"/>
              <a:t>Na wniosek uprawnionego podmiotu</a:t>
            </a:r>
          </a:p>
          <a:p>
            <a:pPr marL="1181862" lvl="2" indent="-514350" algn="just"/>
            <a:r>
              <a:rPr lang="pl-PL" dirty="0"/>
              <a:t>Nie przeprowadza się w przypadku umorzenia postępowania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Wydanie </a:t>
            </a:r>
            <a:r>
              <a:rPr lang="pl-PL" dirty="0"/>
              <a:t>postanowienia o zamknięciu postępowania przygotowawczego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związane z zakończeniem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7454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Art. 321 § 5 </a:t>
            </a:r>
            <a:r>
              <a:rPr lang="pl-PL" dirty="0">
                <a:sym typeface="Wingdings" panose="05000000000000000000" pitchFamily="2" charset="2"/>
              </a:rPr>
              <a:t> Jeżeli nie zachodzi potrzeba uzupełnienia śledztwa, wydaje się </a:t>
            </a:r>
            <a:r>
              <a:rPr lang="pl-PL" b="1" u="sng" dirty="0">
                <a:sym typeface="Wingdings" panose="05000000000000000000" pitchFamily="2" charset="2"/>
              </a:rPr>
              <a:t>postanowienie o jego zamknięciu. 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Postanowienie o zamknięciu śledztwa wydaje prokurator. Od tej daty liczony jest termin do sporządzenia aktu oskarżenia. 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Wydanie tego postanowienia nie jest konieczne, jeżeli:</a:t>
            </a:r>
          </a:p>
          <a:p>
            <a:pPr lvl="1" algn="just"/>
            <a:r>
              <a:rPr lang="pl-PL" dirty="0"/>
              <a:t>Postępowanie jest umarzane – art. 322 § 1 </a:t>
            </a:r>
          </a:p>
          <a:p>
            <a:pPr lvl="1" algn="just"/>
            <a:r>
              <a:rPr lang="pl-PL" dirty="0"/>
              <a:t>W dochodzeniu – chyba że podejrzany jest tymczasowo aresztowany</a:t>
            </a:r>
          </a:p>
          <a:p>
            <a:pPr algn="just"/>
            <a:r>
              <a:rPr lang="pl-PL" dirty="0"/>
              <a:t>O wydaniu postanowienia o zamknięciu śledztwa zawiadamia się podejrzanego i jego obrońcę.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związane z zakończeniem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9636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Art. 55 § 1 </a:t>
            </a:r>
            <a:endParaRPr lang="pl-PL" dirty="0">
              <a:sym typeface="Wingdings" panose="05000000000000000000" pitchFamily="2" charset="2"/>
            </a:endParaRPr>
          </a:p>
          <a:p>
            <a:pPr algn="just"/>
            <a:r>
              <a:rPr lang="pl-PL" dirty="0">
                <a:sym typeface="Wingdings" panose="05000000000000000000" pitchFamily="2" charset="2"/>
              </a:rPr>
              <a:t>W razie powtórnego wydania postanowienia o odmowie wszczęcia lub umorzeniu postępowania w wypadku, o którym mowa w art. 330 </a:t>
            </a:r>
            <a:r>
              <a:rPr lang="pl-PL" dirty="0"/>
              <a:t>§ 2, pokrzywdzony może w </a:t>
            </a:r>
            <a:r>
              <a:rPr lang="pl-PL" b="1" dirty="0"/>
              <a:t>terminie miesiąca </a:t>
            </a:r>
            <a:r>
              <a:rPr lang="pl-PL" dirty="0"/>
              <a:t>od doręczenia mu zawiadomienia o postanowieniu wnieść akt oskarżenia do sądu dołączając po jednym odpisie dla każdego oskarżonego oraz dla prokuratora. </a:t>
            </a:r>
          </a:p>
          <a:p>
            <a:pPr lvl="1" algn="just"/>
            <a:r>
              <a:rPr lang="pl-PL" dirty="0"/>
              <a:t>Termin prekluzyjny </a:t>
            </a:r>
          </a:p>
          <a:p>
            <a:pPr marL="1019556" lvl="2" indent="-342900" algn="just"/>
            <a:r>
              <a:rPr lang="pl-PL" dirty="0"/>
              <a:t>ma charakter gwarancyjny dla domniemanego sprawcy przestępstwa </a:t>
            </a:r>
          </a:p>
          <a:p>
            <a:pPr algn="just"/>
            <a:r>
              <a:rPr lang="pl-PL" dirty="0"/>
              <a:t>Akt oskarżenia wniesiony przez pokrzywdzonego </a:t>
            </a:r>
            <a:r>
              <a:rPr lang="pl-PL" b="1" dirty="0"/>
              <a:t>powinien być sporządzony i podpisany przez pełnomocnika. </a:t>
            </a:r>
            <a:endParaRPr lang="pl-PL" dirty="0"/>
          </a:p>
          <a:p>
            <a:pPr marL="916686" lvl="1" indent="-514350" algn="just"/>
            <a:r>
              <a:rPr lang="pl-PL" dirty="0"/>
              <a:t>Warunki formalne subsydiarnego aktu oskarżenia – art. 332 i 333 § 1 </a:t>
            </a:r>
          </a:p>
          <a:p>
            <a:pPr marL="624078" indent="-514350" algn="just"/>
            <a:r>
              <a:rPr lang="pl-PL" dirty="0"/>
              <a:t>Pokrzywdzony może złożyć wniosek o wyznaczenie pełnomocnika z urzędu, który sporządzi akt oskarżenia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Subsydiarny akt oskarżenia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4108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548680"/>
            <a:ext cx="6858000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Subsydiarny akt oskarżenia – procedura wnoszenia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990662"/>
              </p:ext>
            </p:extLst>
          </p:nvPr>
        </p:nvGraphicFramePr>
        <p:xfrm>
          <a:off x="-237015" y="1052736"/>
          <a:ext cx="9396536" cy="6359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03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 297 § 1 KPK </a:t>
            </a:r>
            <a:endParaRPr lang="pl-PL" b="1" dirty="0" smtClean="0"/>
          </a:p>
          <a:p>
            <a:r>
              <a:rPr lang="pl-PL" dirty="0" smtClean="0"/>
              <a:t>ustalenie</a:t>
            </a:r>
            <a:r>
              <a:rPr lang="pl-PL" dirty="0"/>
              <a:t>, czy został popełniony czyn zabroniony i czy stanowi on przestępstwo,</a:t>
            </a:r>
          </a:p>
          <a:p>
            <a:pPr lvl="0"/>
            <a:r>
              <a:rPr lang="pl-PL" dirty="0"/>
              <a:t>wykrycie i w razie potrzeby ujęcie sprawcy,</a:t>
            </a:r>
          </a:p>
          <a:p>
            <a:pPr lvl="0"/>
            <a:r>
              <a:rPr lang="pl-PL" dirty="0"/>
              <a:t>zebranie danych stosownie do art. 213 i 214,</a:t>
            </a:r>
          </a:p>
          <a:p>
            <a:pPr lvl="0"/>
            <a:r>
              <a:rPr lang="pl-PL" dirty="0"/>
              <a:t>wyjaśnienie okoliczności sprawy, w tym ustalenie osób pokrzywdzonych i rozmiarów szkody,</a:t>
            </a:r>
          </a:p>
          <a:p>
            <a:pPr lvl="0"/>
            <a:r>
              <a:rPr lang="pl-PL" dirty="0"/>
              <a:t>zebranie, zabezpieczenie i w niezbędnym zakresie utrwalenie dowodów dla sądu.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Cele postępowania przygotowawczego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263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Podstawową formą jest wniesienie przez oskarżyciela publicznego </a:t>
            </a:r>
            <a:r>
              <a:rPr lang="pl-PL" b="1" dirty="0"/>
              <a:t>aktu oskarżenia </a:t>
            </a:r>
            <a:endParaRPr lang="pl-PL" dirty="0"/>
          </a:p>
          <a:p>
            <a:pPr algn="just"/>
            <a:r>
              <a:rPr lang="pl-PL" dirty="0"/>
              <a:t>Inne skargi to: </a:t>
            </a:r>
          </a:p>
          <a:p>
            <a:pPr lvl="1" algn="just"/>
            <a:r>
              <a:rPr lang="pl-PL" dirty="0"/>
              <a:t>Wniesienie wniosku z art. 335 § 1 (samoistny wniosek o skazanie bez rozprawy)</a:t>
            </a:r>
          </a:p>
          <a:p>
            <a:pPr lvl="1" algn="just"/>
            <a:r>
              <a:rPr lang="pl-PL" dirty="0"/>
              <a:t>Wniesienie wniosku o warunkowe umorzenie postępowania </a:t>
            </a:r>
          </a:p>
          <a:p>
            <a:pPr lvl="1" algn="just"/>
            <a:r>
              <a:rPr lang="pl-PL" dirty="0"/>
              <a:t>Wniesienie wniosku o umorzenie postępowania i zastosowanie środków zabezpieczających </a:t>
            </a:r>
          </a:p>
          <a:p>
            <a:pPr lvl="1" algn="just"/>
            <a:r>
              <a:rPr lang="pl-PL" dirty="0"/>
              <a:t>Wniosek o rozpoznanie sprawy w trybie przyspieszonym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Skierowanie sprawy do sądu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170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</a:t>
            </a:r>
            <a:r>
              <a:rPr lang="pl-PL" dirty="0"/>
              <a:t>ciągu 14 dni od daty zamknięcia śledztwa lub od dnia otrzymania aktu oskarżenia sporządzonego przez Policję w dochodzeniu, prokurator sporządza akt oskarżenia lub zatwierdza akt oskarżenia sporządzony przez Policję i wnosi go do sądu </a:t>
            </a:r>
          </a:p>
          <a:p>
            <a:endParaRPr lang="pl-PL" dirty="0" smtClean="0"/>
          </a:p>
          <a:p>
            <a:r>
              <a:rPr lang="pl-PL" dirty="0" smtClean="0"/>
              <a:t>gdy </a:t>
            </a:r>
            <a:r>
              <a:rPr lang="pl-PL" dirty="0"/>
              <a:t>podejrzany jest tymczasowo </a:t>
            </a:r>
            <a:r>
              <a:rPr lang="pl-PL" dirty="0" smtClean="0"/>
              <a:t>aresztowany- </a:t>
            </a:r>
            <a:r>
              <a:rPr lang="pl-PL" dirty="0" smtClean="0">
                <a:sym typeface="Wingdings" panose="05000000000000000000" pitchFamily="2" charset="2"/>
              </a:rPr>
              <a:t>akt </a:t>
            </a:r>
            <a:r>
              <a:rPr lang="pl-PL" dirty="0">
                <a:sym typeface="Wingdings" panose="05000000000000000000" pitchFamily="2" charset="2"/>
              </a:rPr>
              <a:t>oskarżenia wnosi się w terminie 7 dni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 oskarżenia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521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Warunki formalne </a:t>
            </a:r>
            <a:r>
              <a:rPr lang="pl-PL" dirty="0">
                <a:sym typeface="Wingdings" panose="05000000000000000000" pitchFamily="2" charset="2"/>
              </a:rPr>
              <a:t> 119 + 332 + </a:t>
            </a:r>
            <a:r>
              <a:rPr lang="pl-PL" dirty="0" smtClean="0">
                <a:sym typeface="Wingdings" panose="05000000000000000000" pitchFamily="2" charset="2"/>
              </a:rPr>
              <a:t>333 k.p.k.</a:t>
            </a:r>
            <a:endParaRPr lang="pl-PL" dirty="0">
              <a:sym typeface="Wingdings" panose="05000000000000000000" pitchFamily="2" charset="2"/>
            </a:endParaRPr>
          </a:p>
          <a:p>
            <a:endParaRPr lang="pl-PL" dirty="0" smtClean="0"/>
          </a:p>
          <a:p>
            <a:pPr marL="355600" indent="-238125" algn="just"/>
            <a:r>
              <a:rPr lang="pl-PL" dirty="0"/>
              <a:t>Do aktu oskarżenia </a:t>
            </a:r>
            <a:r>
              <a:rPr lang="pl-PL" b="1" u="sng" dirty="0"/>
              <a:t>należy dołączyć </a:t>
            </a:r>
            <a:r>
              <a:rPr lang="pl-PL" dirty="0"/>
              <a:t>uzasadnienie, gdzie wskazuje się fakty i dowody, na których opiera się oskarżenie oraz podstawę prawną oskarżenia a także – okoliczności, na które powołuje się oskarżony w swojej obronie. </a:t>
            </a:r>
            <a:endParaRPr lang="pl-PL" dirty="0" smtClean="0"/>
          </a:p>
          <a:p>
            <a:pPr marL="117475" indent="0" algn="just">
              <a:buNone/>
            </a:pPr>
            <a:endParaRPr lang="pl-PL" dirty="0"/>
          </a:p>
          <a:p>
            <a:pPr marL="355600" indent="-238125" algn="just"/>
            <a:r>
              <a:rPr lang="pl-PL" dirty="0"/>
              <a:t>W dochodzeniu – uzasadnienie aktu oskarżenia </a:t>
            </a:r>
            <a:r>
              <a:rPr lang="pl-PL" b="1" u="sng" dirty="0"/>
              <a:t>fakultatywne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 oskarżenia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448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Do aktu oskarżenia można </a:t>
            </a:r>
            <a:r>
              <a:rPr lang="pl-PL" b="1" dirty="0"/>
              <a:t>dołączyć</a:t>
            </a:r>
            <a:r>
              <a:rPr lang="pl-PL" dirty="0"/>
              <a:t> wniosek z art. 335 § 2 – </a:t>
            </a:r>
            <a:r>
              <a:rPr lang="pl-PL" b="1" dirty="0"/>
              <a:t>wniosek o skazanie bez rozpr</a:t>
            </a:r>
            <a:r>
              <a:rPr lang="pl-PL" dirty="0"/>
              <a:t>awy. </a:t>
            </a: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Prokurator może dołączyć do aktu oskarżenia wniosek o wydanie na posiedzeniu wyroku skazującego i orzeczenie uzgodnionych z oskarżonym kar lub innych środków przewidzianych za zarzucany mu występek, uwzględniających też prawnie chronione interesy pokrzywdzonego. </a:t>
            </a: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Przesłanki: </a:t>
            </a:r>
          </a:p>
          <a:p>
            <a:pPr lvl="1" algn="just"/>
            <a:r>
              <a:rPr lang="pl-PL" dirty="0"/>
              <a:t>okoliczności popełnienia przestępstwa i wina oskarżonego nie budzą wątpliwości,</a:t>
            </a:r>
          </a:p>
          <a:p>
            <a:pPr lvl="1" algn="just"/>
            <a:r>
              <a:rPr lang="pl-PL" dirty="0"/>
              <a:t>oświadczenia dowodowe złożone przez oskarżonego </a:t>
            </a:r>
            <a:r>
              <a:rPr lang="pl-PL" b="1" dirty="0"/>
              <a:t>nie są sprzeczne z dokonanymi ustaleniami</a:t>
            </a:r>
            <a:r>
              <a:rPr lang="pl-PL" dirty="0"/>
              <a:t>, </a:t>
            </a:r>
          </a:p>
          <a:p>
            <a:pPr lvl="1" algn="just"/>
            <a:r>
              <a:rPr lang="pl-PL" dirty="0"/>
              <a:t>postawa oskarżonego wskazuje, że cele postępowania zostaną osiągnięte.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Skazanie bez przeprowadzenia rozprawy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8852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b="1" dirty="0" smtClean="0"/>
              <a:t>Samoistny wniosek </a:t>
            </a:r>
            <a:r>
              <a:rPr lang="pl-PL" dirty="0" smtClean="0"/>
              <a:t>o skazanie bez rozprawy (</a:t>
            </a:r>
            <a:r>
              <a:rPr lang="pl-PL" b="1" dirty="0" smtClean="0"/>
              <a:t>zamiast aktu oskarżenia</a:t>
            </a:r>
            <a:r>
              <a:rPr lang="pl-PL" dirty="0" smtClean="0"/>
              <a:t>)</a:t>
            </a:r>
          </a:p>
          <a:p>
            <a:pPr marL="109728" indent="0" algn="just">
              <a:buNone/>
            </a:pPr>
            <a:r>
              <a:rPr lang="pl-PL" dirty="0" smtClean="0"/>
              <a:t>Przesłanki (art. 335 § 1 k.p.k.):</a:t>
            </a:r>
          </a:p>
          <a:p>
            <a:pPr marL="452628" indent="-342900" algn="just"/>
            <a:r>
              <a:rPr lang="pl-PL" dirty="0" smtClean="0"/>
              <a:t>oskarżony </a:t>
            </a:r>
            <a:r>
              <a:rPr lang="pl-PL" dirty="0"/>
              <a:t>przyznaje się do winy</a:t>
            </a:r>
          </a:p>
          <a:p>
            <a:pPr marL="452628" indent="-342900" algn="just"/>
            <a:r>
              <a:rPr lang="pl-PL" dirty="0"/>
              <a:t>w świetle jego wyjaśnień okoliczności popełnienia przestępstwa i wina nie budzą wątpliwości,</a:t>
            </a:r>
          </a:p>
          <a:p>
            <a:pPr marL="452628" indent="-342900" algn="just"/>
            <a:r>
              <a:rPr lang="pl-PL" dirty="0"/>
              <a:t>jego postawa oskarżonego wskazuje, że cele postępowania </a:t>
            </a:r>
            <a:r>
              <a:rPr lang="pl-PL"/>
              <a:t>zostaną </a:t>
            </a:r>
            <a:r>
              <a:rPr lang="pl-PL" smtClean="0"/>
              <a:t>osiągnięte, można </a:t>
            </a:r>
            <a:r>
              <a:rPr lang="pl-PL" dirty="0"/>
              <a:t>zaniechać przeprowadzenia dalszych czynności.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Skazanie bez przeprowadzenia rozprawy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05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Przygotowawcza</a:t>
            </a:r>
            <a:r>
              <a:rPr lang="pl-PL" sz="2400" dirty="0" smtClean="0"/>
              <a:t>- </a:t>
            </a:r>
            <a:r>
              <a:rPr lang="pl-PL" sz="2400" dirty="0"/>
              <a:t>zebranie materiału dowodowego na użytek przyszłej rozprawy sądowej. </a:t>
            </a:r>
            <a:endParaRPr lang="pl-PL" sz="2400" dirty="0" smtClean="0"/>
          </a:p>
          <a:p>
            <a:endParaRPr lang="pl-PL" sz="24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sz="2400" b="1" dirty="0" smtClean="0"/>
              <a:t>Profilaktyczna</a:t>
            </a:r>
            <a:r>
              <a:rPr lang="pl-PL" sz="2400" dirty="0" smtClean="0"/>
              <a:t>- </a:t>
            </a:r>
            <a:r>
              <a:rPr lang="pl-PL" sz="2400" dirty="0"/>
              <a:t>stworzenie takich warunków, które co najmniej utrudniają ponowne popełnienie przestępstwa przez podejrzanego lub inne osoby.</a:t>
            </a:r>
          </a:p>
          <a:p>
            <a:endParaRPr lang="pl-PL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sz="2400" b="1" dirty="0"/>
              <a:t>Względnie prejudycjalna </a:t>
            </a:r>
            <a:r>
              <a:rPr lang="pl-PL" sz="2400" dirty="0"/>
              <a:t>– oddziaływanie aktu oskarżenia, postanowienia o umorzeniu i innych rozstrzygnięć zapadających w toku postępowania przygotowawczego na treść decyzji podejmowanych w innych </a:t>
            </a:r>
            <a:r>
              <a:rPr lang="pl-PL" sz="2400" dirty="0" smtClean="0"/>
              <a:t>postępowaniach.</a:t>
            </a:r>
            <a:endParaRPr lang="pl-PL" sz="2400" dirty="0"/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Funkcje postępowania przygotowawczgo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38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działania z urzędu (art. 9 § 1 k.p.k.)</a:t>
            </a:r>
          </a:p>
          <a:p>
            <a:endParaRPr lang="pl-PL" dirty="0"/>
          </a:p>
          <a:p>
            <a:r>
              <a:rPr lang="pl-PL" dirty="0" smtClean="0"/>
              <a:t>Zasada inkwizycyjności (z wyjątkami na rzecz kontradyktoryjności)</a:t>
            </a:r>
          </a:p>
          <a:p>
            <a:endParaRPr lang="pl-PL" dirty="0"/>
          </a:p>
          <a:p>
            <a:r>
              <a:rPr lang="pl-PL" dirty="0" smtClean="0"/>
              <a:t>Zasada tajności (z wyjątkami na rzecz jawności)</a:t>
            </a:r>
          </a:p>
          <a:p>
            <a:endParaRPr lang="pl-PL" dirty="0"/>
          </a:p>
          <a:p>
            <a:r>
              <a:rPr lang="pl-PL" dirty="0" smtClean="0"/>
              <a:t>Zasada legalizmu (art. 10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charakteryzujące postępowanie przygotowawcze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81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Organy:</a:t>
            </a:r>
          </a:p>
          <a:p>
            <a:r>
              <a:rPr lang="pl-PL" b="1" dirty="0" smtClean="0"/>
              <a:t>Prokurator</a:t>
            </a:r>
            <a:r>
              <a:rPr lang="pl-PL" dirty="0" smtClean="0"/>
              <a:t>- </a:t>
            </a:r>
            <a:r>
              <a:rPr lang="pl-PL" i="1" dirty="0" smtClean="0"/>
              <a:t>dominus litis </a:t>
            </a:r>
            <a:r>
              <a:rPr lang="pl-PL" dirty="0" smtClean="0"/>
              <a:t>postępowania przygotowawczego</a:t>
            </a:r>
          </a:p>
          <a:p>
            <a:r>
              <a:rPr lang="pl-PL" dirty="0" smtClean="0"/>
              <a:t>Policja i inne uprawnione organy</a:t>
            </a:r>
          </a:p>
          <a:p>
            <a:r>
              <a:rPr lang="pl-PL" dirty="0" smtClean="0"/>
              <a:t>Sąd- czynności sądowe w post. przyg., np. stosowanie tymczasowego aresztowania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Strony:</a:t>
            </a:r>
            <a:endParaRPr lang="pl-PL" b="1" dirty="0"/>
          </a:p>
          <a:p>
            <a:r>
              <a:rPr lang="pl-PL" dirty="0" smtClean="0"/>
              <a:t>Podejrzany i pokrzywdzony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b="1" u="sng" dirty="0"/>
              <a:t>W czynnościach sądowych </a:t>
            </a:r>
            <a:r>
              <a:rPr lang="pl-PL" dirty="0"/>
              <a:t>w postępowaniu przygotowawczym </a:t>
            </a:r>
            <a:r>
              <a:rPr lang="pl-PL" b="1" dirty="0"/>
              <a:t>prokuratorowi</a:t>
            </a:r>
            <a:r>
              <a:rPr lang="pl-PL" dirty="0"/>
              <a:t> </a:t>
            </a:r>
            <a:r>
              <a:rPr lang="pl-PL" b="1" dirty="0"/>
              <a:t>przysługują prawa strony </a:t>
            </a:r>
            <a:r>
              <a:rPr lang="pl-PL" dirty="0"/>
              <a:t>(art. 299 § 3). </a:t>
            </a:r>
            <a:r>
              <a:rPr lang="pl-PL" dirty="0" smtClean="0">
                <a:solidFill>
                  <a:srgbClr val="FF0000"/>
                </a:solidFill>
              </a:rPr>
              <a:t>UWAGA: Prokurator nie jest jednak stroną postępowania przygotowawczego!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Uczestnicy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86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Pokrzywdzony</a:t>
            </a:r>
            <a:r>
              <a:rPr lang="pl-PL" dirty="0" smtClean="0"/>
              <a:t>- osoba fizyczna lub prawna, której dobro prawne zostało bezpośrednio naruszone lub zagrożone przez przestępstwo (art. 49 § 1 k.p.k.).</a:t>
            </a:r>
          </a:p>
          <a:p>
            <a:endParaRPr lang="pl-PL" dirty="0"/>
          </a:p>
          <a:p>
            <a:r>
              <a:rPr lang="pl-PL" b="1" dirty="0" smtClean="0"/>
              <a:t>Podejrzany</a:t>
            </a:r>
            <a:r>
              <a:rPr lang="pl-PL" dirty="0" smtClean="0"/>
              <a:t>- osoba, co do której wydano postanowienie o przedstawieniu zarzutów albo której bez wydania takiego postanowienia postawiono zarzut z związku z przystąpieniem do przesłuchania w charakterze podejrzanego (art. 71 § 1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Uczestnicy- strony post. przyg.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854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Uprawnienia stron postępowania przygotowawczego można rozpatrywać w 4 kategoriach:</a:t>
            </a:r>
          </a:p>
          <a:p>
            <a:pPr marL="788670" lvl="1" indent="-514350" algn="just">
              <a:buAutoNum type="arabicPeriod"/>
            </a:pPr>
            <a:r>
              <a:rPr lang="pl-PL" dirty="0"/>
              <a:t>uprawnienia związane z szeroko rozumianym </a:t>
            </a:r>
            <a:r>
              <a:rPr lang="pl-PL" b="1" dirty="0"/>
              <a:t>prawem do informacji</a:t>
            </a:r>
            <a:r>
              <a:rPr lang="pl-PL" dirty="0"/>
              <a:t>; </a:t>
            </a:r>
          </a:p>
          <a:p>
            <a:pPr marL="788670" lvl="1" indent="-514350" algn="just">
              <a:buAutoNum type="arabicPeriod"/>
            </a:pPr>
            <a:r>
              <a:rPr lang="pl-PL" dirty="0"/>
              <a:t>prawo złożenia </a:t>
            </a:r>
            <a:r>
              <a:rPr lang="pl-PL" b="1" dirty="0"/>
              <a:t>wniosku o przeprowadzenie czynności w postępowaniu przygotowawczym</a:t>
            </a:r>
            <a:r>
              <a:rPr lang="pl-PL" dirty="0"/>
              <a:t>; </a:t>
            </a:r>
          </a:p>
          <a:p>
            <a:pPr marL="788670" lvl="1" indent="-514350" algn="just">
              <a:buAutoNum type="arabicPeriod"/>
            </a:pPr>
            <a:r>
              <a:rPr lang="pl-PL" dirty="0"/>
              <a:t>możliwość wzięcia </a:t>
            </a:r>
            <a:r>
              <a:rPr lang="pl-PL" b="1" dirty="0"/>
              <a:t>udziału w czynnościach</a:t>
            </a:r>
            <a:r>
              <a:rPr lang="pl-PL" dirty="0"/>
              <a:t> postępowania przygotowawczego; </a:t>
            </a:r>
          </a:p>
          <a:p>
            <a:pPr marL="788670" lvl="1" indent="-514350" algn="just">
              <a:buAutoNum type="arabicPeriod"/>
            </a:pPr>
            <a:r>
              <a:rPr lang="pl-PL" dirty="0"/>
              <a:t>możliwość </a:t>
            </a:r>
            <a:r>
              <a:rPr lang="pl-PL" b="1" dirty="0"/>
              <a:t>zaskarżenia rozstrzygnięć </a:t>
            </a:r>
            <a:r>
              <a:rPr lang="pl-PL" dirty="0"/>
              <a:t>oraz działań lub zaniechań organów procesowych.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Uprawnienia stron w postępowaniu przygotowawczym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842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2902</Words>
  <Application>Microsoft Office PowerPoint</Application>
  <PresentationFormat>On-screen Show (4:3)</PresentationFormat>
  <Paragraphs>285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Concourse</vt:lpstr>
      <vt:lpstr>Podstawy procesu karnego</vt:lpstr>
      <vt:lpstr>Etapy procesu karnego</vt:lpstr>
      <vt:lpstr>PowerPoint Presentation</vt:lpstr>
      <vt:lpstr>Cele postępowania przygotowawczego</vt:lpstr>
      <vt:lpstr>Funkcje postępowania przygotowawczgo</vt:lpstr>
      <vt:lpstr>Zasady charakteryzujące postępowanie przygotowawcze</vt:lpstr>
      <vt:lpstr>Uczestnicy</vt:lpstr>
      <vt:lpstr>Uczestnicy- strony post. przyg.</vt:lpstr>
      <vt:lpstr>Uprawnienia stron w postępowaniu przygotowawczym</vt:lpstr>
      <vt:lpstr>Uprawnienia stron w postępowaniu przygotowawczym</vt:lpstr>
      <vt:lpstr>Uprawnienia podejrzanego</vt:lpstr>
      <vt:lpstr>Uprawnienia podejrzanego</vt:lpstr>
      <vt:lpstr>Uprawnienia podejrzanego</vt:lpstr>
      <vt:lpstr>Uprawnienia podejrzanego</vt:lpstr>
      <vt:lpstr>Uprawnienia podejrzanego</vt:lpstr>
      <vt:lpstr>Uprawnienia podejrzanego</vt:lpstr>
      <vt:lpstr>Formy postępowania przygotowawczego</vt:lpstr>
      <vt:lpstr>PowerPoint Presentation</vt:lpstr>
      <vt:lpstr>Formy postępowania przygotowawczego</vt:lpstr>
      <vt:lpstr>Formy postępowania przygotowawczego</vt:lpstr>
      <vt:lpstr>Nadzór prokuratora nad postępowaniem przygotowawczym</vt:lpstr>
      <vt:lpstr>Czynności sądowe w postępowaniu przygotowawczym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Przebieg postępowania przygotowawczego</vt:lpstr>
      <vt:lpstr>Fazy postępowania przygotowawczego</vt:lpstr>
      <vt:lpstr>Przedstawienie zarzutów</vt:lpstr>
      <vt:lpstr>Przedstawienie zarzutów</vt:lpstr>
      <vt:lpstr>Przedstawienie zarzutów</vt:lpstr>
      <vt:lpstr>Czynności związane z zakończeniem postępowania przygotowawczego</vt:lpstr>
      <vt:lpstr>Czynności związane z zakończeniem postępowania przygotowawczego</vt:lpstr>
      <vt:lpstr>Subsydiarny akt oskarżenia</vt:lpstr>
      <vt:lpstr>Subsydiarny akt oskarżenia – procedura wnoszenia </vt:lpstr>
      <vt:lpstr>Skierowanie sprawy do sądu</vt:lpstr>
      <vt:lpstr>Akt oskarżenia</vt:lpstr>
      <vt:lpstr>Akt oskarżenia</vt:lpstr>
      <vt:lpstr>Skazanie bez przeprowadzenia rozprawy</vt:lpstr>
      <vt:lpstr>Skazanie bez przeprowadzenia rozprawy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77</cp:revision>
  <dcterms:created xsi:type="dcterms:W3CDTF">2017-04-18T19:18:44Z</dcterms:created>
  <dcterms:modified xsi:type="dcterms:W3CDTF">2017-04-25T20:30:00Z</dcterms:modified>
</cp:coreProperties>
</file>