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43"/>
  </p:notesMasterIdLst>
  <p:sldIdLst>
    <p:sldId id="356" r:id="rId2"/>
    <p:sldId id="257" r:id="rId3"/>
    <p:sldId id="258" r:id="rId4"/>
    <p:sldId id="262" r:id="rId5"/>
    <p:sldId id="263" r:id="rId6"/>
    <p:sldId id="261" r:id="rId7"/>
    <p:sldId id="264" r:id="rId8"/>
    <p:sldId id="285" r:id="rId9"/>
    <p:sldId id="306" r:id="rId10"/>
    <p:sldId id="307" r:id="rId11"/>
    <p:sldId id="308" r:id="rId12"/>
    <p:sldId id="337" r:id="rId13"/>
    <p:sldId id="309" r:id="rId14"/>
    <p:sldId id="310" r:id="rId15"/>
    <p:sldId id="311" r:id="rId16"/>
    <p:sldId id="314" r:id="rId17"/>
    <p:sldId id="315" r:id="rId18"/>
    <p:sldId id="344" r:id="rId19"/>
    <p:sldId id="316" r:id="rId20"/>
    <p:sldId id="317" r:id="rId21"/>
    <p:sldId id="348" r:id="rId22"/>
    <p:sldId id="355" r:id="rId23"/>
    <p:sldId id="320" r:id="rId24"/>
    <p:sldId id="364" r:id="rId25"/>
    <p:sldId id="321" r:id="rId26"/>
    <p:sldId id="322" r:id="rId27"/>
    <p:sldId id="323" r:id="rId28"/>
    <p:sldId id="325" r:id="rId29"/>
    <p:sldId id="351" r:id="rId30"/>
    <p:sldId id="326" r:id="rId31"/>
    <p:sldId id="327" r:id="rId32"/>
    <p:sldId id="328" r:id="rId33"/>
    <p:sldId id="329" r:id="rId34"/>
    <p:sldId id="331" r:id="rId35"/>
    <p:sldId id="332" r:id="rId36"/>
    <p:sldId id="333" r:id="rId37"/>
    <p:sldId id="365" r:id="rId38"/>
    <p:sldId id="352" r:id="rId39"/>
    <p:sldId id="334" r:id="rId40"/>
    <p:sldId id="335" r:id="rId41"/>
    <p:sldId id="33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a:t>
          </a:r>
          <a:r>
            <a:rPr lang="pl-PL" b="1" dirty="0"/>
            <a:t>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2 i 2a k.p.k.). </a:t>
          </a:r>
          <a:r>
            <a:rPr lang="pl-PL" b="1" dirty="0"/>
            <a:t>Patrz jednak art. 378a k.p.k. i kolejny slajd.</a:t>
          </a:r>
          <a:endParaRPr lang="pl-PL" dirty="0"/>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w wypadku oskarżycieli posiłkowych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a:t>
          </a:r>
          <a:r>
            <a:rPr lang="pl-PL" b="1" dirty="0"/>
            <a:t>oskarżyciela prywatnego i jego pełnomocnika  </a:t>
          </a:r>
          <a:r>
            <a:rPr lang="pl-PL" dirty="0"/>
            <a:t>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6F9C1019-F316-4306-AA82-870B450D1221}">
      <dgm:prSet/>
      <dgm:spPr/>
      <dgm:t>
        <a:bodyPr/>
        <a:lstStyle/>
        <a:p>
          <a:pPr algn="just"/>
          <a:endParaRPr lang="pl-PL" dirty="0"/>
        </a:p>
      </dgm:t>
    </dgm:pt>
    <dgm:pt modelId="{6B90BAFD-1CA1-41C0-B7B8-1382F280902D}" type="parTrans" cxnId="{1794ABAD-9774-445C-A4FF-8EACA715601A}">
      <dgm:prSet/>
      <dgm:spPr/>
    </dgm:pt>
    <dgm:pt modelId="{10D95C82-F57E-48B0-AF83-22F4D2276AD9}" type="sibTrans" cxnId="{1794ABAD-9774-445C-A4FF-8EACA715601A}">
      <dgm:prSet/>
      <dgm:spPr/>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1794ABAD-9774-445C-A4FF-8EACA715601A}" srcId="{131839AC-95B4-4B97-8B41-6B4E4EA05D59}" destId="{6F9C1019-F316-4306-AA82-870B450D1221}" srcOrd="3" destOrd="0" parTransId="{6B90BAFD-1CA1-41C0-B7B8-1382F280902D}" sibTransId="{10D95C82-F57E-48B0-AF83-22F4D2276AD9}"/>
    <dgm:cxn modelId="{A936FAAD-048E-42C2-8565-DB01BCC58FE0}" type="presOf" srcId="{EF173FFB-2B37-496D-9E9B-2727E9A7D7F0}" destId="{48567D14-7A04-438D-9A51-198B0FE827A8}" srcOrd="0" destOrd="0" presId="urn:microsoft.com/office/officeart/2005/8/layout/hList1"/>
    <dgm:cxn modelId="{469F13BB-C9BF-40BC-8A51-6305736DBB4F}" type="presOf" srcId="{6F9C1019-F316-4306-AA82-870B450D1221}" destId="{28840941-6ED7-4FAF-9D77-56E168BDDBF9}" srcOrd="0" destOrd="3"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14300" lvl="1" indent="-114300" algn="just" defTabSz="577850" rtl="0">
            <a:lnSpc>
              <a:spcPct val="90000"/>
            </a:lnSpc>
            <a:spcBef>
              <a:spcPct val="0"/>
            </a:spcBef>
            <a:spcAft>
              <a:spcPct val="15000"/>
            </a:spcAft>
            <a:buChar char="•"/>
          </a:pPr>
          <a:r>
            <a:rPr lang="pl-PL" sz="1300" kern="1200" dirty="0"/>
            <a:t>Subsydiarny </a:t>
          </a:r>
          <a:r>
            <a:rPr lang="pl-PL" sz="1300" kern="1200" dirty="0">
              <a:sym typeface="Wingdings" panose="05000000000000000000" pitchFamily="2" charset="2"/>
            </a:rPr>
            <a:t></a:t>
          </a:r>
          <a:r>
            <a:rPr lang="pl-PL" sz="1300" kern="1200" dirty="0"/>
            <a:t> ten, który samodzielnie wniósł akt oskarżenia w sprawie </a:t>
          </a:r>
          <a:r>
            <a:rPr lang="pl-PL" sz="1300" u="sng" kern="1200" dirty="0"/>
            <a:t>z oskarżenia publicznego </a:t>
          </a:r>
          <a:r>
            <a:rPr lang="pl-PL" sz="1300" kern="1200" dirty="0"/>
            <a:t>i działa w postępowaniu</a:t>
          </a:r>
          <a:r>
            <a:rPr lang="pl-PL" sz="1300" u="sng" kern="1200" dirty="0"/>
            <a:t> zamiast </a:t>
          </a:r>
          <a:r>
            <a:rPr lang="pl-PL" sz="1300" kern="1200" dirty="0"/>
            <a:t>oskarżyciela publicznego</a:t>
          </a:r>
        </a:p>
        <a:p>
          <a:pPr marL="114300" lvl="1" indent="-114300" algn="just" defTabSz="577850" rtl="0">
            <a:lnSpc>
              <a:spcPct val="90000"/>
            </a:lnSpc>
            <a:spcBef>
              <a:spcPct val="0"/>
            </a:spcBef>
            <a:spcAft>
              <a:spcPct val="15000"/>
            </a:spcAft>
            <a:buChar char="•"/>
          </a:pPr>
          <a:r>
            <a:rPr lang="pl-PL" sz="1300" kern="1200"/>
            <a:t>Uboczny </a:t>
          </a:r>
          <a:r>
            <a:rPr lang="pl-PL" sz="1300" kern="1200">
              <a:sym typeface="Wingdings" panose="05000000000000000000" pitchFamily="2" charset="2"/>
            </a:rPr>
            <a:t></a:t>
          </a:r>
          <a:r>
            <a:rPr lang="pl-PL" sz="13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a:t>
          </a:r>
          <a:r>
            <a:rPr lang="pl-PL" sz="1600" b="1" kern="1200" dirty="0"/>
            <a:t>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2 i 2a k.p.k.). </a:t>
          </a:r>
          <a:r>
            <a:rPr lang="pl-PL" sz="1600" b="1" kern="1200" dirty="0"/>
            <a:t>Patrz jednak art. 378a k.p.k. i kolejny slajd.</a:t>
          </a:r>
          <a:endParaRPr lang="pl-PL" sz="1600" kern="1200" dirty="0"/>
        </a:p>
        <a:p>
          <a:pPr marL="171450" lvl="1" indent="-171450" algn="just" defTabSz="711200">
            <a:lnSpc>
              <a:spcPct val="90000"/>
            </a:lnSpc>
            <a:spcBef>
              <a:spcPct val="0"/>
            </a:spcBef>
            <a:spcAft>
              <a:spcPct val="15000"/>
            </a:spcAft>
            <a:buChar char="•"/>
          </a:pPr>
          <a:endParaRPr lang="pl-PL" sz="1600" kern="1200" dirty="0"/>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w wypadku oskarżycieli posiłkowych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a:t>
          </a:r>
          <a:r>
            <a:rPr lang="pl-PL" sz="1600" b="1" kern="1200" dirty="0"/>
            <a:t>oskarżyciela prywatnego i jego pełnomocnika  </a:t>
          </a:r>
          <a:r>
            <a:rPr lang="pl-PL" sz="1600" kern="1200" dirty="0"/>
            <a:t>na rozprawie głównej bez usprawiedliwionych przyczyn uważa się za odstąpienie od oskarżenia</a:t>
          </a:r>
        </a:p>
      </dsp:txBody>
      <dsp:txXfrm>
        <a:off x="9035620" y="862358"/>
        <a:ext cx="2640710" cy="447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Rozpoczęcie rozprawy (sprawdzenie obecności, prawidłowość doręczeń,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12.04.2024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4/12/2024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4/12/2024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4/12/2024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4/12/2024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4/12/2024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4/12/2024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4/12/2024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4/12/2024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4/12/2024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A037E-A510-49EE-AF33-002D8716F2E1}"/>
              </a:ext>
            </a:extLst>
          </p:cNvPr>
          <p:cNvSpPr>
            <a:spLocks noGrp="1"/>
          </p:cNvSpPr>
          <p:nvPr>
            <p:ph type="ctrTitle"/>
          </p:nvPr>
        </p:nvSpPr>
        <p:spPr/>
        <p:txBody>
          <a:bodyPr/>
          <a:lstStyle/>
          <a:p>
            <a:r>
              <a:rPr lang="pl-PL" dirty="0"/>
              <a:t>Podstawy procesu karnego</a:t>
            </a:r>
            <a:endParaRPr lang="pl-PL" i="1" dirty="0"/>
          </a:p>
        </p:txBody>
      </p:sp>
      <p:sp>
        <p:nvSpPr>
          <p:cNvPr id="3" name="Podtytuł 2">
            <a:extLst>
              <a:ext uri="{FF2B5EF4-FFF2-40B4-BE49-F238E27FC236}">
                <a16:creationId xmlns:a16="http://schemas.microsoft.com/office/drawing/2014/main" id="{78DABCA1-783F-42DA-84CD-FFF1413C694B}"/>
              </a:ext>
            </a:extLst>
          </p:cNvPr>
          <p:cNvSpPr>
            <a:spLocks noGrp="1"/>
          </p:cNvSpPr>
          <p:nvPr>
            <p:ph type="subTitle" idx="1"/>
          </p:nvPr>
        </p:nvSpPr>
        <p:spPr/>
        <p:txBody>
          <a:bodyPr/>
          <a:lstStyle/>
          <a:p>
            <a:r>
              <a:rPr lang="pl-PL" dirty="0"/>
              <a:t>Dr Karol Jarząbek</a:t>
            </a:r>
          </a:p>
        </p:txBody>
      </p:sp>
    </p:spTree>
    <p:extLst>
      <p:ext uri="{BB962C8B-B14F-4D97-AF65-F5344CB8AC3E}">
        <p14:creationId xmlns:p14="http://schemas.microsoft.com/office/powerpoint/2010/main" val="295795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normAutofit fontScale="92500" lnSpcReduction="10000"/>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a:t>
            </a:r>
            <a:r>
              <a:rPr lang="pl-PL" b="1" dirty="0"/>
              <a:t>po dwie osoby wskazane przez oskarżyciela publicznego, posiłkowego, oskarżyciela prywatnego i oskarżonego.</a:t>
            </a:r>
            <a:r>
              <a:rPr lang="pl-PL" dirty="0"/>
              <a:t> Jeżeli jest kilku oskarżycieli lub oskarżonych, każdy z nich może żądać pozostawienia na sali rozpraw po jednej osobie. </a:t>
            </a:r>
            <a:r>
              <a:rPr lang="pl-PL" dirty="0">
                <a:sym typeface="Wingdings" pitchFamily="2" charset="2"/>
              </a:rPr>
              <a:t> instytucja </a:t>
            </a:r>
            <a:r>
              <a:rPr lang="pl-PL" b="1" dirty="0">
                <a:sym typeface="Wingdings" pitchFamily="2" charset="2"/>
              </a:rPr>
              <a:t>osób godnych zaufania </a:t>
            </a:r>
          </a:p>
          <a:p>
            <a:pPr marL="800100" lvl="1" indent="-342900" algn="just">
              <a:buFont typeface="+mj-lt"/>
              <a:buAutoNum type="arabicPeriod"/>
            </a:pPr>
            <a:r>
              <a:rPr lang="pl-PL" b="1" i="1" dirty="0">
                <a:sym typeface="Wingdings" pitchFamily="2" charset="2"/>
              </a:rPr>
              <a:t>Nowelizacja: </a:t>
            </a:r>
            <a:r>
              <a:rPr lang="pl-PL" dirty="0"/>
              <a:t>Podczas czynności z udziałem pokrzywdzonego przeprowadzanych na rozprawie z wyłączeniem jawności może być obecna osoba przez niego wskazana (art. 361 § 1a k.p.k.). Rozszerzenie uprawnienia do wskazania osoby godnej zaufania na pokrzywdzonego, który nie występuje w charakterze oskarżyciela posiłkowego.</a:t>
            </a:r>
            <a:endParaRPr lang="pl-PL" b="1" i="1"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77875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84658319"/>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latin typeface="Times New Roman"/>
                <a:cs typeface="Times New Roman"/>
              </a:rPr>
              <a:t>§ 1 zdanie trzecie stosuje się (art. 382 k.p.k.). </a:t>
            </a:r>
            <a:r>
              <a:rPr lang="pl-PL" b="1" i="1" dirty="0">
                <a:latin typeface="Times New Roman"/>
                <a:cs typeface="Times New Roman"/>
              </a:rPr>
              <a:t>Obowiązkowa obecność oskarżonego – art. 374 k.p.k.</a:t>
            </a:r>
            <a:endParaRPr lang="pl-PL" dirty="0">
              <a:latin typeface="Times New Roman"/>
              <a:cs typeface="Times New Roman"/>
            </a:endParaRPr>
          </a:p>
          <a:p>
            <a:pPr marL="457200" indent="-457200" algn="just">
              <a:buAutoNum type="arabicPeriod"/>
            </a:pPr>
            <a:r>
              <a:rPr lang="pl-PL" dirty="0">
                <a:latin typeface="Times New Roman"/>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latin typeface="Times New Roman"/>
                <a:cs typeface="Times New Roman"/>
              </a:rPr>
              <a:t>Pokrzywdzony ma prawo wziąć udział w rozprawie, jeżeli się stawi i pozostać na sali, choćby miał składać zeznania jako świadek. </a:t>
            </a:r>
            <a:r>
              <a:rPr lang="pl-PL" b="1" dirty="0">
                <a:latin typeface="Times New Roman"/>
                <a:cs typeface="Times New Roman"/>
              </a:rPr>
              <a:t>W tym wypadku sąd przesłuchuje go w pierwszej kolejności (art. 384 § 2 k.p.k.)</a:t>
            </a:r>
          </a:p>
          <a:p>
            <a:pPr marL="457200" indent="-457200" algn="just">
              <a:buAutoNum type="arabicPeriod"/>
            </a:pPr>
            <a:r>
              <a:rPr lang="pl-PL" dirty="0">
                <a:latin typeface="Times New Roman"/>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a:t>
            </a:r>
            <a:r>
              <a:rPr lang="pl-PL" b="1" dirty="0"/>
              <a:t>chyba że miało miejsce posiedzenie przygotowawcze</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p:txBody>
      </p:sp>
    </p:spTree>
    <p:extLst>
      <p:ext uri="{BB962C8B-B14F-4D97-AF65-F5344CB8AC3E}">
        <p14:creationId xmlns:p14="http://schemas.microsoft.com/office/powerpoint/2010/main" val="56156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lstStyle/>
          <a:p>
            <a:r>
              <a:rPr lang="pl-PL" dirty="0"/>
              <a:t>1) Odczytanie protokołów wyjaśnień oskarżonego na podstawie art. 389 k.p.k.</a:t>
            </a:r>
          </a:p>
          <a:p>
            <a:r>
              <a:rPr lang="pl-PL" dirty="0"/>
              <a:t>2) Odczytanie protokołów zeznań świadka na podstawie art. 391 k.p.k.</a:t>
            </a:r>
          </a:p>
        </p:txBody>
      </p:sp>
    </p:spTree>
    <p:extLst>
      <p:ext uri="{BB962C8B-B14F-4D97-AF65-F5344CB8AC3E}">
        <p14:creationId xmlns:p14="http://schemas.microsoft.com/office/powerpoint/2010/main" val="970644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5008752"/>
          </a:xfrm>
          <a:ln>
            <a:solidFill>
              <a:schemeClr val="accent2"/>
            </a:solidFill>
          </a:ln>
        </p:spPr>
        <p:txBody>
          <a:bodyPr>
            <a:normAutofit fontScale="8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b="1" dirty="0"/>
              <a:t>Prokurator wyrazi zgodę na uwzględnienie wniosku (nowelizacja, która weszła w życie 01.10.2023 r.)</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414337" y="1241299"/>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8022AB-42E1-B26B-CE5B-F2A4A2333299}"/>
              </a:ext>
            </a:extLst>
          </p:cNvPr>
          <p:cNvSpPr>
            <a:spLocks noGrp="1"/>
          </p:cNvSpPr>
          <p:nvPr>
            <p:ph type="title"/>
          </p:nvPr>
        </p:nvSpPr>
        <p:spPr/>
        <p:txBody>
          <a:bodyPr>
            <a:normAutofit fontScale="90000"/>
          </a:bodyPr>
          <a:lstStyle/>
          <a:p>
            <a:r>
              <a:rPr lang="pl-PL" dirty="0"/>
              <a:t>Redukcja postępowania dowodowego na rozprawie głównej</a:t>
            </a:r>
          </a:p>
        </p:txBody>
      </p:sp>
      <p:sp>
        <p:nvSpPr>
          <p:cNvPr id="4" name="Symbol zastępczy tekstu 5">
            <a:extLst>
              <a:ext uri="{FF2B5EF4-FFF2-40B4-BE49-F238E27FC236}">
                <a16:creationId xmlns:a16="http://schemas.microsoft.com/office/drawing/2014/main" id="{EB5C890A-FAB5-20C4-2C6A-1DDBE7240B4D}"/>
              </a:ext>
            </a:extLst>
          </p:cNvPr>
          <p:cNvSpPr>
            <a:spLocks noGrp="1"/>
          </p:cNvSpPr>
          <p:nvPr>
            <p:ph idx="1"/>
          </p:nvPr>
        </p:nvSpPr>
        <p:spPr>
          <a:xfrm>
            <a:off x="1069975" y="2120900"/>
            <a:ext cx="10058400" cy="4051300"/>
          </a:xfrm>
        </p:spPr>
        <p:txBody>
          <a:bodyPr>
            <a:normAutofit/>
          </a:bodyPr>
          <a:lstStyle/>
          <a:p>
            <a:pPr algn="ctr"/>
            <a:r>
              <a:rPr lang="pl-PL" sz="3000" b="1" dirty="0"/>
              <a:t>388 – skrócona rozprawa </a:t>
            </a:r>
          </a:p>
        </p:txBody>
      </p:sp>
      <p:sp>
        <p:nvSpPr>
          <p:cNvPr id="5" name="Symbol zastępczy zawartości 6">
            <a:extLst>
              <a:ext uri="{FF2B5EF4-FFF2-40B4-BE49-F238E27FC236}">
                <a16:creationId xmlns:a16="http://schemas.microsoft.com/office/drawing/2014/main" id="{521C5263-2046-2C2E-CB7F-A2F326E87483}"/>
              </a:ext>
            </a:extLst>
          </p:cNvPr>
          <p:cNvSpPr txBox="1">
            <a:spLocks/>
          </p:cNvSpPr>
          <p:nvPr/>
        </p:nvSpPr>
        <p:spPr>
          <a:xfrm>
            <a:off x="68262" y="3210560"/>
            <a:ext cx="12055475" cy="3302000"/>
          </a:xfrm>
          <a:prstGeom prst="rect">
            <a:avLst/>
          </a:prstGeom>
          <a:ln>
            <a:solidFill>
              <a:schemeClr val="accent2"/>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1442126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a:xfrm>
            <a:off x="1069848" y="484632"/>
            <a:ext cx="10058400" cy="846328"/>
          </a:xfrm>
        </p:spPr>
        <p:txBody>
          <a:bodyPr>
            <a:normAutofit fontScale="90000"/>
          </a:bodyPr>
          <a:lstStyle/>
          <a:p>
            <a:pPr algn="ctr"/>
            <a:r>
              <a:rPr lang="pl-PL" dirty="0"/>
              <a:t>ZAMKNIĘCIE PRZEWODU SĄDOWEGO</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a:xfrm>
            <a:off x="1069848" y="1524000"/>
            <a:ext cx="10058400" cy="4648200"/>
          </a:xfrm>
        </p:spPr>
        <p:txBody>
          <a:bodyPr>
            <a:normAutofit fontScale="92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a:t>
            </a:r>
          </a:p>
          <a:p>
            <a:pPr algn="just"/>
            <a:r>
              <a:rPr lang="pl-PL" dirty="0"/>
              <a:t>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92500" lnSpcReduction="1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2a. Zgłoszenie zdania odrębnego podaje się do wiadomości wraz ze wskazaniem, w jakiej części i w jakim kierunku kwestionuje ono orzeczenie, a za zgodą członka składu orzekającego, który zgłosił to zdanie, także z jego imieniem i nazwiskiem. </a:t>
            </a:r>
          </a:p>
          <a:p>
            <a:pPr lvl="1" algn="just"/>
            <a:r>
              <a:rPr lang="pl-PL" dirty="0"/>
              <a:t>§ 3. Po ogłoszeniu przewodniczący lub jeden z członków składu orzekającego podaje ustnie najważniejsze powody wyroku.</a:t>
            </a:r>
          </a:p>
          <a:p>
            <a:pPr lvl="1" algn="just"/>
            <a:r>
              <a:rPr lang="pl-PL" dirty="0"/>
              <a:t>§ 4. Po podaniu najważniejszych powodów wyroku, o których mowa w § 3, członek składu orzekającego, który zgłosił zdanie odrębne, może podać ustnie najważniejsze powody jego zgłoszenia.</a:t>
            </a:r>
          </a:p>
        </p:txBody>
      </p:sp>
    </p:spTree>
    <p:extLst>
      <p:ext uri="{BB962C8B-B14F-4D97-AF65-F5344CB8AC3E}">
        <p14:creationId xmlns:p14="http://schemas.microsoft.com/office/powerpoint/2010/main" val="3371578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B02E5D-F61C-29B7-49EA-45D451D7C877}"/>
              </a:ext>
            </a:extLst>
          </p:cNvPr>
          <p:cNvSpPr>
            <a:spLocks noGrp="1"/>
          </p:cNvSpPr>
          <p:nvPr>
            <p:ph type="title"/>
          </p:nvPr>
        </p:nvSpPr>
        <p:spPr>
          <a:xfrm>
            <a:off x="1069848" y="484632"/>
            <a:ext cx="10058400" cy="1100328"/>
          </a:xfrm>
        </p:spPr>
        <p:txBody>
          <a:bodyPr/>
          <a:lstStyle/>
          <a:p>
            <a:r>
              <a:rPr lang="pl-PL" dirty="0"/>
              <a:t>Promulgacja wyroku</a:t>
            </a:r>
          </a:p>
        </p:txBody>
      </p:sp>
      <p:sp>
        <p:nvSpPr>
          <p:cNvPr id="3" name="Symbol zastępczy zawartości 2">
            <a:extLst>
              <a:ext uri="{FF2B5EF4-FFF2-40B4-BE49-F238E27FC236}">
                <a16:creationId xmlns:a16="http://schemas.microsoft.com/office/drawing/2014/main" id="{4B00CC68-AD6C-8ACC-3E01-A29167B0A4F4}"/>
              </a:ext>
            </a:extLst>
          </p:cNvPr>
          <p:cNvSpPr>
            <a:spLocks noGrp="1"/>
          </p:cNvSpPr>
          <p:nvPr>
            <p:ph idx="1"/>
          </p:nvPr>
        </p:nvSpPr>
        <p:spPr>
          <a:xfrm>
            <a:off x="1069848" y="1584960"/>
            <a:ext cx="10058400" cy="4587240"/>
          </a:xfrm>
        </p:spPr>
        <p:txBody>
          <a:bodyPr/>
          <a:lstStyle/>
          <a:p>
            <a:pPr algn="just"/>
            <a:endParaRPr lang="pl-PL" dirty="0"/>
          </a:p>
          <a:p>
            <a:pPr algn="just"/>
            <a:endParaRPr lang="pl-PL" dirty="0"/>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a:p>
            <a:endParaRPr lang="pl-PL" dirty="0"/>
          </a:p>
        </p:txBody>
      </p:sp>
    </p:spTree>
    <p:extLst>
      <p:ext uri="{BB962C8B-B14F-4D97-AF65-F5344CB8AC3E}">
        <p14:creationId xmlns:p14="http://schemas.microsoft.com/office/powerpoint/2010/main" val="3438408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E6E1E-8D76-48E0-BA41-CF8A9280D637}"/>
              </a:ext>
            </a:extLst>
          </p:cNvPr>
          <p:cNvSpPr>
            <a:spLocks noGrp="1"/>
          </p:cNvSpPr>
          <p:nvPr>
            <p:ph type="title"/>
          </p:nvPr>
        </p:nvSpPr>
        <p:spPr/>
        <p:txBody>
          <a:bodyPr/>
          <a:lstStyle/>
          <a:p>
            <a:r>
              <a:rPr lang="pl-PL" dirty="0"/>
              <a:t>Promulgacja wyroku</a:t>
            </a:r>
          </a:p>
        </p:txBody>
      </p:sp>
      <p:sp>
        <p:nvSpPr>
          <p:cNvPr id="3" name="Symbol zastępczy zawartości 2">
            <a:extLst>
              <a:ext uri="{FF2B5EF4-FFF2-40B4-BE49-F238E27FC236}">
                <a16:creationId xmlns:a16="http://schemas.microsoft.com/office/drawing/2014/main" id="{1A06CFEC-6214-490A-9639-98F38D817A8A}"/>
              </a:ext>
            </a:extLst>
          </p:cNvPr>
          <p:cNvSpPr>
            <a:spLocks noGrp="1"/>
          </p:cNvSpPr>
          <p:nvPr>
            <p:ph idx="1"/>
          </p:nvPr>
        </p:nvSpPr>
        <p:spPr/>
        <p:txBody>
          <a:bodyPr/>
          <a:lstStyle/>
          <a:p>
            <a:pPr algn="just"/>
            <a:r>
              <a:rPr lang="pl-PL" dirty="0"/>
              <a:t>§1b: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a:t>
            </a:r>
          </a:p>
          <a:p>
            <a:endParaRPr lang="pl-PL" dirty="0"/>
          </a:p>
        </p:txBody>
      </p:sp>
    </p:spTree>
    <p:extLst>
      <p:ext uri="{BB962C8B-B14F-4D97-AF65-F5344CB8AC3E}">
        <p14:creationId xmlns:p14="http://schemas.microsoft.com/office/powerpoint/2010/main" val="4092982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417990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a:t>
            </a:r>
            <a:r>
              <a:rPr lang="pl-PL" b="1" dirty="0"/>
              <a:t>w ciągu 14 dni </a:t>
            </a:r>
            <a:r>
              <a:rPr lang="pl-PL" dirty="0"/>
              <a:t>od daty złożenia wniosku o sporządzenie uzasadnienia, a w wypadku sporządzenia uzasadnienia z  94 urzędu - od daty ogłoszenia wyroku; ku w części odnoszącej się do niektórych czynów, których popełnienie oskarżyciel </a:t>
            </a:r>
            <a:r>
              <a:rPr lang="pl-PL" dirty="0" err="1"/>
              <a:t>zarzuc</a:t>
            </a:r>
            <a:r>
              <a:rPr lang="pl-PL" dirty="0"/>
              <a:t> </a:t>
            </a:r>
            <a:r>
              <a:rPr lang="pl-PL" b="1" dirty="0"/>
              <a:t>w sprawie zawiłej, w razie niemożności sporządzenia uzasadnienia w terminie, prezes sądu może przedłużyć ten termin na czas oznaczony. </a:t>
            </a:r>
          </a:p>
          <a:p>
            <a:pPr lvl="1" algn="just"/>
            <a:r>
              <a:rPr lang="pl-PL" dirty="0"/>
              <a:t>§ 1a. W wypadku złożenia wniosku o uzasadnienie wyroił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a:t>
            </a:r>
          </a:p>
        </p:txBody>
      </p:sp>
    </p:spTree>
    <p:extLst>
      <p:ext uri="{BB962C8B-B14F-4D97-AF65-F5344CB8AC3E}">
        <p14:creationId xmlns:p14="http://schemas.microsoft.com/office/powerpoint/2010/main" val="361940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4287262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2565</TotalTime>
  <Words>5207</Words>
  <Application>Microsoft Office PowerPoint</Application>
  <PresentationFormat>Panoramiczny</PresentationFormat>
  <Paragraphs>367</Paragraphs>
  <Slides>41</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41</vt:i4>
      </vt:variant>
    </vt:vector>
  </HeadingPairs>
  <TitlesOfParts>
    <vt:vector size="48" baseType="lpstr">
      <vt:lpstr>Arial</vt:lpstr>
      <vt:lpstr>Bookman Old Style</vt:lpstr>
      <vt:lpstr>Calibri</vt:lpstr>
      <vt:lpstr>Century Gothic</vt:lpstr>
      <vt:lpstr>Times New Roman</vt:lpstr>
      <vt:lpstr>Wingdings</vt:lpstr>
      <vt:lpstr>Drewniana czcionka</vt:lpstr>
      <vt:lpstr>Podstawy procesu karnego</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Przygotowanie do rozprawy głównej </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ZAMKNIĘCIE PRZEWODU SĄDOWEGO</vt:lpstr>
      <vt:lpstr>Głosy stron</vt:lpstr>
      <vt:lpstr>Wyrokowanie </vt:lpstr>
      <vt:lpstr>Narada i głosowanie nad wyrokiem </vt:lpstr>
      <vt:lpstr>Narada i głosowanie nad wyrokiem </vt:lpstr>
      <vt:lpstr>Sporządzenie wyroku na piśmie</vt:lpstr>
      <vt:lpstr>Rozstrzygnięcie sądu</vt:lpstr>
      <vt:lpstr>Promulgacja wyroku</vt:lpstr>
      <vt:lpstr>Promulgacja wyroku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Karol Jarząbek</cp:lastModifiedBy>
  <cp:revision>76</cp:revision>
  <dcterms:created xsi:type="dcterms:W3CDTF">2017-04-25T08:20:04Z</dcterms:created>
  <dcterms:modified xsi:type="dcterms:W3CDTF">2024-04-12T20:37:59Z</dcterms:modified>
</cp:coreProperties>
</file>