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notesMasterIdLst>
    <p:notesMasterId r:id="rId44"/>
  </p:notesMasterIdLst>
  <p:handoutMasterIdLst>
    <p:handoutMasterId r:id="rId45"/>
  </p:handoutMasterIdLst>
  <p:sldIdLst>
    <p:sldId id="257" r:id="rId2"/>
    <p:sldId id="333" r:id="rId3"/>
    <p:sldId id="405" r:id="rId4"/>
    <p:sldId id="334" r:id="rId5"/>
    <p:sldId id="335" r:id="rId6"/>
    <p:sldId id="410" r:id="rId7"/>
    <p:sldId id="416" r:id="rId8"/>
    <p:sldId id="417" r:id="rId9"/>
    <p:sldId id="418" r:id="rId10"/>
    <p:sldId id="419" r:id="rId11"/>
    <p:sldId id="420" r:id="rId12"/>
    <p:sldId id="421" r:id="rId13"/>
    <p:sldId id="422" r:id="rId14"/>
    <p:sldId id="423" r:id="rId15"/>
    <p:sldId id="424" r:id="rId16"/>
    <p:sldId id="425" r:id="rId17"/>
    <p:sldId id="426" r:id="rId18"/>
    <p:sldId id="336" r:id="rId19"/>
    <p:sldId id="337" r:id="rId20"/>
    <p:sldId id="299" r:id="rId21"/>
    <p:sldId id="411" r:id="rId22"/>
    <p:sldId id="358" r:id="rId23"/>
    <p:sldId id="412" r:id="rId24"/>
    <p:sldId id="319" r:id="rId25"/>
    <p:sldId id="413" r:id="rId26"/>
    <p:sldId id="352" r:id="rId27"/>
    <p:sldId id="406" r:id="rId28"/>
    <p:sldId id="414" r:id="rId29"/>
    <p:sldId id="415" r:id="rId30"/>
    <p:sldId id="320" r:id="rId31"/>
    <p:sldId id="309" r:id="rId32"/>
    <p:sldId id="395" r:id="rId33"/>
    <p:sldId id="313" r:id="rId34"/>
    <p:sldId id="407" r:id="rId35"/>
    <p:sldId id="373" r:id="rId36"/>
    <p:sldId id="327" r:id="rId37"/>
    <p:sldId id="408" r:id="rId38"/>
    <p:sldId id="310" r:id="rId39"/>
    <p:sldId id="400" r:id="rId40"/>
    <p:sldId id="311" r:id="rId41"/>
    <p:sldId id="259" r:id="rId42"/>
    <p:sldId id="409" r:id="rId43"/>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111" d="100"/>
          <a:sy n="111" d="100"/>
        </p:scale>
        <p:origin x="165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657F3B0-EB89-4A71-BE49-0F23B9026ECB}" type="datetimeFigureOut">
              <a:rPr lang="pl-PL" smtClean="0"/>
              <a:pPr/>
              <a:t>09.12.2024</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A9EA962-F504-4CD7-B0F0-4973D311FD42}" type="slidenum">
              <a:rPr lang="pl-PL" smtClean="0"/>
              <a:pPr/>
              <a:t>‹#›</a:t>
            </a:fld>
            <a:endParaRPr lang="pl-PL"/>
          </a:p>
        </p:txBody>
      </p:sp>
    </p:spTree>
    <p:extLst>
      <p:ext uri="{BB962C8B-B14F-4D97-AF65-F5344CB8AC3E}">
        <p14:creationId xmlns:p14="http://schemas.microsoft.com/office/powerpoint/2010/main" val="2869036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09.12.2024</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41</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609600"/>
            <a:ext cx="6977064"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
        <p:nvSpPr>
          <p:cNvPr id="13" name="TextBox 12"/>
          <p:cNvSpPr txBox="1"/>
          <p:nvPr/>
        </p:nvSpPr>
        <p:spPr>
          <a:xfrm>
            <a:off x="751116" y="75416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18169" y="299357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72D85D8-BD79-4B6A-AF38-51CD001DEDC7}" type="datetime1">
              <a:rPr lang="pl-PL" smtClean="0"/>
              <a:pPr/>
              <a:t>09.12.2024</a:t>
            </a:fld>
            <a:endParaRPr lang="pl-PL"/>
          </a:p>
        </p:txBody>
      </p:sp>
      <p:sp>
        <p:nvSpPr>
          <p:cNvPr id="4" name="Footer Placeholder 3"/>
          <p:cNvSpPr>
            <a:spLocks noGrp="1"/>
          </p:cNvSpPr>
          <p:nvPr>
            <p:ph type="ftr" sz="quarter" idx="11"/>
          </p:nvPr>
        </p:nvSpPr>
        <p:spPr/>
        <p:txBody>
          <a:bodyPr/>
          <a:lstStyle/>
          <a:p>
            <a:r>
              <a:rPr lang="pl-PL"/>
              <a:t>SPODO</a:t>
            </a:r>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72D85D8-BD79-4B6A-AF38-51CD001DEDC7}" type="datetime1">
              <a:rPr lang="pl-PL" smtClean="0"/>
              <a:pPr/>
              <a:t>09.12.2024</a:t>
            </a:fld>
            <a:endParaRPr lang="pl-PL"/>
          </a:p>
        </p:txBody>
      </p:sp>
      <p:sp>
        <p:nvSpPr>
          <p:cNvPr id="4" name="Footer Placeholder 3"/>
          <p:cNvSpPr>
            <a:spLocks noGrp="1"/>
          </p:cNvSpPr>
          <p:nvPr>
            <p:ph type="ftr" sz="quarter" idx="11"/>
          </p:nvPr>
        </p:nvSpPr>
        <p:spPr/>
        <p:txBody>
          <a:bodyPr/>
          <a:lstStyle/>
          <a:p>
            <a:r>
              <a:rPr lang="pl-PL"/>
              <a:t>SPODO</a:t>
            </a:r>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2D85D8-BD79-4B6A-AF38-51CD001DEDC7}" type="datetime1">
              <a:rPr lang="pl-PL" smtClean="0"/>
              <a:pPr/>
              <a:t>09.12.2024</a:t>
            </a:fld>
            <a:endParaRPr lang="pl-PL"/>
          </a:p>
        </p:txBody>
      </p:sp>
      <p:sp>
        <p:nvSpPr>
          <p:cNvPr id="8" name="Footer Placeholder 7"/>
          <p:cNvSpPr>
            <a:spLocks noGrp="1"/>
          </p:cNvSpPr>
          <p:nvPr>
            <p:ph type="ftr" sz="quarter" idx="11"/>
          </p:nvPr>
        </p:nvSpPr>
        <p:spPr/>
        <p:txBody>
          <a:bodyPr/>
          <a:lstStyle/>
          <a:p>
            <a:r>
              <a:rPr lang="pl-PL"/>
              <a:t>SPODO</a:t>
            </a:r>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2D85D8-BD79-4B6A-AF38-51CD001DEDC7}" type="datetime1">
              <a:rPr lang="pl-PL" smtClean="0"/>
              <a:pPr/>
              <a:t>09.12.2024</a:t>
            </a:fld>
            <a:endParaRPr lang="pl-PL"/>
          </a:p>
        </p:txBody>
      </p:sp>
      <p:sp>
        <p:nvSpPr>
          <p:cNvPr id="4" name="Footer Placeholder 3"/>
          <p:cNvSpPr>
            <a:spLocks noGrp="1"/>
          </p:cNvSpPr>
          <p:nvPr>
            <p:ph type="ftr" sz="quarter" idx="11"/>
          </p:nvPr>
        </p:nvSpPr>
        <p:spPr/>
        <p:txBody>
          <a:bodyPr/>
          <a:lstStyle/>
          <a:p>
            <a:r>
              <a:rPr lang="pl-PL"/>
              <a:t>SPODO</a:t>
            </a:r>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872D85D8-BD79-4B6A-AF38-51CD001DEDC7}" type="datetime1">
              <a:rPr lang="pl-PL" smtClean="0"/>
              <a:pPr/>
              <a:t>09.12.2024</a:t>
            </a:fld>
            <a:endParaRPr lang="pl-PL"/>
          </a:p>
        </p:txBody>
      </p:sp>
      <p:sp>
        <p:nvSpPr>
          <p:cNvPr id="3" name="Footer Placeholder 2"/>
          <p:cNvSpPr>
            <a:spLocks noGrp="1"/>
          </p:cNvSpPr>
          <p:nvPr>
            <p:ph type="ftr" sz="quarter" idx="11"/>
          </p:nvPr>
        </p:nvSpPr>
        <p:spPr/>
        <p:txBody>
          <a:bodyPr/>
          <a:lstStyle/>
          <a:p>
            <a:r>
              <a:rPr lang="pl-PL"/>
              <a:t>SPODO</a:t>
            </a:r>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4451227"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68602" y="609601"/>
            <a:ext cx="2441519"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632853"/>
            <a:ext cx="4451212"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872D85D8-BD79-4B6A-AF38-51CD001DEDC7}" type="datetime1">
              <a:rPr lang="pl-PL" smtClean="0"/>
              <a:pPr/>
              <a:t>09.12.2024</a:t>
            </a:fld>
            <a:endParaRPr lang="pl-PL"/>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r>
              <a:rPr lang="pl-PL"/>
              <a:t>SPODO</a:t>
            </a:r>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7D993C6C-2A8B-4279-B5C7-48DE9729C28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 id="2147483875" r:id="rId12"/>
    <p:sldLayoutId id="2147483876" r:id="rId13"/>
    <p:sldLayoutId id="2147483877" r:id="rId14"/>
    <p:sldLayoutId id="2147483878" r:id="rId15"/>
    <p:sldLayoutId id="2147483879" r:id="rId16"/>
    <p:sldLayoutId id="2147483880" r:id="rId17"/>
  </p:sldLayoutIdLst>
  <p:hf sldNum="0"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57158" y="1000108"/>
            <a:ext cx="8352928" cy="1885963"/>
          </a:xfrm>
        </p:spPr>
        <p:txBody>
          <a:bodyPr>
            <a:normAutofit/>
          </a:bodyPr>
          <a:lstStyle/>
          <a:p>
            <a:r>
              <a:rPr lang="pl-PL" sz="4000" b="1" dirty="0"/>
              <a:t>Podstawy przetwarzania danych osobowych</a:t>
            </a:r>
            <a:endParaRPr lang="pl-PL" sz="4000" i="1" dirty="0"/>
          </a:p>
        </p:txBody>
      </p:sp>
      <p:sp>
        <p:nvSpPr>
          <p:cNvPr id="3" name="Podtytuł 2"/>
          <p:cNvSpPr>
            <a:spLocks noGrp="1"/>
          </p:cNvSpPr>
          <p:nvPr>
            <p:ph type="subTitle" idx="1"/>
          </p:nvPr>
        </p:nvSpPr>
        <p:spPr>
          <a:xfrm>
            <a:off x="428596" y="4000504"/>
            <a:ext cx="8136904" cy="2207096"/>
          </a:xfrm>
        </p:spPr>
        <p:txBody>
          <a:bodyPr anchor="b">
            <a:normAutofit fontScale="85000" lnSpcReduction="20000"/>
          </a:bodyPr>
          <a:lstStyle/>
          <a:p>
            <a:pPr algn="just"/>
            <a:r>
              <a:rPr lang="pl-PL" dirty="0"/>
              <a:t>Podstawa prawna: Rozporządzenie Parlamentu Europejskiego i Rady (UE) 2016/679 z dnia 27 kwietnia 2016 r. w sprawie ochrony osób fizycznych w związku z przetwarzaniem danych osobowych i w sprawie swobodnego przepływu takich danych oraz uchylenia dyrektywy 95/46/WE (ogólne rozporządzenie o ochronie danych) </a:t>
            </a:r>
            <a:r>
              <a:rPr lang="pl-PL" dirty="0" err="1"/>
              <a:t>Dz.U</a:t>
            </a:r>
            <a:r>
              <a:rPr lang="pl-PL" dirty="0"/>
              <a:t>. UE L 119 z 4.5.2016, str. 1—88, Ustawa z dnia 10 maja 2018 r. o ochronie danych osobowych (Dz. U. z 2019 r., poz. 1781).</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Dobrowolność</a:t>
            </a:r>
          </a:p>
        </p:txBody>
      </p:sp>
      <p:sp>
        <p:nvSpPr>
          <p:cNvPr id="3" name="Symbol zastępczy zawartości 2"/>
          <p:cNvSpPr>
            <a:spLocks noGrp="1"/>
          </p:cNvSpPr>
          <p:nvPr>
            <p:ph sz="quarter" idx="13"/>
          </p:nvPr>
        </p:nvSpPr>
        <p:spPr/>
        <p:txBody>
          <a:bodyPr>
            <a:normAutofit fontScale="70000" lnSpcReduction="20000"/>
          </a:bodyPr>
          <a:lstStyle/>
          <a:p>
            <a:pPr algn="just"/>
            <a:r>
              <a:rPr lang="pl-PL" dirty="0"/>
              <a:t>Jeśli od zgody miałoby zależeć wykonanie czy zawarcie umowy, zgoda nie jest dobrowolna;</a:t>
            </a:r>
          </a:p>
          <a:p>
            <a:pPr algn="just"/>
            <a:r>
              <a:rPr lang="pl-PL" dirty="0"/>
              <a:t>Przykład: gdy operator telewizji udziela upustu w wysokości 5 zł za zamian za zgodę lub gdy instytucja finansowa obniża swoją marżę o 0, 5 % na produkcie finansowym o wartości  300 zł w zamian  za zgodę, oznacza to że klient który odmówił będzie rocznie płacił odpowiednio o 60 zł i 1500 zł więcej. Brak Zgody lub jej cofnięcie  wywrze więc po stronie klienta istotne negatywne konsekwencje finansowe;</a:t>
            </a:r>
          </a:p>
          <a:p>
            <a:pPr algn="just"/>
            <a:r>
              <a:rPr lang="pl-PL" dirty="0"/>
              <a:t>Dobrowolność nie może oznaczać warunkowania, zgoda nie może stanowić warunku dla czegoś. Zgody nie można żądać gdy  dane są potrzebne do wykonywania umowy, co jest również częstym błędem. Stąd  koncepcja obniżki oprocentowania w zamian za zgodę pozbawia zgodę cech dowolności. Zaoferowanie jednak różnego typu kuponów czy dodatkowych świadczeń w zamian za zgodę jest dopuszczalne nie powadzi do naruszenia cech dowolności.</a:t>
            </a:r>
          </a:p>
        </p:txBody>
      </p:sp>
    </p:spTree>
    <p:extLst>
      <p:ext uri="{BB962C8B-B14F-4D97-AF65-F5344CB8AC3E}">
        <p14:creationId xmlns:p14="http://schemas.microsoft.com/office/powerpoint/2010/main" val="1171700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 Świadomość zgody</a:t>
            </a:r>
          </a:p>
        </p:txBody>
      </p:sp>
      <p:sp>
        <p:nvSpPr>
          <p:cNvPr id="3" name="Symbol zastępczy zawartości 2"/>
          <p:cNvSpPr>
            <a:spLocks noGrp="1"/>
          </p:cNvSpPr>
          <p:nvPr>
            <p:ph sz="quarter" idx="13"/>
          </p:nvPr>
        </p:nvSpPr>
        <p:spPr/>
        <p:txBody>
          <a:bodyPr>
            <a:normAutofit fontScale="92500" lnSpcReduction="20000"/>
          </a:bodyPr>
          <a:lstStyle/>
          <a:p>
            <a:pPr algn="just"/>
            <a:r>
              <a:rPr lang="pl-PL" dirty="0"/>
              <a:t>Świadomość to konieczność zapewnienia osobie, której dane dotyczą niezbędnych informacji umożliwiających jej podjęcie świadomej decyzji tak aby rozumiała na co wyraża zgodę. Klauzula informacyjna musi być sporządzona jasnym i prostym językiem. Świadomość zgody jest wyrazem rzetelności z jaką administrator ma obowiązek podchodzić do relacji z osobą której dane przetwarza;</a:t>
            </a:r>
          </a:p>
          <a:p>
            <a:pPr algn="just"/>
            <a:r>
              <a:rPr lang="pl-PL" dirty="0"/>
              <a:t>Aby uznać, Że zgoda jest świadoma osoba powinna znać konsekwencje wyrażenia zgody także w kontekście swoich praw. Umożliwi to zrealizowanie obowiązku informacyjnego (art. 13 -14 RODO).</a:t>
            </a:r>
          </a:p>
        </p:txBody>
      </p:sp>
    </p:spTree>
    <p:extLst>
      <p:ext uri="{BB962C8B-B14F-4D97-AF65-F5344CB8AC3E}">
        <p14:creationId xmlns:p14="http://schemas.microsoft.com/office/powerpoint/2010/main" val="1992337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Jednoznaczność Zgody</a:t>
            </a:r>
          </a:p>
        </p:txBody>
      </p:sp>
      <p:sp>
        <p:nvSpPr>
          <p:cNvPr id="3" name="Symbol zastępczy zawartości 2"/>
          <p:cNvSpPr>
            <a:spLocks noGrp="1"/>
          </p:cNvSpPr>
          <p:nvPr>
            <p:ph sz="quarter" idx="13"/>
          </p:nvPr>
        </p:nvSpPr>
        <p:spPr/>
        <p:txBody>
          <a:bodyPr>
            <a:normAutofit fontScale="92500" lnSpcReduction="20000"/>
          </a:bodyPr>
          <a:lstStyle/>
          <a:p>
            <a:pPr algn="just"/>
            <a:r>
              <a:rPr lang="pl-PL" dirty="0"/>
              <a:t>Zgoda wymaga jednoznacznego okazania w formie oświadczenia lub wyraźnego działania potwierdzającego, takiego jak podpis, kliknięcie okienka, wysłanie emaila, odpisanie na sms lub inny komunikat, wypowiedzenie zgadzam się, kliknięcie w przycisk zgadzam się;</a:t>
            </a:r>
          </a:p>
          <a:p>
            <a:pPr algn="just"/>
            <a:r>
              <a:rPr lang="pl-PL" dirty="0" err="1"/>
              <a:t>Rodo</a:t>
            </a:r>
            <a:r>
              <a:rPr lang="pl-PL" dirty="0"/>
              <a:t> wykluczyło opieranie się na tzw. zgodzie domyślnej czyli brak sprzeciwu - system </a:t>
            </a:r>
            <a:r>
              <a:rPr lang="pl-PL" dirty="0" err="1"/>
              <a:t>opt</a:t>
            </a:r>
            <a:r>
              <a:rPr lang="pl-PL" dirty="0"/>
              <a:t>- out;</a:t>
            </a:r>
          </a:p>
          <a:p>
            <a:pPr algn="just"/>
            <a:r>
              <a:rPr lang="pl-PL" dirty="0"/>
              <a:t>Formularze zgód a także inna komunikacja związana z wystąpieniem i uzyskaniem zgody powinny być czytelne dla osoby będącej adresatem.</a:t>
            </a:r>
          </a:p>
        </p:txBody>
      </p:sp>
    </p:spTree>
    <p:extLst>
      <p:ext uri="{BB962C8B-B14F-4D97-AF65-F5344CB8AC3E}">
        <p14:creationId xmlns:p14="http://schemas.microsoft.com/office/powerpoint/2010/main" val="950678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Warunki Prawidłowego wyrażenia zgody</a:t>
            </a:r>
          </a:p>
        </p:txBody>
      </p:sp>
      <p:sp>
        <p:nvSpPr>
          <p:cNvPr id="3" name="Symbol zastępczy zawartości 2"/>
          <p:cNvSpPr>
            <a:spLocks noGrp="1"/>
          </p:cNvSpPr>
          <p:nvPr>
            <p:ph sz="quarter" idx="13"/>
          </p:nvPr>
        </p:nvSpPr>
        <p:spPr/>
        <p:txBody>
          <a:bodyPr>
            <a:normAutofit fontScale="77500" lnSpcReduction="20000"/>
          </a:bodyPr>
          <a:lstStyle/>
          <a:p>
            <a:pPr algn="just"/>
            <a:r>
              <a:rPr lang="pl-PL" b="1" dirty="0"/>
              <a:t>Rozliczalność -</a:t>
            </a:r>
            <a:r>
              <a:rPr lang="pl-PL" dirty="0"/>
              <a:t> administrator musi być w stanie wykazać, że osoba której dane dotyczą wyraziła zgodę na przetwarzanie danych;</a:t>
            </a:r>
          </a:p>
          <a:p>
            <a:pPr algn="just"/>
            <a:r>
              <a:rPr lang="pl-PL" b="1" dirty="0"/>
              <a:t>Niezależność-</a:t>
            </a:r>
            <a:r>
              <a:rPr lang="pl-PL" dirty="0"/>
              <a:t> jeżeli zgoda ma być wyrażona w oświadczeniu w którym pojawiają się różne inne kwestie, zapytanie o zgodę powinno być przedstawione w sposób pozwalający  wyraźnie odróżnić je od pozostałych kwestii w zrozumiałej i łatwo dostępnej formie, jasnym i prostym językiem;</a:t>
            </a:r>
          </a:p>
          <a:p>
            <a:pPr algn="just"/>
            <a:r>
              <a:rPr lang="pl-PL" b="1" dirty="0" err="1"/>
              <a:t>Równołatwość</a:t>
            </a:r>
            <a:r>
              <a:rPr lang="pl-PL" b="1" dirty="0"/>
              <a:t>-</a:t>
            </a:r>
            <a:r>
              <a:rPr lang="pl-PL" dirty="0"/>
              <a:t> osoba , która wyraziła zgodę ma prawo w dowolnym momencie wycofać zgodę. Wycofanie zgody musi być równie łatwe jak jej wyrażenie;</a:t>
            </a:r>
          </a:p>
          <a:p>
            <a:pPr algn="just"/>
            <a:r>
              <a:rPr lang="pl-PL" b="1" dirty="0"/>
              <a:t>Dobrowolność-</a:t>
            </a:r>
            <a:r>
              <a:rPr lang="pl-PL" dirty="0"/>
              <a:t> od wyrażenia zgody nie jest uzależnione wykonanie umowy, nie jest ono niezbędne dla jej wykonania.</a:t>
            </a:r>
          </a:p>
        </p:txBody>
      </p:sp>
    </p:spTree>
    <p:extLst>
      <p:ext uri="{BB962C8B-B14F-4D97-AF65-F5344CB8AC3E}">
        <p14:creationId xmlns:p14="http://schemas.microsoft.com/office/powerpoint/2010/main" val="4007000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Rozliczalność</a:t>
            </a:r>
          </a:p>
        </p:txBody>
      </p:sp>
      <p:sp>
        <p:nvSpPr>
          <p:cNvPr id="3" name="Symbol zastępczy zawartości 2"/>
          <p:cNvSpPr>
            <a:spLocks noGrp="1"/>
          </p:cNvSpPr>
          <p:nvPr>
            <p:ph sz="quarter" idx="13"/>
          </p:nvPr>
        </p:nvSpPr>
        <p:spPr/>
        <p:txBody>
          <a:bodyPr>
            <a:normAutofit fontScale="92500" lnSpcReduction="20000"/>
          </a:bodyPr>
          <a:lstStyle/>
          <a:p>
            <a:pPr algn="just"/>
            <a:r>
              <a:rPr lang="pl-PL" dirty="0"/>
              <a:t>Zgoda może być wyrażona w dowolnej formie, ale administrator ma obowiązek wykazać, Że zgoda została wyrażona;</a:t>
            </a:r>
          </a:p>
          <a:p>
            <a:pPr algn="just"/>
            <a:r>
              <a:rPr lang="pl-PL" dirty="0"/>
              <a:t>Zgoda musi być udokumentowana. </a:t>
            </a:r>
          </a:p>
          <a:p>
            <a:pPr algn="just"/>
            <a:r>
              <a:rPr lang="pl-PL" dirty="0"/>
              <a:t>Nie musi to być forma pisemna, wystarczające będzie np. zaznaczenie </a:t>
            </a:r>
            <a:r>
              <a:rPr lang="pl-PL" dirty="0" err="1"/>
              <a:t>checkboxa</a:t>
            </a:r>
            <a:r>
              <a:rPr lang="pl-PL" dirty="0"/>
              <a:t>, wybór ustawień technicznych, nagranie rozmowy telefonicznej;</a:t>
            </a:r>
          </a:p>
          <a:p>
            <a:pPr algn="just"/>
            <a:r>
              <a:rPr lang="pl-PL" dirty="0"/>
              <a:t>Wykazywanie zgody przy pomocy świadków nie jest do zaakceptowania jako element procesu, choć awaryjnie może być wykorzystywane.</a:t>
            </a:r>
          </a:p>
        </p:txBody>
      </p:sp>
    </p:spTree>
    <p:extLst>
      <p:ext uri="{BB962C8B-B14F-4D97-AF65-F5344CB8AC3E}">
        <p14:creationId xmlns:p14="http://schemas.microsoft.com/office/powerpoint/2010/main" val="2265509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Rozliczalność</a:t>
            </a:r>
          </a:p>
        </p:txBody>
      </p:sp>
      <p:sp>
        <p:nvSpPr>
          <p:cNvPr id="3" name="Symbol zastępczy zawartości 2"/>
          <p:cNvSpPr>
            <a:spLocks noGrp="1"/>
          </p:cNvSpPr>
          <p:nvPr>
            <p:ph sz="quarter" idx="13"/>
          </p:nvPr>
        </p:nvSpPr>
        <p:spPr/>
        <p:txBody>
          <a:bodyPr>
            <a:noAutofit/>
          </a:bodyPr>
          <a:lstStyle/>
          <a:p>
            <a:pPr algn="just"/>
            <a:r>
              <a:rPr lang="pl-PL" sz="2400" dirty="0"/>
              <a:t>Inna metodą wykazania zgody jest takie ułożenie procesu technicznego że bez konkretnej aktywności użytkownika (zgody) przetwarzanie danych nie jest możliwe;</a:t>
            </a:r>
          </a:p>
          <a:p>
            <a:pPr algn="just"/>
            <a:r>
              <a:rPr lang="pl-PL" sz="2400" dirty="0"/>
              <a:t>Brak działania ze strony podmiotu danych brak reakcji na email z zapytaniem o zgodę, nawet jeśli może być poczytany za milczącą zgodę nie będzie zgodą skuteczną.</a:t>
            </a:r>
          </a:p>
        </p:txBody>
      </p:sp>
    </p:spTree>
    <p:extLst>
      <p:ext uri="{BB962C8B-B14F-4D97-AF65-F5344CB8AC3E}">
        <p14:creationId xmlns:p14="http://schemas.microsoft.com/office/powerpoint/2010/main" val="483546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Retencja, </a:t>
            </a:r>
            <a:r>
              <a:rPr lang="pl-PL" b="1" dirty="0" err="1"/>
              <a:t>nieretroktywność</a:t>
            </a:r>
            <a:r>
              <a:rPr lang="pl-PL" b="1" dirty="0"/>
              <a:t> i Równołatwość cofnięcia zgody</a:t>
            </a:r>
          </a:p>
        </p:txBody>
      </p:sp>
      <p:sp>
        <p:nvSpPr>
          <p:cNvPr id="3" name="Symbol zastępczy zawartości 2"/>
          <p:cNvSpPr>
            <a:spLocks noGrp="1"/>
          </p:cNvSpPr>
          <p:nvPr>
            <p:ph sz="quarter" idx="13"/>
          </p:nvPr>
        </p:nvSpPr>
        <p:spPr/>
        <p:txBody>
          <a:bodyPr>
            <a:normAutofit fontScale="85000" lnSpcReduction="10000"/>
          </a:bodyPr>
          <a:lstStyle/>
          <a:p>
            <a:pPr algn="just"/>
            <a:r>
              <a:rPr lang="pl-PL" dirty="0"/>
              <a:t>RODO nie wprowadza ograniczenia ważności zgody. Grupa robocza zaleca aktualizowanie zgody w odpowiednich odstępach czasu; </a:t>
            </a:r>
          </a:p>
          <a:p>
            <a:pPr algn="just"/>
            <a:r>
              <a:rPr lang="pl-PL" dirty="0"/>
              <a:t>Zgoda musi był tak łatwa do cofnięcia jak była łatwa do złożenia. Cofnięcie musi być możliwe  tym samym kanałem komunikacyjnym jakim możliwe było jej udzielenie. Jeżeli był to formularz dostępny na stronie internetowej, na tej samej stronie osoba powinna mieć możliwość łatwego znalezienia formularz zgody czy innego </a:t>
            </a:r>
            <a:r>
              <a:rPr lang="pl-PL" dirty="0" err="1"/>
              <a:t>odklikania</a:t>
            </a:r>
            <a:r>
              <a:rPr lang="pl-PL" dirty="0"/>
              <a:t>;</a:t>
            </a:r>
          </a:p>
          <a:p>
            <a:pPr algn="just"/>
            <a:r>
              <a:rPr lang="pl-PL" dirty="0"/>
              <a:t>Oczywiście wycofanie zgody nie wpływa na legalność operacji przetwarzania do momentu cofnięcia zgody.</a:t>
            </a:r>
          </a:p>
          <a:p>
            <a:pPr algn="just"/>
            <a:endParaRPr lang="pl-PL" dirty="0"/>
          </a:p>
        </p:txBody>
      </p:sp>
    </p:spTree>
    <p:extLst>
      <p:ext uri="{BB962C8B-B14F-4D97-AF65-F5344CB8AC3E}">
        <p14:creationId xmlns:p14="http://schemas.microsoft.com/office/powerpoint/2010/main" val="41795425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Zgoda dziecka na usługi społeczeństwa informacyjnego</a:t>
            </a:r>
          </a:p>
        </p:txBody>
      </p:sp>
      <p:sp>
        <p:nvSpPr>
          <p:cNvPr id="3" name="Symbol zastępczy zawartości 2"/>
          <p:cNvSpPr>
            <a:spLocks noGrp="1"/>
          </p:cNvSpPr>
          <p:nvPr>
            <p:ph sz="quarter" idx="13"/>
          </p:nvPr>
        </p:nvSpPr>
        <p:spPr/>
        <p:txBody>
          <a:bodyPr>
            <a:normAutofit fontScale="70000" lnSpcReduction="20000"/>
          </a:bodyPr>
          <a:lstStyle/>
          <a:p>
            <a:pPr algn="just"/>
            <a:r>
              <a:rPr lang="pl-PL" dirty="0"/>
              <a:t>Usługi społeczeństwa informacyjnego to usługi świadczone drogą elektroniczną czyli w  sumie dostęp do tego rodzaju treści i funkcjonalności przez Internet, aplikacje niekoniecznie płatne, zwłaszcza. Chodzi tu głownie o popularne serwisy </a:t>
            </a:r>
            <a:r>
              <a:rPr lang="pl-PL" dirty="0" err="1"/>
              <a:t>społecznościowe</a:t>
            </a:r>
            <a:r>
              <a:rPr lang="pl-PL" dirty="0"/>
              <a:t>;</a:t>
            </a:r>
          </a:p>
          <a:p>
            <a:pPr algn="just"/>
            <a:r>
              <a:rPr lang="pl-PL" dirty="0"/>
              <a:t>Do 16 roku życia wymagana jest zgoda opiekuna dziecka, </a:t>
            </a:r>
          </a:p>
          <a:p>
            <a:pPr algn="just"/>
            <a:r>
              <a:rPr lang="pl-PL" dirty="0" err="1"/>
              <a:t>Rodo</a:t>
            </a:r>
            <a:r>
              <a:rPr lang="pl-PL" dirty="0"/>
              <a:t> w związku z neutralnością technologiczną nie kreuje tutaj szczegółowych wymagań. To na administratorze ciąży obowiązek stosowania odpowiednich mechanizmów i rozwiązań, tak by mógł się on z tego rozliczyć. rozwiązaniem które może być zastosowane w tym wypadku aby zweryfikować istniejącą zgodę jest identyfikacja za pomocą karty kredytowej;</a:t>
            </a:r>
          </a:p>
          <a:p>
            <a:pPr algn="just"/>
            <a:r>
              <a:rPr lang="pl-PL" dirty="0"/>
              <a:t>Po osiągnięciu przez dziecko „pełnoletniości” w świetle </a:t>
            </a:r>
            <a:r>
              <a:rPr lang="pl-PL" dirty="0" err="1"/>
              <a:t>rodo</a:t>
            </a:r>
            <a:r>
              <a:rPr lang="pl-PL" dirty="0"/>
              <a:t> konieczne będzie uzyskanie  zgody dziecka na przetwarzanie jego danych osobowych.  </a:t>
            </a:r>
          </a:p>
        </p:txBody>
      </p:sp>
    </p:spTree>
    <p:extLst>
      <p:ext uri="{BB962C8B-B14F-4D97-AF65-F5344CB8AC3E}">
        <p14:creationId xmlns:p14="http://schemas.microsoft.com/office/powerpoint/2010/main" val="738917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Zawarcie i wykonywanie umowy</a:t>
            </a:r>
          </a:p>
        </p:txBody>
      </p:sp>
      <p:sp>
        <p:nvSpPr>
          <p:cNvPr id="3" name="Symbol zastępczy zawartości 2"/>
          <p:cNvSpPr>
            <a:spLocks noGrp="1"/>
          </p:cNvSpPr>
          <p:nvPr>
            <p:ph sz="quarter" idx="13"/>
          </p:nvPr>
        </p:nvSpPr>
        <p:spPr/>
        <p:txBody>
          <a:bodyPr>
            <a:normAutofit/>
          </a:bodyPr>
          <a:lstStyle/>
          <a:p>
            <a:pPr marL="0" indent="0" algn="just">
              <a:buNone/>
            </a:pPr>
            <a:r>
              <a:rPr lang="pl-PL" sz="2400" dirty="0"/>
              <a:t>Przesłanka 2 w art. 6 RODO składa się z 2 sytuacji:</a:t>
            </a:r>
          </a:p>
          <a:p>
            <a:pPr marL="457200" indent="-457200" algn="just">
              <a:buAutoNum type="arabicPeriod"/>
            </a:pPr>
            <a:r>
              <a:rPr lang="pl-PL" sz="2400" dirty="0"/>
              <a:t>Gdy przetwarzanie danych jest niezbędne do wykonania umowy; lub</a:t>
            </a:r>
          </a:p>
          <a:p>
            <a:pPr marL="457200" indent="-457200" algn="just">
              <a:buAutoNum type="arabicPeriod"/>
            </a:pPr>
            <a:r>
              <a:rPr lang="pl-PL" sz="2400" dirty="0"/>
              <a:t>Gdy przetwarzanie danych jest niezbędne do podjęcia działań jeszcze przed zawarciem umowy, przy czym musi się ono odbywać na żądanie osoby, której dane dotyczą;</a:t>
            </a:r>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696101103"/>
      </p:ext>
    </p:extLst>
  </p:cSld>
  <p:clrMapOvr>
    <a:masterClrMapping/>
  </p:clrMapOvr>
  <p:transition>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Działania przed zawarciem umowy</a:t>
            </a:r>
          </a:p>
        </p:txBody>
      </p:sp>
      <p:sp>
        <p:nvSpPr>
          <p:cNvPr id="3" name="Symbol zastępczy zawartości 2"/>
          <p:cNvSpPr>
            <a:spLocks noGrp="1"/>
          </p:cNvSpPr>
          <p:nvPr>
            <p:ph sz="quarter" idx="13"/>
          </p:nvPr>
        </p:nvSpPr>
        <p:spPr/>
        <p:txBody>
          <a:bodyPr>
            <a:normAutofit fontScale="92500"/>
          </a:bodyPr>
          <a:lstStyle/>
          <a:p>
            <a:pPr marL="0" indent="0" algn="just">
              <a:buNone/>
            </a:pPr>
            <a:r>
              <a:rPr lang="pl-PL" sz="2400" dirty="0"/>
              <a:t>Wymiana informacji w celu zawarcia umowy, mamy prawo przetwarzać dane osoby, która chce z nami zawrzeć umowę;</a:t>
            </a:r>
          </a:p>
          <a:p>
            <a:pPr marL="0" indent="0" algn="just">
              <a:buNone/>
            </a:pPr>
            <a:r>
              <a:rPr lang="pl-PL" sz="2400" dirty="0"/>
              <a:t>Kiedy osoba zwróci się do nas o przedstawienie oferty lub informacji o ofercie, to nie musimy pozyskiwać od niej dodatkowej zgody na przetwarzanie danych. Działamy bowiem na jej życzenie.</a:t>
            </a:r>
          </a:p>
        </p:txBody>
      </p:sp>
    </p:spTree>
    <p:extLst>
      <p:ext uri="{BB962C8B-B14F-4D97-AF65-F5344CB8AC3E}">
        <p14:creationId xmlns:p14="http://schemas.microsoft.com/office/powerpoint/2010/main" val="3813614758"/>
      </p:ext>
    </p:extLst>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Informacje ogólne</a:t>
            </a:r>
          </a:p>
        </p:txBody>
      </p:sp>
      <p:sp>
        <p:nvSpPr>
          <p:cNvPr id="3" name="Symbol zastępczy zawartości 2"/>
          <p:cNvSpPr>
            <a:spLocks noGrp="1"/>
          </p:cNvSpPr>
          <p:nvPr>
            <p:ph sz="quarter" idx="13"/>
          </p:nvPr>
        </p:nvSpPr>
        <p:spPr>
          <a:xfrm>
            <a:off x="450761" y="1628800"/>
            <a:ext cx="8229600" cy="4525963"/>
          </a:xfrm>
        </p:spPr>
        <p:txBody>
          <a:bodyPr>
            <a:normAutofit fontScale="85000" lnSpcReduction="10000"/>
          </a:bodyPr>
          <a:lstStyle/>
          <a:p>
            <a:pPr marL="0" indent="0" algn="just">
              <a:buNone/>
            </a:pPr>
            <a:endParaRPr lang="pl-PL" dirty="0"/>
          </a:p>
          <a:p>
            <a:pPr marL="0" indent="0" algn="just">
              <a:buNone/>
            </a:pPr>
            <a:r>
              <a:rPr lang="pl-PL" dirty="0"/>
              <a:t>Przesłanki dopuszczalności przetwarzania danych podlegają różnicowaniu w zależności od rodzaju danych osobowych:</a:t>
            </a:r>
          </a:p>
          <a:p>
            <a:pPr marL="0" indent="0" algn="just">
              <a:buNone/>
            </a:pPr>
            <a:r>
              <a:rPr lang="pl-PL" b="1" dirty="0"/>
              <a:t>Art. 6 RODO </a:t>
            </a:r>
            <a:r>
              <a:rPr lang="pl-PL" dirty="0"/>
              <a:t>- przesłanki dopuszczalności przetwarzania danych zwykłych; Art. 7 i 8 RODO – doprecyzowanie warunków dotyczących wyrażania zgody w tym zgody wyrażanej przez dziecko </a:t>
            </a:r>
          </a:p>
          <a:p>
            <a:pPr marL="0" indent="0" algn="just">
              <a:buNone/>
            </a:pPr>
            <a:r>
              <a:rPr lang="pl-PL" b="1" dirty="0"/>
              <a:t>Art. 9 RODO</a:t>
            </a:r>
            <a:r>
              <a:rPr lang="pl-PL" dirty="0"/>
              <a:t>-</a:t>
            </a:r>
            <a:r>
              <a:rPr lang="pl-PL" b="1" dirty="0"/>
              <a:t> </a:t>
            </a:r>
            <a:r>
              <a:rPr lang="pl-PL" dirty="0"/>
              <a:t>przesłanki dopuszczalności przetwarzania danych szczególnej kategorii;</a:t>
            </a:r>
          </a:p>
          <a:p>
            <a:pPr marL="0" indent="0" algn="just">
              <a:buNone/>
            </a:pPr>
            <a:r>
              <a:rPr lang="pl-PL" b="1" dirty="0"/>
              <a:t>Dane osobowe karne </a:t>
            </a:r>
            <a:r>
              <a:rPr lang="pl-PL" dirty="0"/>
              <a:t>(dotyczące wyroków skazujących, czynów zabronionych i Środków zabezpieczających) – ich przetwarzanie co do zasady jest zabronione, chyba ze zezwala na to odrębne prawo lub władze publiczne pod swoim nadzorem a równolegle zachodzi któraś z przesłanek z art. 6 RODO.</a:t>
            </a:r>
          </a:p>
        </p:txBody>
      </p:sp>
    </p:spTree>
    <p:extLst>
      <p:ext uri="{BB962C8B-B14F-4D97-AF65-F5344CB8AC3E}">
        <p14:creationId xmlns:p14="http://schemas.microsoft.com/office/powerpoint/2010/main" val="3419697378"/>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normAutofit/>
          </a:bodyPr>
          <a:lstStyle/>
          <a:p>
            <a:r>
              <a:rPr lang="pl-PL" b="1" dirty="0"/>
              <a:t>Wykonywanie umowy</a:t>
            </a:r>
          </a:p>
        </p:txBody>
      </p:sp>
      <p:sp>
        <p:nvSpPr>
          <p:cNvPr id="6" name="Symbol zastępczy zawartości 5"/>
          <p:cNvSpPr>
            <a:spLocks noGrp="1"/>
          </p:cNvSpPr>
          <p:nvPr>
            <p:ph sz="quarter" idx="13"/>
          </p:nvPr>
        </p:nvSpPr>
        <p:spPr/>
        <p:txBody>
          <a:bodyPr>
            <a:noAutofit/>
          </a:bodyPr>
          <a:lstStyle/>
          <a:p>
            <a:pPr marL="0" indent="0" algn="just">
              <a:buNone/>
            </a:pPr>
            <a:r>
              <a:rPr lang="pl-PL" sz="2400" dirty="0"/>
              <a:t> można przetwarzać dane osobowe potrzebne do tego aby umowa mogła być wykonana. Dotyczy to wykonywania umowy przez obie ze strony;</a:t>
            </a:r>
          </a:p>
          <a:p>
            <a:pPr marL="0" indent="0" algn="just">
              <a:buNone/>
            </a:pPr>
            <a:r>
              <a:rPr lang="pl-PL" sz="2400" dirty="0"/>
              <a:t>Przetwarzanie danych klienta dla dochodzenia zapłaty za wykonanie usługi jest przetwarzaniem w celu wykonania umowy, choć też jest to również przetwarzaniem w prawnie uzasadnionym interesie administratora danych.</a:t>
            </a:r>
          </a:p>
        </p:txBody>
      </p:sp>
    </p:spTree>
    <p:extLst>
      <p:ext uri="{BB962C8B-B14F-4D97-AF65-F5344CB8AC3E}">
        <p14:creationId xmlns:p14="http://schemas.microsoft.com/office/powerpoint/2010/main" val="1164325164"/>
      </p:ext>
    </p:extLst>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Przetwarzanie danych osoby trzeciej</a:t>
            </a:r>
          </a:p>
        </p:txBody>
      </p:sp>
      <p:sp>
        <p:nvSpPr>
          <p:cNvPr id="3" name="Symbol zastępczy zawartości 2"/>
          <p:cNvSpPr>
            <a:spLocks noGrp="1"/>
          </p:cNvSpPr>
          <p:nvPr>
            <p:ph sz="quarter" idx="13"/>
          </p:nvPr>
        </p:nvSpPr>
        <p:spPr/>
        <p:txBody>
          <a:bodyPr>
            <a:normAutofit fontScale="85000" lnSpcReduction="10000"/>
          </a:bodyPr>
          <a:lstStyle/>
          <a:p>
            <a:pPr algn="just"/>
            <a:r>
              <a:rPr lang="pl-PL" dirty="0"/>
              <a:t>Jeżeli w związku z umową dowiadujemy się  o innej osobie np. ubezpieczony, uposażony, odbiorca kwiatów) dane tej osoby nie mogą być przetwarzane dla celów wykonania umowy ale na innej podstawie - w oparciu o uzasadniony interes administratora danych (art. 6 ust. 1 lit. f </a:t>
            </a:r>
            <a:r>
              <a:rPr lang="pl-PL" dirty="0" err="1"/>
              <a:t>rodo</a:t>
            </a:r>
            <a:r>
              <a:rPr lang="pl-PL" dirty="0"/>
              <a:t>). Tym uzasadnionym interesem będzie wykonanie umowy z podmiotem, który ją z administratorem zawarł</a:t>
            </a:r>
          </a:p>
          <a:p>
            <a:pPr algn="just"/>
            <a:r>
              <a:rPr lang="pl-PL" dirty="0"/>
              <a:t>W takiej sytuacji powinno się poinformować tę osobę trzecią, że pozyskaliśmy i przetwarzamy jej dane. Od tego obowiązku są wyjątki jeśli przepis prawa określa zasady pozyskiwania takich informacji lub jeżeli są one objęte tajemnicą zawodową np. tajemnica ubezpieczeniowa, adwokacko-radcowska</a:t>
            </a:r>
          </a:p>
        </p:txBody>
      </p:sp>
    </p:spTree>
    <p:extLst>
      <p:ext uri="{BB962C8B-B14F-4D97-AF65-F5344CB8AC3E}">
        <p14:creationId xmlns:p14="http://schemas.microsoft.com/office/powerpoint/2010/main" val="7497149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Obowiązek prawny</a:t>
            </a:r>
          </a:p>
        </p:txBody>
      </p:sp>
      <p:sp>
        <p:nvSpPr>
          <p:cNvPr id="3" name="Symbol zastępczy zawartości 2"/>
          <p:cNvSpPr>
            <a:spLocks noGrp="1"/>
          </p:cNvSpPr>
          <p:nvPr>
            <p:ph sz="quarter" idx="13"/>
          </p:nvPr>
        </p:nvSpPr>
        <p:spPr/>
        <p:txBody>
          <a:bodyPr>
            <a:normAutofit fontScale="70000" lnSpcReduction="20000"/>
          </a:bodyPr>
          <a:lstStyle/>
          <a:p>
            <a:pPr marL="0" indent="0" algn="just">
              <a:buNone/>
            </a:pPr>
            <a:r>
              <a:rPr lang="pl-PL" i="1" dirty="0"/>
              <a:t>przetwarzanie jest niezbędne do wypełnienia obowiązku prawnego ciążącego na administratorze</a:t>
            </a:r>
            <a:r>
              <a:rPr lang="pl-PL" b="1" dirty="0"/>
              <a:t>;</a:t>
            </a:r>
          </a:p>
          <a:p>
            <a:pPr marL="0" indent="0" algn="just">
              <a:buNone/>
            </a:pPr>
            <a:r>
              <a:rPr lang="pl-PL" dirty="0"/>
              <a:t>Przesłanka ta jest niezależna od pozostałych, ale nie jest to przesłanka kompletna. Dla kompletności tej przesłanki obowiązku prawnego istotne jest jej połączenie z właściwym przepisem prawa krajowego lub unijnego, który kreuje konkretny obowiązek prawny ciążący na administratorze podobnie jak w  przypadku przesłanki uzasadnionego interesu administratora, która też wymaga wskazania o jaki interes chodzi);</a:t>
            </a:r>
          </a:p>
          <a:p>
            <a:pPr marL="0" indent="0" algn="just">
              <a:buNone/>
            </a:pPr>
            <a:r>
              <a:rPr lang="pl-PL" dirty="0"/>
              <a:t> muszą być spełnione dwa warunki: Musi istnieć przepis prawa, który tworzy ten obowiązek, a przetwarzanie danych musi być niezbędne dla realizacji tego obowiązku.</a:t>
            </a:r>
          </a:p>
          <a:p>
            <a:pPr marL="0" indent="0" algn="just">
              <a:buNone/>
            </a:pPr>
            <a:r>
              <a:rPr lang="pl-PL" dirty="0"/>
              <a:t>Chodzi w tym wypadku o przepis prawny rangi ustawy (ze względu na treść art. 51 ust. 1 konstytucji </a:t>
            </a:r>
            <a:r>
              <a:rPr lang="pl-PL" dirty="0" err="1"/>
              <a:t>rP</a:t>
            </a:r>
            <a:r>
              <a:rPr lang="pl-PL" dirty="0"/>
              <a:t>), umowa międzynarodowa ratyfikowana za uprzednią zgoda wyrażoną w ustawie  lub rozporządzenie unijne.</a:t>
            </a:r>
          </a:p>
        </p:txBody>
      </p:sp>
    </p:spTree>
    <p:extLst>
      <p:ext uri="{BB962C8B-B14F-4D97-AF65-F5344CB8AC3E}">
        <p14:creationId xmlns:p14="http://schemas.microsoft.com/office/powerpoint/2010/main" val="1242468327"/>
      </p:ext>
    </p:extLst>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Obowiązek prawny</a:t>
            </a:r>
          </a:p>
        </p:txBody>
      </p:sp>
      <p:sp>
        <p:nvSpPr>
          <p:cNvPr id="3" name="Symbol zastępczy zawartości 2"/>
          <p:cNvSpPr>
            <a:spLocks noGrp="1"/>
          </p:cNvSpPr>
          <p:nvPr>
            <p:ph sz="quarter" idx="13"/>
          </p:nvPr>
        </p:nvSpPr>
        <p:spPr/>
        <p:txBody>
          <a:bodyPr>
            <a:noAutofit/>
          </a:bodyPr>
          <a:lstStyle/>
          <a:p>
            <a:pPr marL="0" indent="0" algn="just">
              <a:buNone/>
            </a:pPr>
            <a:r>
              <a:rPr lang="pl-PL" sz="2400" dirty="0"/>
              <a:t>przesłanka obowiązku prawnego będzie miała zastosowanie nie tylko do organów administracji, lecz także do każdego na kogo prawo nakłada konkretny obowiązek prawny do którego wykonania potrzebne jest przetwarzanie konkretnych danych osobowych pewnej grupy osób np. uczestników wypadku drogowego. </a:t>
            </a:r>
          </a:p>
        </p:txBody>
      </p:sp>
    </p:spTree>
    <p:extLst>
      <p:ext uri="{BB962C8B-B14F-4D97-AF65-F5344CB8AC3E}">
        <p14:creationId xmlns:p14="http://schemas.microsoft.com/office/powerpoint/2010/main" val="24786284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5332" y="0"/>
            <a:ext cx="7773338" cy="2214695"/>
          </a:xfrm>
        </p:spPr>
        <p:txBody>
          <a:bodyPr>
            <a:normAutofit/>
          </a:bodyPr>
          <a:lstStyle/>
          <a:p>
            <a:r>
              <a:rPr lang="pl-PL" b="1" dirty="0"/>
              <a:t>Ochrona żywotnych interesów</a:t>
            </a:r>
          </a:p>
        </p:txBody>
      </p:sp>
      <p:sp>
        <p:nvSpPr>
          <p:cNvPr id="3" name="Symbol zastępczy zawartości 2"/>
          <p:cNvSpPr>
            <a:spLocks noGrp="1"/>
          </p:cNvSpPr>
          <p:nvPr>
            <p:ph sz="quarter" idx="13"/>
          </p:nvPr>
        </p:nvSpPr>
        <p:spPr>
          <a:xfrm>
            <a:off x="685330" y="1844825"/>
            <a:ext cx="7772870" cy="3946376"/>
          </a:xfrm>
        </p:spPr>
        <p:txBody>
          <a:bodyPr>
            <a:noAutofit/>
          </a:bodyPr>
          <a:lstStyle/>
          <a:p>
            <a:pPr marL="0" indent="0" algn="just">
              <a:buNone/>
            </a:pPr>
            <a:r>
              <a:rPr lang="pl-PL" sz="1400" i="1" dirty="0"/>
              <a:t>Przetwarzanie jest niezbędne do ochrony żywotnych interesów osoby, której dane dotyczą, lub innej osoby fizycznej;</a:t>
            </a:r>
          </a:p>
          <a:p>
            <a:pPr marL="0" indent="0" algn="just">
              <a:buNone/>
            </a:pPr>
            <a:r>
              <a:rPr lang="pl-PL" sz="1400" i="1" dirty="0"/>
              <a:t>Żywotne interesy to interesy, które mają istotne znaczenie dla konkretnej osoby, tj. konieczność ratowania życia, zdrowia, oraz ochrona majątku, np. gdy znajdziemy czyjś portfel, katastrowa naturalna, epidemia;</a:t>
            </a:r>
          </a:p>
          <a:p>
            <a:pPr marL="0" indent="0" algn="just">
              <a:buNone/>
            </a:pPr>
            <a:r>
              <a:rPr lang="pl-PL" sz="1400" i="1" dirty="0"/>
              <a:t>Nie chodzi tylko o ochronę interesów tej osoby , której dane przetwarzamy ale również o ochronę interesów osoby trzeciej;</a:t>
            </a:r>
          </a:p>
          <a:p>
            <a:pPr marL="0" indent="0" algn="just">
              <a:buNone/>
            </a:pPr>
            <a:r>
              <a:rPr lang="pl-PL" sz="1400" i="1" dirty="0"/>
              <a:t>Dotyczy to przetwarzania danych zwykłych: kontaktowe, o relacjach rodzinnych, przyjacielskich;</a:t>
            </a:r>
          </a:p>
          <a:p>
            <a:pPr marL="0" indent="0" algn="just">
              <a:buNone/>
            </a:pPr>
            <a:r>
              <a:rPr lang="pl-PL" sz="1400" i="1" dirty="0"/>
              <a:t>Dane wrażliwe mogą być przetwarzane w oparciu o tę przesłankę, ale tylko wówczas gdy osoba, której dane dotyczą jest fizycznie lub prawnie niezdolna do wyrażenia zgody (art. 9 ust. 2 lit. c RODO) np. dane  o stanie zdrowia ofiary wypadku możemy przetwarzać jeżeli jest ona nieprzytomna lub jeżeli będzie chodzić o informacje   zdrowiu dziecka a nie będzie jego prawnego opiekuna. </a:t>
            </a:r>
          </a:p>
        </p:txBody>
      </p:sp>
    </p:spTree>
    <p:extLst>
      <p:ext uri="{BB962C8B-B14F-4D97-AF65-F5344CB8AC3E}">
        <p14:creationId xmlns:p14="http://schemas.microsoft.com/office/powerpoint/2010/main" val="1215269619"/>
      </p:ext>
    </p:extLst>
  </p:cSld>
  <p:clrMapOvr>
    <a:masterClrMapping/>
  </p:clrMapOvr>
  <p:transition>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 Zadania realizowane w interesie publicznym lub w ramach sprawowania władzy</a:t>
            </a:r>
          </a:p>
        </p:txBody>
      </p:sp>
      <p:sp>
        <p:nvSpPr>
          <p:cNvPr id="3" name="Symbol zastępczy zawartości 2"/>
          <p:cNvSpPr>
            <a:spLocks noGrp="1"/>
          </p:cNvSpPr>
          <p:nvPr>
            <p:ph sz="quarter" idx="13"/>
          </p:nvPr>
        </p:nvSpPr>
        <p:spPr/>
        <p:txBody>
          <a:bodyPr>
            <a:noAutofit/>
          </a:bodyPr>
          <a:lstStyle/>
          <a:p>
            <a:pPr marL="0" indent="0" algn="just">
              <a:buNone/>
            </a:pPr>
            <a:r>
              <a:rPr lang="pl-PL" sz="1400" i="1" dirty="0"/>
              <a:t>przetwarzanie jest niezbędne do wykonania zadania realizowanego w interesie publicznym lub w ramach sprawowania władzy publicznej powierzonej administratorowi;</a:t>
            </a:r>
          </a:p>
          <a:p>
            <a:pPr marL="0" indent="0" algn="just">
              <a:buNone/>
            </a:pPr>
            <a:r>
              <a:rPr lang="pl-PL" sz="1400" i="1" dirty="0"/>
              <a:t>W rzeczywistości chodzi o dwie różne przesłanki: Wykonanie zadania realizowanego w interesie publicznym; sprawowanie władzy publicznej powierzonej administratorowi;</a:t>
            </a:r>
          </a:p>
          <a:p>
            <a:pPr marL="0" indent="0" algn="just">
              <a:buNone/>
            </a:pPr>
            <a:r>
              <a:rPr lang="pl-PL" sz="1400" i="1" dirty="0"/>
              <a:t>W obu przypadkach zarówno zadanie jak i sprawowanie władzy publicznej muszą być sprecyzowane w przepisie (krajowym, unijnym0). Trzeba znać i podać konkretną podstawę prawną zadania publicznego lub władzy publicznej.</a:t>
            </a:r>
          </a:p>
          <a:p>
            <a:pPr marL="0" indent="0" algn="just">
              <a:buNone/>
            </a:pPr>
            <a:r>
              <a:rPr lang="pl-PL" sz="1400" i="1" dirty="0"/>
              <a:t>Podmiotami , które mogą powoływać się na te przesłankę są zarówno organy władzy publicznej jak i osoby fizyczne lub prawne, którym powierzono, zlecono  wykonanie zadania publicznego. Podobnie w przypadku sprawowania władzy publicznej - mogą to być organy publiczne jak i inne podmioty na które delegowano uprawnienia </a:t>
            </a:r>
            <a:r>
              <a:rPr lang="pl-PL" sz="1400" i="1"/>
              <a:t>władzy publicznej - </a:t>
            </a:r>
            <a:r>
              <a:rPr lang="pl-PL" sz="1400" i="1" dirty="0"/>
              <a:t>sytuacja zbliżoną do powierzenia w tym przypadku jest przetwarzanie danych przez komornika przy wykonywaniu czynności komorniczych.</a:t>
            </a:r>
          </a:p>
        </p:txBody>
      </p:sp>
    </p:spTree>
    <p:extLst>
      <p:ext uri="{BB962C8B-B14F-4D97-AF65-F5344CB8AC3E}">
        <p14:creationId xmlns:p14="http://schemas.microsoft.com/office/powerpoint/2010/main" val="3995327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Uzasadniony interes administratora danych lub osoby trzeciej</a:t>
            </a:r>
          </a:p>
        </p:txBody>
      </p:sp>
      <p:sp>
        <p:nvSpPr>
          <p:cNvPr id="3" name="Symbol zastępczy zawartości 2"/>
          <p:cNvSpPr>
            <a:spLocks noGrp="1"/>
          </p:cNvSpPr>
          <p:nvPr>
            <p:ph sz="quarter" idx="13"/>
          </p:nvPr>
        </p:nvSpPr>
        <p:spPr/>
        <p:txBody>
          <a:bodyPr>
            <a:normAutofit fontScale="85000" lnSpcReduction="10000"/>
          </a:bodyPr>
          <a:lstStyle/>
          <a:p>
            <a:pPr marL="0" indent="0" algn="ctr">
              <a:buNone/>
            </a:pPr>
            <a:r>
              <a:rPr lang="pl-PL" i="1" dirty="0"/>
              <a:t>przetwarzanie jest niezbędne do celów wynikających z prawnie</a:t>
            </a:r>
          </a:p>
          <a:p>
            <a:pPr marL="0" indent="0" algn="ctr">
              <a:buNone/>
            </a:pPr>
            <a:r>
              <a:rPr lang="pl-PL" i="1" dirty="0"/>
              <a:t>uzasadnionych interesów realizowanych przez administratora lub</a:t>
            </a:r>
          </a:p>
          <a:p>
            <a:pPr marL="0" indent="0" algn="ctr">
              <a:buNone/>
            </a:pPr>
            <a:r>
              <a:rPr lang="pl-PL" i="1" dirty="0"/>
              <a:t>przez stronę trzecią, z wyjątkiem sytuacji, w których nadrzędny</a:t>
            </a:r>
          </a:p>
          <a:p>
            <a:pPr marL="0" indent="0" algn="ctr">
              <a:buNone/>
            </a:pPr>
            <a:r>
              <a:rPr lang="pl-PL" i="1" dirty="0"/>
              <a:t>charakter wobec tych interesów mają interesy lub podstawowe</a:t>
            </a:r>
          </a:p>
          <a:p>
            <a:pPr marL="0" indent="0" algn="ctr">
              <a:buNone/>
            </a:pPr>
            <a:r>
              <a:rPr lang="pl-PL" i="1" dirty="0"/>
              <a:t>prawa i wolności osoby, której dane dotyczą, wymagające ochrony</a:t>
            </a:r>
          </a:p>
          <a:p>
            <a:pPr marL="0" indent="0" algn="ctr">
              <a:buNone/>
            </a:pPr>
            <a:r>
              <a:rPr lang="pl-PL" i="1" dirty="0"/>
              <a:t>danych osobowych, w szczególności gdy osoba, której dane dotyczą,</a:t>
            </a:r>
          </a:p>
          <a:p>
            <a:pPr marL="0" indent="0" algn="ctr">
              <a:buNone/>
            </a:pPr>
            <a:r>
              <a:rPr lang="pl-PL" i="1" dirty="0"/>
              <a:t>jest dzieckiem</a:t>
            </a:r>
          </a:p>
        </p:txBody>
      </p:sp>
    </p:spTree>
    <p:extLst>
      <p:ext uri="{BB962C8B-B14F-4D97-AF65-F5344CB8AC3E}">
        <p14:creationId xmlns:p14="http://schemas.microsoft.com/office/powerpoint/2010/main" val="632918007"/>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Uzasadniony interes administratora danych lub osoby trzeciej</a:t>
            </a:r>
          </a:p>
        </p:txBody>
      </p:sp>
      <p:sp>
        <p:nvSpPr>
          <p:cNvPr id="3" name="Symbol zastępczy zawartości 2"/>
          <p:cNvSpPr>
            <a:spLocks noGrp="1"/>
          </p:cNvSpPr>
          <p:nvPr>
            <p:ph sz="quarter" idx="13"/>
          </p:nvPr>
        </p:nvSpPr>
        <p:spPr/>
        <p:txBody>
          <a:bodyPr>
            <a:normAutofit fontScale="70000" lnSpcReduction="20000"/>
          </a:bodyPr>
          <a:lstStyle/>
          <a:p>
            <a:pPr algn="just"/>
            <a:r>
              <a:rPr lang="pl-PL" dirty="0"/>
              <a:t>Przesłanka ta jest jedną z najbardziej użytecznych ale niedoceniona przez administratorów w Polsce albowiem zachodzi konieczność wyważenia interesu administratora lub innej osoby z interesem osoby, której dane mają być przetwarzane;</a:t>
            </a:r>
          </a:p>
          <a:p>
            <a:pPr algn="just"/>
            <a:r>
              <a:rPr lang="pl-PL" dirty="0" err="1"/>
              <a:t>WarunKI</a:t>
            </a:r>
            <a:r>
              <a:rPr lang="pl-PL" dirty="0"/>
              <a:t>:</a:t>
            </a:r>
          </a:p>
          <a:p>
            <a:pPr algn="just"/>
            <a:r>
              <a:rPr lang="pl-PL" dirty="0"/>
              <a:t>1przetwarzanie danych  musi być niezbędne do realizacji konkretnego celu  wynikającego z prawnie uzasadnionych interesów administratora lub osoby trzeciej;</a:t>
            </a:r>
          </a:p>
          <a:p>
            <a:pPr algn="just"/>
            <a:r>
              <a:rPr lang="pl-PL" dirty="0"/>
              <a:t>2 interesy, podstawowe prawa i wolności osoby, której dane mają być chronione nie są nadrzędne w konkretnym przypadku względem interesów podmiotu  wymagającego przetwarzania danych. Interesy wymagają szczególnego wyważenia jeśli chodzi o przetwarzanie danych dziecka;</a:t>
            </a:r>
          </a:p>
        </p:txBody>
      </p:sp>
    </p:spTree>
    <p:extLst>
      <p:ext uri="{BB962C8B-B14F-4D97-AF65-F5344CB8AC3E}">
        <p14:creationId xmlns:p14="http://schemas.microsoft.com/office/powerpoint/2010/main" val="607060369"/>
      </p:ext>
    </p:extLst>
  </p:cSld>
  <p:clrMapOvr>
    <a:masterClrMapping/>
  </p:clrMapOvr>
  <p:transition>
    <p:wipe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Uzasadniony interes administratora danych lub osoby trzeciej</a:t>
            </a:r>
          </a:p>
        </p:txBody>
      </p:sp>
      <p:sp>
        <p:nvSpPr>
          <p:cNvPr id="3" name="Symbol zastępczy zawartości 2"/>
          <p:cNvSpPr>
            <a:spLocks noGrp="1"/>
          </p:cNvSpPr>
          <p:nvPr>
            <p:ph sz="quarter" idx="13"/>
          </p:nvPr>
        </p:nvSpPr>
        <p:spPr/>
        <p:txBody>
          <a:bodyPr>
            <a:normAutofit fontScale="70000" lnSpcReduction="20000"/>
          </a:bodyPr>
          <a:lstStyle/>
          <a:p>
            <a:pPr algn="just"/>
            <a:r>
              <a:rPr lang="pl-PL" b="1" dirty="0"/>
              <a:t>Niezbędność</a:t>
            </a:r>
            <a:r>
              <a:rPr lang="pl-PL" dirty="0"/>
              <a:t> -  realizacja interesu administratora będzie niemożliwa bez przetwarzania konkretnych danych;</a:t>
            </a:r>
          </a:p>
          <a:p>
            <a:pPr algn="just"/>
            <a:r>
              <a:rPr lang="pl-PL" b="1" dirty="0"/>
              <a:t>Prawnie uzasadnione - </a:t>
            </a:r>
            <a:r>
              <a:rPr lang="pl-PL" dirty="0"/>
              <a:t>nie chodzi tutaj o istnienie określonego przepisu, który uzasadniałby proces przetwarzania, ale o interes wynikający z przedmiotu prowadzonej działalności gospodarczej, realizację celów statutowych przez fundację. Chodzi więc o taki interes, który dany podmiot ma prawo realizować bo nie jest to zabronione;</a:t>
            </a:r>
          </a:p>
          <a:p>
            <a:pPr algn="just"/>
            <a:r>
              <a:rPr lang="pl-PL" dirty="0"/>
              <a:t>To administrator zgodnie z zasadą rozliczalności odpowiada za wykazanie, że prawnie uzasadnione interesy podmiotu (administratora lub osoby trzeciej) mają nadrzędny charakter wobec interesów lub podstawowych praw i wolności osoby, której dane dotyczą.</a:t>
            </a:r>
          </a:p>
          <a:p>
            <a:pPr algn="just"/>
            <a:r>
              <a:rPr lang="pl-PL" dirty="0"/>
              <a:t>Z przesłanki tej nie mogą korzystać organy publiczne, które dokonują przetwarzania danych w ramach realizacji swoich zadań;</a:t>
            </a:r>
          </a:p>
          <a:p>
            <a:endParaRPr lang="pl-PL" dirty="0"/>
          </a:p>
        </p:txBody>
      </p:sp>
    </p:spTree>
    <p:extLst>
      <p:ext uri="{BB962C8B-B14F-4D97-AF65-F5344CB8AC3E}">
        <p14:creationId xmlns:p14="http://schemas.microsoft.com/office/powerpoint/2010/main" val="19335271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Przykłady przetwarzania na podstawie przesłanki uzasadnionego interesu administratora</a:t>
            </a:r>
          </a:p>
        </p:txBody>
      </p:sp>
      <p:sp>
        <p:nvSpPr>
          <p:cNvPr id="3" name="Symbol zastępczy zawartości 2"/>
          <p:cNvSpPr>
            <a:spLocks noGrp="1"/>
          </p:cNvSpPr>
          <p:nvPr>
            <p:ph sz="quarter" idx="13"/>
          </p:nvPr>
        </p:nvSpPr>
        <p:spPr/>
        <p:txBody>
          <a:bodyPr>
            <a:normAutofit fontScale="62500" lnSpcReduction="20000"/>
          </a:bodyPr>
          <a:lstStyle/>
          <a:p>
            <a:r>
              <a:rPr lang="pl-PL" dirty="0"/>
              <a:t>Zapobieganie oszustwom, np. przetwarzanie danych osobowych w celu zidentyfikowania podejrzanych transakcji;</a:t>
            </a:r>
          </a:p>
          <a:p>
            <a:r>
              <a:rPr lang="pl-PL" dirty="0"/>
              <a:t>Marketing bezpośredni;</a:t>
            </a:r>
          </a:p>
          <a:p>
            <a:r>
              <a:rPr lang="pl-PL" dirty="0"/>
              <a:t>Przesyłanie danych w ramach grupy kapitałowej;</a:t>
            </a:r>
          </a:p>
          <a:p>
            <a:r>
              <a:rPr lang="pl-PL" dirty="0" err="1"/>
              <a:t>Cyberbezpieczeństwo</a:t>
            </a:r>
            <a:r>
              <a:rPr lang="pl-PL" dirty="0"/>
              <a:t>;</a:t>
            </a:r>
          </a:p>
          <a:p>
            <a:r>
              <a:rPr lang="pl-PL" dirty="0"/>
              <a:t>Dochodzenie roszczeń;</a:t>
            </a:r>
          </a:p>
          <a:p>
            <a:pPr marL="0" indent="0">
              <a:buNone/>
            </a:pPr>
            <a:r>
              <a:rPr lang="pl-PL" dirty="0"/>
              <a:t>ponadto:</a:t>
            </a:r>
          </a:p>
          <a:p>
            <a:r>
              <a:rPr lang="pl-PL" dirty="0"/>
              <a:t>Prowadzenie korespondencji przychodzącej i wychodzącej;</a:t>
            </a:r>
          </a:p>
          <a:p>
            <a:r>
              <a:rPr lang="pl-PL" dirty="0"/>
              <a:t>Prowadzenie rejestru osób wychodzących i wchodzących na teren biura;</a:t>
            </a:r>
          </a:p>
          <a:p>
            <a:r>
              <a:rPr lang="pl-PL" dirty="0"/>
              <a:t>Rozpatrywanie skarg przez podmioty prywatne;</a:t>
            </a:r>
          </a:p>
          <a:p>
            <a:r>
              <a:rPr lang="pl-PL" dirty="0"/>
              <a:t>Przelew wierzytelności.</a:t>
            </a:r>
          </a:p>
          <a:p>
            <a:endParaRPr lang="pl-PL" dirty="0"/>
          </a:p>
        </p:txBody>
      </p:sp>
    </p:spTree>
    <p:extLst>
      <p:ext uri="{BB962C8B-B14F-4D97-AF65-F5344CB8AC3E}">
        <p14:creationId xmlns:p14="http://schemas.microsoft.com/office/powerpoint/2010/main" val="4237674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Art. 6 </a:t>
            </a:r>
            <a:r>
              <a:rPr lang="pl-PL" b="1" dirty="0" err="1"/>
              <a:t>Rodo</a:t>
            </a:r>
            <a:endParaRPr lang="pl-PL" b="1" dirty="0"/>
          </a:p>
        </p:txBody>
      </p:sp>
      <p:sp>
        <p:nvSpPr>
          <p:cNvPr id="3" name="Symbol zastępczy zawartości 2"/>
          <p:cNvSpPr>
            <a:spLocks noGrp="1"/>
          </p:cNvSpPr>
          <p:nvPr>
            <p:ph sz="quarter" idx="13"/>
          </p:nvPr>
        </p:nvSpPr>
        <p:spPr/>
        <p:txBody>
          <a:bodyPr>
            <a:normAutofit fontScale="70000" lnSpcReduction="20000"/>
          </a:bodyPr>
          <a:lstStyle/>
          <a:p>
            <a:r>
              <a:rPr lang="pl-PL" dirty="0"/>
              <a:t>Przetwarzanie jest zgodne z prawem wyłącznie w przypadkach, gdy – i w takim zakresie, w jakim – spełniony jest co najmniej jeden z poniższych warunków:</a:t>
            </a:r>
          </a:p>
          <a:p>
            <a:pPr marL="0" indent="0">
              <a:buNone/>
            </a:pPr>
            <a:r>
              <a:rPr lang="pl-PL" dirty="0"/>
              <a:t>a) </a:t>
            </a:r>
            <a:r>
              <a:rPr lang="pl-PL" b="1" dirty="0"/>
              <a:t>Zgoda-</a:t>
            </a:r>
            <a:r>
              <a:rPr lang="pl-PL" dirty="0"/>
              <a:t> osoba, której dane dotyczą wyraziła zgodę na przetwarzanie swoich danych osobowych w jednym lub większej liczbie określonych celów;</a:t>
            </a:r>
          </a:p>
          <a:p>
            <a:pPr marL="0" indent="0">
              <a:buNone/>
            </a:pPr>
            <a:r>
              <a:rPr lang="pl-PL" dirty="0"/>
              <a:t>b)  </a:t>
            </a:r>
            <a:r>
              <a:rPr lang="pl-PL" b="1" dirty="0"/>
              <a:t>Wykonanie umowy lub zawarcie umowy- </a:t>
            </a:r>
            <a:r>
              <a:rPr lang="pl-PL" dirty="0"/>
              <a:t>przetwarzanie jest niezbędne do wykonania umowy, której stroną jest osoba, której dane dotyczą, lub do podjęcia działań na żądanie osoby, której dane dotyczą, przed zawarciem umowy;</a:t>
            </a:r>
          </a:p>
          <a:p>
            <a:pPr marL="0" indent="0">
              <a:buNone/>
            </a:pPr>
            <a:r>
              <a:rPr lang="pl-PL" dirty="0"/>
              <a:t>c) </a:t>
            </a:r>
            <a:r>
              <a:rPr lang="pl-PL" b="1" dirty="0"/>
              <a:t>Prawny obowiązek- </a:t>
            </a:r>
            <a:r>
              <a:rPr lang="pl-PL" dirty="0"/>
              <a:t>przetwarzanie jest niezbędne do wypełnienia obowiązku prawnego ciążącego na administratorze;</a:t>
            </a:r>
          </a:p>
          <a:p>
            <a:pPr marL="0" indent="0">
              <a:buNone/>
            </a:pPr>
            <a:r>
              <a:rPr lang="pl-PL" dirty="0"/>
              <a:t>d) </a:t>
            </a:r>
            <a:r>
              <a:rPr lang="pl-PL" b="1" dirty="0"/>
              <a:t>Żywotne interesy- </a:t>
            </a:r>
            <a:r>
              <a:rPr lang="pl-PL" dirty="0"/>
              <a:t>przetwarzanie jest niezbędne do ochrony żywotnych interesów osoby, której dane dotyczą, lub innej osoby fizycznej;</a:t>
            </a:r>
          </a:p>
          <a:p>
            <a:pPr marL="0" indent="0">
              <a:buNone/>
            </a:pPr>
            <a:endParaRPr lang="pl-PL" dirty="0"/>
          </a:p>
        </p:txBody>
      </p:sp>
    </p:spTree>
    <p:extLst>
      <p:ext uri="{BB962C8B-B14F-4D97-AF65-F5344CB8AC3E}">
        <p14:creationId xmlns:p14="http://schemas.microsoft.com/office/powerpoint/2010/main" val="3004733558"/>
      </p:ext>
    </p:extLst>
  </p:cSld>
  <p:clrMapOvr>
    <a:masterClrMapping/>
  </p:clrMapOvr>
  <p:transition>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Uzasadniony interes administratora danych lub osoby trzeciej</a:t>
            </a:r>
          </a:p>
        </p:txBody>
      </p:sp>
      <p:sp>
        <p:nvSpPr>
          <p:cNvPr id="3" name="Symbol zastępczy zawartości 2"/>
          <p:cNvSpPr>
            <a:spLocks noGrp="1"/>
          </p:cNvSpPr>
          <p:nvPr>
            <p:ph sz="quarter" idx="13"/>
          </p:nvPr>
        </p:nvSpPr>
        <p:spPr/>
        <p:txBody>
          <a:bodyPr>
            <a:noAutofit/>
          </a:bodyPr>
          <a:lstStyle/>
          <a:p>
            <a:pPr marL="0" indent="0" algn="just">
              <a:buNone/>
            </a:pPr>
            <a:r>
              <a:rPr lang="pl-PL" sz="2400" dirty="0"/>
              <a:t>Powołanie się na uzasadniony interes administratora opiera się na teście równowagi interesu administratora i podmiotu danych lub nawet na bardziej rozbudowanej analizie uzasadnionego interesu.</a:t>
            </a:r>
          </a:p>
          <a:p>
            <a:pPr marL="0" indent="0" algn="just">
              <a:buNone/>
            </a:pPr>
            <a:r>
              <a:rPr lang="pl-PL" sz="2400" dirty="0"/>
              <a:t>Przeprowadzenie i udokumentowanie tej analizy z pewnością ułatwi wykazanie rzetelności działania administratora i rozliczenie się ze zgodności z </a:t>
            </a:r>
            <a:r>
              <a:rPr lang="pl-PL" sz="2400" dirty="0" err="1"/>
              <a:t>Rodo</a:t>
            </a:r>
            <a:r>
              <a:rPr lang="pl-PL" sz="2400" dirty="0"/>
              <a:t>.</a:t>
            </a:r>
          </a:p>
        </p:txBody>
      </p:sp>
    </p:spTree>
    <p:extLst>
      <p:ext uri="{BB962C8B-B14F-4D97-AF65-F5344CB8AC3E}">
        <p14:creationId xmlns:p14="http://schemas.microsoft.com/office/powerpoint/2010/main" val="2914507622"/>
      </p:ext>
    </p:extLst>
  </p:cSld>
  <p:clrMapOvr>
    <a:masterClrMapping/>
  </p:clrMapOvr>
  <p:transition>
    <p:wedg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560" y="188640"/>
            <a:ext cx="7847109" cy="1656184"/>
          </a:xfrm>
        </p:spPr>
        <p:txBody>
          <a:bodyPr>
            <a:normAutofit/>
          </a:bodyPr>
          <a:lstStyle/>
          <a:p>
            <a:r>
              <a:rPr lang="pl-PL" sz="3200" b="1" dirty="0"/>
              <a:t>Wybór podstawy Przetwarzania</a:t>
            </a:r>
          </a:p>
        </p:txBody>
      </p:sp>
      <p:sp>
        <p:nvSpPr>
          <p:cNvPr id="3" name="Symbol zastępczy zawartości 2"/>
          <p:cNvSpPr>
            <a:spLocks noGrp="1"/>
          </p:cNvSpPr>
          <p:nvPr>
            <p:ph sz="quarter" idx="13"/>
          </p:nvPr>
        </p:nvSpPr>
        <p:spPr>
          <a:xfrm>
            <a:off x="457200" y="1556792"/>
            <a:ext cx="8229600" cy="4525963"/>
          </a:xfrm>
        </p:spPr>
        <p:txBody>
          <a:bodyPr>
            <a:noAutofit/>
          </a:bodyPr>
          <a:lstStyle/>
          <a:p>
            <a:pPr marL="0" indent="0" algn="just">
              <a:buNone/>
            </a:pPr>
            <a:r>
              <a:rPr lang="pl-PL" sz="1800" dirty="0">
                <a:latin typeface="Tw Cen MT" panose="020B0602020104020603" pitchFamily="34" charset="-18"/>
                <a:cs typeface="Times New Roman" panose="02020603050405020304" pitchFamily="18" charset="0"/>
              </a:rPr>
              <a:t>nie można zmieniać przesłanki przetwarzania w trakcie przetwarzania. Cofnięcie zgody nie może być zastępowane uzasadnionym interesem lub inną przesłanką tzw. zapasową.</a:t>
            </a:r>
          </a:p>
          <a:p>
            <a:pPr marL="0" indent="0" algn="just">
              <a:buNone/>
            </a:pPr>
            <a:r>
              <a:rPr lang="pl-PL" sz="1800" dirty="0">
                <a:latin typeface="Tw Cen MT" panose="020B0602020104020603" pitchFamily="34" charset="-18"/>
                <a:cs typeface="Times New Roman" panose="02020603050405020304" pitchFamily="18" charset="0"/>
              </a:rPr>
              <a:t>Warto dobrze się zastanowić, czy dany proces przetwarzania musi opierać się na zgodzie czy nie lepszą byłaby inna przesłanka. Jest to ważne np. przy marketingu bezpośrednim, gdzie administrator może pozyskać zgodę na przetwarzanie lub też może oprzeć się na przesłance uzasadnionego interesu swojego lub osoby trzeciej. </a:t>
            </a:r>
          </a:p>
          <a:p>
            <a:pPr marL="0" indent="0" algn="just">
              <a:buNone/>
            </a:pPr>
            <a:r>
              <a:rPr lang="pl-PL" sz="1800" dirty="0">
                <a:latin typeface="Tw Cen MT" panose="020B0602020104020603" pitchFamily="34" charset="-18"/>
                <a:cs typeface="Times New Roman" panose="02020603050405020304" pitchFamily="18" charset="0"/>
              </a:rPr>
              <a:t>Nie należy zapominać, że na bezpośredni kontakt marketingowy za pomocą telefonu lub za pomocą środków komunikacji  elektronicznej i tak potrzebne są oddzielne zgody (zob. Art. 10 ustawy z 18.07.2022r  o świadczeniu usług drogą elektroniczną). Jedocześnie  osoba fizyczna zawsze i bezwarunkowo może się sprzeciwiać marketingowi bezpośredniemu (art. 21 ust. 2 </a:t>
            </a:r>
            <a:r>
              <a:rPr lang="pl-PL" sz="1800" dirty="0" err="1">
                <a:latin typeface="Tw Cen MT" panose="020B0602020104020603" pitchFamily="34" charset="-18"/>
                <a:cs typeface="Times New Roman" panose="02020603050405020304" pitchFamily="18" charset="0"/>
              </a:rPr>
              <a:t>RODo</a:t>
            </a:r>
            <a:r>
              <a:rPr lang="pl-PL" sz="1800" dirty="0">
                <a:latin typeface="Tw Cen MT" panose="020B0602020104020603" pitchFamily="34" charset="-18"/>
                <a:cs typeface="Times New Roman" panose="02020603050405020304" pitchFamily="18" charset="0"/>
              </a:rPr>
              <a:t>).</a:t>
            </a:r>
          </a:p>
        </p:txBody>
      </p:sp>
    </p:spTree>
    <p:extLst>
      <p:ext uri="{BB962C8B-B14F-4D97-AF65-F5344CB8AC3E}">
        <p14:creationId xmlns:p14="http://schemas.microsoft.com/office/powerpoint/2010/main" val="4082239430"/>
      </p:ext>
    </p:extLst>
  </p:cSld>
  <p:clrMapOvr>
    <a:masterClrMapping/>
  </p:clrMapOvr>
  <p:transition>
    <p:pull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Art. 9 i 10 RODO</a:t>
            </a:r>
          </a:p>
        </p:txBody>
      </p:sp>
      <p:sp>
        <p:nvSpPr>
          <p:cNvPr id="3" name="Symbol zastępczy zawartości 2"/>
          <p:cNvSpPr>
            <a:spLocks noGrp="1"/>
          </p:cNvSpPr>
          <p:nvPr>
            <p:ph sz="quarter" idx="13"/>
          </p:nvPr>
        </p:nvSpPr>
        <p:spPr/>
        <p:txBody>
          <a:bodyPr>
            <a:normAutofit fontScale="77500" lnSpcReduction="20000"/>
          </a:bodyPr>
          <a:lstStyle/>
          <a:p>
            <a:pPr marL="0" indent="0" algn="just">
              <a:buNone/>
            </a:pPr>
            <a:r>
              <a:rPr lang="pl-PL" dirty="0"/>
              <a:t>Dane szczególnej kategorii: dane wrażliwe, dane karne</a:t>
            </a:r>
          </a:p>
          <a:p>
            <a:pPr marL="0" indent="0" algn="just">
              <a:buNone/>
            </a:pPr>
            <a:r>
              <a:rPr lang="pl-PL" dirty="0"/>
              <a:t>Dane wrażliwe:</a:t>
            </a:r>
          </a:p>
          <a:p>
            <a:pPr marL="0" indent="0" algn="just">
              <a:buNone/>
            </a:pPr>
            <a:r>
              <a:rPr lang="pl-PL" dirty="0"/>
              <a:t>1. Dane ujawniające pochodzenie rasowe lub etniczne;</a:t>
            </a:r>
          </a:p>
          <a:p>
            <a:pPr marL="0" indent="0" algn="just">
              <a:buNone/>
            </a:pPr>
            <a:r>
              <a:rPr lang="pl-PL" dirty="0"/>
              <a:t>2. Dane ujawniające poglądy polityczne, przekonania religijne lub światopoglądowe;</a:t>
            </a:r>
          </a:p>
          <a:p>
            <a:pPr marL="0" indent="0" algn="just">
              <a:buNone/>
            </a:pPr>
            <a:r>
              <a:rPr lang="pl-PL" dirty="0"/>
              <a:t>3. Dane ujawniające przynależność do związków  zawodowych;</a:t>
            </a:r>
          </a:p>
          <a:p>
            <a:pPr marL="0" indent="0" algn="just">
              <a:buNone/>
            </a:pPr>
            <a:r>
              <a:rPr lang="pl-PL" dirty="0"/>
              <a:t>4. Dane genetyczne;</a:t>
            </a:r>
          </a:p>
          <a:p>
            <a:pPr marL="0" indent="0" algn="just">
              <a:buNone/>
            </a:pPr>
            <a:r>
              <a:rPr lang="pl-PL" dirty="0"/>
              <a:t>5. Dane biometryczne w celu jednoznacznego zidentyfikowania osoby fizycznej</a:t>
            </a:r>
          </a:p>
          <a:p>
            <a:pPr marL="0" indent="0" algn="just">
              <a:buNone/>
            </a:pPr>
            <a:r>
              <a:rPr lang="pl-PL" dirty="0"/>
              <a:t>6. Dane dotyczące zdrowia, seksualności lub orientacji seksualnej</a:t>
            </a:r>
          </a:p>
        </p:txBody>
      </p:sp>
    </p:spTree>
    <p:extLst>
      <p:ext uri="{BB962C8B-B14F-4D97-AF65-F5344CB8AC3E}">
        <p14:creationId xmlns:p14="http://schemas.microsoft.com/office/powerpoint/2010/main" val="1552332931"/>
      </p:ext>
    </p:extLst>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Dopuszczalność przetwarzania danych szczególnej kategorii (art. 9 ust. 2 RODO art. 10 </a:t>
            </a:r>
            <a:r>
              <a:rPr lang="pl-PL" b="1" dirty="0" err="1"/>
              <a:t>RoDO</a:t>
            </a:r>
            <a:r>
              <a:rPr lang="pl-PL" b="1" dirty="0"/>
              <a:t>)</a:t>
            </a:r>
          </a:p>
        </p:txBody>
      </p:sp>
      <p:sp>
        <p:nvSpPr>
          <p:cNvPr id="3" name="Symbol zastępczy zawartości 2"/>
          <p:cNvSpPr>
            <a:spLocks noGrp="1"/>
          </p:cNvSpPr>
          <p:nvPr>
            <p:ph sz="quarter" idx="13"/>
          </p:nvPr>
        </p:nvSpPr>
        <p:spPr/>
        <p:txBody>
          <a:bodyPr>
            <a:noAutofit/>
          </a:bodyPr>
          <a:lstStyle/>
          <a:p>
            <a:pPr marL="342900" indent="-342900" algn="just">
              <a:buAutoNum type="arabicPeriod"/>
            </a:pPr>
            <a:r>
              <a:rPr lang="pl-PL" sz="1400" dirty="0"/>
              <a:t>Zgoda osoby, której dane mają być przetwarzane;</a:t>
            </a:r>
          </a:p>
          <a:p>
            <a:pPr marL="342900" indent="-342900" algn="just">
              <a:buAutoNum type="arabicPeriod"/>
            </a:pPr>
            <a:r>
              <a:rPr lang="pl-PL" sz="1400" dirty="0"/>
              <a:t>Stosunek pracy;</a:t>
            </a:r>
          </a:p>
          <a:p>
            <a:pPr marL="342900" indent="-342900" algn="just">
              <a:buAutoNum type="arabicPeriod"/>
            </a:pPr>
            <a:r>
              <a:rPr lang="pl-PL" sz="1400" dirty="0"/>
              <a:t>Ochrona żywotnych interesów osoby, której dane dotyczą lub innej osoby;</a:t>
            </a:r>
          </a:p>
          <a:p>
            <a:pPr marL="342900" indent="-342900" algn="just">
              <a:buAutoNum type="arabicPeriod"/>
            </a:pPr>
            <a:r>
              <a:rPr lang="pl-PL" sz="1400" dirty="0"/>
              <a:t>Uprawniona działalność organizacji pożytku publicznego i innych (stowarzyszanie się);</a:t>
            </a:r>
          </a:p>
          <a:p>
            <a:pPr marL="342900" indent="-342900" algn="just">
              <a:buAutoNum type="arabicPeriod"/>
            </a:pPr>
            <a:r>
              <a:rPr lang="pl-PL" sz="1400" dirty="0"/>
              <a:t>Uprzednie Upublicznienie danych przez osobę, której dane dotyczą;</a:t>
            </a:r>
          </a:p>
          <a:p>
            <a:pPr marL="342900" indent="-342900" algn="just">
              <a:buAutoNum type="arabicPeriod"/>
            </a:pPr>
            <a:r>
              <a:rPr lang="pl-PL" sz="1400" dirty="0"/>
              <a:t>Ustalenie, dochodzenie lub obrona roszczeń lub w ramach sprawowania wymiaru sprawiedliwości;</a:t>
            </a:r>
          </a:p>
          <a:p>
            <a:pPr marL="342900" indent="-342900" algn="just">
              <a:buAutoNum type="arabicPeriod"/>
            </a:pPr>
            <a:r>
              <a:rPr lang="pl-PL" sz="1400" dirty="0"/>
              <a:t>Ważny interes publiczny na podstawie prawa krajowego lub unii;</a:t>
            </a:r>
          </a:p>
          <a:p>
            <a:pPr marL="342900" indent="-342900" algn="just">
              <a:buAutoNum type="arabicPeriod"/>
            </a:pPr>
            <a:r>
              <a:rPr lang="pl-PL" sz="1400" dirty="0"/>
              <a:t>Profilaktyka zdrowotna lub medycyna pracy;</a:t>
            </a:r>
          </a:p>
          <a:p>
            <a:pPr marL="342900" indent="-342900" algn="just">
              <a:buAutoNum type="arabicPeriod"/>
            </a:pPr>
            <a:r>
              <a:rPr lang="pl-PL" sz="1400" dirty="0"/>
              <a:t>Względy interesu publicznego w dziedzinie zdrowia publicznego</a:t>
            </a:r>
          </a:p>
          <a:p>
            <a:pPr marL="342900" indent="-342900" algn="just">
              <a:buAutoNum type="arabicPeriod"/>
            </a:pPr>
            <a:r>
              <a:rPr lang="pl-PL" sz="1400" dirty="0"/>
              <a:t>Cele archiwalne w interesie publicznym, cele badań naukowych lub historycznych, celów statystycznych. </a:t>
            </a:r>
          </a:p>
        </p:txBody>
      </p:sp>
    </p:spTree>
    <p:extLst>
      <p:ext uri="{BB962C8B-B14F-4D97-AF65-F5344CB8AC3E}">
        <p14:creationId xmlns:p14="http://schemas.microsoft.com/office/powerpoint/2010/main" val="70415623"/>
      </p:ext>
    </p:extLst>
  </p:cSld>
  <p:clrMapOvr>
    <a:masterClrMapping/>
  </p:clrMapOvr>
  <p:transition>
    <p:wipe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Zgoda</a:t>
            </a:r>
          </a:p>
        </p:txBody>
      </p:sp>
      <p:sp>
        <p:nvSpPr>
          <p:cNvPr id="3" name="Symbol zastępczy zawartości 2"/>
          <p:cNvSpPr>
            <a:spLocks noGrp="1"/>
          </p:cNvSpPr>
          <p:nvPr>
            <p:ph sz="quarter" idx="13"/>
          </p:nvPr>
        </p:nvSpPr>
        <p:spPr/>
        <p:txBody>
          <a:bodyPr>
            <a:normAutofit lnSpcReduction="10000"/>
          </a:bodyPr>
          <a:lstStyle/>
          <a:p>
            <a:pPr algn="just"/>
            <a:r>
              <a:rPr lang="pl-PL" dirty="0"/>
              <a:t>Zgoda może przybierać każdą formę, choć ze względu na rozliczalność lepiej dla administratora żeby była udokumentowana;</a:t>
            </a:r>
          </a:p>
          <a:p>
            <a:pPr algn="just"/>
            <a:r>
              <a:rPr lang="pl-PL" dirty="0"/>
              <a:t>Zgoda musi być wyraźna (tego wymogu nie ma przy danych zwykłych) ale w istocie każda zgoda musi być wyraźna, albowiem w przeciwnym razie nie będzie jednoznaczna.</a:t>
            </a:r>
          </a:p>
          <a:p>
            <a:pPr algn="just"/>
            <a:r>
              <a:rPr lang="pl-PL" dirty="0"/>
              <a:t>Nie może być złożona bezmyślnie, nieświadomie, machinalnie. </a:t>
            </a:r>
          </a:p>
        </p:txBody>
      </p:sp>
    </p:spTree>
    <p:extLst>
      <p:ext uri="{BB962C8B-B14F-4D97-AF65-F5344CB8AC3E}">
        <p14:creationId xmlns:p14="http://schemas.microsoft.com/office/powerpoint/2010/main" val="2957264578"/>
      </p:ext>
    </p:extLst>
  </p:cSld>
  <p:clrMapOvr>
    <a:masterClrMapping/>
  </p:clrMapOvr>
  <p:transition>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Stosunek Pracy</a:t>
            </a:r>
          </a:p>
        </p:txBody>
      </p:sp>
      <p:sp>
        <p:nvSpPr>
          <p:cNvPr id="3" name="Symbol zastępczy zawartości 2"/>
          <p:cNvSpPr>
            <a:spLocks noGrp="1"/>
          </p:cNvSpPr>
          <p:nvPr>
            <p:ph sz="quarter" idx="13"/>
          </p:nvPr>
        </p:nvSpPr>
        <p:spPr/>
        <p:txBody>
          <a:bodyPr>
            <a:noAutofit/>
          </a:bodyPr>
          <a:lstStyle/>
          <a:p>
            <a:pPr marL="0" indent="0" algn="just">
              <a:buNone/>
            </a:pPr>
            <a:r>
              <a:rPr lang="pl-PL" sz="2400" dirty="0"/>
              <a:t>Prawo lub porozumienia zbiorowe mogą dopuszczać przetwarzanie danych szczególnych kategorii np. szczególnych danych o stanie zdrowia zatrudnionych w sektorze spożywczym, gdy wymaga tego stosunek pracy. Dotyczy to zarówno pracowników zatrudnionych na umowę o prace jak i umów cywilnoprawnych.</a:t>
            </a:r>
          </a:p>
        </p:txBody>
      </p:sp>
    </p:spTree>
    <p:extLst>
      <p:ext uri="{BB962C8B-B14F-4D97-AF65-F5344CB8AC3E}">
        <p14:creationId xmlns:p14="http://schemas.microsoft.com/office/powerpoint/2010/main" val="98469983"/>
      </p:ext>
    </p:extLst>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Ochrona żywotnych interesów</a:t>
            </a:r>
          </a:p>
        </p:txBody>
      </p:sp>
      <p:sp>
        <p:nvSpPr>
          <p:cNvPr id="3" name="Symbol zastępczy zawartości 2"/>
          <p:cNvSpPr>
            <a:spLocks noGrp="1"/>
          </p:cNvSpPr>
          <p:nvPr>
            <p:ph sz="quarter" idx="13"/>
          </p:nvPr>
        </p:nvSpPr>
        <p:spPr/>
        <p:txBody>
          <a:bodyPr>
            <a:noAutofit/>
          </a:bodyPr>
          <a:lstStyle/>
          <a:p>
            <a:pPr marL="0" indent="0" algn="just">
              <a:buNone/>
            </a:pPr>
            <a:r>
              <a:rPr lang="pl-PL" sz="2800" dirty="0"/>
              <a:t>Taka konieczność przetwarzania może zaistnieć np. z uwagi na szczególny stan zdrowa (stan pozbawienia przytomności) albo na skutek ubezwłasnowolnienia lub w przypadku dziecka.</a:t>
            </a:r>
          </a:p>
        </p:txBody>
      </p:sp>
    </p:spTree>
    <p:extLst>
      <p:ext uri="{BB962C8B-B14F-4D97-AF65-F5344CB8AC3E}">
        <p14:creationId xmlns:p14="http://schemas.microsoft.com/office/powerpoint/2010/main" val="2129729316"/>
      </p:ext>
    </p:extLst>
  </p:cSld>
  <p:clrMapOvr>
    <a:masterClrMapping/>
  </p:clrMapOvr>
  <p:transition>
    <p:wipe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Stowarzyszanie się</a:t>
            </a:r>
          </a:p>
        </p:txBody>
      </p:sp>
      <p:sp>
        <p:nvSpPr>
          <p:cNvPr id="3" name="Symbol zastępczy zawartości 2"/>
          <p:cNvSpPr>
            <a:spLocks noGrp="1"/>
          </p:cNvSpPr>
          <p:nvPr>
            <p:ph sz="quarter" idx="13"/>
          </p:nvPr>
        </p:nvSpPr>
        <p:spPr/>
        <p:txBody>
          <a:bodyPr>
            <a:noAutofit/>
          </a:bodyPr>
          <a:lstStyle/>
          <a:p>
            <a:pPr algn="just"/>
            <a:r>
              <a:rPr lang="pl-PL" dirty="0"/>
              <a:t>Chodzi o przetwarzanie danych osobowych członków określonych organizacji, czy sympatyków, które to dane są powiązane z działalnością organizacji;</a:t>
            </a:r>
          </a:p>
          <a:p>
            <a:pPr algn="just"/>
            <a:r>
              <a:rPr lang="pl-PL" dirty="0"/>
              <a:t>Chodzi o organizacje  których działalność nie jest nastawiona na osiąganie zysku np. fundacje, Stowarzyszenia, partie polityczne; </a:t>
            </a:r>
          </a:p>
          <a:p>
            <a:pPr algn="just"/>
            <a:r>
              <a:rPr lang="pl-PL" dirty="0"/>
              <a:t>Przykładowo partia Polityczna może przetwarzać dane o poglądach politycznych swoich członków;</a:t>
            </a:r>
          </a:p>
        </p:txBody>
      </p:sp>
    </p:spTree>
    <p:extLst>
      <p:ext uri="{BB962C8B-B14F-4D97-AF65-F5344CB8AC3E}">
        <p14:creationId xmlns:p14="http://schemas.microsoft.com/office/powerpoint/2010/main" val="2645462507"/>
      </p:ext>
    </p:extLst>
  </p:cSld>
  <p:clrMapOvr>
    <a:masterClrMapping/>
  </p:clrMapOvr>
  <p:transition>
    <p:wedg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5332" y="332656"/>
            <a:ext cx="7773338" cy="1882039"/>
          </a:xfrm>
        </p:spPr>
        <p:txBody>
          <a:bodyPr>
            <a:normAutofit/>
          </a:bodyPr>
          <a:lstStyle/>
          <a:p>
            <a:r>
              <a:rPr lang="pl-PL" b="1" dirty="0"/>
              <a:t>Dane upublicznione</a:t>
            </a:r>
          </a:p>
        </p:txBody>
      </p:sp>
      <p:sp>
        <p:nvSpPr>
          <p:cNvPr id="3" name="Symbol zastępczy zawartości 2"/>
          <p:cNvSpPr>
            <a:spLocks noGrp="1"/>
          </p:cNvSpPr>
          <p:nvPr>
            <p:ph sz="quarter" idx="13"/>
          </p:nvPr>
        </p:nvSpPr>
        <p:spPr>
          <a:xfrm>
            <a:off x="457200" y="2060848"/>
            <a:ext cx="8229600" cy="3285663"/>
          </a:xfrm>
        </p:spPr>
        <p:txBody>
          <a:bodyPr>
            <a:noAutofit/>
          </a:bodyPr>
          <a:lstStyle/>
          <a:p>
            <a:pPr marL="0" indent="0" algn="just">
              <a:buNone/>
            </a:pPr>
            <a:r>
              <a:rPr lang="pl-PL" sz="2800" dirty="0"/>
              <a:t>Można przetwarzać dane wrażliwe co do których jest oczywiste, że upublicznił je sam zainteresowany. Tzw. przesłanka </a:t>
            </a:r>
            <a:r>
              <a:rPr lang="pl-PL" sz="2800" dirty="0" err="1"/>
              <a:t>celebrytów</a:t>
            </a:r>
            <a:r>
              <a:rPr lang="pl-PL" sz="2800" dirty="0"/>
              <a:t>, np. upublicznienie swoich danych podczas wywiadu dla prasy kolorowej czy programu telewizyjnego.</a:t>
            </a:r>
          </a:p>
        </p:txBody>
      </p:sp>
    </p:spTree>
    <p:extLst>
      <p:ext uri="{BB962C8B-B14F-4D97-AF65-F5344CB8AC3E}">
        <p14:creationId xmlns:p14="http://schemas.microsoft.com/office/powerpoint/2010/main" val="2515714183"/>
      </p:ext>
    </p:extLst>
  </p:cSld>
  <p:clrMapOvr>
    <a:masterClrMapping/>
  </p:clrMapOvr>
  <p:transition>
    <p:pull di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Sprawy sądowe </a:t>
            </a:r>
          </a:p>
        </p:txBody>
      </p:sp>
      <p:sp>
        <p:nvSpPr>
          <p:cNvPr id="3" name="Symbol zastępczy zawartości 2"/>
          <p:cNvSpPr>
            <a:spLocks noGrp="1"/>
          </p:cNvSpPr>
          <p:nvPr>
            <p:ph sz="quarter" idx="13"/>
          </p:nvPr>
        </p:nvSpPr>
        <p:spPr>
          <a:xfrm>
            <a:off x="610810" y="2214695"/>
            <a:ext cx="7772870" cy="3424107"/>
          </a:xfrm>
        </p:spPr>
        <p:txBody>
          <a:bodyPr>
            <a:normAutofit/>
          </a:bodyPr>
          <a:lstStyle/>
          <a:p>
            <a:pPr algn="just"/>
            <a:r>
              <a:rPr lang="pl-PL" sz="2800" dirty="0"/>
              <a:t>Dopuszczalne jest przetwarzanie danych szczególnych dla ustalenia, dochodzenia lub obrony roszczeń;</a:t>
            </a:r>
          </a:p>
          <a:p>
            <a:pPr algn="just"/>
            <a:r>
              <a:rPr lang="pl-PL" sz="2800" dirty="0"/>
              <a:t>Dopuszczalne jest przetwarzanie danych w ramach Sprawowania wymiaru sprawiedliwości.</a:t>
            </a:r>
          </a:p>
        </p:txBody>
      </p:sp>
    </p:spTree>
    <p:extLst>
      <p:ext uri="{BB962C8B-B14F-4D97-AF65-F5344CB8AC3E}">
        <p14:creationId xmlns:p14="http://schemas.microsoft.com/office/powerpoint/2010/main" val="667944780"/>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Art.6 RODO</a:t>
            </a:r>
          </a:p>
        </p:txBody>
      </p:sp>
      <p:sp>
        <p:nvSpPr>
          <p:cNvPr id="3" name="Symbol zastępczy zawartości 2"/>
          <p:cNvSpPr>
            <a:spLocks noGrp="1"/>
          </p:cNvSpPr>
          <p:nvPr>
            <p:ph sz="quarter" idx="13"/>
          </p:nvPr>
        </p:nvSpPr>
        <p:spPr/>
        <p:txBody>
          <a:bodyPr>
            <a:normAutofit fontScale="85000" lnSpcReduction="20000"/>
          </a:bodyPr>
          <a:lstStyle/>
          <a:p>
            <a:pPr marL="0" indent="0" algn="just">
              <a:buNone/>
            </a:pPr>
            <a:r>
              <a:rPr lang="pl-PL" dirty="0"/>
              <a:t>e)  </a:t>
            </a:r>
            <a:r>
              <a:rPr lang="pl-PL" b="1" dirty="0"/>
              <a:t>Zadanie publiczne, władza publiczna </a:t>
            </a:r>
            <a:r>
              <a:rPr lang="pl-PL" dirty="0"/>
              <a:t>- przetwarzanie jest niezbędne do wykonania zadania realizowanego w interesie publicznym lub w ramach sprawowania władzy publicznej powierzonej administratorowi;</a:t>
            </a:r>
          </a:p>
          <a:p>
            <a:pPr marL="0" indent="0" algn="just">
              <a:buNone/>
            </a:pPr>
            <a:r>
              <a:rPr lang="pl-PL" dirty="0"/>
              <a:t>f) </a:t>
            </a:r>
            <a:r>
              <a:rPr lang="pl-PL" b="1" dirty="0"/>
              <a:t>Prawnie uzasadniony interes administratora lub osoby trzeciej</a:t>
            </a:r>
            <a:r>
              <a:rPr lang="pl-PL" dirty="0"/>
              <a:t>- przetwarzanie jest niezbędne do celów wynikających z prawnie uzasadnionych interesów realizowanych przez administratora lub przez stronę trzecią, z wyjątkiem sytuacji, w których nadrzędny charakter wobec tych interesów mają interesy lub podstawowe prawa i wolności osoby, której dane dotyczą, wymagające ochrony danych osobowych, w szczególności gdy osoba, której dane dotyczą, jest dzieckiem.</a:t>
            </a:r>
          </a:p>
        </p:txBody>
      </p:sp>
    </p:spTree>
    <p:extLst>
      <p:ext uri="{BB962C8B-B14F-4D97-AF65-F5344CB8AC3E}">
        <p14:creationId xmlns:p14="http://schemas.microsoft.com/office/powerpoint/2010/main" val="1032504971"/>
      </p:ext>
    </p:extLst>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Ważny interes publiczny, Na podstawie prawa dla ważnego interesu publicznego, profilaktyka zdrowotna lub medycyna pracy)</a:t>
            </a:r>
          </a:p>
        </p:txBody>
      </p:sp>
      <p:sp>
        <p:nvSpPr>
          <p:cNvPr id="3" name="Symbol zastępczy zawartości 2"/>
          <p:cNvSpPr>
            <a:spLocks noGrp="1"/>
          </p:cNvSpPr>
          <p:nvPr>
            <p:ph sz="quarter" idx="13"/>
          </p:nvPr>
        </p:nvSpPr>
        <p:spPr/>
        <p:txBody>
          <a:bodyPr>
            <a:normAutofit lnSpcReduction="10000"/>
          </a:bodyPr>
          <a:lstStyle/>
          <a:p>
            <a:pPr marL="0" indent="0" algn="just">
              <a:buNone/>
            </a:pPr>
            <a:r>
              <a:rPr lang="pl-PL" dirty="0"/>
              <a:t>Chodzi o przetwarzanie dla rozmaitych celów: profilaktyka zdrowotna lub medycyna pracy, ocena zdolności pracownika do pracy, diagnoza medyczna, zapewnienie opieki medycznej lub zabezpieczenia społecznego, leczenie lub zarządzanie systemami i usługami opieki zdrowotnej lub zabezpieczenia społecznego.</a:t>
            </a:r>
          </a:p>
          <a:p>
            <a:pPr marL="0" indent="0" algn="just">
              <a:buNone/>
            </a:pPr>
            <a:r>
              <a:rPr lang="pl-PL" dirty="0"/>
              <a:t>Przetwarzanie musi być niezbędne dla tych celów i musi być przewidziane w  prawie krajowym unijnym lub na podstawie umowy zawartej z pracownikiem służby </a:t>
            </a:r>
            <a:r>
              <a:rPr lang="pl-PL"/>
              <a:t>zdrowia.</a:t>
            </a:r>
            <a:endParaRPr lang="pl-PL" dirty="0"/>
          </a:p>
        </p:txBody>
      </p:sp>
    </p:spTree>
    <p:extLst>
      <p:ext uri="{BB962C8B-B14F-4D97-AF65-F5344CB8AC3E}">
        <p14:creationId xmlns:p14="http://schemas.microsoft.com/office/powerpoint/2010/main" val="1915902454"/>
      </p:ext>
    </p:extLst>
  </p:cSld>
  <p:clrMapOvr>
    <a:masterClrMapping/>
  </p:clrMapOvr>
  <p:transition>
    <p:wipe di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5332" y="-171400"/>
            <a:ext cx="7773338" cy="2386095"/>
          </a:xfrm>
        </p:spPr>
        <p:txBody>
          <a:bodyPr>
            <a:normAutofit/>
          </a:bodyPr>
          <a:lstStyle/>
          <a:p>
            <a:br>
              <a:rPr lang="pl-PL" b="1" dirty="0"/>
            </a:br>
            <a:r>
              <a:rPr lang="pl-PL" sz="2800" b="1" dirty="0"/>
              <a:t>Przetwarzanie tzw. danych karnych</a:t>
            </a:r>
          </a:p>
        </p:txBody>
      </p:sp>
      <p:sp>
        <p:nvSpPr>
          <p:cNvPr id="3" name="Symbol zastępczy zawartości 2"/>
          <p:cNvSpPr>
            <a:spLocks noGrp="1"/>
          </p:cNvSpPr>
          <p:nvPr>
            <p:ph sz="quarter" idx="13"/>
          </p:nvPr>
        </p:nvSpPr>
        <p:spPr>
          <a:xfrm>
            <a:off x="251520" y="1772816"/>
            <a:ext cx="8805664" cy="4597971"/>
          </a:xfrm>
        </p:spPr>
        <p:txBody>
          <a:bodyPr>
            <a:normAutofit lnSpcReduction="10000"/>
          </a:bodyPr>
          <a:lstStyle/>
          <a:p>
            <a:pPr marL="0" indent="0" algn="just">
              <a:buNone/>
            </a:pPr>
            <a:r>
              <a:rPr lang="pl-PL" sz="3200" dirty="0"/>
              <a:t>Dane te mogą być przetwarzane na podstawie przepisu prawa lub „pod nadzorem władz publicznych: oraz przy istnieniu odpowiedniej podstawy prawnej z art. 6 RODO;</a:t>
            </a:r>
          </a:p>
          <a:p>
            <a:pPr marL="0" indent="0" algn="just">
              <a:buNone/>
            </a:pPr>
            <a:r>
              <a:rPr lang="pl-PL" sz="3200" dirty="0"/>
              <a:t>Zasady przetwarzania tych danych szczegółowo określa tzw. dyrektywa policyjna.</a:t>
            </a:r>
          </a:p>
          <a:p>
            <a:pPr marL="514350" indent="-514350" algn="just">
              <a:buAutoNum type="arabicPeriod"/>
            </a:pPr>
            <a:endParaRPr lang="pl-PL" sz="2800" dirty="0"/>
          </a:p>
          <a:p>
            <a:pPr marL="514350" indent="-514350" algn="just">
              <a:buAutoNum type="arabicPeriod"/>
            </a:pPr>
            <a:endParaRPr lang="pl-PL" sz="2800" dirty="0"/>
          </a:p>
          <a:p>
            <a:pPr marL="514350" indent="-514350" algn="just">
              <a:buAutoNum type="arabicPeriod"/>
            </a:pPr>
            <a:endParaRPr lang="pl-PL" sz="2800" dirty="0"/>
          </a:p>
        </p:txBody>
      </p:sp>
    </p:spTree>
  </p:cSld>
  <p:clrMapOvr>
    <a:masterClrMapping/>
  </p:clrMapOvr>
  <p:transition>
    <p:wip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a:t>LitEratura</a:t>
            </a:r>
            <a:endParaRPr lang="pl-PL" b="1" dirty="0"/>
          </a:p>
        </p:txBody>
      </p:sp>
      <p:sp>
        <p:nvSpPr>
          <p:cNvPr id="3" name="Symbol zastępczy zawartości 2"/>
          <p:cNvSpPr>
            <a:spLocks noGrp="1"/>
          </p:cNvSpPr>
          <p:nvPr>
            <p:ph sz="quarter" idx="13"/>
          </p:nvPr>
        </p:nvSpPr>
        <p:spPr/>
        <p:txBody>
          <a:bodyPr/>
          <a:lstStyle/>
          <a:p>
            <a:r>
              <a:rPr lang="pl-PL" dirty="0"/>
              <a:t>E. Bielak-</a:t>
            </a:r>
            <a:r>
              <a:rPr lang="pl-PL" dirty="0" err="1"/>
              <a:t>Jomaa</a:t>
            </a:r>
            <a:r>
              <a:rPr lang="pl-PL" dirty="0"/>
              <a:t>, D. Lubasz, Ogólne rozporządzenie o ochronie danych. Komentarz, Warszawa 2018;</a:t>
            </a:r>
          </a:p>
          <a:p>
            <a:r>
              <a:rPr lang="pl-PL" dirty="0"/>
              <a:t>P. </a:t>
            </a:r>
            <a:r>
              <a:rPr lang="pl-PL" dirty="0" err="1"/>
              <a:t>Fajgielski</a:t>
            </a:r>
            <a:r>
              <a:rPr lang="pl-PL" dirty="0"/>
              <a:t>, Ogólne rozporządzenie o ochronie danych. Ustawa o ochronie danych osobowych, Warszawa 2018;</a:t>
            </a:r>
          </a:p>
          <a:p>
            <a:r>
              <a:rPr lang="pl-PL" dirty="0"/>
              <a:t>P. Litwiński (red.), Ustawa o ochronie danych osobowych. Komentarz 2018;</a:t>
            </a:r>
          </a:p>
          <a:p>
            <a:r>
              <a:rPr lang="pl-PL" dirty="0"/>
              <a:t>M. Gawroński (red.), Ochrona danych osobowych. </a:t>
            </a:r>
            <a:r>
              <a:rPr lang="pl-PL"/>
              <a:t>Przewodnik po ustawie i RODO z wzorami, Warszawa 2018.</a:t>
            </a:r>
          </a:p>
          <a:p>
            <a:endParaRPr lang="pl-PL" dirty="0"/>
          </a:p>
        </p:txBody>
      </p:sp>
    </p:spTree>
    <p:extLst>
      <p:ext uri="{BB962C8B-B14F-4D97-AF65-F5344CB8AC3E}">
        <p14:creationId xmlns:p14="http://schemas.microsoft.com/office/powerpoint/2010/main" val="153967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404664"/>
            <a:ext cx="8229600" cy="1296144"/>
          </a:xfrm>
        </p:spPr>
        <p:txBody>
          <a:bodyPr>
            <a:normAutofit/>
          </a:bodyPr>
          <a:lstStyle/>
          <a:p>
            <a:r>
              <a:rPr lang="pl-PL" b="1" dirty="0"/>
              <a:t>Zgoda</a:t>
            </a:r>
          </a:p>
        </p:txBody>
      </p:sp>
      <p:sp>
        <p:nvSpPr>
          <p:cNvPr id="3" name="Symbol zastępczy zawartości 2"/>
          <p:cNvSpPr>
            <a:spLocks noGrp="1"/>
          </p:cNvSpPr>
          <p:nvPr>
            <p:ph sz="quarter" idx="13"/>
          </p:nvPr>
        </p:nvSpPr>
        <p:spPr>
          <a:xfrm>
            <a:off x="500034" y="2132856"/>
            <a:ext cx="8229600" cy="4415590"/>
          </a:xfrm>
        </p:spPr>
        <p:txBody>
          <a:bodyPr>
            <a:normAutofit fontScale="77500" lnSpcReduction="20000"/>
          </a:bodyPr>
          <a:lstStyle/>
          <a:p>
            <a:pPr marL="0" indent="0" algn="just">
              <a:buNone/>
            </a:pPr>
            <a:r>
              <a:rPr lang="pl-PL" sz="2400" dirty="0"/>
              <a:t>„</a:t>
            </a:r>
            <a:r>
              <a:rPr lang="pl-PL" sz="2400" i="1" dirty="0"/>
              <a:t>osoba, której dane dotyczą wyraziła zgodę na przetwarzanie swoich danych osobowych w jednym lub większej liczbie określonych celów”;</a:t>
            </a:r>
          </a:p>
          <a:p>
            <a:pPr marL="0" indent="0" algn="just">
              <a:buNone/>
            </a:pPr>
            <a:r>
              <a:rPr lang="pl-PL" sz="2400" i="1" dirty="0"/>
              <a:t>„osoba, której dane dotyczą, wyraziła wyraźną zgodę na przetwarzanie tych danych osobowych w jednym lub kilku konkretnych celach”;</a:t>
            </a:r>
          </a:p>
          <a:p>
            <a:pPr marL="0" indent="0" algn="just">
              <a:buNone/>
            </a:pPr>
            <a:r>
              <a:rPr lang="pl-PL" sz="2400" dirty="0"/>
              <a:t>To najczęściej wykorzystywana w Polsce podstawa przetwarzania. Jest to podstawa nadużywana, </a:t>
            </a:r>
          </a:p>
          <a:p>
            <a:pPr marL="0" indent="0" algn="just">
              <a:buNone/>
            </a:pPr>
            <a:r>
              <a:rPr lang="pl-PL" sz="2400" dirty="0"/>
              <a:t>najczęściej jest wykorzystywana dla ucieczki  przed opieraniem się na przesłance prawnie uzasadnionego interesu administratora, który uważny jest za przesłankę ocenną;</a:t>
            </a:r>
          </a:p>
          <a:p>
            <a:pPr marL="0" indent="0" algn="just">
              <a:buNone/>
            </a:pPr>
            <a:r>
              <a:rPr lang="pl-PL" sz="2400" dirty="0"/>
              <a:t>Zgoda może stanowić podstawę przetwarzania danych zwykłych i wrażliwych, a także dzieci.</a:t>
            </a:r>
          </a:p>
        </p:txBody>
      </p:sp>
    </p:spTree>
    <p:extLst>
      <p:ext uri="{BB962C8B-B14F-4D97-AF65-F5344CB8AC3E}">
        <p14:creationId xmlns:p14="http://schemas.microsoft.com/office/powerpoint/2010/main" val="3351102887"/>
      </p:ext>
    </p:extLst>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Zgoda dziecka</a:t>
            </a:r>
          </a:p>
        </p:txBody>
      </p:sp>
      <p:sp>
        <p:nvSpPr>
          <p:cNvPr id="3" name="Symbol zastępczy zawartości 2"/>
          <p:cNvSpPr>
            <a:spLocks noGrp="1"/>
          </p:cNvSpPr>
          <p:nvPr>
            <p:ph sz="quarter" idx="13"/>
          </p:nvPr>
        </p:nvSpPr>
        <p:spPr/>
        <p:txBody>
          <a:bodyPr>
            <a:normAutofit/>
          </a:bodyPr>
          <a:lstStyle/>
          <a:p>
            <a:pPr algn="just"/>
            <a:r>
              <a:rPr lang="pl-PL" sz="2800" dirty="0"/>
              <a:t> Zgodnie z art. 8 ust. 1 </a:t>
            </a:r>
            <a:r>
              <a:rPr lang="pl-PL" sz="2800" dirty="0" err="1"/>
              <a:t>RODo</a:t>
            </a:r>
            <a:r>
              <a:rPr lang="pl-PL" sz="2800" dirty="0"/>
              <a:t> usługi internetowe oferowane dziecku mogą opierać się na zgodzie dziecka od 16 roku życia dla młodszych dzieci wymagana jest zgoda opiekuna prawnego;</a:t>
            </a:r>
          </a:p>
        </p:txBody>
      </p:sp>
    </p:spTree>
    <p:extLst>
      <p:ext uri="{BB962C8B-B14F-4D97-AF65-F5344CB8AC3E}">
        <p14:creationId xmlns:p14="http://schemas.microsoft.com/office/powerpoint/2010/main" val="3056150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Zgoda (art. 4 pkt. 11 RODO)</a:t>
            </a:r>
          </a:p>
        </p:txBody>
      </p:sp>
      <p:sp>
        <p:nvSpPr>
          <p:cNvPr id="3" name="Symbol zastępczy zawartości 2"/>
          <p:cNvSpPr>
            <a:spLocks noGrp="1"/>
          </p:cNvSpPr>
          <p:nvPr>
            <p:ph sz="quarter" idx="13"/>
          </p:nvPr>
        </p:nvSpPr>
        <p:spPr/>
        <p:txBody>
          <a:bodyPr>
            <a:normAutofit/>
          </a:bodyPr>
          <a:lstStyle/>
          <a:p>
            <a:pPr algn="just"/>
            <a:r>
              <a:rPr lang="pl-PL" sz="2800" b="1" dirty="0"/>
              <a:t>Zgodę oznacza</a:t>
            </a:r>
            <a:r>
              <a:rPr lang="pl-PL" sz="2800" dirty="0"/>
              <a:t>: wyraźne oświadczenie lub działanie potwierdzające;</a:t>
            </a:r>
          </a:p>
          <a:p>
            <a:pPr algn="just"/>
            <a:r>
              <a:rPr lang="pl-PL" sz="2800" b="1" dirty="0"/>
              <a:t>Zgoda musi cechować się </a:t>
            </a:r>
            <a:r>
              <a:rPr lang="pl-PL" sz="2800" dirty="0"/>
              <a:t>: dobrowolnością, konkretnością, świadomością, jednoznacznością.</a:t>
            </a:r>
          </a:p>
        </p:txBody>
      </p:sp>
    </p:spTree>
    <p:extLst>
      <p:ext uri="{BB962C8B-B14F-4D97-AF65-F5344CB8AC3E}">
        <p14:creationId xmlns:p14="http://schemas.microsoft.com/office/powerpoint/2010/main" val="1798728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Dobrowolność Zgody</a:t>
            </a:r>
          </a:p>
        </p:txBody>
      </p:sp>
      <p:sp>
        <p:nvSpPr>
          <p:cNvPr id="3" name="Symbol zastępczy zawartości 2"/>
          <p:cNvSpPr>
            <a:spLocks noGrp="1"/>
          </p:cNvSpPr>
          <p:nvPr>
            <p:ph sz="quarter" idx="13"/>
          </p:nvPr>
        </p:nvSpPr>
        <p:spPr/>
        <p:txBody>
          <a:bodyPr>
            <a:normAutofit fontScale="92500" lnSpcReduction="20000"/>
          </a:bodyPr>
          <a:lstStyle/>
          <a:p>
            <a:pPr algn="just"/>
            <a:r>
              <a:rPr lang="pl-PL" dirty="0"/>
              <a:t>Osoba musi mieć możliwość realnego, swobodnego wyboru. Zgoda nie może być w żaden sposób wymuszona, a odmowa nie może prowadzić do żadnych negatywnych następstw;</a:t>
            </a:r>
          </a:p>
          <a:p>
            <a:pPr algn="just"/>
            <a:r>
              <a:rPr lang="pl-PL" dirty="0"/>
              <a:t>Równowaga - za dobrowolną zgodę nie może być uznana zgoda jeśli nie ma równowagi sił pomiędzy osoba a instytucją;</a:t>
            </a:r>
          </a:p>
          <a:p>
            <a:pPr algn="just"/>
            <a:r>
              <a:rPr lang="pl-PL" dirty="0"/>
              <a:t>Niełączenie zgód - zgoda nie może być dobrowolna jeśli nie da się jej wyrazić osobno dla różnego typu działań (operacji przetwarzania). Nie powinno się żądać jednej zgody dla kilku niepowiązanych ze sobą celów przetwarzania. </a:t>
            </a:r>
          </a:p>
        </p:txBody>
      </p:sp>
    </p:spTree>
    <p:extLst>
      <p:ext uri="{BB962C8B-B14F-4D97-AF65-F5344CB8AC3E}">
        <p14:creationId xmlns:p14="http://schemas.microsoft.com/office/powerpoint/2010/main" val="2479040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Dobrowolność</a:t>
            </a:r>
          </a:p>
        </p:txBody>
      </p:sp>
      <p:sp>
        <p:nvSpPr>
          <p:cNvPr id="3" name="Symbol zastępczy zawartości 2"/>
          <p:cNvSpPr>
            <a:spLocks noGrp="1"/>
          </p:cNvSpPr>
          <p:nvPr>
            <p:ph sz="quarter" idx="13"/>
          </p:nvPr>
        </p:nvSpPr>
        <p:spPr/>
        <p:txBody>
          <a:bodyPr/>
          <a:lstStyle/>
          <a:p>
            <a:pPr algn="just"/>
            <a:r>
              <a:rPr lang="pl-PL" dirty="0"/>
              <a:t>Jeśli operator telekomunikacyjny oferuje telewizję, telefon i Internet opiera przetwarzanie danych w celach marketingowych na zgodzie. mógłby w jednym zapytaniu o zgodę połączyć ofertę własną z ofertą powiązana np. usług przez złośliwym oprogramowaniem. Takie powiązanie nie pozbawiłoby zgody cech dowolności, ale ten sam operator nie mógłby w tym samym zapytaniu zawrzeć oferty kredytowej czy ubezpieczeniowe, bo to prowadziłoby do naruszenia cech dobrowolności.</a:t>
            </a:r>
          </a:p>
          <a:p>
            <a:endParaRPr lang="pl-PL" dirty="0"/>
          </a:p>
        </p:txBody>
      </p:sp>
    </p:spTree>
    <p:extLst>
      <p:ext uri="{BB962C8B-B14F-4D97-AF65-F5344CB8AC3E}">
        <p14:creationId xmlns:p14="http://schemas.microsoft.com/office/powerpoint/2010/main" val="3582246078"/>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tf00001031_wac</Template>
  <TotalTime>13136</TotalTime>
  <Words>3457</Words>
  <Application>Microsoft Office PowerPoint</Application>
  <PresentationFormat>Pokaz na ekranie (4:3)</PresentationFormat>
  <Paragraphs>184</Paragraphs>
  <Slides>42</Slides>
  <Notes>1</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42</vt:i4>
      </vt:variant>
    </vt:vector>
  </HeadingPairs>
  <TitlesOfParts>
    <vt:vector size="46" baseType="lpstr">
      <vt:lpstr>Arial</vt:lpstr>
      <vt:lpstr>Calibri</vt:lpstr>
      <vt:lpstr>Tw Cen MT</vt:lpstr>
      <vt:lpstr>Droplet</vt:lpstr>
      <vt:lpstr>Podstawy przetwarzania danych osobowych</vt:lpstr>
      <vt:lpstr>Informacje ogólne</vt:lpstr>
      <vt:lpstr>Art. 6 Rodo</vt:lpstr>
      <vt:lpstr>Art.6 RODO</vt:lpstr>
      <vt:lpstr>Zgoda</vt:lpstr>
      <vt:lpstr>Zgoda dziecka</vt:lpstr>
      <vt:lpstr>Zgoda (art. 4 pkt. 11 RODO)</vt:lpstr>
      <vt:lpstr>Dobrowolność Zgody</vt:lpstr>
      <vt:lpstr>Dobrowolność</vt:lpstr>
      <vt:lpstr>Dobrowolność</vt:lpstr>
      <vt:lpstr> Świadomość zgody</vt:lpstr>
      <vt:lpstr>Jednoznaczność Zgody</vt:lpstr>
      <vt:lpstr>Warunki Prawidłowego wyrażenia zgody</vt:lpstr>
      <vt:lpstr>Rozliczalność</vt:lpstr>
      <vt:lpstr>Rozliczalność</vt:lpstr>
      <vt:lpstr>Retencja, nieretroktywność i Równołatwość cofnięcia zgody</vt:lpstr>
      <vt:lpstr>Zgoda dziecka na usługi społeczeństwa informacyjnego</vt:lpstr>
      <vt:lpstr>Zawarcie i wykonywanie umowy</vt:lpstr>
      <vt:lpstr>Działania przed zawarciem umowy</vt:lpstr>
      <vt:lpstr>Wykonywanie umowy</vt:lpstr>
      <vt:lpstr>Przetwarzanie danych osoby trzeciej</vt:lpstr>
      <vt:lpstr>Obowiązek prawny</vt:lpstr>
      <vt:lpstr>Obowiązek prawny</vt:lpstr>
      <vt:lpstr>Ochrona żywotnych interesów</vt:lpstr>
      <vt:lpstr> Zadania realizowane w interesie publicznym lub w ramach sprawowania władzy</vt:lpstr>
      <vt:lpstr>Uzasadniony interes administratora danych lub osoby trzeciej</vt:lpstr>
      <vt:lpstr>Uzasadniony interes administratora danych lub osoby trzeciej</vt:lpstr>
      <vt:lpstr>Uzasadniony interes administratora danych lub osoby trzeciej</vt:lpstr>
      <vt:lpstr>Przykłady przetwarzania na podstawie przesłanki uzasadnionego interesu administratora</vt:lpstr>
      <vt:lpstr>Uzasadniony interes administratora danych lub osoby trzeciej</vt:lpstr>
      <vt:lpstr>Wybór podstawy Przetwarzania</vt:lpstr>
      <vt:lpstr>Art. 9 i 10 RODO</vt:lpstr>
      <vt:lpstr>Dopuszczalność przetwarzania danych szczególnej kategorii (art. 9 ust. 2 RODO art. 10 RoDO)</vt:lpstr>
      <vt:lpstr>Zgoda</vt:lpstr>
      <vt:lpstr>Stosunek Pracy</vt:lpstr>
      <vt:lpstr>Ochrona żywotnych interesów</vt:lpstr>
      <vt:lpstr>Stowarzyszanie się</vt:lpstr>
      <vt:lpstr>Dane upublicznione</vt:lpstr>
      <vt:lpstr>Sprawy sądowe </vt:lpstr>
      <vt:lpstr>Ważny interes publiczny, Na podstawie prawa dla ważnego interesu publicznego, profilaktyka zdrowotna lub medycyna pracy)</vt:lpstr>
      <vt:lpstr> Przetwarzanie tzw. danych karnych</vt:lpstr>
      <vt:lpstr>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Katarzyna Tomaszewska</cp:lastModifiedBy>
  <cp:revision>754</cp:revision>
  <cp:lastPrinted>2024-10-20T08:45:28Z</cp:lastPrinted>
  <dcterms:created xsi:type="dcterms:W3CDTF">2012-03-01T14:48:30Z</dcterms:created>
  <dcterms:modified xsi:type="dcterms:W3CDTF">2024-12-09T07:18:45Z</dcterms:modified>
</cp:coreProperties>
</file>