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7" r:id="rId5"/>
    <p:sldId id="283" r:id="rId6"/>
    <p:sldId id="281" r:id="rId7"/>
    <p:sldId id="273" r:id="rId8"/>
    <p:sldId id="284" r:id="rId9"/>
    <p:sldId id="311" r:id="rId10"/>
    <p:sldId id="262" r:id="rId11"/>
    <p:sldId id="294" r:id="rId12"/>
    <p:sldId id="310" r:id="rId13"/>
    <p:sldId id="296" r:id="rId14"/>
    <p:sldId id="295" r:id="rId15"/>
    <p:sldId id="312" r:id="rId16"/>
    <p:sldId id="313" r:id="rId17"/>
    <p:sldId id="314" r:id="rId18"/>
    <p:sldId id="315" r:id="rId19"/>
    <p:sldId id="316" r:id="rId20"/>
    <p:sldId id="317" r:id="rId21"/>
    <p:sldId id="318" r:id="rId22"/>
    <p:sldId id="319" r:id="rId23"/>
    <p:sldId id="282" r:id="rId24"/>
    <p:sldId id="297" r:id="rId25"/>
    <p:sldId id="320" r:id="rId26"/>
    <p:sldId id="324" r:id="rId27"/>
    <p:sldId id="325" r:id="rId28"/>
    <p:sldId id="321" r:id="rId29"/>
    <p:sldId id="327" r:id="rId30"/>
    <p:sldId id="326" r:id="rId31"/>
    <p:sldId id="322" r:id="rId32"/>
    <p:sldId id="323" r:id="rId33"/>
  </p:sldIdLst>
  <p:sldSz cx="12188825"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p:cViewPr varScale="1">
        <p:scale>
          <a:sx n="99" d="100"/>
          <a:sy n="99" d="100"/>
        </p:scale>
        <p:origin x="235"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B59A4-62DC-49BF-AEFE-2374FA18160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pl-PL"/>
        </a:p>
      </dgm:t>
    </dgm:pt>
    <dgm:pt modelId="{A6C84867-8DDB-4E68-8329-B3801353D0A8}">
      <dgm:prSet phldrT="[Tekst]"/>
      <dgm:spPr/>
      <dgm:t>
        <a:bodyPr/>
        <a:lstStyle/>
        <a:p>
          <a:pPr algn="ctr"/>
          <a:r>
            <a:rPr lang="pl-PL" dirty="0"/>
            <a:t>Przesłanki podziału terytorialnego państwa</a:t>
          </a:r>
        </a:p>
      </dgm:t>
    </dgm:pt>
    <dgm:pt modelId="{3E8D7A38-4685-4F50-9639-3A2577203A86}" type="parTrans" cxnId="{3A4469E6-29B0-43EA-96A3-A3DDE7FF7E4A}">
      <dgm:prSet/>
      <dgm:spPr/>
      <dgm:t>
        <a:bodyPr/>
        <a:lstStyle/>
        <a:p>
          <a:endParaRPr lang="pl-PL"/>
        </a:p>
      </dgm:t>
    </dgm:pt>
    <dgm:pt modelId="{A52E52BA-CB8C-4242-B002-F9223B8F77F5}" type="sibTrans" cxnId="{3A4469E6-29B0-43EA-96A3-A3DDE7FF7E4A}">
      <dgm:prSet/>
      <dgm:spPr/>
      <dgm:t>
        <a:bodyPr/>
        <a:lstStyle/>
        <a:p>
          <a:endParaRPr lang="pl-PL"/>
        </a:p>
      </dgm:t>
    </dgm:pt>
    <dgm:pt modelId="{EA8B7BDA-D57C-4CAB-8C9F-3E0F915EFE49}">
      <dgm:prSet phldrT="[Tekst]"/>
      <dgm:spPr/>
      <dgm:t>
        <a:bodyPr/>
        <a:lstStyle/>
        <a:p>
          <a:pPr algn="ctr"/>
          <a:r>
            <a:rPr lang="pl-PL" dirty="0"/>
            <a:t>Cel podziału terytorialnego państwa</a:t>
          </a:r>
        </a:p>
      </dgm:t>
    </dgm:pt>
    <dgm:pt modelId="{2750B69B-B853-4228-9CEE-0F224F818666}" type="parTrans" cxnId="{E9920C67-33AB-4571-AD82-499E71A177A9}">
      <dgm:prSet/>
      <dgm:spPr/>
      <dgm:t>
        <a:bodyPr/>
        <a:lstStyle/>
        <a:p>
          <a:endParaRPr lang="pl-PL"/>
        </a:p>
      </dgm:t>
    </dgm:pt>
    <dgm:pt modelId="{52E3FFE0-984C-431B-833A-D1065404B0C0}" type="sibTrans" cxnId="{E9920C67-33AB-4571-AD82-499E71A177A9}">
      <dgm:prSet/>
      <dgm:spPr/>
      <dgm:t>
        <a:bodyPr/>
        <a:lstStyle/>
        <a:p>
          <a:endParaRPr lang="pl-PL"/>
        </a:p>
      </dgm:t>
    </dgm:pt>
    <dgm:pt modelId="{F6128D4F-8DE7-465A-BE47-2BD366C618D9}">
      <dgm:prSet phldrT="[Tekst]"/>
      <dgm:spPr/>
      <dgm:t>
        <a:bodyPr/>
        <a:lstStyle/>
        <a:p>
          <a:pPr algn="l"/>
          <a:r>
            <a:rPr lang="pl-PL" dirty="0"/>
            <a:t> stworzenie terytorialnych podstaw do działalności organów państwa, innych jednostek organizacyjnych w sytuacji gdy wykonują one zadania państwa</a:t>
          </a:r>
        </a:p>
      </dgm:t>
    </dgm:pt>
    <dgm:pt modelId="{84F7CE28-F8AE-42CB-90F1-148DE8A05A47}" type="parTrans" cxnId="{19733782-8F78-4EB4-80E3-DF23FF45F35A}">
      <dgm:prSet/>
      <dgm:spPr/>
      <dgm:t>
        <a:bodyPr/>
        <a:lstStyle/>
        <a:p>
          <a:endParaRPr lang="pl-PL"/>
        </a:p>
      </dgm:t>
    </dgm:pt>
    <dgm:pt modelId="{26C5344F-223D-4F5E-95E5-0952920C2622}" type="sibTrans" cxnId="{19733782-8F78-4EB4-80E3-DF23FF45F35A}">
      <dgm:prSet/>
      <dgm:spPr/>
      <dgm:t>
        <a:bodyPr/>
        <a:lstStyle/>
        <a:p>
          <a:endParaRPr lang="pl-PL"/>
        </a:p>
      </dgm:t>
    </dgm:pt>
    <dgm:pt modelId="{6419D533-74EE-4842-83FC-1C5ADAD3132A}">
      <dgm:prSet phldrT="[Tekst]"/>
      <dgm:spPr/>
      <dgm:t>
        <a:bodyPr/>
        <a:lstStyle/>
        <a:p>
          <a:pPr algn="ctr"/>
          <a:r>
            <a:rPr lang="pl-PL" dirty="0"/>
            <a:t>Czynniki determinujące kształt podziału terytorialnego państwa</a:t>
          </a:r>
        </a:p>
      </dgm:t>
    </dgm:pt>
    <dgm:pt modelId="{2D76DE62-A08D-4CAD-804C-E2D5FA602BF2}" type="parTrans" cxnId="{3CA08F0D-203A-45D4-AA9D-4936D4895999}">
      <dgm:prSet/>
      <dgm:spPr/>
      <dgm:t>
        <a:bodyPr/>
        <a:lstStyle/>
        <a:p>
          <a:endParaRPr lang="pl-PL"/>
        </a:p>
      </dgm:t>
    </dgm:pt>
    <dgm:pt modelId="{006BB485-1F94-44E5-9881-6F6D7EDB21AA}" type="sibTrans" cxnId="{3CA08F0D-203A-45D4-AA9D-4936D4895999}">
      <dgm:prSet/>
      <dgm:spPr/>
      <dgm:t>
        <a:bodyPr/>
        <a:lstStyle/>
        <a:p>
          <a:endParaRPr lang="pl-PL"/>
        </a:p>
      </dgm:t>
    </dgm:pt>
    <dgm:pt modelId="{50B95319-E923-44E8-BC75-65B02B0180DF}">
      <dgm:prSet phldrT="[Tekst]"/>
      <dgm:spPr/>
      <dgm:t>
        <a:bodyPr/>
        <a:lstStyle/>
        <a:p>
          <a:pPr algn="l"/>
          <a:r>
            <a:rPr lang="pl-PL" dirty="0"/>
            <a:t> geograficzne, demograficzne, komunikacyjne, kulturowe, etnograficzne, polityczne, historyczne, narodowościowe, wyznaniowe, </a:t>
          </a:r>
          <a:r>
            <a:rPr lang="pl-PL" dirty="0" err="1"/>
            <a:t>itd</a:t>
          </a:r>
          <a:r>
            <a:rPr lang="pl-PL" dirty="0"/>
            <a:t>… (katalog otwarty)</a:t>
          </a:r>
        </a:p>
      </dgm:t>
    </dgm:pt>
    <dgm:pt modelId="{8AEA0571-454A-4BAC-9D47-DDDB6E377A9F}" type="parTrans" cxnId="{B9614946-45AF-4340-89CC-40137C878507}">
      <dgm:prSet/>
      <dgm:spPr/>
      <dgm:t>
        <a:bodyPr/>
        <a:lstStyle/>
        <a:p>
          <a:endParaRPr lang="pl-PL"/>
        </a:p>
      </dgm:t>
    </dgm:pt>
    <dgm:pt modelId="{B63FAD1D-4816-4485-904D-4B7B2DCAA5C1}" type="sibTrans" cxnId="{B9614946-45AF-4340-89CC-40137C878507}">
      <dgm:prSet/>
      <dgm:spPr/>
      <dgm:t>
        <a:bodyPr/>
        <a:lstStyle/>
        <a:p>
          <a:endParaRPr lang="pl-PL"/>
        </a:p>
      </dgm:t>
    </dgm:pt>
    <dgm:pt modelId="{09756BC6-462E-4F47-9C76-7EA9C6DBECAB}">
      <dgm:prSet/>
      <dgm:spPr/>
      <dgm:t>
        <a:bodyPr/>
        <a:lstStyle/>
        <a:p>
          <a:pPr algn="ctr"/>
          <a:r>
            <a:rPr lang="pl-PL" dirty="0"/>
            <a:t>Podział terytorialny a podział administracyjny państwa</a:t>
          </a:r>
        </a:p>
      </dgm:t>
    </dgm:pt>
    <dgm:pt modelId="{74334E5B-BEDB-4367-9E61-FC28B82F5A36}" type="parTrans" cxnId="{C468C14F-D960-4FBA-9768-5B9360278B1A}">
      <dgm:prSet/>
      <dgm:spPr/>
      <dgm:t>
        <a:bodyPr/>
        <a:lstStyle/>
        <a:p>
          <a:endParaRPr lang="pl-PL"/>
        </a:p>
      </dgm:t>
    </dgm:pt>
    <dgm:pt modelId="{94E47D33-EBF9-4C5F-BFD0-2511763E71F2}" type="sibTrans" cxnId="{C468C14F-D960-4FBA-9768-5B9360278B1A}">
      <dgm:prSet/>
      <dgm:spPr/>
      <dgm:t>
        <a:bodyPr/>
        <a:lstStyle/>
        <a:p>
          <a:endParaRPr lang="pl-PL"/>
        </a:p>
      </dgm:t>
    </dgm:pt>
    <dgm:pt modelId="{34BF871B-4127-41E2-B79D-80A3C5811327}">
      <dgm:prSet/>
      <dgm:spPr/>
      <dgm:t>
        <a:bodyPr/>
        <a:lstStyle/>
        <a:p>
          <a:pPr algn="l"/>
          <a:r>
            <a:rPr lang="pl-PL" dirty="0"/>
            <a:t>  pojęcia te nie są tożsame, ze względu na fakt, iż podziału państwa dokonujemy nie tylko na użytek administracji publicznej, wyróżnić możemy chociażby podziały ze względu na sprawowanie wymiaru sprawiedliwości bądź kwestie kultu religijnego</a:t>
          </a:r>
        </a:p>
      </dgm:t>
    </dgm:pt>
    <dgm:pt modelId="{B7A4B9A8-E1D1-4282-BCA2-24839E003DB0}" type="parTrans" cxnId="{F4236B78-20FA-4978-AFF2-D41C2D0D2AFE}">
      <dgm:prSet/>
      <dgm:spPr/>
      <dgm:t>
        <a:bodyPr/>
        <a:lstStyle/>
        <a:p>
          <a:endParaRPr lang="pl-PL"/>
        </a:p>
      </dgm:t>
    </dgm:pt>
    <dgm:pt modelId="{E5231573-26CF-4585-A661-AEE840AFF3A5}" type="sibTrans" cxnId="{F4236B78-20FA-4978-AFF2-D41C2D0D2AFE}">
      <dgm:prSet/>
      <dgm:spPr/>
      <dgm:t>
        <a:bodyPr/>
        <a:lstStyle/>
        <a:p>
          <a:endParaRPr lang="pl-PL"/>
        </a:p>
      </dgm:t>
    </dgm:pt>
    <dgm:pt modelId="{815A2EFE-85D9-4A57-B924-1EFEE0AF7857}">
      <dgm:prSet phldrT="[Tekst]"/>
      <dgm:spPr/>
      <dgm:t>
        <a:bodyPr/>
        <a:lstStyle/>
        <a:p>
          <a:pPr algn="l"/>
          <a:r>
            <a:rPr lang="pl-PL" dirty="0"/>
            <a:t> zapewnienie lepszego i skuteczniejszego wykonywania zadań publicznych nie tylko na szczeblu centralnym</a:t>
          </a:r>
        </a:p>
      </dgm:t>
    </dgm:pt>
    <dgm:pt modelId="{D06E53EE-3E0F-4F34-9EF3-07C35CA405E9}" type="sibTrans" cxnId="{54E8B074-FB65-47AC-9199-8B7B57D8EADA}">
      <dgm:prSet/>
      <dgm:spPr/>
      <dgm:t>
        <a:bodyPr/>
        <a:lstStyle/>
        <a:p>
          <a:endParaRPr lang="pl-PL"/>
        </a:p>
      </dgm:t>
    </dgm:pt>
    <dgm:pt modelId="{7199956E-261F-4CDB-B7EB-4BB20E59D148}" type="parTrans" cxnId="{54E8B074-FB65-47AC-9199-8B7B57D8EADA}">
      <dgm:prSet/>
      <dgm:spPr/>
      <dgm:t>
        <a:bodyPr/>
        <a:lstStyle/>
        <a:p>
          <a:endParaRPr lang="pl-PL"/>
        </a:p>
      </dgm:t>
    </dgm:pt>
    <dgm:pt modelId="{B66E50A8-FEDB-47A8-8A95-159ED075377D}" type="pres">
      <dgm:prSet presAssocID="{5ADB59A4-62DC-49BF-AEFE-2374FA181602}" presName="linear" presStyleCnt="0">
        <dgm:presLayoutVars>
          <dgm:dir/>
          <dgm:resizeHandles val="exact"/>
        </dgm:presLayoutVars>
      </dgm:prSet>
      <dgm:spPr/>
    </dgm:pt>
    <dgm:pt modelId="{5B160CDB-9547-4B75-B031-EEEE2C21EC40}" type="pres">
      <dgm:prSet presAssocID="{A6C84867-8DDB-4E68-8329-B3801353D0A8}" presName="comp" presStyleCnt="0"/>
      <dgm:spPr/>
    </dgm:pt>
    <dgm:pt modelId="{D91EF241-8158-49DC-B0A5-3F02788F1087}" type="pres">
      <dgm:prSet presAssocID="{A6C84867-8DDB-4E68-8329-B3801353D0A8}" presName="box" presStyleLbl="node1" presStyleIdx="0" presStyleCnt="4"/>
      <dgm:spPr/>
    </dgm:pt>
    <dgm:pt modelId="{C5D76544-FCC3-424F-9B4A-18848BF5C801}" type="pres">
      <dgm:prSet presAssocID="{A6C84867-8DDB-4E68-8329-B3801353D0A8}" presName="img" presStyleLbl="fgImgPlace1" presStyleIdx="0" presStyleCnt="4"/>
      <dgm:spPr>
        <a:solidFill>
          <a:schemeClr val="bg2"/>
        </a:solidFill>
      </dgm:spPr>
    </dgm:pt>
    <dgm:pt modelId="{03D7358E-ACD3-4AE4-9D6A-6D62E7D6485B}" type="pres">
      <dgm:prSet presAssocID="{A6C84867-8DDB-4E68-8329-B3801353D0A8}" presName="text" presStyleLbl="node1" presStyleIdx="0" presStyleCnt="4">
        <dgm:presLayoutVars>
          <dgm:bulletEnabled val="1"/>
        </dgm:presLayoutVars>
      </dgm:prSet>
      <dgm:spPr/>
    </dgm:pt>
    <dgm:pt modelId="{7DB31B4C-7E40-40A3-8A9E-D4DA0F028B3C}" type="pres">
      <dgm:prSet presAssocID="{A52E52BA-CB8C-4242-B002-F9223B8F77F5}" presName="spacer" presStyleCnt="0"/>
      <dgm:spPr/>
    </dgm:pt>
    <dgm:pt modelId="{8C452055-9DBD-48EB-9CCF-29FDBBEEA0CA}" type="pres">
      <dgm:prSet presAssocID="{EA8B7BDA-D57C-4CAB-8C9F-3E0F915EFE49}" presName="comp" presStyleCnt="0"/>
      <dgm:spPr/>
    </dgm:pt>
    <dgm:pt modelId="{7167128B-CDE7-496A-9399-C8174BB1B2BF}" type="pres">
      <dgm:prSet presAssocID="{EA8B7BDA-D57C-4CAB-8C9F-3E0F915EFE49}" presName="box" presStyleLbl="node1" presStyleIdx="1" presStyleCnt="4"/>
      <dgm:spPr/>
    </dgm:pt>
    <dgm:pt modelId="{8AEEC90E-D0F5-4A8E-B8F9-9B886E7F4A28}" type="pres">
      <dgm:prSet presAssocID="{EA8B7BDA-D57C-4CAB-8C9F-3E0F915EFE49}" presName="img" presStyleLbl="fgImgPlace1" presStyleIdx="1" presStyleCnt="4"/>
      <dgm:spPr>
        <a:solidFill>
          <a:schemeClr val="bg2"/>
        </a:solidFill>
      </dgm:spPr>
    </dgm:pt>
    <dgm:pt modelId="{999F7528-C705-4EB6-8F5F-6F7664F88FE2}" type="pres">
      <dgm:prSet presAssocID="{EA8B7BDA-D57C-4CAB-8C9F-3E0F915EFE49}" presName="text" presStyleLbl="node1" presStyleIdx="1" presStyleCnt="4">
        <dgm:presLayoutVars>
          <dgm:bulletEnabled val="1"/>
        </dgm:presLayoutVars>
      </dgm:prSet>
      <dgm:spPr/>
    </dgm:pt>
    <dgm:pt modelId="{4122B9C6-250D-4793-ADF4-408CCBD73E8B}" type="pres">
      <dgm:prSet presAssocID="{52E3FFE0-984C-431B-833A-D1065404B0C0}" presName="spacer" presStyleCnt="0"/>
      <dgm:spPr/>
    </dgm:pt>
    <dgm:pt modelId="{A9B5232C-A896-4A20-8722-C024BF1F6BB9}" type="pres">
      <dgm:prSet presAssocID="{6419D533-74EE-4842-83FC-1C5ADAD3132A}" presName="comp" presStyleCnt="0"/>
      <dgm:spPr/>
    </dgm:pt>
    <dgm:pt modelId="{754BE1AF-A337-4FA0-AE38-AC0A36B1170A}" type="pres">
      <dgm:prSet presAssocID="{6419D533-74EE-4842-83FC-1C5ADAD3132A}" presName="box" presStyleLbl="node1" presStyleIdx="2" presStyleCnt="4"/>
      <dgm:spPr/>
    </dgm:pt>
    <dgm:pt modelId="{3635B809-5241-440D-8823-D6686CF13521}" type="pres">
      <dgm:prSet presAssocID="{6419D533-74EE-4842-83FC-1C5ADAD3132A}" presName="img" presStyleLbl="fgImgPlace1" presStyleIdx="2" presStyleCnt="4"/>
      <dgm:spPr>
        <a:solidFill>
          <a:schemeClr val="bg2"/>
        </a:solidFill>
      </dgm:spPr>
    </dgm:pt>
    <dgm:pt modelId="{30034133-84A3-4347-B729-6CD341F08985}" type="pres">
      <dgm:prSet presAssocID="{6419D533-74EE-4842-83FC-1C5ADAD3132A}" presName="text" presStyleLbl="node1" presStyleIdx="2" presStyleCnt="4">
        <dgm:presLayoutVars>
          <dgm:bulletEnabled val="1"/>
        </dgm:presLayoutVars>
      </dgm:prSet>
      <dgm:spPr/>
    </dgm:pt>
    <dgm:pt modelId="{6C2927EA-48C6-417E-A446-60EFF1A6EDE1}" type="pres">
      <dgm:prSet presAssocID="{006BB485-1F94-44E5-9881-6F6D7EDB21AA}" presName="spacer" presStyleCnt="0"/>
      <dgm:spPr/>
    </dgm:pt>
    <dgm:pt modelId="{6493FF1B-948B-4331-876D-C05A4D7C82A5}" type="pres">
      <dgm:prSet presAssocID="{09756BC6-462E-4F47-9C76-7EA9C6DBECAB}" presName="comp" presStyleCnt="0"/>
      <dgm:spPr/>
    </dgm:pt>
    <dgm:pt modelId="{2E67041B-8B8A-4E75-9286-695619E69B37}" type="pres">
      <dgm:prSet presAssocID="{09756BC6-462E-4F47-9C76-7EA9C6DBECAB}" presName="box" presStyleLbl="node1" presStyleIdx="3" presStyleCnt="4" custLinFactNeighborX="354" custLinFactNeighborY="252"/>
      <dgm:spPr/>
    </dgm:pt>
    <dgm:pt modelId="{5E42B771-0E17-4E65-93D6-BDEC2A9CFCCE}" type="pres">
      <dgm:prSet presAssocID="{09756BC6-462E-4F47-9C76-7EA9C6DBECAB}" presName="img" presStyleLbl="fgImgPlace1" presStyleIdx="3" presStyleCnt="4"/>
      <dgm:spPr>
        <a:solidFill>
          <a:schemeClr val="bg2"/>
        </a:solidFill>
      </dgm:spPr>
    </dgm:pt>
    <dgm:pt modelId="{CDB3B4F0-1EF6-4B48-B12C-0E21993C9998}" type="pres">
      <dgm:prSet presAssocID="{09756BC6-462E-4F47-9C76-7EA9C6DBECAB}" presName="text" presStyleLbl="node1" presStyleIdx="3" presStyleCnt="4">
        <dgm:presLayoutVars>
          <dgm:bulletEnabled val="1"/>
        </dgm:presLayoutVars>
      </dgm:prSet>
      <dgm:spPr/>
    </dgm:pt>
  </dgm:ptLst>
  <dgm:cxnLst>
    <dgm:cxn modelId="{7A653003-7B63-40C1-93DF-6C507505402A}" type="presOf" srcId="{F6128D4F-8DE7-465A-BE47-2BD366C618D9}" destId="{7167128B-CDE7-496A-9399-C8174BB1B2BF}" srcOrd="0" destOrd="1" presId="urn:microsoft.com/office/officeart/2005/8/layout/vList4"/>
    <dgm:cxn modelId="{EA4FB505-AC7F-4A6A-B75C-9DF94EE067FA}" type="presOf" srcId="{5ADB59A4-62DC-49BF-AEFE-2374FA181602}" destId="{B66E50A8-FEDB-47A8-8A95-159ED075377D}" srcOrd="0" destOrd="0" presId="urn:microsoft.com/office/officeart/2005/8/layout/vList4"/>
    <dgm:cxn modelId="{6A658208-54BD-4FC6-8223-2E83805D8A30}" type="presOf" srcId="{50B95319-E923-44E8-BC75-65B02B0180DF}" destId="{754BE1AF-A337-4FA0-AE38-AC0A36B1170A}" srcOrd="0" destOrd="1" presId="urn:microsoft.com/office/officeart/2005/8/layout/vList4"/>
    <dgm:cxn modelId="{3CA08F0D-203A-45D4-AA9D-4936D4895999}" srcId="{5ADB59A4-62DC-49BF-AEFE-2374FA181602}" destId="{6419D533-74EE-4842-83FC-1C5ADAD3132A}" srcOrd="2" destOrd="0" parTransId="{2D76DE62-A08D-4CAD-804C-E2D5FA602BF2}" sibTransId="{006BB485-1F94-44E5-9881-6F6D7EDB21AA}"/>
    <dgm:cxn modelId="{26CCA80D-6DA8-40A5-A5CA-5BFD73D176E1}" type="presOf" srcId="{50B95319-E923-44E8-BC75-65B02B0180DF}" destId="{30034133-84A3-4347-B729-6CD341F08985}" srcOrd="1" destOrd="1" presId="urn:microsoft.com/office/officeart/2005/8/layout/vList4"/>
    <dgm:cxn modelId="{5DFA4937-A2AB-4432-B47D-C6BADDEE1F6F}" type="presOf" srcId="{A6C84867-8DDB-4E68-8329-B3801353D0A8}" destId="{D91EF241-8158-49DC-B0A5-3F02788F1087}" srcOrd="0" destOrd="0" presId="urn:microsoft.com/office/officeart/2005/8/layout/vList4"/>
    <dgm:cxn modelId="{217B483A-F779-4891-80DC-3F2FA0AE23C1}" type="presOf" srcId="{09756BC6-462E-4F47-9C76-7EA9C6DBECAB}" destId="{2E67041B-8B8A-4E75-9286-695619E69B37}" srcOrd="0" destOrd="0" presId="urn:microsoft.com/office/officeart/2005/8/layout/vList4"/>
    <dgm:cxn modelId="{B9614946-45AF-4340-89CC-40137C878507}" srcId="{6419D533-74EE-4842-83FC-1C5ADAD3132A}" destId="{50B95319-E923-44E8-BC75-65B02B0180DF}" srcOrd="0" destOrd="0" parTransId="{8AEA0571-454A-4BAC-9D47-DDDB6E377A9F}" sibTransId="{B63FAD1D-4816-4485-904D-4B7B2DCAA5C1}"/>
    <dgm:cxn modelId="{E9920C67-33AB-4571-AD82-499E71A177A9}" srcId="{5ADB59A4-62DC-49BF-AEFE-2374FA181602}" destId="{EA8B7BDA-D57C-4CAB-8C9F-3E0F915EFE49}" srcOrd="1" destOrd="0" parTransId="{2750B69B-B853-4228-9CEE-0F224F818666}" sibTransId="{52E3FFE0-984C-431B-833A-D1065404B0C0}"/>
    <dgm:cxn modelId="{C468C14F-D960-4FBA-9768-5B9360278B1A}" srcId="{5ADB59A4-62DC-49BF-AEFE-2374FA181602}" destId="{09756BC6-462E-4F47-9C76-7EA9C6DBECAB}" srcOrd="3" destOrd="0" parTransId="{74334E5B-BEDB-4367-9E61-FC28B82F5A36}" sibTransId="{94E47D33-EBF9-4C5F-BFD0-2511763E71F2}"/>
    <dgm:cxn modelId="{54E8B074-FB65-47AC-9199-8B7B57D8EADA}" srcId="{A6C84867-8DDB-4E68-8329-B3801353D0A8}" destId="{815A2EFE-85D9-4A57-B924-1EFEE0AF7857}" srcOrd="0" destOrd="0" parTransId="{7199956E-261F-4CDB-B7EB-4BB20E59D148}" sibTransId="{D06E53EE-3E0F-4F34-9EF3-07C35CA405E9}"/>
    <dgm:cxn modelId="{F4236B78-20FA-4978-AFF2-D41C2D0D2AFE}" srcId="{09756BC6-462E-4F47-9C76-7EA9C6DBECAB}" destId="{34BF871B-4127-41E2-B79D-80A3C5811327}" srcOrd="0" destOrd="0" parTransId="{B7A4B9A8-E1D1-4282-BCA2-24839E003DB0}" sibTransId="{E5231573-26CF-4585-A661-AEE840AFF3A5}"/>
    <dgm:cxn modelId="{B6C67B7E-13E4-4EEC-B766-F659FFB3BCDE}" type="presOf" srcId="{09756BC6-462E-4F47-9C76-7EA9C6DBECAB}" destId="{CDB3B4F0-1EF6-4B48-B12C-0E21993C9998}" srcOrd="1" destOrd="0" presId="urn:microsoft.com/office/officeart/2005/8/layout/vList4"/>
    <dgm:cxn modelId="{19733782-8F78-4EB4-80E3-DF23FF45F35A}" srcId="{EA8B7BDA-D57C-4CAB-8C9F-3E0F915EFE49}" destId="{F6128D4F-8DE7-465A-BE47-2BD366C618D9}" srcOrd="0" destOrd="0" parTransId="{84F7CE28-F8AE-42CB-90F1-148DE8A05A47}" sibTransId="{26C5344F-223D-4F5E-95E5-0952920C2622}"/>
    <dgm:cxn modelId="{97520E85-D50A-4D9F-BF73-24C7FF28BAD8}" type="presOf" srcId="{EA8B7BDA-D57C-4CAB-8C9F-3E0F915EFE49}" destId="{999F7528-C705-4EB6-8F5F-6F7664F88FE2}" srcOrd="1" destOrd="0" presId="urn:microsoft.com/office/officeart/2005/8/layout/vList4"/>
    <dgm:cxn modelId="{48BD4EA2-7EC6-4429-B5DF-0E41F5DD4F51}" type="presOf" srcId="{6419D533-74EE-4842-83FC-1C5ADAD3132A}" destId="{30034133-84A3-4347-B729-6CD341F08985}" srcOrd="1" destOrd="0" presId="urn:microsoft.com/office/officeart/2005/8/layout/vList4"/>
    <dgm:cxn modelId="{C96B2AA5-7F9A-4611-89AE-290C15D42B39}" type="presOf" srcId="{A6C84867-8DDB-4E68-8329-B3801353D0A8}" destId="{03D7358E-ACD3-4AE4-9D6A-6D62E7D6485B}" srcOrd="1" destOrd="0" presId="urn:microsoft.com/office/officeart/2005/8/layout/vList4"/>
    <dgm:cxn modelId="{529430B2-DB55-42D9-8DC9-9B54E082B909}" type="presOf" srcId="{F6128D4F-8DE7-465A-BE47-2BD366C618D9}" destId="{999F7528-C705-4EB6-8F5F-6F7664F88FE2}" srcOrd="1" destOrd="1" presId="urn:microsoft.com/office/officeart/2005/8/layout/vList4"/>
    <dgm:cxn modelId="{C17F7FC2-0E7B-40B0-B2C9-6317281E72F6}" type="presOf" srcId="{34BF871B-4127-41E2-B79D-80A3C5811327}" destId="{CDB3B4F0-1EF6-4B48-B12C-0E21993C9998}" srcOrd="1" destOrd="1" presId="urn:microsoft.com/office/officeart/2005/8/layout/vList4"/>
    <dgm:cxn modelId="{86E2BFC5-DA37-4CFF-819E-D4CBF0057C20}" type="presOf" srcId="{34BF871B-4127-41E2-B79D-80A3C5811327}" destId="{2E67041B-8B8A-4E75-9286-695619E69B37}" srcOrd="0" destOrd="1" presId="urn:microsoft.com/office/officeart/2005/8/layout/vList4"/>
    <dgm:cxn modelId="{57E4A8CC-760C-46EF-BEB1-6544ADDDA29A}" type="presOf" srcId="{6419D533-74EE-4842-83FC-1C5ADAD3132A}" destId="{754BE1AF-A337-4FA0-AE38-AC0A36B1170A}" srcOrd="0" destOrd="0" presId="urn:microsoft.com/office/officeart/2005/8/layout/vList4"/>
    <dgm:cxn modelId="{04AE09CF-3CB9-47CD-B6D2-0E9820D3B14D}" type="presOf" srcId="{815A2EFE-85D9-4A57-B924-1EFEE0AF7857}" destId="{D91EF241-8158-49DC-B0A5-3F02788F1087}" srcOrd="0" destOrd="1" presId="urn:microsoft.com/office/officeart/2005/8/layout/vList4"/>
    <dgm:cxn modelId="{149F12D9-3448-4222-86DB-5F2C772B9E16}" type="presOf" srcId="{815A2EFE-85D9-4A57-B924-1EFEE0AF7857}" destId="{03D7358E-ACD3-4AE4-9D6A-6D62E7D6485B}" srcOrd="1" destOrd="1" presId="urn:microsoft.com/office/officeart/2005/8/layout/vList4"/>
    <dgm:cxn modelId="{3A4469E6-29B0-43EA-96A3-A3DDE7FF7E4A}" srcId="{5ADB59A4-62DC-49BF-AEFE-2374FA181602}" destId="{A6C84867-8DDB-4E68-8329-B3801353D0A8}" srcOrd="0" destOrd="0" parTransId="{3E8D7A38-4685-4F50-9639-3A2577203A86}" sibTransId="{A52E52BA-CB8C-4242-B002-F9223B8F77F5}"/>
    <dgm:cxn modelId="{58E888E6-FAD0-440B-AE78-3D75C91F6AC0}" type="presOf" srcId="{EA8B7BDA-D57C-4CAB-8C9F-3E0F915EFE49}" destId="{7167128B-CDE7-496A-9399-C8174BB1B2BF}" srcOrd="0" destOrd="0" presId="urn:microsoft.com/office/officeart/2005/8/layout/vList4"/>
    <dgm:cxn modelId="{41A2D193-00E1-4E08-856C-178C6F186121}" type="presParOf" srcId="{B66E50A8-FEDB-47A8-8A95-159ED075377D}" destId="{5B160CDB-9547-4B75-B031-EEEE2C21EC40}" srcOrd="0" destOrd="0" presId="urn:microsoft.com/office/officeart/2005/8/layout/vList4"/>
    <dgm:cxn modelId="{32F6AE22-5AB9-4816-B8F4-38B3F093AE14}" type="presParOf" srcId="{5B160CDB-9547-4B75-B031-EEEE2C21EC40}" destId="{D91EF241-8158-49DC-B0A5-3F02788F1087}" srcOrd="0" destOrd="0" presId="urn:microsoft.com/office/officeart/2005/8/layout/vList4"/>
    <dgm:cxn modelId="{1601D475-215D-48CA-9677-ECD8A424EE8D}" type="presParOf" srcId="{5B160CDB-9547-4B75-B031-EEEE2C21EC40}" destId="{C5D76544-FCC3-424F-9B4A-18848BF5C801}" srcOrd="1" destOrd="0" presId="urn:microsoft.com/office/officeart/2005/8/layout/vList4"/>
    <dgm:cxn modelId="{2EC62AB2-C624-44F0-9CB4-AB2037C4B275}" type="presParOf" srcId="{5B160CDB-9547-4B75-B031-EEEE2C21EC40}" destId="{03D7358E-ACD3-4AE4-9D6A-6D62E7D6485B}" srcOrd="2" destOrd="0" presId="urn:microsoft.com/office/officeart/2005/8/layout/vList4"/>
    <dgm:cxn modelId="{73B4AE12-D739-467B-977A-DD85E6240A5B}" type="presParOf" srcId="{B66E50A8-FEDB-47A8-8A95-159ED075377D}" destId="{7DB31B4C-7E40-40A3-8A9E-D4DA0F028B3C}" srcOrd="1" destOrd="0" presId="urn:microsoft.com/office/officeart/2005/8/layout/vList4"/>
    <dgm:cxn modelId="{226C5C13-0C50-44F0-B8C2-2BC3CE27EEB7}" type="presParOf" srcId="{B66E50A8-FEDB-47A8-8A95-159ED075377D}" destId="{8C452055-9DBD-48EB-9CCF-29FDBBEEA0CA}" srcOrd="2" destOrd="0" presId="urn:microsoft.com/office/officeart/2005/8/layout/vList4"/>
    <dgm:cxn modelId="{05B41595-771B-4F2F-A43F-3ACCF88BB628}" type="presParOf" srcId="{8C452055-9DBD-48EB-9CCF-29FDBBEEA0CA}" destId="{7167128B-CDE7-496A-9399-C8174BB1B2BF}" srcOrd="0" destOrd="0" presId="urn:microsoft.com/office/officeart/2005/8/layout/vList4"/>
    <dgm:cxn modelId="{ED676A8E-0934-4BCD-B9B7-28498218ED02}" type="presParOf" srcId="{8C452055-9DBD-48EB-9CCF-29FDBBEEA0CA}" destId="{8AEEC90E-D0F5-4A8E-B8F9-9B886E7F4A28}" srcOrd="1" destOrd="0" presId="urn:microsoft.com/office/officeart/2005/8/layout/vList4"/>
    <dgm:cxn modelId="{BA60C895-296A-4F9B-80E4-976F1E9BC90C}" type="presParOf" srcId="{8C452055-9DBD-48EB-9CCF-29FDBBEEA0CA}" destId="{999F7528-C705-4EB6-8F5F-6F7664F88FE2}" srcOrd="2" destOrd="0" presId="urn:microsoft.com/office/officeart/2005/8/layout/vList4"/>
    <dgm:cxn modelId="{DBD80A3E-882D-4B62-97DF-6D3F241A43B5}" type="presParOf" srcId="{B66E50A8-FEDB-47A8-8A95-159ED075377D}" destId="{4122B9C6-250D-4793-ADF4-408CCBD73E8B}" srcOrd="3" destOrd="0" presId="urn:microsoft.com/office/officeart/2005/8/layout/vList4"/>
    <dgm:cxn modelId="{2AB18AB8-A633-44CF-90A2-ECF12DC75BF5}" type="presParOf" srcId="{B66E50A8-FEDB-47A8-8A95-159ED075377D}" destId="{A9B5232C-A896-4A20-8722-C024BF1F6BB9}" srcOrd="4" destOrd="0" presId="urn:microsoft.com/office/officeart/2005/8/layout/vList4"/>
    <dgm:cxn modelId="{569CEEFD-05D1-4CB7-A67C-47B9D91DEDFF}" type="presParOf" srcId="{A9B5232C-A896-4A20-8722-C024BF1F6BB9}" destId="{754BE1AF-A337-4FA0-AE38-AC0A36B1170A}" srcOrd="0" destOrd="0" presId="urn:microsoft.com/office/officeart/2005/8/layout/vList4"/>
    <dgm:cxn modelId="{D54CAB97-632D-4E8D-803B-B215F46B6567}" type="presParOf" srcId="{A9B5232C-A896-4A20-8722-C024BF1F6BB9}" destId="{3635B809-5241-440D-8823-D6686CF13521}" srcOrd="1" destOrd="0" presId="urn:microsoft.com/office/officeart/2005/8/layout/vList4"/>
    <dgm:cxn modelId="{B6980D07-B764-48CA-8D23-735D612C0FFA}" type="presParOf" srcId="{A9B5232C-A896-4A20-8722-C024BF1F6BB9}" destId="{30034133-84A3-4347-B729-6CD341F08985}" srcOrd="2" destOrd="0" presId="urn:microsoft.com/office/officeart/2005/8/layout/vList4"/>
    <dgm:cxn modelId="{811C6B67-4AEA-40E5-AD5C-AF8DA3CFAC83}" type="presParOf" srcId="{B66E50A8-FEDB-47A8-8A95-159ED075377D}" destId="{6C2927EA-48C6-417E-A446-60EFF1A6EDE1}" srcOrd="5" destOrd="0" presId="urn:microsoft.com/office/officeart/2005/8/layout/vList4"/>
    <dgm:cxn modelId="{602B5574-CE02-463D-A8A4-8D9DCC075B3C}" type="presParOf" srcId="{B66E50A8-FEDB-47A8-8A95-159ED075377D}" destId="{6493FF1B-948B-4331-876D-C05A4D7C82A5}" srcOrd="6" destOrd="0" presId="urn:microsoft.com/office/officeart/2005/8/layout/vList4"/>
    <dgm:cxn modelId="{FDD1ECD7-7EE9-4D47-AE93-AA8B46D73838}" type="presParOf" srcId="{6493FF1B-948B-4331-876D-C05A4D7C82A5}" destId="{2E67041B-8B8A-4E75-9286-695619E69B37}" srcOrd="0" destOrd="0" presId="urn:microsoft.com/office/officeart/2005/8/layout/vList4"/>
    <dgm:cxn modelId="{53DA864E-171A-4980-A7BD-98CD572E2274}" type="presParOf" srcId="{6493FF1B-948B-4331-876D-C05A4D7C82A5}" destId="{5E42B771-0E17-4E65-93D6-BDEC2A9CFCCE}" srcOrd="1" destOrd="0" presId="urn:microsoft.com/office/officeart/2005/8/layout/vList4"/>
    <dgm:cxn modelId="{37BBFC94-6716-4BE8-8859-84F4F8FE0904}" type="presParOf" srcId="{6493FF1B-948B-4331-876D-C05A4D7C82A5}" destId="{CDB3B4F0-1EF6-4B48-B12C-0E21993C9998}"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EF241-8158-49DC-B0A5-3F02788F1087}">
      <dsp:nvSpPr>
        <dsp:cNvPr id="0" name=""/>
        <dsp:cNvSpPr/>
      </dsp:nvSpPr>
      <dsp:spPr>
        <a:xfrm>
          <a:off x="0" y="0"/>
          <a:ext cx="7488832" cy="1204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pl-PL" sz="1500" kern="1200" dirty="0"/>
            <a:t>Przesłanki podziału terytorialnego państwa</a:t>
          </a:r>
        </a:p>
        <a:p>
          <a:pPr marL="114300" lvl="1" indent="-114300" algn="l" defTabSz="533400">
            <a:lnSpc>
              <a:spcPct val="90000"/>
            </a:lnSpc>
            <a:spcBef>
              <a:spcPct val="0"/>
            </a:spcBef>
            <a:spcAft>
              <a:spcPct val="15000"/>
            </a:spcAft>
            <a:buChar char="•"/>
          </a:pPr>
          <a:r>
            <a:rPr lang="pl-PL" sz="1200" kern="1200" dirty="0"/>
            <a:t> zapewnienie lepszego i skuteczniejszego wykonywania zadań publicznych nie tylko na szczeblu centralnym</a:t>
          </a:r>
        </a:p>
      </dsp:txBody>
      <dsp:txXfrm>
        <a:off x="1618198" y="0"/>
        <a:ext cx="5870633" cy="1204317"/>
      </dsp:txXfrm>
    </dsp:sp>
    <dsp:sp modelId="{C5D76544-FCC3-424F-9B4A-18848BF5C801}">
      <dsp:nvSpPr>
        <dsp:cNvPr id="0" name=""/>
        <dsp:cNvSpPr/>
      </dsp:nvSpPr>
      <dsp:spPr>
        <a:xfrm>
          <a:off x="120431" y="120431"/>
          <a:ext cx="1497766" cy="963453"/>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7128B-CDE7-496A-9399-C8174BB1B2BF}">
      <dsp:nvSpPr>
        <dsp:cNvPr id="0" name=""/>
        <dsp:cNvSpPr/>
      </dsp:nvSpPr>
      <dsp:spPr>
        <a:xfrm>
          <a:off x="0" y="1324748"/>
          <a:ext cx="7488832" cy="1204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pl-PL" sz="1500" kern="1200" dirty="0"/>
            <a:t>Cel podziału terytorialnego państwa</a:t>
          </a:r>
        </a:p>
        <a:p>
          <a:pPr marL="114300" lvl="1" indent="-114300" algn="l" defTabSz="533400">
            <a:lnSpc>
              <a:spcPct val="90000"/>
            </a:lnSpc>
            <a:spcBef>
              <a:spcPct val="0"/>
            </a:spcBef>
            <a:spcAft>
              <a:spcPct val="15000"/>
            </a:spcAft>
            <a:buChar char="•"/>
          </a:pPr>
          <a:r>
            <a:rPr lang="pl-PL" sz="1200" kern="1200" dirty="0"/>
            <a:t> stworzenie terytorialnych podstaw do działalności organów państwa, innych jednostek organizacyjnych w sytuacji gdy wykonują one zadania państwa</a:t>
          </a:r>
        </a:p>
      </dsp:txBody>
      <dsp:txXfrm>
        <a:off x="1618198" y="1324748"/>
        <a:ext cx="5870633" cy="1204317"/>
      </dsp:txXfrm>
    </dsp:sp>
    <dsp:sp modelId="{8AEEC90E-D0F5-4A8E-B8F9-9B886E7F4A28}">
      <dsp:nvSpPr>
        <dsp:cNvPr id="0" name=""/>
        <dsp:cNvSpPr/>
      </dsp:nvSpPr>
      <dsp:spPr>
        <a:xfrm>
          <a:off x="120431" y="1445180"/>
          <a:ext cx="1497766" cy="963453"/>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4BE1AF-A337-4FA0-AE38-AC0A36B1170A}">
      <dsp:nvSpPr>
        <dsp:cNvPr id="0" name=""/>
        <dsp:cNvSpPr/>
      </dsp:nvSpPr>
      <dsp:spPr>
        <a:xfrm>
          <a:off x="0" y="2649497"/>
          <a:ext cx="7488832" cy="1204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pl-PL" sz="1500" kern="1200" dirty="0"/>
            <a:t>Czynniki determinujące kształt podziału terytorialnego państwa</a:t>
          </a:r>
        </a:p>
        <a:p>
          <a:pPr marL="114300" lvl="1" indent="-114300" algn="l" defTabSz="533400">
            <a:lnSpc>
              <a:spcPct val="90000"/>
            </a:lnSpc>
            <a:spcBef>
              <a:spcPct val="0"/>
            </a:spcBef>
            <a:spcAft>
              <a:spcPct val="15000"/>
            </a:spcAft>
            <a:buChar char="•"/>
          </a:pPr>
          <a:r>
            <a:rPr lang="pl-PL" sz="1200" kern="1200" dirty="0"/>
            <a:t> geograficzne, demograficzne, komunikacyjne, kulturowe, etnograficzne, polityczne, historyczne, narodowościowe, wyznaniowe, </a:t>
          </a:r>
          <a:r>
            <a:rPr lang="pl-PL" sz="1200" kern="1200" dirty="0" err="1"/>
            <a:t>itd</a:t>
          </a:r>
          <a:r>
            <a:rPr lang="pl-PL" sz="1200" kern="1200" dirty="0"/>
            <a:t>… (katalog otwarty)</a:t>
          </a:r>
        </a:p>
      </dsp:txBody>
      <dsp:txXfrm>
        <a:off x="1618198" y="2649497"/>
        <a:ext cx="5870633" cy="1204317"/>
      </dsp:txXfrm>
    </dsp:sp>
    <dsp:sp modelId="{3635B809-5241-440D-8823-D6686CF13521}">
      <dsp:nvSpPr>
        <dsp:cNvPr id="0" name=""/>
        <dsp:cNvSpPr/>
      </dsp:nvSpPr>
      <dsp:spPr>
        <a:xfrm>
          <a:off x="120431" y="2769929"/>
          <a:ext cx="1497766" cy="963453"/>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7041B-8B8A-4E75-9286-695619E69B37}">
      <dsp:nvSpPr>
        <dsp:cNvPr id="0" name=""/>
        <dsp:cNvSpPr/>
      </dsp:nvSpPr>
      <dsp:spPr>
        <a:xfrm>
          <a:off x="0" y="3977281"/>
          <a:ext cx="7488832" cy="1204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pl-PL" sz="1500" kern="1200" dirty="0"/>
            <a:t>Podział terytorialny a podział administracyjny państwa</a:t>
          </a:r>
        </a:p>
        <a:p>
          <a:pPr marL="114300" lvl="1" indent="-114300" algn="l" defTabSz="533400">
            <a:lnSpc>
              <a:spcPct val="90000"/>
            </a:lnSpc>
            <a:spcBef>
              <a:spcPct val="0"/>
            </a:spcBef>
            <a:spcAft>
              <a:spcPct val="15000"/>
            </a:spcAft>
            <a:buChar char="•"/>
          </a:pPr>
          <a:r>
            <a:rPr lang="pl-PL" sz="1200" kern="1200" dirty="0"/>
            <a:t>  pojęcia te nie są tożsame, ze względu na fakt, iż podziału państwa dokonujemy nie tylko na użytek administracji publicznej, wyróżnić możemy chociażby podziały ze względu na sprawowanie wymiaru sprawiedliwości bądź kwestie kultu religijnego</a:t>
          </a:r>
        </a:p>
      </dsp:txBody>
      <dsp:txXfrm>
        <a:off x="1618198" y="3977281"/>
        <a:ext cx="5870633" cy="1204317"/>
      </dsp:txXfrm>
    </dsp:sp>
    <dsp:sp modelId="{5E42B771-0E17-4E65-93D6-BDEC2A9CFCCE}">
      <dsp:nvSpPr>
        <dsp:cNvPr id="0" name=""/>
        <dsp:cNvSpPr/>
      </dsp:nvSpPr>
      <dsp:spPr>
        <a:xfrm>
          <a:off x="120431" y="4094678"/>
          <a:ext cx="1497766" cy="963453"/>
        </a:xfrm>
        <a:prstGeom prst="roundRect">
          <a:avLst>
            <a:gd name="adj" fmla="val 10000"/>
          </a:avLst>
        </a:prstGeom>
        <a:solidFill>
          <a:schemeClr val="bg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081D1AC-66B4-4142-BF6E-E619E7832927}" type="datetime1">
              <a:rPr lang="pl-PL" smtClean="0"/>
              <a:t>06.01.2023</a:t>
            </a:fld>
            <a:endParaRPr lang="pl-PL" dirty="0"/>
          </a:p>
        </p:txBody>
      </p:sp>
      <p:sp>
        <p:nvSpPr>
          <p:cNvPr id="4" name="Stopka — symbol zastępczy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7C119DBA-4540-49B3-8FA9-6259387ECF9E}" type="slidenum">
              <a:rPr lang="pl-PL" smtClean="0"/>
              <a:t>‹#›</a:t>
            </a:fld>
            <a:endParaRPr lang="pl-PL"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052CA0E-9B6E-4659-AAED-B4CB80098E26}" type="datetime1">
              <a:rPr lang="pl-PL" smtClean="0"/>
              <a:t>06.01.2023</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E3B36274-F2B9-4C45-BBB4-0EDF4CD651A7}" type="slidenum">
              <a:rPr lang="pl-PL" smtClean="0"/>
              <a:t>‹#›</a:t>
            </a:fld>
            <a:endParaRPr lang="pl-PL" dirty="0"/>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a:t>
            </a:fld>
            <a:endParaRPr lang="pl-PL" dirty="0"/>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10</a:t>
            </a:fld>
            <a:endParaRPr lang="pl-PL" dirty="0"/>
          </a:p>
        </p:txBody>
      </p:sp>
    </p:spTree>
    <p:extLst>
      <p:ext uri="{BB962C8B-B14F-4D97-AF65-F5344CB8AC3E}">
        <p14:creationId xmlns:p14="http://schemas.microsoft.com/office/powerpoint/2010/main" val="1981106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11</a:t>
            </a:fld>
            <a:endParaRPr lang="pl-PL" dirty="0"/>
          </a:p>
        </p:txBody>
      </p:sp>
    </p:spTree>
    <p:extLst>
      <p:ext uri="{BB962C8B-B14F-4D97-AF65-F5344CB8AC3E}">
        <p14:creationId xmlns:p14="http://schemas.microsoft.com/office/powerpoint/2010/main" val="232119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12</a:t>
            </a:fld>
            <a:endParaRPr lang="pl-PL" dirty="0"/>
          </a:p>
        </p:txBody>
      </p:sp>
    </p:spTree>
    <p:extLst>
      <p:ext uri="{BB962C8B-B14F-4D97-AF65-F5344CB8AC3E}">
        <p14:creationId xmlns:p14="http://schemas.microsoft.com/office/powerpoint/2010/main" val="104944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13</a:t>
            </a:fld>
            <a:endParaRPr lang="pl-PL" dirty="0"/>
          </a:p>
        </p:txBody>
      </p:sp>
    </p:spTree>
    <p:extLst>
      <p:ext uri="{BB962C8B-B14F-4D97-AF65-F5344CB8AC3E}">
        <p14:creationId xmlns:p14="http://schemas.microsoft.com/office/powerpoint/2010/main" val="227058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14</a:t>
            </a:fld>
            <a:endParaRPr lang="pl-PL" dirty="0"/>
          </a:p>
        </p:txBody>
      </p:sp>
    </p:spTree>
    <p:extLst>
      <p:ext uri="{BB962C8B-B14F-4D97-AF65-F5344CB8AC3E}">
        <p14:creationId xmlns:p14="http://schemas.microsoft.com/office/powerpoint/2010/main" val="126058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15</a:t>
            </a:fld>
            <a:endParaRPr lang="pl-PL" dirty="0"/>
          </a:p>
        </p:txBody>
      </p:sp>
    </p:spTree>
    <p:extLst>
      <p:ext uri="{BB962C8B-B14F-4D97-AF65-F5344CB8AC3E}">
        <p14:creationId xmlns:p14="http://schemas.microsoft.com/office/powerpoint/2010/main" val="250381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16</a:t>
            </a:fld>
            <a:endParaRPr lang="pl-PL" dirty="0"/>
          </a:p>
        </p:txBody>
      </p:sp>
    </p:spTree>
    <p:extLst>
      <p:ext uri="{BB962C8B-B14F-4D97-AF65-F5344CB8AC3E}">
        <p14:creationId xmlns:p14="http://schemas.microsoft.com/office/powerpoint/2010/main" val="2214756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17</a:t>
            </a:fld>
            <a:endParaRPr lang="pl-PL" dirty="0"/>
          </a:p>
        </p:txBody>
      </p:sp>
    </p:spTree>
    <p:extLst>
      <p:ext uri="{BB962C8B-B14F-4D97-AF65-F5344CB8AC3E}">
        <p14:creationId xmlns:p14="http://schemas.microsoft.com/office/powerpoint/2010/main" val="82120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18</a:t>
            </a:fld>
            <a:endParaRPr lang="pl-PL" dirty="0"/>
          </a:p>
        </p:txBody>
      </p:sp>
    </p:spTree>
    <p:extLst>
      <p:ext uri="{BB962C8B-B14F-4D97-AF65-F5344CB8AC3E}">
        <p14:creationId xmlns:p14="http://schemas.microsoft.com/office/powerpoint/2010/main" val="1753122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19</a:t>
            </a:fld>
            <a:endParaRPr lang="pl-PL" dirty="0"/>
          </a:p>
        </p:txBody>
      </p:sp>
    </p:spTree>
    <p:extLst>
      <p:ext uri="{BB962C8B-B14F-4D97-AF65-F5344CB8AC3E}">
        <p14:creationId xmlns:p14="http://schemas.microsoft.com/office/powerpoint/2010/main" val="1684790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a:t>
            </a:fld>
            <a:endParaRPr lang="pl-PL" dirty="0"/>
          </a:p>
        </p:txBody>
      </p:sp>
    </p:spTree>
    <p:extLst>
      <p:ext uri="{BB962C8B-B14F-4D97-AF65-F5344CB8AC3E}">
        <p14:creationId xmlns:p14="http://schemas.microsoft.com/office/powerpoint/2010/main" val="683599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20</a:t>
            </a:fld>
            <a:endParaRPr lang="pl-PL" dirty="0"/>
          </a:p>
        </p:txBody>
      </p:sp>
    </p:spTree>
    <p:extLst>
      <p:ext uri="{BB962C8B-B14F-4D97-AF65-F5344CB8AC3E}">
        <p14:creationId xmlns:p14="http://schemas.microsoft.com/office/powerpoint/2010/main" val="42908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21</a:t>
            </a:fld>
            <a:endParaRPr lang="pl-PL" dirty="0"/>
          </a:p>
        </p:txBody>
      </p:sp>
    </p:spTree>
    <p:extLst>
      <p:ext uri="{BB962C8B-B14F-4D97-AF65-F5344CB8AC3E}">
        <p14:creationId xmlns:p14="http://schemas.microsoft.com/office/powerpoint/2010/main" val="315900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22</a:t>
            </a:fld>
            <a:endParaRPr lang="pl-PL" dirty="0"/>
          </a:p>
        </p:txBody>
      </p:sp>
    </p:spTree>
    <p:extLst>
      <p:ext uri="{BB962C8B-B14F-4D97-AF65-F5344CB8AC3E}">
        <p14:creationId xmlns:p14="http://schemas.microsoft.com/office/powerpoint/2010/main" val="1187667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23</a:t>
            </a:fld>
            <a:endParaRPr lang="pl-PL" dirty="0"/>
          </a:p>
        </p:txBody>
      </p:sp>
    </p:spTree>
    <p:extLst>
      <p:ext uri="{BB962C8B-B14F-4D97-AF65-F5344CB8AC3E}">
        <p14:creationId xmlns:p14="http://schemas.microsoft.com/office/powerpoint/2010/main" val="1055376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24</a:t>
            </a:fld>
            <a:endParaRPr lang="pl-PL" dirty="0"/>
          </a:p>
        </p:txBody>
      </p:sp>
    </p:spTree>
    <p:extLst>
      <p:ext uri="{BB962C8B-B14F-4D97-AF65-F5344CB8AC3E}">
        <p14:creationId xmlns:p14="http://schemas.microsoft.com/office/powerpoint/2010/main" val="827525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25</a:t>
            </a:fld>
            <a:endParaRPr lang="pl-PL" dirty="0"/>
          </a:p>
        </p:txBody>
      </p:sp>
    </p:spTree>
    <p:extLst>
      <p:ext uri="{BB962C8B-B14F-4D97-AF65-F5344CB8AC3E}">
        <p14:creationId xmlns:p14="http://schemas.microsoft.com/office/powerpoint/2010/main" val="25465959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26</a:t>
            </a:fld>
            <a:endParaRPr lang="pl-PL" dirty="0"/>
          </a:p>
        </p:txBody>
      </p:sp>
    </p:spTree>
    <p:extLst>
      <p:ext uri="{BB962C8B-B14F-4D97-AF65-F5344CB8AC3E}">
        <p14:creationId xmlns:p14="http://schemas.microsoft.com/office/powerpoint/2010/main" val="2157440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27</a:t>
            </a:fld>
            <a:endParaRPr lang="pl-PL" dirty="0"/>
          </a:p>
        </p:txBody>
      </p:sp>
    </p:spTree>
    <p:extLst>
      <p:ext uri="{BB962C8B-B14F-4D97-AF65-F5344CB8AC3E}">
        <p14:creationId xmlns:p14="http://schemas.microsoft.com/office/powerpoint/2010/main" val="111180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28</a:t>
            </a:fld>
            <a:endParaRPr lang="pl-PL" dirty="0"/>
          </a:p>
        </p:txBody>
      </p:sp>
    </p:spTree>
    <p:extLst>
      <p:ext uri="{BB962C8B-B14F-4D97-AF65-F5344CB8AC3E}">
        <p14:creationId xmlns:p14="http://schemas.microsoft.com/office/powerpoint/2010/main" val="3367800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29</a:t>
            </a:fld>
            <a:endParaRPr lang="pl-PL" dirty="0"/>
          </a:p>
        </p:txBody>
      </p:sp>
    </p:spTree>
    <p:extLst>
      <p:ext uri="{BB962C8B-B14F-4D97-AF65-F5344CB8AC3E}">
        <p14:creationId xmlns:p14="http://schemas.microsoft.com/office/powerpoint/2010/main" val="13551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3</a:t>
            </a:fld>
            <a:endParaRPr lang="pl-PL" dirty="0"/>
          </a:p>
        </p:txBody>
      </p:sp>
    </p:spTree>
    <p:extLst>
      <p:ext uri="{BB962C8B-B14F-4D97-AF65-F5344CB8AC3E}">
        <p14:creationId xmlns:p14="http://schemas.microsoft.com/office/powerpoint/2010/main" val="23160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a:lstStyle/>
          <a:p>
            <a:endParaRPr lang="pl-PL"/>
          </a:p>
        </p:txBody>
      </p:sp>
      <p:sp>
        <p:nvSpPr>
          <p:cNvPr id="4" name="Numer slajdu — symbol zastępczy 3"/>
          <p:cNvSpPr>
            <a:spLocks noGrp="1"/>
          </p:cNvSpPr>
          <p:nvPr>
            <p:ph type="sldNum" sz="quarter" idx="10"/>
          </p:nvPr>
        </p:nvSpPr>
        <p:spPr/>
        <p:txBody>
          <a:bodyPr/>
          <a:lstStyle/>
          <a:p>
            <a:pPr rtl="0"/>
            <a:fld id="{E3B36274-F2B9-4C45-BBB4-0EDF4CD651A7}" type="slidenum">
              <a:rPr lang="pl-PL" smtClean="0"/>
              <a:t>4</a:t>
            </a:fld>
            <a:endParaRPr lang="pl-PL" dirty="0"/>
          </a:p>
        </p:txBody>
      </p:sp>
    </p:spTree>
    <p:extLst>
      <p:ext uri="{BB962C8B-B14F-4D97-AF65-F5344CB8AC3E}">
        <p14:creationId xmlns:p14="http://schemas.microsoft.com/office/powerpoint/2010/main" val="363915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5</a:t>
            </a:fld>
            <a:endParaRPr lang="pl-PL" dirty="0"/>
          </a:p>
        </p:txBody>
      </p:sp>
    </p:spTree>
    <p:extLst>
      <p:ext uri="{BB962C8B-B14F-4D97-AF65-F5344CB8AC3E}">
        <p14:creationId xmlns:p14="http://schemas.microsoft.com/office/powerpoint/2010/main" val="251582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6</a:t>
            </a:fld>
            <a:endParaRPr lang="pl-PL" dirty="0"/>
          </a:p>
        </p:txBody>
      </p:sp>
    </p:spTree>
    <p:extLst>
      <p:ext uri="{BB962C8B-B14F-4D97-AF65-F5344CB8AC3E}">
        <p14:creationId xmlns:p14="http://schemas.microsoft.com/office/powerpoint/2010/main" val="138862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7</a:t>
            </a:fld>
            <a:endParaRPr lang="pl-PL" dirty="0"/>
          </a:p>
        </p:txBody>
      </p:sp>
    </p:spTree>
    <p:extLst>
      <p:ext uri="{BB962C8B-B14F-4D97-AF65-F5344CB8AC3E}">
        <p14:creationId xmlns:p14="http://schemas.microsoft.com/office/powerpoint/2010/main" val="218915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8</a:t>
            </a:fld>
            <a:endParaRPr lang="pl-PL" dirty="0"/>
          </a:p>
        </p:txBody>
      </p:sp>
    </p:spTree>
    <p:extLst>
      <p:ext uri="{BB962C8B-B14F-4D97-AF65-F5344CB8AC3E}">
        <p14:creationId xmlns:p14="http://schemas.microsoft.com/office/powerpoint/2010/main" val="37249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pl-PL" dirty="0"/>
          </a:p>
        </p:txBody>
      </p:sp>
      <p:sp>
        <p:nvSpPr>
          <p:cNvPr id="4" name="Numer slajdu — symbol zastępczy 3"/>
          <p:cNvSpPr>
            <a:spLocks noGrp="1"/>
          </p:cNvSpPr>
          <p:nvPr>
            <p:ph type="sldNum" sz="quarter" idx="10"/>
          </p:nvPr>
        </p:nvSpPr>
        <p:spPr/>
        <p:txBody>
          <a:bodyPr rtlCol="0"/>
          <a:lstStyle/>
          <a:p>
            <a:pPr rtl="0"/>
            <a:fld id="{E3B36274-F2B9-4C45-BBB4-0EDF4CD651A7}" type="slidenum">
              <a:rPr lang="pl-PL" smtClean="0"/>
              <a:t>9</a:t>
            </a:fld>
            <a:endParaRPr lang="pl-PL" dirty="0"/>
          </a:p>
        </p:txBody>
      </p:sp>
    </p:spTree>
    <p:extLst>
      <p:ext uri="{BB962C8B-B14F-4D97-AF65-F5344CB8AC3E}">
        <p14:creationId xmlns:p14="http://schemas.microsoft.com/office/powerpoint/2010/main" val="218999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522413" y="1371600"/>
            <a:ext cx="9144000" cy="3505200"/>
          </a:xfrm>
        </p:spPr>
        <p:txBody>
          <a:bodyPr rtlCol="0">
            <a:noAutofit/>
          </a:bodyPr>
          <a:lstStyle>
            <a:lvl1pPr>
              <a:defRPr sz="7200"/>
            </a:lvl1pPr>
          </a:lstStyle>
          <a:p>
            <a:pPr rtl="0"/>
            <a:r>
              <a:rPr lang="pl-PL"/>
              <a:t>Kliknij, aby edytować styl</a:t>
            </a:r>
            <a:endParaRPr lang="pl-PL" dirty="0"/>
          </a:p>
        </p:txBody>
      </p:sp>
      <p:sp>
        <p:nvSpPr>
          <p:cNvPr id="3" name="Podtytuł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a:t>Kliknij, aby edytować styl wzorca podtytułu</a:t>
            </a:r>
            <a:endParaRPr lang="pl-PL" dirty="0"/>
          </a:p>
        </p:txBody>
      </p:sp>
      <p:sp>
        <p:nvSpPr>
          <p:cNvPr id="5" name="Stopka — symbol zastępczy 3"/>
          <p:cNvSpPr>
            <a:spLocks noGrp="1"/>
          </p:cNvSpPr>
          <p:nvPr>
            <p:ph type="ftr" sz="quarter" idx="11"/>
          </p:nvPr>
        </p:nvSpPr>
        <p:spPr/>
        <p:txBody>
          <a:bodyPr rtlCol="0"/>
          <a:lstStyle/>
          <a:p>
            <a:pPr rtl="0"/>
            <a:endParaRPr lang="pl-PL" dirty="0"/>
          </a:p>
        </p:txBody>
      </p:sp>
      <p:sp>
        <p:nvSpPr>
          <p:cNvPr id="4" name="Data — symbol zastępczy 4"/>
          <p:cNvSpPr>
            <a:spLocks noGrp="1"/>
          </p:cNvSpPr>
          <p:nvPr>
            <p:ph type="dt" sz="half" idx="10"/>
          </p:nvPr>
        </p:nvSpPr>
        <p:spPr/>
        <p:txBody>
          <a:bodyPr rtlCol="0"/>
          <a:lstStyle/>
          <a:p>
            <a:pPr rtl="0"/>
            <a:fld id="{C34AD02D-FDFF-4DE0-AEED-C6AC83351967}" type="datetime1">
              <a:rPr lang="pl-PL" smtClean="0"/>
              <a:t>06.01.2023</a:t>
            </a:fld>
            <a:endParaRPr lang="pl-PL" dirty="0"/>
          </a:p>
        </p:txBody>
      </p:sp>
      <p:sp>
        <p:nvSpPr>
          <p:cNvPr id="6" name="Numer slajdu — symbol zastępczy 5"/>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pl-PL" dirty="0"/>
          </a:p>
        </p:txBody>
      </p:sp>
      <p:sp>
        <p:nvSpPr>
          <p:cNvPr id="3" name="Tekst pionowy — symbol zastępczy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Stopka — symbol zastępczy 3"/>
          <p:cNvSpPr>
            <a:spLocks noGrp="1"/>
          </p:cNvSpPr>
          <p:nvPr>
            <p:ph type="ftr" sz="quarter" idx="11"/>
          </p:nvPr>
        </p:nvSpPr>
        <p:spPr/>
        <p:txBody>
          <a:bodyPr rtlCol="0"/>
          <a:lstStyle/>
          <a:p>
            <a:pPr rtl="0"/>
            <a:endParaRPr lang="pl-PL" dirty="0"/>
          </a:p>
        </p:txBody>
      </p:sp>
      <p:sp>
        <p:nvSpPr>
          <p:cNvPr id="4" name="Data — symbol zastępczy 4"/>
          <p:cNvSpPr>
            <a:spLocks noGrp="1"/>
          </p:cNvSpPr>
          <p:nvPr>
            <p:ph type="dt" sz="half" idx="10"/>
          </p:nvPr>
        </p:nvSpPr>
        <p:spPr/>
        <p:txBody>
          <a:bodyPr rtlCol="0"/>
          <a:lstStyle/>
          <a:p>
            <a:pPr rtl="0"/>
            <a:fld id="{AC6FBFDE-A9EC-440D-A34E-8A3B6FCFC8BE}" type="datetime1">
              <a:rPr lang="pl-PL" smtClean="0"/>
              <a:t>06.01.2023</a:t>
            </a:fld>
            <a:endParaRPr lang="pl-PL" dirty="0"/>
          </a:p>
        </p:txBody>
      </p:sp>
      <p:sp>
        <p:nvSpPr>
          <p:cNvPr id="6" name="Numer slajdu — symbol zastępczy 5"/>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752012" y="533400"/>
            <a:ext cx="1371600" cy="5592764"/>
          </a:xfrm>
        </p:spPr>
        <p:txBody>
          <a:bodyPr vert="eaVert" rtlCol="0"/>
          <a:lstStyle/>
          <a:p>
            <a:pPr rtl="0"/>
            <a:r>
              <a:rPr lang="pl-PL"/>
              <a:t>Kliknij, aby edytować styl</a:t>
            </a:r>
            <a:endParaRPr lang="pl-PL" dirty="0"/>
          </a:p>
        </p:txBody>
      </p:sp>
      <p:sp>
        <p:nvSpPr>
          <p:cNvPr id="3" name="Tekst pionowy — symbol zastępczy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Stopka — symbol zastępczy 3"/>
          <p:cNvSpPr>
            <a:spLocks noGrp="1"/>
          </p:cNvSpPr>
          <p:nvPr>
            <p:ph type="ftr" sz="quarter" idx="11"/>
          </p:nvPr>
        </p:nvSpPr>
        <p:spPr/>
        <p:txBody>
          <a:bodyPr rtlCol="0"/>
          <a:lstStyle/>
          <a:p>
            <a:pPr rtl="0"/>
            <a:endParaRPr lang="pl-PL" dirty="0"/>
          </a:p>
        </p:txBody>
      </p:sp>
      <p:sp>
        <p:nvSpPr>
          <p:cNvPr id="4" name="Data — symbol zastępczy 4"/>
          <p:cNvSpPr>
            <a:spLocks noGrp="1"/>
          </p:cNvSpPr>
          <p:nvPr>
            <p:ph type="dt" sz="half" idx="10"/>
          </p:nvPr>
        </p:nvSpPr>
        <p:spPr/>
        <p:txBody>
          <a:bodyPr rtlCol="0"/>
          <a:lstStyle/>
          <a:p>
            <a:pPr rtl="0"/>
            <a:fld id="{97CA1833-87B1-401C-9E97-0ECEC25BC921}" type="datetime1">
              <a:rPr lang="pl-PL" smtClean="0"/>
              <a:t>06.01.2023</a:t>
            </a:fld>
            <a:endParaRPr lang="pl-PL" dirty="0"/>
          </a:p>
        </p:txBody>
      </p:sp>
      <p:sp>
        <p:nvSpPr>
          <p:cNvPr id="6" name="Numer slajdu — symbol zastępczy 5"/>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pl-PL" dirty="0"/>
          </a:p>
        </p:txBody>
      </p:sp>
      <p:sp>
        <p:nvSpPr>
          <p:cNvPr id="3" name="Zawartość — symbol zastępczy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Stopka — symbol zastępczy 3"/>
          <p:cNvSpPr>
            <a:spLocks noGrp="1"/>
          </p:cNvSpPr>
          <p:nvPr>
            <p:ph type="ftr" sz="quarter" idx="11"/>
          </p:nvPr>
        </p:nvSpPr>
        <p:spPr/>
        <p:txBody>
          <a:bodyPr rtlCol="0"/>
          <a:lstStyle/>
          <a:p>
            <a:pPr rtl="0"/>
            <a:endParaRPr lang="pl-PL" dirty="0"/>
          </a:p>
        </p:txBody>
      </p:sp>
      <p:sp>
        <p:nvSpPr>
          <p:cNvPr id="4" name="Data — symbol zastępczy 4"/>
          <p:cNvSpPr>
            <a:spLocks noGrp="1"/>
          </p:cNvSpPr>
          <p:nvPr>
            <p:ph type="dt" sz="half" idx="10"/>
          </p:nvPr>
        </p:nvSpPr>
        <p:spPr/>
        <p:txBody>
          <a:bodyPr rtlCol="0"/>
          <a:lstStyle/>
          <a:p>
            <a:pPr rtl="0"/>
            <a:fld id="{A88A881E-E802-402B-AB14-3F308169329F}" type="datetime1">
              <a:rPr lang="pl-PL" smtClean="0"/>
              <a:t>06.01.2023</a:t>
            </a:fld>
            <a:endParaRPr lang="pl-PL" dirty="0"/>
          </a:p>
        </p:txBody>
      </p:sp>
      <p:sp>
        <p:nvSpPr>
          <p:cNvPr id="6" name="Numer slajdu — symbol zastępczy 5"/>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pl-PL"/>
              <a:t>Kliknij, aby edytować styl</a:t>
            </a:r>
            <a:endParaRPr lang="pl-PL" dirty="0"/>
          </a:p>
        </p:txBody>
      </p:sp>
      <p:sp>
        <p:nvSpPr>
          <p:cNvPr id="3" name="Tekst — symbol zastępczy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a:t>Kliknij, aby edytować style wzorca tekstu</a:t>
            </a:r>
          </a:p>
        </p:txBody>
      </p:sp>
      <p:sp>
        <p:nvSpPr>
          <p:cNvPr id="5" name="Stopka — symbol zastępczy 3"/>
          <p:cNvSpPr>
            <a:spLocks noGrp="1"/>
          </p:cNvSpPr>
          <p:nvPr>
            <p:ph type="ftr" sz="quarter" idx="11"/>
          </p:nvPr>
        </p:nvSpPr>
        <p:spPr/>
        <p:txBody>
          <a:bodyPr rtlCol="0"/>
          <a:lstStyle/>
          <a:p>
            <a:pPr rtl="0"/>
            <a:endParaRPr lang="pl-PL" dirty="0"/>
          </a:p>
        </p:txBody>
      </p:sp>
      <p:sp>
        <p:nvSpPr>
          <p:cNvPr id="4" name="Data — symbol zastępczy 4"/>
          <p:cNvSpPr>
            <a:spLocks noGrp="1"/>
          </p:cNvSpPr>
          <p:nvPr>
            <p:ph type="dt" sz="half" idx="10"/>
          </p:nvPr>
        </p:nvSpPr>
        <p:spPr/>
        <p:txBody>
          <a:bodyPr rtlCol="0"/>
          <a:lstStyle/>
          <a:p>
            <a:pPr rtl="0"/>
            <a:fld id="{3A4B620D-F535-4892-B7C6-4A46DB542E05}" type="datetime1">
              <a:rPr lang="pl-PL" smtClean="0"/>
              <a:t>06.01.2023</a:t>
            </a:fld>
            <a:endParaRPr lang="pl-PL" dirty="0"/>
          </a:p>
        </p:txBody>
      </p:sp>
      <p:sp>
        <p:nvSpPr>
          <p:cNvPr id="6" name="Numer slajdu — symbol zastępczy 5"/>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4" y="533400"/>
            <a:ext cx="9601200" cy="1143000"/>
          </a:xfrm>
        </p:spPr>
        <p:txBody>
          <a:bodyPr rtlCol="0"/>
          <a:lstStyle/>
          <a:p>
            <a:pPr rtl="0"/>
            <a:r>
              <a:rPr lang="pl-PL"/>
              <a:t>Kliknij, aby edytować styl</a:t>
            </a:r>
            <a:endParaRPr lang="pl-PL" dirty="0"/>
          </a:p>
        </p:txBody>
      </p:sp>
      <p:sp>
        <p:nvSpPr>
          <p:cNvPr id="3" name="Zawartość — symbol zastępczy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Zawartość — symbol zastępczy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6" name="Stopka — symbol zastępczy 4"/>
          <p:cNvSpPr>
            <a:spLocks noGrp="1"/>
          </p:cNvSpPr>
          <p:nvPr>
            <p:ph type="ftr" sz="quarter" idx="11"/>
          </p:nvPr>
        </p:nvSpPr>
        <p:spPr/>
        <p:txBody>
          <a:bodyPr rtlCol="0"/>
          <a:lstStyle/>
          <a:p>
            <a:pPr rtl="0"/>
            <a:endParaRPr lang="pl-PL" dirty="0"/>
          </a:p>
        </p:txBody>
      </p:sp>
      <p:sp>
        <p:nvSpPr>
          <p:cNvPr id="5" name="Data — symbol zastępczy 5"/>
          <p:cNvSpPr>
            <a:spLocks noGrp="1"/>
          </p:cNvSpPr>
          <p:nvPr>
            <p:ph type="dt" sz="half" idx="10"/>
          </p:nvPr>
        </p:nvSpPr>
        <p:spPr/>
        <p:txBody>
          <a:bodyPr rtlCol="0"/>
          <a:lstStyle/>
          <a:p>
            <a:pPr rtl="0"/>
            <a:fld id="{92E7D48D-3D01-47A3-819D-CD20F83C98D8}" type="datetime1">
              <a:rPr lang="pl-PL" smtClean="0"/>
              <a:t>06.01.2023</a:t>
            </a:fld>
            <a:endParaRPr lang="pl-PL" dirty="0"/>
          </a:p>
        </p:txBody>
      </p:sp>
      <p:sp>
        <p:nvSpPr>
          <p:cNvPr id="7" name="Numer slajdu — symbol zastępczy 6"/>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4" y="533400"/>
            <a:ext cx="9601200" cy="1143000"/>
          </a:xfrm>
        </p:spPr>
        <p:txBody>
          <a:bodyPr rtlCol="0"/>
          <a:lstStyle>
            <a:lvl1pPr>
              <a:defRPr/>
            </a:lvl1pPr>
          </a:lstStyle>
          <a:p>
            <a:pPr rtl="0"/>
            <a:r>
              <a:rPr lang="pl-PL"/>
              <a:t>Kliknij, aby edytować styl</a:t>
            </a:r>
            <a:endParaRPr lang="pl-PL" dirty="0"/>
          </a:p>
        </p:txBody>
      </p:sp>
      <p:sp>
        <p:nvSpPr>
          <p:cNvPr id="3" name="Tekst — symbol zastępczy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4" name="Zawartość — symbol zastępczy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Tekst — symbol zastępczy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a:t>Kliknij, aby edytować style wzorca tekstu</a:t>
            </a:r>
          </a:p>
        </p:txBody>
      </p:sp>
      <p:sp>
        <p:nvSpPr>
          <p:cNvPr id="6" name="Zawartość — symbol zastępczy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8" name="Stopka — symbol zastępczy 6"/>
          <p:cNvSpPr>
            <a:spLocks noGrp="1"/>
          </p:cNvSpPr>
          <p:nvPr>
            <p:ph type="ftr" sz="quarter" idx="11"/>
          </p:nvPr>
        </p:nvSpPr>
        <p:spPr/>
        <p:txBody>
          <a:bodyPr rtlCol="0"/>
          <a:lstStyle/>
          <a:p>
            <a:pPr rtl="0"/>
            <a:endParaRPr lang="pl-PL" dirty="0"/>
          </a:p>
        </p:txBody>
      </p:sp>
      <p:sp>
        <p:nvSpPr>
          <p:cNvPr id="7" name="Data — symbol zastępczy 7"/>
          <p:cNvSpPr>
            <a:spLocks noGrp="1"/>
          </p:cNvSpPr>
          <p:nvPr>
            <p:ph type="dt" sz="half" idx="10"/>
          </p:nvPr>
        </p:nvSpPr>
        <p:spPr/>
        <p:txBody>
          <a:bodyPr rtlCol="0"/>
          <a:lstStyle/>
          <a:p>
            <a:pPr rtl="0"/>
            <a:fld id="{D44FC098-C51E-4210-A4F2-260AAD40FA17}" type="datetime1">
              <a:rPr lang="pl-PL" smtClean="0"/>
              <a:t>06.01.2023</a:t>
            </a:fld>
            <a:endParaRPr lang="pl-PL" dirty="0"/>
          </a:p>
        </p:txBody>
      </p:sp>
      <p:sp>
        <p:nvSpPr>
          <p:cNvPr id="9" name="Numer slajdu — symbol zastępczy 8"/>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a:t>Kliknij, aby edytować styl</a:t>
            </a:r>
            <a:endParaRPr lang="pl-PL" dirty="0"/>
          </a:p>
        </p:txBody>
      </p:sp>
      <p:sp>
        <p:nvSpPr>
          <p:cNvPr id="4" name="Stopka — symbol zastępczy 2"/>
          <p:cNvSpPr>
            <a:spLocks noGrp="1"/>
          </p:cNvSpPr>
          <p:nvPr>
            <p:ph type="ftr" sz="quarter" idx="11"/>
          </p:nvPr>
        </p:nvSpPr>
        <p:spPr/>
        <p:txBody>
          <a:bodyPr rtlCol="0"/>
          <a:lstStyle/>
          <a:p>
            <a:pPr rtl="0"/>
            <a:endParaRPr lang="pl-PL" dirty="0"/>
          </a:p>
        </p:txBody>
      </p:sp>
      <p:sp>
        <p:nvSpPr>
          <p:cNvPr id="3" name="Data — symbol zastępczy 3"/>
          <p:cNvSpPr>
            <a:spLocks noGrp="1"/>
          </p:cNvSpPr>
          <p:nvPr>
            <p:ph type="dt" sz="half" idx="10"/>
          </p:nvPr>
        </p:nvSpPr>
        <p:spPr/>
        <p:txBody>
          <a:bodyPr rtlCol="0"/>
          <a:lstStyle/>
          <a:p>
            <a:pPr rtl="0"/>
            <a:fld id="{1B26DD8C-B1F2-44AB-803C-3ECC855ACF0B}" type="datetime1">
              <a:rPr lang="pl-PL" smtClean="0"/>
              <a:t>06.01.2023</a:t>
            </a:fld>
            <a:endParaRPr lang="pl-PL" dirty="0"/>
          </a:p>
        </p:txBody>
      </p:sp>
      <p:sp>
        <p:nvSpPr>
          <p:cNvPr id="5" name="Numer slajdu — symbol zastępczy 4"/>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topka — symbol zastępczy 1"/>
          <p:cNvSpPr>
            <a:spLocks noGrp="1"/>
          </p:cNvSpPr>
          <p:nvPr>
            <p:ph type="ftr" sz="quarter" idx="11"/>
          </p:nvPr>
        </p:nvSpPr>
        <p:spPr/>
        <p:txBody>
          <a:bodyPr rtlCol="0"/>
          <a:lstStyle/>
          <a:p>
            <a:pPr rtl="0"/>
            <a:endParaRPr lang="pl-PL" dirty="0"/>
          </a:p>
        </p:txBody>
      </p:sp>
      <p:sp>
        <p:nvSpPr>
          <p:cNvPr id="2" name="Data — symbol zastępczy 2"/>
          <p:cNvSpPr>
            <a:spLocks noGrp="1"/>
          </p:cNvSpPr>
          <p:nvPr>
            <p:ph type="dt" sz="half" idx="10"/>
          </p:nvPr>
        </p:nvSpPr>
        <p:spPr/>
        <p:txBody>
          <a:bodyPr rtlCol="0"/>
          <a:lstStyle/>
          <a:p>
            <a:pPr rtl="0"/>
            <a:fld id="{8CDAC313-CCC1-4762-9451-3FB895B0BA1F}" type="datetime1">
              <a:rPr lang="pl-PL" smtClean="0"/>
              <a:t>06.01.2023</a:t>
            </a:fld>
            <a:endParaRPr lang="pl-PL" dirty="0"/>
          </a:p>
        </p:txBody>
      </p:sp>
      <p:sp>
        <p:nvSpPr>
          <p:cNvPr id="4" name="Numer slajdu — symbol zastępczy 3"/>
          <p:cNvSpPr>
            <a:spLocks noGrp="1"/>
          </p:cNvSpPr>
          <p:nvPr>
            <p:ph type="sldNum" sz="quarter" idx="12"/>
          </p:nvPr>
        </p:nvSpPr>
        <p:spPr/>
        <p:txBody>
          <a:bodyPr rtlCol="0"/>
          <a:lstStyle/>
          <a:p>
            <a:pPr rtl="0"/>
            <a:fld id="{E5137D0E-4A4F-4307-8994-C1891D747D59}" type="slidenum">
              <a:rPr lang="pl-PL" smtClean="0"/>
              <a:t>‹#›</a:t>
            </a:fld>
            <a:endParaRPr lang="pl-PL"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pl-PL"/>
              <a:t>Kliknij, aby edytować styl</a:t>
            </a:r>
            <a:endParaRPr lang="pl-PL" dirty="0"/>
          </a:p>
        </p:txBody>
      </p:sp>
      <p:sp>
        <p:nvSpPr>
          <p:cNvPr id="4" name="Tekst — symbol zastępczy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
        <p:nvSpPr>
          <p:cNvPr id="3" name="Zawartość — symbol zastępczy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pl-PL"/>
              <a:t>Kliknij, aby edytować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9" name="Stopka — symbol zastępczy 4"/>
          <p:cNvSpPr>
            <a:spLocks noGrp="1"/>
          </p:cNvSpPr>
          <p:nvPr>
            <p:ph type="ftr" sz="quarter" idx="11"/>
          </p:nvPr>
        </p:nvSpPr>
        <p:spPr/>
        <p:txBody>
          <a:bodyPr rtlCol="0"/>
          <a:lstStyle/>
          <a:p>
            <a:pPr rtl="0"/>
            <a:endParaRPr lang="pl-PL" dirty="0"/>
          </a:p>
        </p:txBody>
      </p:sp>
      <p:sp>
        <p:nvSpPr>
          <p:cNvPr id="8" name="Data — symbol zastępczy 5"/>
          <p:cNvSpPr>
            <a:spLocks noGrp="1"/>
          </p:cNvSpPr>
          <p:nvPr>
            <p:ph type="dt" sz="half" idx="10"/>
          </p:nvPr>
        </p:nvSpPr>
        <p:spPr/>
        <p:txBody>
          <a:bodyPr rtlCol="0"/>
          <a:lstStyle/>
          <a:p>
            <a:pPr rtl="0"/>
            <a:fld id="{FB61746A-8ADD-4C7E-A290-689322F0FDE7}" type="datetime1">
              <a:rPr lang="pl-PL" smtClean="0"/>
              <a:t>06.01.2023</a:t>
            </a:fld>
            <a:endParaRPr lang="pl-PL" dirty="0"/>
          </a:p>
        </p:txBody>
      </p:sp>
      <p:sp>
        <p:nvSpPr>
          <p:cNvPr id="10" name="Numer slajdu — symbol zastępczy 6"/>
          <p:cNvSpPr>
            <a:spLocks noGrp="1"/>
          </p:cNvSpPr>
          <p:nvPr>
            <p:ph type="sldNum" sz="quarter" idx="12"/>
          </p:nvPr>
        </p:nvSpPr>
        <p:spPr/>
        <p:txBody>
          <a:bodyPr rtlCol="0"/>
          <a:lstStyle/>
          <a:p>
            <a:pPr rtl="0"/>
            <a:fld id="{E5137D0E-4A4F-4307-8994-C1891D747D59}" type="slidenum">
              <a:rPr lang="pl-PL" smtClean="0"/>
              <a:pPr/>
              <a:t>‹#›</a:t>
            </a:fld>
            <a:endParaRPr lang="pl-PL"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pl-PL"/>
              <a:t>Kliknij, aby edytować styl</a:t>
            </a:r>
            <a:endParaRPr lang="pl-PL" dirty="0"/>
          </a:p>
        </p:txBody>
      </p:sp>
      <p:sp>
        <p:nvSpPr>
          <p:cNvPr id="4" name="Tekst — symbol zastępczy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a:t>Kliknij, aby edytować style wzorca tekstu</a:t>
            </a:r>
          </a:p>
        </p:txBody>
      </p:sp>
      <p:sp>
        <p:nvSpPr>
          <p:cNvPr id="3" name="Obraz — symbol zastępczy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dirty="0"/>
              <a:t>Kliknij ikonę, aby dodać obraz</a:t>
            </a:r>
          </a:p>
        </p:txBody>
      </p:sp>
      <p:pic>
        <p:nvPicPr>
          <p:cNvPr id="9" name="Obraz 4" descr="Pusty symbol zastępczy pozwalający dodać obraz. Kliknij symbol zastępczy i wybierz obraz, który chcesz doda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pl-PL" dirty="0"/>
              <a:t>Kliknij, aby edytować styl wzorca tytułu</a:t>
            </a:r>
          </a:p>
        </p:txBody>
      </p:sp>
      <p:sp>
        <p:nvSpPr>
          <p:cNvPr id="3" name="Tekst — symbol zastępczy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a:p>
            <a:pPr lvl="5" rtl="0"/>
            <a:r>
              <a:rPr lang="pl-PL" dirty="0"/>
              <a:t>Szósty poziom</a:t>
            </a:r>
          </a:p>
          <a:p>
            <a:pPr lvl="6" rtl="0"/>
            <a:r>
              <a:rPr lang="pl-PL" dirty="0"/>
              <a:t>Siódmy poziom</a:t>
            </a:r>
          </a:p>
          <a:p>
            <a:pPr lvl="7" rtl="0"/>
            <a:r>
              <a:rPr lang="pl-PL" dirty="0"/>
              <a:t>Ósmy poziom</a:t>
            </a:r>
          </a:p>
          <a:p>
            <a:pPr lvl="8" rtl="0"/>
            <a:r>
              <a:rPr lang="pl-PL" dirty="0"/>
              <a:t>Dziewiąty poziom</a:t>
            </a:r>
          </a:p>
        </p:txBody>
      </p:sp>
      <p:sp>
        <p:nvSpPr>
          <p:cNvPr id="5" name="Stopka — symbol zastępczy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pPr rtl="0"/>
            <a:endParaRPr lang="pl-PL" dirty="0"/>
          </a:p>
        </p:txBody>
      </p:sp>
      <p:sp>
        <p:nvSpPr>
          <p:cNvPr id="4" name="Data — symbol zastępczy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pPr rtl="0"/>
            <a:fld id="{E741C5F7-D0ED-4536-849E-3FC5144BF7CC}" type="datetime1">
              <a:rPr lang="pl-PL" smtClean="0"/>
              <a:t>06.01.2023</a:t>
            </a:fld>
            <a:endParaRPr lang="pl-PL" dirty="0"/>
          </a:p>
        </p:txBody>
      </p:sp>
      <p:sp>
        <p:nvSpPr>
          <p:cNvPr id="6" name="Numer slajdu — symbol zastępczy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pl-PL" smtClean="0"/>
              <a:pPr/>
              <a:t>‹#›</a:t>
            </a:fld>
            <a:endParaRPr lang="pl-PL"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49796" y="1371600"/>
            <a:ext cx="11449271" cy="3505200"/>
          </a:xfrm>
        </p:spPr>
        <p:txBody>
          <a:bodyPr rtlCol="0"/>
          <a:lstStyle/>
          <a:p>
            <a:pPr rtl="0"/>
            <a:r>
              <a:rPr lang="pl-PL" sz="4400" dirty="0"/>
              <a:t>Podziały terytorialne państwa. </a:t>
            </a:r>
            <a:br>
              <a:rPr lang="pl-PL" sz="4400" dirty="0"/>
            </a:br>
            <a:r>
              <a:rPr lang="pl-PL" sz="4400" dirty="0"/>
              <a:t>Rodzaje jednostek samorządu terytorialnego i jednostki pomocnicze.</a:t>
            </a:r>
            <a:br>
              <a:rPr lang="pl-PL" sz="4400" dirty="0"/>
            </a:br>
            <a:r>
              <a:rPr lang="pl-PL" sz="4400" dirty="0"/>
              <a:t>Organy wyższego stopnia.</a:t>
            </a:r>
          </a:p>
        </p:txBody>
      </p:sp>
      <p:sp>
        <p:nvSpPr>
          <p:cNvPr id="3" name="Podtytuł 2"/>
          <p:cNvSpPr>
            <a:spLocks noGrp="1"/>
          </p:cNvSpPr>
          <p:nvPr>
            <p:ph type="subTitle" idx="1"/>
          </p:nvPr>
        </p:nvSpPr>
        <p:spPr>
          <a:xfrm>
            <a:off x="549796" y="4953000"/>
            <a:ext cx="8229600" cy="1066800"/>
          </a:xfrm>
        </p:spPr>
        <p:txBody>
          <a:bodyPr rtlCol="0">
            <a:normAutofit lnSpcReduction="10000"/>
          </a:bodyPr>
          <a:lstStyle/>
          <a:p>
            <a:r>
              <a:rPr lang="pl-PL" dirty="0">
                <a:solidFill>
                  <a:schemeClr val="tx1">
                    <a:lumMod val="50000"/>
                  </a:schemeClr>
                </a:solidFill>
              </a:rPr>
              <a:t>mgr Joanna Bigos</a:t>
            </a:r>
          </a:p>
          <a:p>
            <a:r>
              <a:rPr lang="pl-PL" dirty="0">
                <a:solidFill>
                  <a:schemeClr val="tx1">
                    <a:lumMod val="50000"/>
                  </a:schemeClr>
                </a:solidFill>
              </a:rPr>
              <a:t>Zakład Prawa Administracyjnego INA, </a:t>
            </a:r>
            <a:r>
              <a:rPr lang="pl-PL" dirty="0" err="1">
                <a:solidFill>
                  <a:schemeClr val="tx1">
                    <a:lumMod val="50000"/>
                  </a:schemeClr>
                </a:solidFill>
              </a:rPr>
              <a:t>WPAiE</a:t>
            </a:r>
            <a:r>
              <a:rPr lang="pl-PL" dirty="0">
                <a:solidFill>
                  <a:schemeClr val="tx1">
                    <a:lumMod val="50000"/>
                  </a:schemeClr>
                </a:solidFill>
              </a:rPr>
              <a:t> </a:t>
            </a:r>
            <a:r>
              <a:rPr lang="pl-PL" dirty="0" err="1">
                <a:solidFill>
                  <a:schemeClr val="tx1">
                    <a:lumMod val="50000"/>
                  </a:schemeClr>
                </a:solidFill>
              </a:rPr>
              <a:t>UWr</a:t>
            </a:r>
            <a:endParaRPr lang="pl-PL" dirty="0">
              <a:solidFill>
                <a:schemeClr val="tx1">
                  <a:lumMod val="50000"/>
                </a:schemeClr>
              </a:solidFill>
            </a:endParaRPr>
          </a:p>
          <a:p>
            <a:r>
              <a:rPr lang="pl-PL" dirty="0">
                <a:solidFill>
                  <a:schemeClr val="tx1">
                    <a:lumMod val="50000"/>
                  </a:schemeClr>
                </a:solidFill>
              </a:rPr>
              <a:t>semestr zimowy 2022/2023</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PODZIAŁ ZASADNICZY</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05780" y="1757536"/>
            <a:ext cx="11377264" cy="3255640"/>
          </a:xfrm>
        </p:spPr>
        <p:txBody>
          <a:bodyPr>
            <a:normAutofit/>
          </a:bodyPr>
          <a:lstStyle/>
          <a:p>
            <a:pPr marL="0" indent="0" algn="just">
              <a:buNone/>
            </a:pPr>
            <a:r>
              <a:rPr lang="pl-PL" sz="2300" dirty="0"/>
              <a:t>Z dniem 1 stycznia 1999 roku weszła w życie ustawa z dnia 24 lipca 1998 r. </a:t>
            </a:r>
            <a:br>
              <a:rPr lang="pl-PL" sz="2300" dirty="0"/>
            </a:br>
            <a:r>
              <a:rPr lang="pl-PL" sz="2300" dirty="0"/>
              <a:t>o wprowadzeniu zasadniczego trójstopniowego podziału terytorialnego państwa. </a:t>
            </a:r>
          </a:p>
          <a:p>
            <a:pPr marL="0" indent="0" algn="just">
              <a:buNone/>
            </a:pPr>
            <a:r>
              <a:rPr lang="pl-PL" sz="2300" dirty="0"/>
              <a:t>Przepisami tejże ustawy wprowadzono GMINY, POWIATY i WOJEWÓDZTWA jako jednostki zasadniczego trójstopniowego podziału terytorialnego państwa.</a:t>
            </a:r>
          </a:p>
          <a:p>
            <a:pPr marL="0" indent="0" algn="just">
              <a:buNone/>
            </a:pPr>
            <a:r>
              <a:rPr lang="pl-PL" sz="2300" dirty="0"/>
              <a:t>W treści ustawy wskazano utworzone województwa oraz załączono wykaz gmin wchodzących w dniu 1 stycznia 1999 r. w skład województw. W przepisach określono także siedziby wojewodów i sejmików województw, a także nazwy urzędu wojewody.</a:t>
            </a:r>
          </a:p>
        </p:txBody>
      </p:sp>
    </p:spTree>
    <p:extLst>
      <p:ext uri="{BB962C8B-B14F-4D97-AF65-F5344CB8AC3E}">
        <p14:creationId xmlns:p14="http://schemas.microsoft.com/office/powerpoint/2010/main" val="309576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3812" y="188640"/>
            <a:ext cx="9601200" cy="663352"/>
          </a:xfrm>
        </p:spPr>
        <p:txBody>
          <a:bodyPr rtlCol="0">
            <a:normAutofit/>
          </a:bodyPr>
          <a:lstStyle/>
          <a:p>
            <a:pPr algn="ctr" rtl="0"/>
            <a:r>
              <a:rPr lang="pl-PL" dirty="0"/>
              <a:t>GMINA</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585800" y="1196752"/>
            <a:ext cx="11017224" cy="3888432"/>
          </a:xfrm>
        </p:spPr>
        <p:txBody>
          <a:bodyPr>
            <a:noAutofit/>
          </a:bodyPr>
          <a:lstStyle/>
          <a:p>
            <a:pPr marL="0" indent="0" algn="just">
              <a:buNone/>
            </a:pPr>
            <a:r>
              <a:rPr lang="pl-PL" sz="2500" dirty="0"/>
              <a:t>TWORZENIE, ŁĄCZENIE, DZIELENIE I ZNOSZENIE GMIN</a:t>
            </a:r>
          </a:p>
          <a:p>
            <a:pPr marL="0" indent="0" algn="just">
              <a:buNone/>
            </a:pPr>
            <a:r>
              <a:rPr lang="pl-PL" sz="2500" dirty="0"/>
              <a:t>Tworzenie, łączenie, dzielenie i znoszenie gmin oraz ustalenie ich granic </a:t>
            </a:r>
            <a:br>
              <a:rPr lang="pl-PL" sz="2500" dirty="0"/>
            </a:br>
            <a:r>
              <a:rPr lang="pl-PL" sz="2500" dirty="0"/>
              <a:t>a także ustalenie i zmiana nazw gmin oraz siedzib ich władz następuje </a:t>
            </a:r>
            <a:br>
              <a:rPr lang="pl-PL" sz="2500" dirty="0"/>
            </a:br>
            <a:r>
              <a:rPr lang="pl-PL" sz="2500" dirty="0"/>
              <a:t>w drodze rozporządzenia Rady Ministrów, które może być wydane również na wniosek zainteresowanej rady gminy. </a:t>
            </a:r>
          </a:p>
          <a:p>
            <a:pPr marL="0" indent="0" algn="just">
              <a:buNone/>
            </a:pPr>
            <a:r>
              <a:rPr lang="pl-PL" sz="2500" dirty="0"/>
              <a:t>Ustalenie i zmiana granic gmin dokonywane są w sposób zapewniający gminie terytorium możliwie jednorodne ze względu na układ osadniczy </a:t>
            </a:r>
            <a:br>
              <a:rPr lang="pl-PL" sz="2500" dirty="0"/>
            </a:br>
            <a:r>
              <a:rPr lang="pl-PL" sz="2500" dirty="0"/>
              <a:t>i przestrzenny, uwzględniający więzi społeczne, gospodarcze i kulturowe oraz zapewniający zdolność wykonywania zadań publicznych.</a:t>
            </a:r>
          </a:p>
        </p:txBody>
      </p:sp>
    </p:spTree>
    <p:extLst>
      <p:ext uri="{BB962C8B-B14F-4D97-AF65-F5344CB8AC3E}">
        <p14:creationId xmlns:p14="http://schemas.microsoft.com/office/powerpoint/2010/main" val="191992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3812" y="392561"/>
            <a:ext cx="9601200" cy="663352"/>
          </a:xfrm>
        </p:spPr>
        <p:txBody>
          <a:bodyPr rtlCol="0">
            <a:normAutofit/>
          </a:bodyPr>
          <a:lstStyle/>
          <a:p>
            <a:pPr algn="ctr" rtl="0"/>
            <a:r>
              <a:rPr lang="pl-PL" dirty="0"/>
              <a:t>GMINA</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055913"/>
            <a:ext cx="11017224" cy="5397423"/>
          </a:xfrm>
        </p:spPr>
        <p:txBody>
          <a:bodyPr>
            <a:normAutofit fontScale="92500" lnSpcReduction="20000"/>
          </a:bodyPr>
          <a:lstStyle/>
          <a:p>
            <a:pPr marL="0" indent="0" algn="just">
              <a:buNone/>
            </a:pPr>
            <a:r>
              <a:rPr lang="pl-PL" dirty="0"/>
              <a:t>art. 4a </a:t>
            </a:r>
            <a:r>
              <a:rPr lang="pl-PL" dirty="0" err="1"/>
              <a:t>u.s.g</a:t>
            </a:r>
            <a:r>
              <a:rPr lang="pl-PL" dirty="0"/>
              <a:t>.</a:t>
            </a:r>
          </a:p>
          <a:p>
            <a:pPr marL="0" indent="0" algn="just">
              <a:buNone/>
            </a:pPr>
            <a:r>
              <a:rPr lang="pl-PL" dirty="0"/>
              <a:t>1. Wydanie rozporządzenia, o którym mowa w art. 4 ust. 1, wymaga zasięgnięcia przez ministra właściwego do spraw administracji publicznej opinii zainteresowanych rad gmin, poprzedzonych przeprowadzeniem przez te rady konsultacji z mieszkańcami, a w przypadku zmian granic gmin naruszających granice powiatów lub województw - dodatkowo opinii odpowiednich rad powiatów lub sejmików województw, z zastrzeżeniem ust. 2.</a:t>
            </a:r>
          </a:p>
          <a:p>
            <a:pPr marL="0" indent="0" algn="just">
              <a:buNone/>
            </a:pPr>
            <a:r>
              <a:rPr lang="pl-PL" dirty="0"/>
              <a:t>2. Konsultacje z mieszkańcami w sprawach zmiany granic gmin lub granic miasta polegającej na wyłączeniu obszaru lub części obszaru jednostki pomocniczej gminy i jego włączeniu do sąsiedniej jednostki pomocniczej tej gminy lub do sąsiedniej gminy mogą zostać ograniczone do:</a:t>
            </a:r>
          </a:p>
          <a:p>
            <a:pPr marL="457200" indent="-457200" algn="just">
              <a:buAutoNum type="arabicParenR"/>
            </a:pPr>
            <a:r>
              <a:rPr lang="pl-PL" dirty="0"/>
              <a:t>mieszkańców jednostki pomocniczej gminy objętych zmianą - przez odpowiednie rady gmin;</a:t>
            </a:r>
          </a:p>
          <a:p>
            <a:pPr marL="457200" indent="-457200" algn="just">
              <a:buAutoNum type="arabicParenR"/>
            </a:pPr>
            <a:r>
              <a:rPr lang="pl-PL" dirty="0"/>
              <a:t> mieszkańców gmin objętych zmianą naruszającą granice powiatów lub województw - przez odpowiednie rady powiatów lub sejmiki województw.</a:t>
            </a:r>
          </a:p>
          <a:p>
            <a:pPr marL="0" indent="0" algn="just">
              <a:buNone/>
            </a:pPr>
            <a:r>
              <a:rPr lang="pl-PL" dirty="0"/>
              <a:t>3. W przypadku niewyrażenia opinii, o której mowa w ust. 1, w terminie 3 miesięcy od dnia otrzymania wystąpienia o opinię, wymóg zasięgnięcia opinii uznaje się za spełniony.</a:t>
            </a:r>
          </a:p>
          <a:p>
            <a:pPr marL="0" indent="0" algn="just">
              <a:buNone/>
            </a:pPr>
            <a:r>
              <a:rPr lang="pl-PL" dirty="0"/>
              <a:t>4. W przypadku przeprowadzenia referendum lokalnego w sprawie utworzenia, połączenia, podziału i zniesienia gminy oraz ustalenia granic gminy, o którym mowa w art. 4c, konsultacji </a:t>
            </a:r>
            <a:br>
              <a:rPr lang="pl-PL" dirty="0"/>
            </a:br>
            <a:r>
              <a:rPr lang="pl-PL" dirty="0"/>
              <a:t>z mieszkańcami, o których mowa w ust. 1 i 2, nie przeprowadza się.</a:t>
            </a:r>
            <a:endParaRPr lang="pl-PL" sz="2500" dirty="0"/>
          </a:p>
        </p:txBody>
      </p:sp>
    </p:spTree>
    <p:extLst>
      <p:ext uri="{BB962C8B-B14F-4D97-AF65-F5344CB8AC3E}">
        <p14:creationId xmlns:p14="http://schemas.microsoft.com/office/powerpoint/2010/main" val="75940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3812" y="392561"/>
            <a:ext cx="9601200" cy="663352"/>
          </a:xfrm>
        </p:spPr>
        <p:txBody>
          <a:bodyPr rtlCol="0">
            <a:normAutofit/>
          </a:bodyPr>
          <a:lstStyle/>
          <a:p>
            <a:pPr algn="ctr" rtl="0"/>
            <a:r>
              <a:rPr lang="pl-PL" dirty="0"/>
              <a:t>GMINA</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055913"/>
            <a:ext cx="11017224" cy="5397423"/>
          </a:xfrm>
        </p:spPr>
        <p:txBody>
          <a:bodyPr>
            <a:normAutofit fontScale="92500"/>
          </a:bodyPr>
          <a:lstStyle/>
          <a:p>
            <a:pPr marL="0" indent="0" algn="just">
              <a:buNone/>
            </a:pPr>
            <a:r>
              <a:rPr lang="pl-PL" dirty="0"/>
              <a:t>art. 4b </a:t>
            </a:r>
            <a:r>
              <a:rPr lang="pl-PL" dirty="0" err="1"/>
              <a:t>u.s.g</a:t>
            </a:r>
            <a:r>
              <a:rPr lang="pl-PL" dirty="0"/>
              <a:t>.</a:t>
            </a:r>
          </a:p>
          <a:p>
            <a:pPr marL="457200" indent="-457200" algn="just">
              <a:buAutoNum type="arabicPeriod"/>
            </a:pPr>
            <a:r>
              <a:rPr lang="pl-PL" dirty="0"/>
              <a:t>Wydanie rozporządzenia, o którym mowa w art. 4 ust. 1, na wniosek rady gminy wymaga:</a:t>
            </a:r>
          </a:p>
          <a:p>
            <a:pPr marL="457200" indent="-457200" algn="just">
              <a:buAutoNum type="arabicParenR"/>
            </a:pPr>
            <a:r>
              <a:rPr lang="pl-PL" dirty="0"/>
              <a:t>wniosku rady gminy poprzedzonego przeprowadzeniem przez tę radę konsultacji </a:t>
            </a:r>
            <a:br>
              <a:rPr lang="pl-PL" dirty="0"/>
            </a:br>
            <a:r>
              <a:rPr lang="pl-PL" dirty="0"/>
              <a:t>z mieszkańcami, wraz z uzasadnieniem oraz niezbędnymi dokumentami, mapami </a:t>
            </a:r>
            <a:br>
              <a:rPr lang="pl-PL" dirty="0"/>
            </a:br>
            <a:r>
              <a:rPr lang="pl-PL" dirty="0"/>
              <a:t>i informacjami potwierdzającymi zasadność wniosku;</a:t>
            </a:r>
          </a:p>
          <a:p>
            <a:pPr marL="457200" indent="-457200" algn="just">
              <a:buAutoNum type="arabicParenR"/>
            </a:pPr>
            <a:r>
              <a:rPr lang="pl-PL" dirty="0"/>
              <a:t>opinii rad gmin objętych wnioskiem, poprzedzonych przeprowadzeniem przez te rady konsultacji z mieszkańcami, a w przypadku zmiany granic gminy naruszającej granice powiatów lub województw - opinii odpowiednich rad powiatów lub sejmików województw;</a:t>
            </a:r>
          </a:p>
          <a:p>
            <a:pPr marL="457200" indent="-457200" algn="just">
              <a:buAutoNum type="arabicParenR"/>
            </a:pPr>
            <a:r>
              <a:rPr lang="pl-PL" dirty="0"/>
              <a:t>opinii wojewody właściwego dla gminy lub gmin objętych wnioskiem.</a:t>
            </a:r>
          </a:p>
          <a:p>
            <a:pPr marL="0" indent="0" algn="just">
              <a:buNone/>
            </a:pPr>
            <a:r>
              <a:rPr lang="pl-PL" dirty="0"/>
              <a:t>2. Do wniosku i opinii, o których mowa w ust. 1, przepisy art. 4a ust. 2 i 3 stosuje się odpowiednio.</a:t>
            </a:r>
          </a:p>
          <a:p>
            <a:pPr marL="0" indent="0" algn="just">
              <a:buNone/>
            </a:pPr>
            <a:r>
              <a:rPr lang="pl-PL" dirty="0"/>
              <a:t>3. Rada gminy występuje z wnioskiem, o którym mowa w ust. 1, do ministra właściwego do spraw administracji publicznej za pośrednictwem wojewody, w terminie do dnia 31 marca.</a:t>
            </a:r>
          </a:p>
          <a:p>
            <a:pPr marL="0" indent="0" algn="just">
              <a:buNone/>
            </a:pPr>
            <a:r>
              <a:rPr lang="pl-PL" dirty="0"/>
              <a:t>4. Rada Ministrów określi, w drodze rozporządzenia, tryb postępowania przy składaniu wniosków, </a:t>
            </a:r>
            <a:br>
              <a:rPr lang="pl-PL" dirty="0"/>
            </a:br>
            <a:r>
              <a:rPr lang="pl-PL" dirty="0"/>
              <a:t>o których mowa w ust. 1, oraz dokumenty, które należy dołączyć do wniosku.</a:t>
            </a:r>
            <a:endParaRPr lang="pl-PL" sz="2500" dirty="0"/>
          </a:p>
        </p:txBody>
      </p:sp>
    </p:spTree>
    <p:extLst>
      <p:ext uri="{BB962C8B-B14F-4D97-AF65-F5344CB8AC3E}">
        <p14:creationId xmlns:p14="http://schemas.microsoft.com/office/powerpoint/2010/main" val="56282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GMINA</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055913"/>
            <a:ext cx="11017224" cy="5397423"/>
          </a:xfrm>
        </p:spPr>
        <p:txBody>
          <a:bodyPr>
            <a:normAutofit fontScale="77500" lnSpcReduction="20000"/>
          </a:bodyPr>
          <a:lstStyle/>
          <a:p>
            <a:pPr marL="0" indent="0" algn="just">
              <a:buNone/>
            </a:pPr>
            <a:r>
              <a:rPr lang="pl-PL" dirty="0"/>
              <a:t>art. 4c </a:t>
            </a:r>
            <a:r>
              <a:rPr lang="pl-PL" dirty="0" err="1"/>
              <a:t>u.s.g</a:t>
            </a:r>
            <a:r>
              <a:rPr lang="pl-PL" dirty="0"/>
              <a:t>.</a:t>
            </a:r>
          </a:p>
          <a:p>
            <a:pPr marL="457200" indent="-457200" algn="just">
              <a:buAutoNum type="arabicPeriod"/>
            </a:pPr>
            <a:r>
              <a:rPr lang="pl-PL" dirty="0"/>
              <a:t>W sprawie utworzenia, połączenia, podziału i zniesienia gminy oraz ustalenia granic gminy może być przeprowadzone referendum lokalne z inicjatywy mieszkańców.</a:t>
            </a:r>
          </a:p>
          <a:p>
            <a:pPr marL="457200" indent="-457200" algn="just">
              <a:buAutoNum type="arabicPeriod"/>
            </a:pPr>
            <a:r>
              <a:rPr lang="pl-PL" dirty="0"/>
              <a:t>Z inicjatywą przeprowadzenia referendum, o którym mowa w ust. 1, wystąpić może jedynie grupa co najmniej 15 obywateli, o której mowa w art. 11 ust. 1a ustawy z dnia 15 września 2000 r. o referendum lokalnym (Dz. U. z 2016 r. poz. 400, z 2017 r. poz. 850 oraz z 2018 r. poz. 1349 i 1579).</a:t>
            </a:r>
          </a:p>
          <a:p>
            <a:pPr marL="457200" indent="-457200" algn="just">
              <a:buAutoNum type="arabicPeriod"/>
            </a:pPr>
            <a:r>
              <a:rPr lang="pl-PL" dirty="0"/>
              <a:t>Referendum, o którym mowa w ust. 1, nie przeprowadza się, jeżeli z analizy przeprowadzonej przed referendum wynika, iż na skutek podziału lub ustalenia nowych granic gminy:</a:t>
            </a:r>
          </a:p>
          <a:p>
            <a:pPr marL="457200" indent="-457200" algn="just">
              <a:buAutoNum type="arabicParenR"/>
            </a:pPr>
            <a:r>
              <a:rPr lang="pl-PL" dirty="0"/>
              <a:t>dochody podatkowe na mieszkańca gminy w zmienionych granicach lub gminy utworzonej byłyby niższe od najniższych dochodów podatkowych na mieszkańca ustalonych dla poszczególnych gmin zgodnie z ustawą z dnia 13 listopada 2003 r. o dochodach jednostek samorządu terytorialnego (Dz. U. z 2018 r. poz. 1530, 2161, 2193 i 2245);</a:t>
            </a:r>
          </a:p>
          <a:p>
            <a:pPr marL="457200" indent="-457200" algn="just">
              <a:buAutoNum type="arabicParenR"/>
            </a:pPr>
            <a:r>
              <a:rPr lang="pl-PL" dirty="0"/>
              <a:t> gmina w zmienionych granicach lub gmina utworzona byłaby mniejsza od najmniejszej pod względem liczby mieszkańców gminy w Polsce według stanu na dzień 31 grudnia roku poprzedzającego ogłoszenie rozporządzenia, o którym mowa w art. 4.</a:t>
            </a:r>
          </a:p>
          <a:p>
            <a:pPr marL="0" indent="0" algn="just">
              <a:buNone/>
            </a:pPr>
            <a:r>
              <a:rPr lang="pl-PL" dirty="0"/>
              <a:t>4. Analizy, o której mowa w ust. 3, dokonuje właściwy wojewoda.</a:t>
            </a:r>
          </a:p>
          <a:p>
            <a:pPr marL="0" indent="0" algn="just">
              <a:buNone/>
            </a:pPr>
            <a:r>
              <a:rPr lang="pl-PL" dirty="0"/>
              <a:t>5. W przypadku przeprowadzania z inicjatywy mieszkańców referendum, o którym mowa w ust. 1, pytanie zawarte we wniosku, o którym mowa w art. 15 ust. 2 ustawy z dnia 15 września 2000 r. o referendum lokalnym, powinno określać szczegółowo proponowane zmiany w podziale terytorialnym państwa.</a:t>
            </a:r>
          </a:p>
          <a:p>
            <a:pPr marL="0" indent="0" algn="just">
              <a:buNone/>
            </a:pPr>
            <a:r>
              <a:rPr lang="pl-PL" dirty="0"/>
              <a:t>6. Wojewoda przekazuje ministrowi właściwemu do spraw administracji publicznej informację o publikacji </a:t>
            </a:r>
            <a:br>
              <a:rPr lang="pl-PL" dirty="0"/>
            </a:br>
            <a:r>
              <a:rPr lang="pl-PL" dirty="0"/>
              <a:t>w wojewódzkim dzienniku urzędowym protokołu wyniku referendum, o którym mowa w ust. 1.</a:t>
            </a:r>
            <a:endParaRPr lang="pl-PL" sz="2500" dirty="0"/>
          </a:p>
        </p:txBody>
      </p:sp>
    </p:spTree>
    <p:extLst>
      <p:ext uri="{BB962C8B-B14F-4D97-AF65-F5344CB8AC3E}">
        <p14:creationId xmlns:p14="http://schemas.microsoft.com/office/powerpoint/2010/main" val="60330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POWIAT</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055913"/>
            <a:ext cx="11017224" cy="5397423"/>
          </a:xfrm>
        </p:spPr>
        <p:txBody>
          <a:bodyPr>
            <a:normAutofit fontScale="92500" lnSpcReduction="20000"/>
          </a:bodyPr>
          <a:lstStyle/>
          <a:p>
            <a:pPr marL="0" indent="0" algn="just">
              <a:buNone/>
            </a:pPr>
            <a:r>
              <a:rPr lang="pl-PL" dirty="0"/>
              <a:t>TWORZENIE, ŁĄCZENIE, DZIELENIE I ZNOSZENIE POWIATÓW</a:t>
            </a:r>
          </a:p>
          <a:p>
            <a:pPr marL="0" indent="0" algn="just">
              <a:buNone/>
            </a:pPr>
            <a:r>
              <a:rPr lang="pl-PL" dirty="0"/>
              <a:t>Tworzenie, łączenie, dzielenie i znoszenie powiatów oraz ustalenie ich granic a także ustalenie </a:t>
            </a:r>
            <a:br>
              <a:rPr lang="pl-PL" dirty="0"/>
            </a:br>
            <a:r>
              <a:rPr lang="pl-PL" dirty="0"/>
              <a:t>i zmiana nazw powiatów oraz siedzib ich władz następuje w drodze rozporządzenia Rady Ministrów, które może być wydane również na wniosek zainteresowanej rady powiatu, rady miasta na prawach powiatu lub rady gminy.</a:t>
            </a:r>
          </a:p>
          <a:p>
            <a:pPr marL="0" indent="0" algn="just">
              <a:buNone/>
            </a:pPr>
            <a:r>
              <a:rPr lang="pl-PL" dirty="0"/>
              <a:t>Ustalenie granic powiatu następuje przez wskazanie gmin wchodzących w skład powiatu.</a:t>
            </a:r>
          </a:p>
          <a:p>
            <a:pPr marL="0" indent="0" algn="just">
              <a:buNone/>
            </a:pPr>
            <a:r>
              <a:rPr lang="pl-PL" dirty="0"/>
              <a:t>Zmiana granic powiatu dokonywana jest w sposób zapewniający powiatowi terytorium możliwie jednorodne ze względu na układ osadniczy i przestrzenny, uwzględniający więzi społeczne, gospodarcze i kulturowe oraz zapewniający zdolność wykonywania zadań publicznych.</a:t>
            </a:r>
          </a:p>
          <a:p>
            <a:pPr marL="0" indent="0" algn="just">
              <a:buNone/>
            </a:pPr>
            <a:r>
              <a:rPr lang="pl-PL" dirty="0"/>
              <a:t>Przez łączenie powiatów należy również rozumieć połączenie miasta na prawach powiatu </a:t>
            </a:r>
            <a:br>
              <a:rPr lang="pl-PL" dirty="0"/>
            </a:br>
            <a:r>
              <a:rPr lang="pl-PL" dirty="0"/>
              <a:t>z powiatem mającym siedzibę władz w tym mieście. Z dniem połączenia wygasają prawa powiatu posiadane dotychczas przez miasto. </a:t>
            </a:r>
          </a:p>
          <a:p>
            <a:pPr marL="0" indent="0" algn="just">
              <a:buNone/>
            </a:pPr>
            <a:r>
              <a:rPr lang="pl-PL" dirty="0"/>
              <a:t>Przez dzielenie powiatów należy również rozumieć wyłączenie jednej lub więcej gmin z terytorium powiatu z jednoczesnym: (1) włączeniem tej gminy lub gmin do innego powiatu, (2) utworzeniem powiatu z tych gmin albo z tych gmin i miasta na prawach powiatu; z dniem utworzenia powiatu wygasają prawa powiatu posiadane dotychczas przez miasto lub (3) przywróceniem statusu miasta na prawach powiatu miastu, które zostało połączone z powiatem mającym siedzibę władz w tym mieście.</a:t>
            </a:r>
            <a:endParaRPr lang="pl-PL" sz="2500" dirty="0"/>
          </a:p>
        </p:txBody>
      </p:sp>
    </p:spTree>
    <p:extLst>
      <p:ext uri="{BB962C8B-B14F-4D97-AF65-F5344CB8AC3E}">
        <p14:creationId xmlns:p14="http://schemas.microsoft.com/office/powerpoint/2010/main" val="105296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POWIAT</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055913"/>
            <a:ext cx="11017224" cy="5397423"/>
          </a:xfrm>
        </p:spPr>
        <p:txBody>
          <a:bodyPr>
            <a:normAutofit/>
          </a:bodyPr>
          <a:lstStyle/>
          <a:p>
            <a:pPr marL="0" indent="0" algn="just">
              <a:buNone/>
            </a:pPr>
            <a:r>
              <a:rPr lang="pl-PL" dirty="0"/>
              <a:t>art. 3a </a:t>
            </a:r>
            <a:r>
              <a:rPr lang="pl-PL" dirty="0" err="1"/>
              <a:t>u.s.p</a:t>
            </a:r>
            <a:r>
              <a:rPr lang="pl-PL" dirty="0"/>
              <a:t>.</a:t>
            </a:r>
          </a:p>
          <a:p>
            <a:pPr marL="457200" indent="-457200" algn="just">
              <a:buAutoNum type="arabicPeriod"/>
            </a:pPr>
            <a:r>
              <a:rPr lang="pl-PL" dirty="0"/>
              <a:t>Wydanie rozporządzenia, o którym mowa w art. 3 ust. 1, wymaga zasięgnięcia przez ministra właściwego do spraw administracji publicznej opinii zainteresowanych rad powiatów albo rady miasta na prawach powiatu i rady powiatu - poprzedzonych przeprowadzeniem przez te rady konsultacji z mieszkańcami, a w przypadku zmian granic powiatów naruszających granice województw - dodatkowo opinii odpowiednich sejmików województw. Minister właściwy do spraw administracji publicznej może wystąpić także </a:t>
            </a:r>
            <a:br>
              <a:rPr lang="pl-PL" dirty="0"/>
            </a:br>
            <a:r>
              <a:rPr lang="pl-PL" dirty="0"/>
              <a:t>o opinie zainteresowanych rad gmin; w t</a:t>
            </a:r>
          </a:p>
          <a:p>
            <a:pPr marL="0" indent="0" algn="just">
              <a:buNone/>
            </a:pPr>
            <a:r>
              <a:rPr lang="pl-PL" dirty="0"/>
              <a:t>2. Konsultacje z mieszkańcami dotyczące, naruszającej granice województw, zmiany granic powiatów albo powiatu i miasta na prawach powiatu w sprawach, o których mowa w art. 3 ust. 3 i 4 - jeżeli zmiana granic wynika z wyłączenia tylko jednej gminy lub miasta na prawach powiatu - mogą zostać ograniczone przez sejmiki województw do mieszkańców odpowiedniego powiatu lub miasta na prawach powiatu objętego zmianą.</a:t>
            </a:r>
          </a:p>
          <a:p>
            <a:pPr marL="0" indent="0" algn="just">
              <a:buNone/>
            </a:pPr>
            <a:r>
              <a:rPr lang="pl-PL" dirty="0"/>
              <a:t>3. W przypadku niewyrażenia opinii, o której mowa w ust. 1, w terminie 3 miesięcy od dnia otrzymania wystąpienia o opinię, wymóg zasięgnięcia opinii uznaje się za spełniony. W tym przypadku nie jest konieczne przeprowadzenie konsultacji z mieszkańcami gminy.</a:t>
            </a:r>
            <a:endParaRPr lang="pl-PL" sz="2500" dirty="0"/>
          </a:p>
        </p:txBody>
      </p:sp>
    </p:spTree>
    <p:extLst>
      <p:ext uri="{BB962C8B-B14F-4D97-AF65-F5344CB8AC3E}">
        <p14:creationId xmlns:p14="http://schemas.microsoft.com/office/powerpoint/2010/main" val="19221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POWIAT</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055913"/>
            <a:ext cx="11017224" cy="5397423"/>
          </a:xfrm>
        </p:spPr>
        <p:txBody>
          <a:bodyPr>
            <a:normAutofit fontScale="92500" lnSpcReduction="20000"/>
          </a:bodyPr>
          <a:lstStyle/>
          <a:p>
            <a:pPr marL="0" indent="0" algn="just">
              <a:buNone/>
            </a:pPr>
            <a:r>
              <a:rPr lang="pl-PL" dirty="0"/>
              <a:t>art. 3b </a:t>
            </a:r>
            <a:r>
              <a:rPr lang="pl-PL" dirty="0" err="1"/>
              <a:t>u.s.p</a:t>
            </a:r>
            <a:r>
              <a:rPr lang="pl-PL" dirty="0"/>
              <a:t>.</a:t>
            </a:r>
          </a:p>
          <a:p>
            <a:pPr marL="457200" indent="-457200" algn="just">
              <a:buAutoNum type="arabicPeriod"/>
            </a:pPr>
            <a:r>
              <a:rPr lang="pl-PL" dirty="0"/>
              <a:t>Wydanie rozporządzenia, o którym mowa w art. 3 ust. 1, na wniosek odpowiednio rady powiatu, rady miasta na prawach powiatu lub rady gminy wymaga:</a:t>
            </a:r>
          </a:p>
          <a:p>
            <a:pPr marL="457200" indent="-457200" algn="just">
              <a:buAutoNum type="arabicParenR"/>
            </a:pPr>
            <a:r>
              <a:rPr lang="pl-PL" dirty="0"/>
              <a:t>wniosku rady powiatu, rady miasta na prawach powiatu lub rady gminy poprzedzonego przeprowadzeniem przez tę radę konsultacji z mieszkańcami, wraz z uzasadnieniem oraz niezbędnymi dokumentami, mapami i informacjami potwierdzającymi zasadność wniosku;</a:t>
            </a:r>
          </a:p>
          <a:p>
            <a:pPr marL="0" indent="0" algn="just">
              <a:buNone/>
            </a:pPr>
            <a:r>
              <a:rPr lang="pl-PL" dirty="0"/>
              <a:t>2) opinii odpowiednio rad powiatów lub rady miasta na prawach powiatu objętych wnioskiem, poprzedzonych przeprowadzeniem przez te rady konsultacji z mieszkańcami, a w przypadku zmiany granic powiatu naruszającej granice województw - opinii sejmików województw;</a:t>
            </a:r>
          </a:p>
          <a:p>
            <a:pPr marL="0" indent="0" algn="just">
              <a:buNone/>
            </a:pPr>
            <a:r>
              <a:rPr lang="pl-PL" dirty="0"/>
              <a:t>3) opinii rad gmin, których dotyczy wniosek;</a:t>
            </a:r>
          </a:p>
          <a:p>
            <a:pPr marL="0" indent="0" algn="just">
              <a:buNone/>
            </a:pPr>
            <a:r>
              <a:rPr lang="pl-PL" dirty="0"/>
              <a:t>4) opinii wojewody właściwego dla powiatu lub miasta na prawach powiatu objętego wnioskiem.</a:t>
            </a:r>
          </a:p>
          <a:p>
            <a:pPr marL="0" indent="0" algn="just">
              <a:buNone/>
            </a:pPr>
            <a:r>
              <a:rPr lang="pl-PL" dirty="0"/>
              <a:t>2. Do wniosku i opinii, o których mowa w ust. 1, przepisy art. 3a ust. 2 i 3 stosuje się odpowiednio.</a:t>
            </a:r>
          </a:p>
          <a:p>
            <a:pPr marL="0" indent="0" algn="just">
              <a:buNone/>
            </a:pPr>
            <a:r>
              <a:rPr lang="pl-PL" dirty="0"/>
              <a:t>3. Rada powiatu, rada miasta na prawach powiatu lub rada gminy występuje z wnioskiem, o którym mowa w ust. 1, do ministra właściwego do spraw administracji publicznej za pośrednictwem wojewody, w terminie do dnia 31 marca.</a:t>
            </a:r>
          </a:p>
          <a:p>
            <a:pPr marL="0" indent="0" algn="just">
              <a:buNone/>
            </a:pPr>
            <a:r>
              <a:rPr lang="pl-PL" dirty="0"/>
              <a:t>4. Rada Ministrów określi, w drodze rozporządzenia, tryb postępowania przy składaniu wniosków, </a:t>
            </a:r>
            <a:br>
              <a:rPr lang="pl-PL" dirty="0"/>
            </a:br>
            <a:r>
              <a:rPr lang="pl-PL" dirty="0"/>
              <a:t>o których mowa w ust. 1, oraz dokumenty, które należy dołączyć do wniosku.</a:t>
            </a:r>
            <a:endParaRPr lang="pl-PL" sz="2500" dirty="0"/>
          </a:p>
        </p:txBody>
      </p:sp>
    </p:spTree>
    <p:extLst>
      <p:ext uri="{BB962C8B-B14F-4D97-AF65-F5344CB8AC3E}">
        <p14:creationId xmlns:p14="http://schemas.microsoft.com/office/powerpoint/2010/main" val="247842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WOJEWÓDZTWO</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055913"/>
            <a:ext cx="11017224" cy="5397423"/>
          </a:xfrm>
        </p:spPr>
        <p:txBody>
          <a:bodyPr>
            <a:normAutofit/>
          </a:bodyPr>
          <a:lstStyle/>
          <a:p>
            <a:pPr marL="0" indent="0" algn="just">
              <a:buNone/>
            </a:pPr>
            <a:r>
              <a:rPr lang="pl-PL" dirty="0"/>
              <a:t>art. 2 </a:t>
            </a:r>
            <a:r>
              <a:rPr lang="pl-PL" dirty="0" err="1"/>
              <a:t>u.w.z.t.p.t.p</a:t>
            </a:r>
            <a:r>
              <a:rPr lang="pl-PL" dirty="0"/>
              <a:t>.</a:t>
            </a:r>
          </a:p>
          <a:p>
            <a:pPr marL="457200" indent="-457200" algn="just">
              <a:buAutoNum type="arabicPeriod"/>
            </a:pPr>
            <a:r>
              <a:rPr lang="pl-PL" dirty="0"/>
              <a:t>Z dniem 1 stycznia 1999 r. tworzy się województwa:</a:t>
            </a:r>
          </a:p>
          <a:p>
            <a:pPr marL="457200" indent="-457200" algn="just">
              <a:buAutoNum type="arabicParenR"/>
            </a:pPr>
            <a:r>
              <a:rPr lang="pl-PL" dirty="0"/>
              <a:t>dolnośląskie, 2) kujawsko-pomorskie, 3) lubelskie, 4) lubuskie, </a:t>
            </a:r>
          </a:p>
          <a:p>
            <a:pPr marL="0" indent="0" algn="just">
              <a:buNone/>
            </a:pPr>
            <a:r>
              <a:rPr lang="pl-PL" dirty="0"/>
              <a:t>5) łódzkie, 6) małopolskie, 7) mazowieckie, 8) opolskie, </a:t>
            </a:r>
          </a:p>
          <a:p>
            <a:pPr marL="0" indent="0" algn="just">
              <a:buNone/>
            </a:pPr>
            <a:r>
              <a:rPr lang="pl-PL" dirty="0"/>
              <a:t>9) podkarpackie, 10) podlaskie, 11) pomorskie, 12) śląskie,</a:t>
            </a:r>
          </a:p>
          <a:p>
            <a:pPr marL="0" indent="0" algn="just">
              <a:buNone/>
            </a:pPr>
            <a:r>
              <a:rPr lang="pl-PL" dirty="0"/>
              <a:t>13) świętokrzyskie, 14) warmińsko-mazurskie,15) wielkopolskie, 16) zachodniopomorskie.</a:t>
            </a:r>
          </a:p>
          <a:p>
            <a:pPr marL="0" indent="0" algn="just">
              <a:buNone/>
            </a:pPr>
            <a:r>
              <a:rPr lang="pl-PL" dirty="0"/>
              <a:t>2. Wykaz gmin, wchodzących w dniu 1 stycznia 1999 r. w skład województw, określa załącznik do ustawy.</a:t>
            </a:r>
          </a:p>
          <a:p>
            <a:pPr marL="0" indent="0" algn="just">
              <a:buNone/>
            </a:pPr>
            <a:r>
              <a:rPr lang="pl-PL" dirty="0"/>
              <a:t>3. Prezes Rady Ministrów ogłasza, w drodze obwieszczenia, wykaz gmin i powiatów wchodzących w skład województw, uwzględniając nazwy i siedziby władz jednostek samorządu terytorialnego, aktualizując wykaz w przypadku dokonania zmian granic, nazw </a:t>
            </a:r>
            <a:br>
              <a:rPr lang="pl-PL" dirty="0"/>
            </a:br>
            <a:r>
              <a:rPr lang="pl-PL" dirty="0"/>
              <a:t>i siedzib władz lub utworzenia albo zniesienia jednostek.</a:t>
            </a:r>
            <a:endParaRPr lang="pl-PL" sz="2500" dirty="0"/>
          </a:p>
        </p:txBody>
      </p:sp>
    </p:spTree>
    <p:extLst>
      <p:ext uri="{BB962C8B-B14F-4D97-AF65-F5344CB8AC3E}">
        <p14:creationId xmlns:p14="http://schemas.microsoft.com/office/powerpoint/2010/main" val="43789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WOJEWÓDZTWO</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873832" y="1663687"/>
            <a:ext cx="10441160" cy="3530625"/>
          </a:xfrm>
        </p:spPr>
        <p:txBody>
          <a:bodyPr>
            <a:noAutofit/>
          </a:bodyPr>
          <a:lstStyle/>
          <a:p>
            <a:pPr marL="0" indent="0" algn="just">
              <a:buNone/>
            </a:pPr>
            <a:r>
              <a:rPr lang="pl-PL" sz="2500" dirty="0"/>
              <a:t>art. 5a </a:t>
            </a:r>
            <a:r>
              <a:rPr lang="pl-PL" sz="2500" dirty="0" err="1"/>
              <a:t>u.w.z.t.p.t.p</a:t>
            </a:r>
            <a:r>
              <a:rPr lang="pl-PL" sz="2500" dirty="0"/>
              <a:t>.</a:t>
            </a:r>
          </a:p>
          <a:p>
            <a:pPr marL="0" indent="0" algn="just">
              <a:buNone/>
            </a:pPr>
            <a:r>
              <a:rPr lang="pl-PL" sz="2500" dirty="0"/>
              <a:t>Rada Ministrów, w drodze rozporządzeń, dokonuje zmian granic województw związanych z tworzeniem, łączeniem, dzieleniem lub znoszeniem powiatów po zasięgnięciu opinii organów stanowiących jednostek samorządu terytorialnego, których zmiany dotyczą. </a:t>
            </a:r>
          </a:p>
          <a:p>
            <a:pPr marL="0" indent="0" algn="just">
              <a:buNone/>
            </a:pPr>
            <a:r>
              <a:rPr lang="pl-PL" sz="2500" dirty="0"/>
              <a:t>Przy dokonywaniu zmian granic województw należy dążyć do poprawienia warunków wykonywania zadań publicznych o charakterze wojewódzkim oraz zachowania regionalnych więzi społecznych, gospodarczych i kulturowych.</a:t>
            </a:r>
          </a:p>
        </p:txBody>
      </p:sp>
    </p:spTree>
    <p:extLst>
      <p:ext uri="{BB962C8B-B14F-4D97-AF65-F5344CB8AC3E}">
        <p14:creationId xmlns:p14="http://schemas.microsoft.com/office/powerpoint/2010/main" val="273620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CF51A15-80C8-40BD-B87A-3181F2D31994}"/>
              </a:ext>
            </a:extLst>
          </p:cNvPr>
          <p:cNvSpPr>
            <a:spLocks noGrp="1"/>
          </p:cNvSpPr>
          <p:nvPr>
            <p:ph idx="1"/>
          </p:nvPr>
        </p:nvSpPr>
        <p:spPr>
          <a:xfrm>
            <a:off x="225760" y="404664"/>
            <a:ext cx="11737304" cy="5616624"/>
          </a:xfrm>
        </p:spPr>
        <p:txBody>
          <a:bodyPr>
            <a:noAutofit/>
          </a:bodyPr>
          <a:lstStyle/>
          <a:p>
            <a:pPr marL="0" indent="0" algn="just">
              <a:buNone/>
            </a:pPr>
            <a:r>
              <a:rPr lang="pl-PL" sz="2800" dirty="0"/>
              <a:t>Podmiotowo rozumiana administracja publiczna jako całość nie jest podmiotem prawa administracyjnego. Jest ona złożona z dużej ilości różnorodnych podmiotów, które tworzą uporządkowany system posiadający wewnętrzną strukturę i determinowany przez wiele licznych sposobów oddziaływania. </a:t>
            </a:r>
          </a:p>
          <a:p>
            <a:pPr marL="0" indent="0" algn="just">
              <a:buNone/>
            </a:pPr>
            <a:r>
              <a:rPr lang="pl-PL" sz="2800" dirty="0"/>
              <a:t>Administrację publiczną jako system można poddać badaniu z punktu widzenia funkcjonalnego czyli bazując na analizie rodzajów oddziaływań jakie występują między podmiotami z uwzględnieniem pewnego rodzaju wzajemnych zależności pomiędzy nimi. </a:t>
            </a:r>
          </a:p>
          <a:p>
            <a:pPr marL="0" indent="0" algn="just">
              <a:buNone/>
            </a:pPr>
            <a:r>
              <a:rPr lang="pl-PL" sz="2800" dirty="0"/>
              <a:t>Drugą możliwą metodą badania systemowo/ strukturalnie rozumianej administracji jest perspektywa organizacyjna, w której istotą są powiązania w kontekście umieszczenia podmiotów administrujących </a:t>
            </a:r>
            <a:br>
              <a:rPr lang="pl-PL" sz="2800" dirty="0"/>
            </a:br>
            <a:r>
              <a:rPr lang="pl-PL" sz="2800" dirty="0"/>
              <a:t>w strukturze państwa jako całości. </a:t>
            </a:r>
          </a:p>
        </p:txBody>
      </p:sp>
    </p:spTree>
    <p:extLst>
      <p:ext uri="{BB962C8B-B14F-4D97-AF65-F5344CB8AC3E}">
        <p14:creationId xmlns:p14="http://schemas.microsoft.com/office/powerpoint/2010/main" val="124267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PODZIAŁ PODSTAWOWY</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1772816"/>
            <a:ext cx="11521281" cy="3748069"/>
          </a:xfrm>
        </p:spPr>
        <p:txBody>
          <a:bodyPr>
            <a:normAutofit fontScale="92500" lnSpcReduction="10000"/>
          </a:bodyPr>
          <a:lstStyle/>
          <a:p>
            <a:pPr marL="0" indent="0" algn="just">
              <a:buNone/>
            </a:pPr>
            <a:r>
              <a:rPr lang="pl-PL" sz="2500" dirty="0"/>
              <a:t>GMINY – 2477; w tym 302 gminy miejskie, 642 gminy miejsko-wiejskie, 1533 		       gminy wiejskie</a:t>
            </a:r>
          </a:p>
          <a:p>
            <a:pPr marL="0" indent="0" algn="just">
              <a:buNone/>
            </a:pPr>
            <a:endParaRPr lang="pl-PL" sz="2500" dirty="0"/>
          </a:p>
          <a:p>
            <a:pPr marL="0" indent="0" algn="just">
              <a:buNone/>
            </a:pPr>
            <a:r>
              <a:rPr lang="pl-PL" sz="2500" dirty="0"/>
              <a:t>POWIATY – 380; w tym 66 miast na prawach powiatów</a:t>
            </a:r>
          </a:p>
          <a:p>
            <a:pPr marL="0" indent="0" algn="just">
              <a:buNone/>
            </a:pPr>
            <a:endParaRPr lang="pl-PL" sz="2500" dirty="0"/>
          </a:p>
          <a:p>
            <a:pPr marL="0" indent="0" algn="just">
              <a:buNone/>
            </a:pPr>
            <a:r>
              <a:rPr lang="pl-PL" sz="2500" dirty="0"/>
              <a:t>WOJEWÓDZTWA – 16</a:t>
            </a:r>
          </a:p>
          <a:p>
            <a:pPr marL="0" indent="0" algn="just">
              <a:buNone/>
            </a:pPr>
            <a:endParaRPr lang="pl-PL" sz="2500" dirty="0"/>
          </a:p>
          <a:p>
            <a:pPr marL="0" indent="0" algn="just">
              <a:buNone/>
            </a:pPr>
            <a:r>
              <a:rPr lang="pl-PL" sz="2500" dirty="0"/>
              <a:t>Stan na 1 stycznia 2020 r.</a:t>
            </a:r>
          </a:p>
        </p:txBody>
      </p:sp>
    </p:spTree>
    <p:extLst>
      <p:ext uri="{BB962C8B-B14F-4D97-AF65-F5344CB8AC3E}">
        <p14:creationId xmlns:p14="http://schemas.microsoft.com/office/powerpoint/2010/main" val="235735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PODZIAŁ POMOCNICZY</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905067"/>
            <a:ext cx="11521281" cy="5927005"/>
          </a:xfrm>
        </p:spPr>
        <p:txBody>
          <a:bodyPr>
            <a:normAutofit/>
          </a:bodyPr>
          <a:lstStyle/>
          <a:p>
            <a:pPr marL="0" indent="0" algn="just">
              <a:buNone/>
            </a:pPr>
            <a:r>
              <a:rPr lang="pl-PL" sz="2500" dirty="0"/>
              <a:t>Obecnie podział pomocniczy dotyczy przede wszystkim gmin i polega na tworzeniu w ich ramach mniejszych jednostek wykonujących zadania związane z zarządzaniem i korzystaniem z mienia komunalnego oraz rozporządzania dochodami gminnymi. Nie jest to podział obowiązkowy (tu należy uwzględnić przypadek szczególny miasta stołecznego Warszawy).</a:t>
            </a:r>
          </a:p>
          <a:p>
            <a:pPr marL="0" indent="0" algn="just">
              <a:buNone/>
            </a:pPr>
            <a:r>
              <a:rPr lang="pl-PL" sz="2500" dirty="0"/>
              <a:t>Art. 5. </a:t>
            </a:r>
            <a:r>
              <a:rPr lang="pl-PL" sz="2500" dirty="0" err="1"/>
              <a:t>u.s.g</a:t>
            </a:r>
            <a:r>
              <a:rPr lang="pl-PL" sz="2500" dirty="0"/>
              <a:t>. </a:t>
            </a:r>
          </a:p>
          <a:p>
            <a:pPr marL="457200" indent="-457200" algn="just">
              <a:buAutoNum type="arabicPeriod"/>
            </a:pPr>
            <a:r>
              <a:rPr lang="pl-PL" sz="2500" dirty="0"/>
              <a:t>Gmina może tworzyć jednostki pomocnicze: sołectwa oraz dzielnice, osiedla i inne. Jednostką pomocniczą może być również położone na terenie gminy miasto.</a:t>
            </a:r>
          </a:p>
          <a:p>
            <a:pPr marL="0" indent="0" algn="just">
              <a:buNone/>
            </a:pPr>
            <a:r>
              <a:rPr lang="pl-PL" sz="2500" dirty="0"/>
              <a:t>2. Jednostkę pomocniczą tworzy rada gminy, w drodze uchwały, </a:t>
            </a:r>
            <a:br>
              <a:rPr lang="pl-PL" sz="2500" dirty="0"/>
            </a:br>
            <a:r>
              <a:rPr lang="pl-PL" sz="2500" dirty="0"/>
              <a:t>po przeprowadzeniu konsultacji z mieszkańcami lub z ich inicjatywy.</a:t>
            </a:r>
          </a:p>
          <a:p>
            <a:pPr marL="0" indent="0" algn="just">
              <a:buNone/>
            </a:pPr>
            <a:r>
              <a:rPr lang="pl-PL" sz="2500" dirty="0"/>
              <a:t>3. Zasady tworzenia, łączenia, podziału oraz znoszenia jednostki pomocniczej określa statut gminy.</a:t>
            </a:r>
          </a:p>
        </p:txBody>
      </p:sp>
    </p:spTree>
    <p:extLst>
      <p:ext uri="{BB962C8B-B14F-4D97-AF65-F5344CB8AC3E}">
        <p14:creationId xmlns:p14="http://schemas.microsoft.com/office/powerpoint/2010/main" val="64012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PODZIAŁ SPECJALNY</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909836" y="1719705"/>
            <a:ext cx="10513168" cy="2955981"/>
          </a:xfrm>
        </p:spPr>
        <p:txBody>
          <a:bodyPr>
            <a:normAutofit/>
          </a:bodyPr>
          <a:lstStyle/>
          <a:p>
            <a:pPr marL="0" indent="0" algn="just">
              <a:buNone/>
            </a:pPr>
            <a:r>
              <a:rPr lang="pl-PL" sz="2500" dirty="0"/>
              <a:t>W chwili obecnej można wskazać, iż podziały te tworzone są na użytek administracji niezespolonej, czyli ustawowo wymienionych organów administracji rządowej, które nie podlegają zwierzchnictwu wojewody. </a:t>
            </a:r>
          </a:p>
          <a:p>
            <a:pPr marL="0" indent="0" algn="just">
              <a:buNone/>
            </a:pPr>
            <a:r>
              <a:rPr lang="pl-PL" sz="2500" dirty="0"/>
              <a:t>Poza administracją publiczną podział ten tworzony jest dla sądownictwa oraz samorządów zawodowych.</a:t>
            </a:r>
          </a:p>
          <a:p>
            <a:pPr marL="0" indent="0" algn="just">
              <a:buNone/>
            </a:pPr>
            <a:endParaRPr lang="pl-PL" sz="2500" dirty="0"/>
          </a:p>
        </p:txBody>
      </p:sp>
    </p:spTree>
    <p:extLst>
      <p:ext uri="{BB962C8B-B14F-4D97-AF65-F5344CB8AC3E}">
        <p14:creationId xmlns:p14="http://schemas.microsoft.com/office/powerpoint/2010/main" val="3236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PODZIAŁ SPECJALNY</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807009"/>
            <a:ext cx="11521281" cy="5646327"/>
          </a:xfrm>
        </p:spPr>
        <p:txBody>
          <a:bodyPr>
            <a:normAutofit fontScale="77500" lnSpcReduction="20000"/>
          </a:bodyPr>
          <a:lstStyle/>
          <a:p>
            <a:pPr marL="0" indent="0" algn="just">
              <a:buNone/>
            </a:pPr>
            <a:r>
              <a:rPr lang="pl-PL" dirty="0"/>
              <a:t>Art. 56.1. </a:t>
            </a:r>
            <a:r>
              <a:rPr lang="pl-PL" dirty="0" err="1"/>
              <a:t>u.w.d.a.r.w</a:t>
            </a:r>
            <a:r>
              <a:rPr lang="pl-PL" dirty="0"/>
              <a:t>.</a:t>
            </a:r>
          </a:p>
          <a:p>
            <a:pPr marL="0" indent="0" algn="just">
              <a:buNone/>
            </a:pPr>
            <a:r>
              <a:rPr lang="pl-PL" dirty="0"/>
              <a:t> Organami niezespolonej administracji rządowej są terenowe organy administracji rządowej podporządkowane właściwemu ministrowi lub centralnemu organowi administracji rządowej oraz kierownicy państwowych osób prawnych i kierownicy innych państwowych jednostek organizacyjnych wykonujących zadania z zakresu administracji rządowej w województwie:</a:t>
            </a:r>
          </a:p>
          <a:p>
            <a:pPr marL="0" indent="0" algn="just">
              <a:buNone/>
            </a:pPr>
            <a:r>
              <a:rPr lang="pl-PL" dirty="0"/>
              <a:t>1) szefowie wojewódzkich sztabów wojskowych i wojskowi komendanci uzupełnień;</a:t>
            </a:r>
          </a:p>
          <a:p>
            <a:pPr marL="0" indent="0" algn="just">
              <a:buNone/>
            </a:pPr>
            <a:r>
              <a:rPr lang="pl-PL" dirty="0"/>
              <a:t>2) dyrektorzy izb administracji skarbowej, naczelnicy urzędów skarbowych i naczelnicy urzędów celno-skarbowych;</a:t>
            </a:r>
          </a:p>
          <a:p>
            <a:pPr marL="0" indent="0" algn="just">
              <a:buNone/>
            </a:pPr>
            <a:r>
              <a:rPr lang="pl-PL" dirty="0"/>
              <a:t>3) (uchylony); 4) dyrektorzy okręgowych urzędów górniczych i dyrektor Specjalistycznego Urzędu Górniczego;</a:t>
            </a:r>
          </a:p>
          <a:p>
            <a:pPr marL="0" indent="0" algn="just">
              <a:buNone/>
            </a:pPr>
            <a:r>
              <a:rPr lang="pl-PL" dirty="0"/>
              <a:t>5) dyrektorzy okręgowych urzędów miar; 6) dyrektorzy okręgowych urzędów probierczych;</a:t>
            </a:r>
          </a:p>
          <a:p>
            <a:pPr marL="0" indent="0" algn="just">
              <a:buNone/>
            </a:pPr>
            <a:r>
              <a:rPr lang="pl-PL" dirty="0"/>
              <a:t>7) (uchylony); 8) dyrektorzy urzędów morskich;</a:t>
            </a:r>
          </a:p>
          <a:p>
            <a:pPr marL="0" indent="0" algn="just">
              <a:buNone/>
            </a:pPr>
            <a:r>
              <a:rPr lang="pl-PL" dirty="0"/>
              <a:t>9) dyrektorzy urzędów statystycznych; 10) dyrektorzy urzędów żeglugi śródlądowej; </a:t>
            </a:r>
          </a:p>
          <a:p>
            <a:pPr marL="0" indent="0" algn="just">
              <a:buNone/>
            </a:pPr>
            <a:r>
              <a:rPr lang="pl-PL" dirty="0"/>
              <a:t>11) graniczni i powiatowi lekarze weterynarii; </a:t>
            </a:r>
          </a:p>
          <a:p>
            <a:pPr marL="0" indent="0" algn="just">
              <a:buNone/>
            </a:pPr>
            <a:r>
              <a:rPr lang="pl-PL" dirty="0"/>
              <a:t>12) komendanci oddziałów Straży Granicznej, komendanci placówek i dywizjonów Straży Granicznej;</a:t>
            </a:r>
          </a:p>
          <a:p>
            <a:pPr marL="0" indent="0" algn="just">
              <a:buNone/>
            </a:pPr>
            <a:r>
              <a:rPr lang="pl-PL" dirty="0"/>
              <a:t>13) (uchylony); 14) państwowi graniczni inspektorzy sanitarni;</a:t>
            </a:r>
          </a:p>
          <a:p>
            <a:pPr marL="0" indent="0" algn="just">
              <a:buNone/>
            </a:pPr>
            <a:r>
              <a:rPr lang="pl-PL" dirty="0"/>
              <a:t>15) regionalni dyrektorzy ochrony środowiska.</a:t>
            </a:r>
          </a:p>
          <a:p>
            <a:pPr marL="0" indent="0" algn="just">
              <a:buNone/>
            </a:pPr>
            <a:r>
              <a:rPr lang="pl-PL" dirty="0"/>
              <a:t>2.Powoływanie i odwoływanie organów niezespolonej administracji rządowej następuje na podstawie odrębnych ustaw.</a:t>
            </a:r>
            <a:endParaRPr lang="pl-PL" sz="2500" dirty="0"/>
          </a:p>
        </p:txBody>
      </p:sp>
    </p:spTree>
    <p:extLst>
      <p:ext uri="{BB962C8B-B14F-4D97-AF65-F5344CB8AC3E}">
        <p14:creationId xmlns:p14="http://schemas.microsoft.com/office/powerpoint/2010/main" val="236092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PODZIAŁ SPECJALNY</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807009"/>
            <a:ext cx="11521281" cy="5646327"/>
          </a:xfrm>
        </p:spPr>
        <p:txBody>
          <a:bodyPr>
            <a:normAutofit/>
          </a:bodyPr>
          <a:lstStyle/>
          <a:p>
            <a:pPr marL="0" indent="0" algn="just">
              <a:buNone/>
            </a:pPr>
            <a:r>
              <a:rPr lang="pl-PL" dirty="0"/>
              <a:t>Art. 57 </a:t>
            </a:r>
            <a:r>
              <a:rPr lang="pl-PL" dirty="0" err="1"/>
              <a:t>u.w.d.a.r.w</a:t>
            </a:r>
            <a:r>
              <a:rPr lang="pl-PL" dirty="0"/>
              <a:t>.</a:t>
            </a:r>
          </a:p>
          <a:p>
            <a:pPr marL="0" indent="0" algn="just">
              <a:buNone/>
            </a:pPr>
            <a:r>
              <a:rPr lang="pl-PL" dirty="0"/>
              <a:t>Ustanowienie organów niezespolonej administracji rządowej może następować wyłącznie w drodze ustawy, jeżeli jest to uzasadnione ogólnopaństwowym charakterem wykonywanych zadań lub terytorialnym zasięgiem działania przekraczającym obszar jednego województwa.</a:t>
            </a:r>
          </a:p>
          <a:p>
            <a:pPr marL="0" indent="0" algn="just">
              <a:buNone/>
            </a:pPr>
            <a:r>
              <a:rPr lang="pl-PL" dirty="0"/>
              <a:t>Art. 58. </a:t>
            </a:r>
            <a:r>
              <a:rPr lang="pl-PL" dirty="0" err="1"/>
              <a:t>u.w.d.a.r.w</a:t>
            </a:r>
            <a:r>
              <a:rPr lang="pl-PL" dirty="0"/>
              <a:t>.</a:t>
            </a:r>
          </a:p>
          <a:p>
            <a:pPr marL="457200" indent="-457200" algn="just">
              <a:buAutoNum type="arabicPeriod"/>
            </a:pPr>
            <a:r>
              <a:rPr lang="pl-PL" dirty="0"/>
              <a:t>Organy niezespolonej administracji rządowej działające w województwie są obowiązane do składania wojewodzie rocznych informacji o swojej działalności w województwie, do końca lutego każdego roku.</a:t>
            </a:r>
          </a:p>
          <a:p>
            <a:pPr marL="0" indent="0" algn="just">
              <a:buNone/>
            </a:pPr>
            <a:r>
              <a:rPr lang="pl-PL" dirty="0"/>
              <a:t>2. W przypadku gdy obszar działalności organu przekracza obszar jednego województwa,                   informację, o której mowa w ust.1, składa się wszystkim właściwym wojewodom.</a:t>
            </a:r>
            <a:endParaRPr lang="pl-PL" sz="2500" dirty="0"/>
          </a:p>
        </p:txBody>
      </p:sp>
    </p:spTree>
    <p:extLst>
      <p:ext uri="{BB962C8B-B14F-4D97-AF65-F5344CB8AC3E}">
        <p14:creationId xmlns:p14="http://schemas.microsoft.com/office/powerpoint/2010/main" val="402587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OBSZAR SPECJALNY</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1719705"/>
            <a:ext cx="11521281" cy="2955981"/>
          </a:xfrm>
        </p:spPr>
        <p:txBody>
          <a:bodyPr>
            <a:normAutofit/>
          </a:bodyPr>
          <a:lstStyle/>
          <a:p>
            <a:pPr marL="0" indent="0" algn="just">
              <a:buNone/>
            </a:pPr>
            <a:r>
              <a:rPr lang="pl-PL" sz="2500" dirty="0"/>
              <a:t>Poza kategorią podziału specjalnego można wyróżnić jeszcze obszar specjalny. To wycinki przestrzeni/ terytorium państwa, które zostały wyodrębnione </a:t>
            </a:r>
            <a:br>
              <a:rPr lang="pl-PL" sz="2500" dirty="0"/>
            </a:br>
            <a:r>
              <a:rPr lang="pl-PL" sz="2500" dirty="0"/>
              <a:t>z uwagi na konieczność realizacji określonych zadań i celów państwa, które są realizowane przez organy administracji państwowej. </a:t>
            </a:r>
          </a:p>
          <a:p>
            <a:pPr marL="0" indent="0" algn="just">
              <a:buNone/>
            </a:pPr>
            <a:r>
              <a:rPr lang="pl-PL" sz="2500" dirty="0"/>
              <a:t>Wyodrębnienie to ma charakter indywidualny, wśród nich wskazać można jako przykłady parki narodowe, specjalne strefy ekonomiczne, obszary górnicze bądź pasy nadbrzeżne.</a:t>
            </a:r>
          </a:p>
          <a:p>
            <a:pPr marL="0" indent="0" algn="just">
              <a:buNone/>
            </a:pPr>
            <a:endParaRPr lang="pl-PL" sz="2500" dirty="0"/>
          </a:p>
        </p:txBody>
      </p:sp>
    </p:spTree>
    <p:extLst>
      <p:ext uri="{BB962C8B-B14F-4D97-AF65-F5344CB8AC3E}">
        <p14:creationId xmlns:p14="http://schemas.microsoft.com/office/powerpoint/2010/main" val="36940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RODZAJE MIEJSCOWOŚCI</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1160748"/>
            <a:ext cx="11521281" cy="4536504"/>
          </a:xfrm>
        </p:spPr>
        <p:txBody>
          <a:bodyPr>
            <a:normAutofit/>
          </a:bodyPr>
          <a:lstStyle/>
          <a:p>
            <a:pPr marL="0" indent="0" algn="just">
              <a:buNone/>
            </a:pPr>
            <a:r>
              <a:rPr lang="pl-PL" sz="2500" dirty="0"/>
              <a:t>Art. 2 ustawy o urzędowych nazwach miejscowości i obiektów fizjograficznych</a:t>
            </a:r>
          </a:p>
          <a:p>
            <a:pPr marL="0" indent="0" algn="just">
              <a:buNone/>
            </a:pPr>
            <a:r>
              <a:rPr lang="pl-PL" sz="2500" dirty="0"/>
              <a:t>MIEJSCOWOŚĆ - </a:t>
            </a:r>
            <a:r>
              <a:rPr lang="pl-PL" dirty="0"/>
              <a:t>jednostka osadnicza lub inny obszar zabudowany odróżniający się od innych miejscowości odrębną nazwą, a przy jednakowej nazwie – odmiennym określeniem ich rodzaju</a:t>
            </a:r>
          </a:p>
          <a:p>
            <a:pPr marL="0" indent="0" algn="just">
              <a:buNone/>
            </a:pPr>
            <a:r>
              <a:rPr lang="pl-PL" sz="2500" dirty="0"/>
              <a:t>MIEJSCOWOŚĆ NIEZAMIESZKANA </a:t>
            </a:r>
            <a:r>
              <a:rPr lang="pl-PL" dirty="0"/>
              <a:t>– miejscowość, w której nie przebywa stale lub nie jest zameldowana na pobyt stały co najmniej jedna osoba</a:t>
            </a:r>
          </a:p>
          <a:p>
            <a:pPr marL="0" indent="0" algn="just">
              <a:buNone/>
            </a:pPr>
            <a:r>
              <a:rPr lang="pl-PL" sz="2500" dirty="0"/>
              <a:t>MIEJSCOWOŚĆ ZAMIESZKANA </a:t>
            </a:r>
            <a:r>
              <a:rPr lang="pl-PL" dirty="0"/>
              <a:t>- miejscowość, w której stale przebywa lub jest zameldowana na pobyt stały co najmniej jedna osoba</a:t>
            </a:r>
          </a:p>
          <a:p>
            <a:pPr marL="0" indent="0" algn="just">
              <a:buNone/>
            </a:pPr>
            <a:r>
              <a:rPr lang="pl-PL" sz="2500" dirty="0"/>
              <a:t>RODZAJ MIEJSCOWOŚCI </a:t>
            </a:r>
            <a:r>
              <a:rPr lang="pl-PL" dirty="0"/>
              <a:t>- określenie charakteru miejscowości ukształtowanej w procesie rozwoju osadnictwa, w szczególności: miasto, osiedle, wieś, osada, kolonia, przysiółek i ich części</a:t>
            </a:r>
            <a:endParaRPr lang="pl-PL" sz="2500" dirty="0"/>
          </a:p>
        </p:txBody>
      </p:sp>
    </p:spTree>
    <p:extLst>
      <p:ext uri="{BB962C8B-B14F-4D97-AF65-F5344CB8AC3E}">
        <p14:creationId xmlns:p14="http://schemas.microsoft.com/office/powerpoint/2010/main" val="256051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974030" y="143657"/>
            <a:ext cx="6504757" cy="663352"/>
          </a:xfrm>
        </p:spPr>
        <p:txBody>
          <a:bodyPr rtlCol="0">
            <a:normAutofit/>
          </a:bodyPr>
          <a:lstStyle/>
          <a:p>
            <a:pPr algn="ctr" rtl="0"/>
            <a:r>
              <a:rPr lang="pl-PL" dirty="0"/>
              <a:t>RODZAJE MIEJSCOWOŚCI</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1052736"/>
            <a:ext cx="11521281" cy="5661607"/>
          </a:xfrm>
        </p:spPr>
        <p:txBody>
          <a:bodyPr>
            <a:normAutofit fontScale="92500" lnSpcReduction="20000"/>
          </a:bodyPr>
          <a:lstStyle/>
          <a:p>
            <a:pPr marL="0" indent="0" algn="just">
              <a:buNone/>
            </a:pPr>
            <a:r>
              <a:rPr lang="pl-PL" sz="2500" dirty="0"/>
              <a:t>Art. 2 ustawy o urzędowych nazwach miejscowości i obiektów fizjograficznych</a:t>
            </a:r>
          </a:p>
          <a:p>
            <a:pPr marL="0" indent="0" algn="just">
              <a:buNone/>
            </a:pPr>
            <a:r>
              <a:rPr lang="pl-PL" sz="2500" dirty="0"/>
              <a:t>JEDNOSTKA OSADNICZA - </a:t>
            </a:r>
            <a:r>
              <a:rPr lang="pl-PL" dirty="0"/>
              <a:t>wyodrębniony przestrzennie obszar zabudowy mieszkaniowej wraz </a:t>
            </a:r>
            <a:br>
              <a:rPr lang="pl-PL" dirty="0"/>
            </a:br>
            <a:r>
              <a:rPr lang="pl-PL" dirty="0"/>
              <a:t>z obiektami infrastruktury technicznej zamieszkany przez ludzi</a:t>
            </a:r>
            <a:endParaRPr lang="pl-PL" sz="2500" dirty="0"/>
          </a:p>
          <a:p>
            <a:pPr marL="0" indent="0" algn="just">
              <a:buNone/>
            </a:pPr>
            <a:r>
              <a:rPr lang="pl-PL" sz="2500" dirty="0"/>
              <a:t>KOLONIA - </a:t>
            </a:r>
            <a:r>
              <a:rPr lang="pl-PL" dirty="0"/>
              <a:t>jednostka osadnicza powstała jako rezultat ekspansji miejscowości poza obszar wcześniej istniejącej zabudowy, w szczególności: kolonia miasta, kolonia wsi</a:t>
            </a:r>
            <a:endParaRPr lang="pl-PL" sz="2500" dirty="0"/>
          </a:p>
          <a:p>
            <a:pPr marL="0" indent="0" algn="just">
              <a:buNone/>
            </a:pPr>
            <a:r>
              <a:rPr lang="pl-PL" sz="2500" dirty="0"/>
              <a:t>MIASTO – j</a:t>
            </a:r>
            <a:r>
              <a:rPr lang="pl-PL" dirty="0"/>
              <a:t>ednostka osadnicza o przewadze zwartej zabudowy i funkcjach nierolniczych posiadająca prawa miejskie bądź status miasta nadany w trybie określonym odrębnymi przepisami</a:t>
            </a:r>
          </a:p>
          <a:p>
            <a:pPr marL="0" indent="0" algn="just">
              <a:buNone/>
            </a:pPr>
            <a:r>
              <a:rPr lang="pl-PL" sz="2500" dirty="0"/>
              <a:t>OSADA - </a:t>
            </a:r>
            <a:r>
              <a:rPr lang="pl-PL" dirty="0"/>
              <a:t>niewielka jednostka osadnicza na terenie wiejskim o odmiennym (wyróżniającym się) charakterze zabudowy albo zamieszkana przez ludność związaną z określonym miejscem lub rodzajem pracy, w szczególności: osada młyńska, osada leśna, osada rybacka, osada kolejowa, osada po byłym państwowym gospodarstwie rolnym; osada może być samodzielna lub może stanowić część innej jednostki osadniczej</a:t>
            </a:r>
          </a:p>
          <a:p>
            <a:pPr marL="0" indent="0" algn="just">
              <a:buNone/>
            </a:pPr>
            <a:r>
              <a:rPr lang="pl-PL" sz="2500" dirty="0"/>
              <a:t>OSIEDLE - </a:t>
            </a:r>
            <a:r>
              <a:rPr lang="pl-PL" dirty="0"/>
              <a:t>zespół mieszkaniowy stanowiący integralną część miasta lub wsi</a:t>
            </a:r>
          </a:p>
          <a:p>
            <a:pPr marL="0" indent="0" algn="just">
              <a:buNone/>
            </a:pPr>
            <a:r>
              <a:rPr lang="pl-PL" sz="2500" dirty="0"/>
              <a:t>PRZYSIÓŁEK - </a:t>
            </a:r>
            <a:r>
              <a:rPr lang="pl-PL" dirty="0"/>
              <a:t>skupisko kilku gospodarstw położonych poza zabudową wsi stanowiące integralną część wsi</a:t>
            </a:r>
          </a:p>
          <a:p>
            <a:pPr marL="0" indent="0" algn="just">
              <a:buNone/>
            </a:pPr>
            <a:r>
              <a:rPr lang="pl-PL" sz="2500" dirty="0"/>
              <a:t>WIEŚ - </a:t>
            </a:r>
            <a:r>
              <a:rPr lang="pl-PL" dirty="0"/>
              <a:t>jednostka osadnicza o zwartej lub rozproszonej zabudowie i istniejących funkcjach rolniczych lub związanych z nimi usługowych lub turystycznych nieposiadająca praw miejskich lub statusu miasta</a:t>
            </a:r>
            <a:endParaRPr lang="pl-PL" sz="2500" dirty="0"/>
          </a:p>
        </p:txBody>
      </p:sp>
    </p:spTree>
    <p:extLst>
      <p:ext uri="{BB962C8B-B14F-4D97-AF65-F5344CB8AC3E}">
        <p14:creationId xmlns:p14="http://schemas.microsoft.com/office/powerpoint/2010/main" val="162347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43657"/>
            <a:ext cx="12071076" cy="663352"/>
          </a:xfrm>
        </p:spPr>
        <p:txBody>
          <a:bodyPr rtlCol="0">
            <a:normAutofit/>
          </a:bodyPr>
          <a:lstStyle/>
          <a:p>
            <a:pPr algn="ctr" rtl="0"/>
            <a:r>
              <a:rPr lang="pl-PL" dirty="0"/>
              <a:t>ORGANY WYŻSZEGO STOPNIA – w ujęciu procesowym</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1074135"/>
            <a:ext cx="11521281" cy="4733631"/>
          </a:xfrm>
        </p:spPr>
        <p:txBody>
          <a:bodyPr>
            <a:normAutofit/>
          </a:bodyPr>
          <a:lstStyle/>
          <a:p>
            <a:pPr marL="0" indent="0" algn="just">
              <a:buNone/>
            </a:pPr>
            <a:r>
              <a:rPr lang="pl-PL" dirty="0"/>
              <a:t>Art.17. K.p.a.</a:t>
            </a:r>
          </a:p>
          <a:p>
            <a:pPr marL="0" indent="0" algn="just">
              <a:buNone/>
            </a:pPr>
            <a:r>
              <a:rPr lang="pl-PL" dirty="0"/>
              <a:t>Organami wyższego stopnia w rozumieniu kodeksu są:</a:t>
            </a:r>
          </a:p>
          <a:p>
            <a:pPr marL="0" indent="0" algn="just">
              <a:buNone/>
            </a:pPr>
            <a:r>
              <a:rPr lang="pl-PL" dirty="0"/>
              <a:t>1) w stosunku do organów jednostek samorządu terytorialnego – samorządowe kolegia odwoławcze, chyba że ustawy szczególne stanowią inaczej;</a:t>
            </a:r>
          </a:p>
          <a:p>
            <a:pPr marL="0" indent="0" algn="just">
              <a:buNone/>
            </a:pPr>
            <a:r>
              <a:rPr lang="pl-PL" dirty="0"/>
              <a:t>2) w stosunku do wojewodów – właściwi w sprawie ministrowie;</a:t>
            </a:r>
          </a:p>
          <a:p>
            <a:pPr marL="0" indent="0" algn="just">
              <a:buNone/>
            </a:pPr>
            <a:r>
              <a:rPr lang="pl-PL" dirty="0"/>
              <a:t>3) w stosunku do organów administracji publicznej innych niż określone w pkt 1 i 2 – odpowiednie organy nadrzędne lub właściwi ministrowie, a w razie ich braku–organy państwowe sprawujące nadzór nad ich działalnością;</a:t>
            </a:r>
          </a:p>
          <a:p>
            <a:pPr marL="0" indent="0" algn="just">
              <a:buNone/>
            </a:pPr>
            <a:r>
              <a:rPr lang="pl-PL" dirty="0"/>
              <a:t>4) w stosunku do organów organizacji społecznych – odpowiednie organy wyższego stopnia tych organizacji, a w razie ich braku – organ państwowy sprawujący nadzór nad ich działalnością.</a:t>
            </a:r>
            <a:endParaRPr lang="pl-PL" sz="2500" dirty="0"/>
          </a:p>
        </p:txBody>
      </p:sp>
    </p:spTree>
    <p:extLst>
      <p:ext uri="{BB962C8B-B14F-4D97-AF65-F5344CB8AC3E}">
        <p14:creationId xmlns:p14="http://schemas.microsoft.com/office/powerpoint/2010/main" val="58075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9756" y="143657"/>
            <a:ext cx="11809312" cy="663352"/>
          </a:xfrm>
        </p:spPr>
        <p:txBody>
          <a:bodyPr rtlCol="0">
            <a:normAutofit/>
          </a:bodyPr>
          <a:lstStyle/>
          <a:p>
            <a:pPr algn="ctr"/>
            <a:r>
              <a:rPr lang="pl-PL" dirty="0"/>
              <a:t>ORGANY WYŻSZEGO STOPNIA – w ujęciu procesowym</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333771" y="807009"/>
            <a:ext cx="11521281" cy="5795816"/>
          </a:xfrm>
        </p:spPr>
        <p:txBody>
          <a:bodyPr>
            <a:normAutofit fontScale="92500" lnSpcReduction="10000"/>
          </a:bodyPr>
          <a:lstStyle/>
          <a:p>
            <a:pPr marL="0" indent="0" algn="just">
              <a:buNone/>
            </a:pPr>
            <a:r>
              <a:rPr lang="pl-PL" dirty="0"/>
              <a:t>W orzecznictwie organem wyższego stopnia nazywa się „organem strukturalnie odrębnym </a:t>
            </a:r>
            <a:br>
              <a:rPr lang="pl-PL" dirty="0"/>
            </a:br>
            <a:r>
              <a:rPr lang="pl-PL" dirty="0"/>
              <a:t>i kompetencyjnie nadrzędnym nad organem niższego stopnia”. </a:t>
            </a:r>
          </a:p>
          <a:p>
            <a:pPr marL="0" indent="0" algn="just">
              <a:buNone/>
            </a:pPr>
            <a:r>
              <a:rPr lang="pl-PL" dirty="0"/>
              <a:t>W literaturze wskazuje się na funkcje procesowe tych organów, które zostały określone w K.p.a., np. sprawowanie kontroli instancyjnej w postępowaniu odwoławczym i zażaleniowym, weryfikacja decyzji </a:t>
            </a:r>
            <a:br>
              <a:rPr lang="pl-PL" dirty="0"/>
            </a:br>
            <a:r>
              <a:rPr lang="pl-PL" dirty="0"/>
              <a:t>w nadzwyczajnych trybach postępowania, ma on również kompetencje do tego, aby określić rodzaje spraw, które są załatwiane w terminie krótszym niż kodeksowy (co do zasady miesiąc, w sprawach szczególnie skomplikowanych dwa miesiące). </a:t>
            </a:r>
          </a:p>
          <a:p>
            <a:pPr marL="0" indent="0" algn="just">
              <a:buNone/>
            </a:pPr>
            <a:r>
              <a:rPr lang="pl-PL" dirty="0"/>
              <a:t>Organ wyższego stopnia uprawniony jest także w wypadku wyłączenia organu (albo jeżeli w wyniku wyłączenia pracowników organ ten stał się niezdolny do załatwienia sprawy) do załatwienia sprawy bądź przekazania jej innemu podległemu sobie organowi. </a:t>
            </a:r>
          </a:p>
          <a:p>
            <a:pPr marL="0" indent="0" algn="just">
              <a:buNone/>
            </a:pPr>
            <a:r>
              <a:rPr lang="pl-PL" dirty="0"/>
              <a:t>Regulacja prawna przewiduje również możliwość złożenia zażalenia na bezczynność organu administracji publicznej. Organ wyższego stopnia, uznając zażalenie za uzasadnione, wyznacza dodatkowy termin załatwienia sprawy oraz zarządza wyjaśnienie przyczyn i ustalenie osób odpowiedzialnych za brak przeprowadzenia sprawy w terminie, a w razie potrzeby organ wyższego stopnia także może zdecydować o podjęciu środków zapobiegających naruszeniu terminów załatwiania spraw w przyszłości.</a:t>
            </a:r>
          </a:p>
          <a:p>
            <a:pPr marL="0" indent="0" algn="just">
              <a:buNone/>
            </a:pPr>
            <a:r>
              <a:rPr lang="pl-PL" dirty="0"/>
              <a:t>W niektórych wypadkach organ wyższego stopnia rozstrzygać będzie również spory o właściwość między organami jednostek samorządu terytorialnego oraz między innymi organami administracji publicznej. W pewnych wypadkach uczestniczą one również w sprawach związanych z przyjmowaniem </a:t>
            </a:r>
            <a:r>
              <a:rPr lang="pl-PL"/>
              <a:t>skarg i wniosków. </a:t>
            </a:r>
            <a:endParaRPr lang="pl-PL" dirty="0"/>
          </a:p>
        </p:txBody>
      </p:sp>
    </p:spTree>
    <p:extLst>
      <p:ext uri="{BB962C8B-B14F-4D97-AF65-F5344CB8AC3E}">
        <p14:creationId xmlns:p14="http://schemas.microsoft.com/office/powerpoint/2010/main" val="25843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4" y="116632"/>
            <a:ext cx="9601200" cy="792088"/>
          </a:xfrm>
        </p:spPr>
        <p:txBody>
          <a:bodyPr rtlCol="0"/>
          <a:lstStyle/>
          <a:p>
            <a:pPr algn="ctr" rtl="0"/>
            <a:r>
              <a:rPr lang="pl-PL" dirty="0"/>
              <a:t>STRUKTURA ADMINISTRACJI PUBLICZNEJ</a:t>
            </a:r>
          </a:p>
        </p:txBody>
      </p:sp>
      <p:sp>
        <p:nvSpPr>
          <p:cNvPr id="3" name="Symbol zastępczy zawartości 2">
            <a:extLst>
              <a:ext uri="{FF2B5EF4-FFF2-40B4-BE49-F238E27FC236}">
                <a16:creationId xmlns:a16="http://schemas.microsoft.com/office/drawing/2014/main" id="{CCF51A15-80C8-40BD-B87A-3181F2D31994}"/>
              </a:ext>
            </a:extLst>
          </p:cNvPr>
          <p:cNvSpPr>
            <a:spLocks noGrp="1"/>
          </p:cNvSpPr>
          <p:nvPr>
            <p:ph idx="1"/>
          </p:nvPr>
        </p:nvSpPr>
        <p:spPr>
          <a:xfrm>
            <a:off x="405780" y="2256588"/>
            <a:ext cx="11593288" cy="2344824"/>
          </a:xfrm>
        </p:spPr>
        <p:txBody>
          <a:bodyPr>
            <a:noAutofit/>
          </a:bodyPr>
          <a:lstStyle/>
          <a:p>
            <a:pPr algn="just"/>
            <a:r>
              <a:rPr lang="pl-PL" sz="3000" dirty="0"/>
              <a:t>PIONOWA – a więc resortowa (podstawowe pojęcia: resort, dział administracji rządowej, naczelne i centralne organy administracji publicznej)</a:t>
            </a:r>
          </a:p>
          <a:p>
            <a:pPr marL="0" indent="0" algn="just">
              <a:buNone/>
            </a:pPr>
            <a:endParaRPr lang="pl-PL" sz="3000" dirty="0"/>
          </a:p>
          <a:p>
            <a:pPr algn="just"/>
            <a:r>
              <a:rPr lang="pl-PL" sz="3000" dirty="0"/>
              <a:t>POZIOMA – a więc terytorialna </a:t>
            </a:r>
          </a:p>
        </p:txBody>
      </p:sp>
    </p:spTree>
    <p:extLst>
      <p:ext uri="{BB962C8B-B14F-4D97-AF65-F5344CB8AC3E}">
        <p14:creationId xmlns:p14="http://schemas.microsoft.com/office/powerpoint/2010/main" val="364353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3813" y="2590800"/>
            <a:ext cx="3419400" cy="1924050"/>
          </a:xfrm>
        </p:spPr>
        <p:txBody>
          <a:bodyPr rtlCol="0"/>
          <a:lstStyle/>
          <a:p>
            <a:pPr algn="ctr"/>
            <a:r>
              <a:rPr lang="pl-PL" dirty="0"/>
              <a:t>PODZIAŁ TERYTORIALNY PAŃSTWA</a:t>
            </a:r>
          </a:p>
        </p:txBody>
      </p:sp>
      <p:graphicFrame>
        <p:nvGraphicFramePr>
          <p:cNvPr id="17" name="Symbol zastępczy zawartości 16">
            <a:extLst>
              <a:ext uri="{FF2B5EF4-FFF2-40B4-BE49-F238E27FC236}">
                <a16:creationId xmlns:a16="http://schemas.microsoft.com/office/drawing/2014/main" id="{1F294E67-08BB-4C22-B481-ABBDEC5DEDA5}"/>
              </a:ext>
            </a:extLst>
          </p:cNvPr>
          <p:cNvGraphicFramePr>
            <a:graphicFrameLocks noGrp="1"/>
          </p:cNvGraphicFramePr>
          <p:nvPr>
            <p:ph idx="1"/>
            <p:extLst>
              <p:ext uri="{D42A27DB-BD31-4B8C-83A1-F6EECF244321}">
                <p14:modId xmlns:p14="http://schemas.microsoft.com/office/powerpoint/2010/main" val="1610265244"/>
              </p:ext>
            </p:extLst>
          </p:nvPr>
        </p:nvGraphicFramePr>
        <p:xfrm>
          <a:off x="4510236" y="838201"/>
          <a:ext cx="7488832"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4" y="116632"/>
            <a:ext cx="9601200" cy="864096"/>
          </a:xfrm>
        </p:spPr>
        <p:txBody>
          <a:bodyPr rtlCol="0"/>
          <a:lstStyle/>
          <a:p>
            <a:pPr algn="ctr" rtl="0"/>
            <a:r>
              <a:rPr lang="pl-PL" dirty="0"/>
              <a:t>RODZAJE PODZIAŁÓW TERYTORIALNYCH</a:t>
            </a:r>
          </a:p>
        </p:txBody>
      </p:sp>
      <p:sp>
        <p:nvSpPr>
          <p:cNvPr id="3" name="Symbol zastępczy zawartości 2">
            <a:extLst>
              <a:ext uri="{FF2B5EF4-FFF2-40B4-BE49-F238E27FC236}">
                <a16:creationId xmlns:a16="http://schemas.microsoft.com/office/drawing/2014/main" id="{CCF51A15-80C8-40BD-B87A-3181F2D31994}"/>
              </a:ext>
            </a:extLst>
          </p:cNvPr>
          <p:cNvSpPr>
            <a:spLocks noGrp="1"/>
          </p:cNvSpPr>
          <p:nvPr>
            <p:ph idx="1"/>
          </p:nvPr>
        </p:nvSpPr>
        <p:spPr>
          <a:xfrm>
            <a:off x="1053852" y="1556792"/>
            <a:ext cx="10357793" cy="3384376"/>
          </a:xfrm>
        </p:spPr>
        <p:txBody>
          <a:bodyPr>
            <a:noAutofit/>
          </a:bodyPr>
          <a:lstStyle/>
          <a:p>
            <a:pPr algn="just"/>
            <a:r>
              <a:rPr lang="pl-PL" sz="3500" dirty="0"/>
              <a:t>PODZIAŁ ZASADNICZY</a:t>
            </a:r>
          </a:p>
          <a:p>
            <a:pPr marL="0" indent="0" algn="just">
              <a:buNone/>
            </a:pPr>
            <a:endParaRPr lang="pl-PL" sz="3500" dirty="0"/>
          </a:p>
          <a:p>
            <a:pPr algn="just"/>
            <a:r>
              <a:rPr lang="pl-PL" sz="3500" dirty="0"/>
              <a:t>PODZIAŁ POMOCNICZY</a:t>
            </a:r>
          </a:p>
          <a:p>
            <a:pPr marL="0" indent="0" algn="just">
              <a:buNone/>
            </a:pPr>
            <a:endParaRPr lang="pl-PL" sz="3500" dirty="0"/>
          </a:p>
          <a:p>
            <a:pPr algn="just"/>
            <a:r>
              <a:rPr lang="pl-PL" sz="3500" dirty="0"/>
              <a:t>PODZIAŁ SPECJALNY</a:t>
            </a:r>
          </a:p>
        </p:txBody>
      </p:sp>
    </p:spTree>
    <p:extLst>
      <p:ext uri="{BB962C8B-B14F-4D97-AF65-F5344CB8AC3E}">
        <p14:creationId xmlns:p14="http://schemas.microsoft.com/office/powerpoint/2010/main" val="203773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4" y="116632"/>
            <a:ext cx="9601200" cy="1143000"/>
          </a:xfrm>
        </p:spPr>
        <p:txBody>
          <a:bodyPr rtlCol="0"/>
          <a:lstStyle/>
          <a:p>
            <a:pPr algn="ctr" rtl="0"/>
            <a:r>
              <a:rPr lang="pl-PL" dirty="0"/>
              <a:t>RODZAJE PODZIAŁÓW TERYTORIALNYCH</a:t>
            </a:r>
          </a:p>
        </p:txBody>
      </p:sp>
      <p:sp>
        <p:nvSpPr>
          <p:cNvPr id="3" name="Symbol zastępczy zawartości 2">
            <a:extLst>
              <a:ext uri="{FF2B5EF4-FFF2-40B4-BE49-F238E27FC236}">
                <a16:creationId xmlns:a16="http://schemas.microsoft.com/office/drawing/2014/main" id="{CCF51A15-80C8-40BD-B87A-3181F2D31994}"/>
              </a:ext>
            </a:extLst>
          </p:cNvPr>
          <p:cNvSpPr>
            <a:spLocks noGrp="1"/>
          </p:cNvSpPr>
          <p:nvPr>
            <p:ph idx="1"/>
          </p:nvPr>
        </p:nvSpPr>
        <p:spPr>
          <a:xfrm>
            <a:off x="189756" y="1556792"/>
            <a:ext cx="11221889" cy="3744416"/>
          </a:xfrm>
        </p:spPr>
        <p:txBody>
          <a:bodyPr>
            <a:noAutofit/>
          </a:bodyPr>
          <a:lstStyle/>
          <a:p>
            <a:pPr marL="0" indent="0" algn="just">
              <a:buNone/>
            </a:pPr>
            <a:r>
              <a:rPr lang="pl-PL" sz="2500" dirty="0"/>
              <a:t>Podział zasadniczy zapewnia wykonywanie zdań publicznych o znaczeniu podstawowym dla funkcjonowania państwa. </a:t>
            </a:r>
          </a:p>
          <a:p>
            <a:pPr marL="0" indent="0" algn="just">
              <a:buNone/>
            </a:pPr>
            <a:r>
              <a:rPr lang="pl-PL" sz="2500" dirty="0"/>
              <a:t>W ramach tego podziału w poszczególnych jednostkach rozmieszczone są organy administracji publicznej posiadające kompetencje ogólne. Jest on zazwyczaj budowany w oparciu o dwu lub trójstopniowy podział. </a:t>
            </a:r>
          </a:p>
          <a:p>
            <a:pPr marL="0" indent="0" algn="just">
              <a:buNone/>
            </a:pPr>
            <a:r>
              <a:rPr lang="pl-PL" sz="2500" dirty="0"/>
              <a:t>W ramach pewnego rodzaju uzupełnienia podziału zasadniczego tworzony jest podział pomocniczy. Organy pomocnicze wspierają organy pełniące rolę </a:t>
            </a:r>
            <a:br>
              <a:rPr lang="pl-PL" sz="2500" dirty="0"/>
            </a:br>
            <a:r>
              <a:rPr lang="pl-PL" sz="2500" dirty="0"/>
              <a:t>o znaczeniu podstawowym. Najczęściej organy pomocnicze nie posiadają własnych, odrębnych kompetencji. </a:t>
            </a:r>
          </a:p>
          <a:p>
            <a:pPr marL="0" indent="0" algn="just">
              <a:buNone/>
            </a:pPr>
            <a:r>
              <a:rPr lang="pl-PL" sz="2500" dirty="0"/>
              <a:t>Dla wykonywania specjalnych zadań państwa, dla realizacji których potrzeba nietypowych warunków terenowych tworzy się podziały specjalne.</a:t>
            </a:r>
          </a:p>
          <a:p>
            <a:pPr marL="0" indent="0" algn="just">
              <a:buNone/>
            </a:pPr>
            <a:endParaRPr lang="pl-PL" sz="2500" dirty="0"/>
          </a:p>
          <a:p>
            <a:pPr marL="0" indent="0" algn="just">
              <a:buNone/>
            </a:pPr>
            <a:endParaRPr lang="pl-PL" sz="2500" dirty="0"/>
          </a:p>
        </p:txBody>
      </p:sp>
    </p:spTree>
    <p:extLst>
      <p:ext uri="{BB962C8B-B14F-4D97-AF65-F5344CB8AC3E}">
        <p14:creationId xmlns:p14="http://schemas.microsoft.com/office/powerpoint/2010/main" val="283436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3812" y="404664"/>
            <a:ext cx="9601200" cy="663352"/>
          </a:xfrm>
        </p:spPr>
        <p:txBody>
          <a:bodyPr rtlCol="0">
            <a:normAutofit fontScale="90000"/>
          </a:bodyPr>
          <a:lstStyle/>
          <a:p>
            <a:pPr algn="ctr" rtl="0"/>
            <a:r>
              <a:rPr lang="pl-PL" dirty="0"/>
              <a:t>PODZIAŁ TERYTORIALNY – PODSTAWY PRAWNE</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484784"/>
            <a:ext cx="11233248" cy="4059832"/>
          </a:xfrm>
        </p:spPr>
        <p:txBody>
          <a:bodyPr>
            <a:normAutofit fontScale="77500" lnSpcReduction="20000"/>
          </a:bodyPr>
          <a:lstStyle/>
          <a:p>
            <a:pPr algn="just"/>
            <a:r>
              <a:rPr lang="pl-PL" dirty="0"/>
              <a:t>Konstytucja Rzeczpospolitej Polski </a:t>
            </a:r>
          </a:p>
          <a:p>
            <a:pPr algn="just"/>
            <a:r>
              <a:rPr lang="pl-PL" dirty="0"/>
              <a:t>Ustawa o wprowadzeniu zasadniczego trójstopniowego podziału terytorialnego państwa </a:t>
            </a:r>
          </a:p>
          <a:p>
            <a:pPr algn="just"/>
            <a:r>
              <a:rPr lang="pl-PL" dirty="0"/>
              <a:t>Ustawa o samorządzie gminnym</a:t>
            </a:r>
          </a:p>
          <a:p>
            <a:pPr algn="just"/>
            <a:r>
              <a:rPr lang="pl-PL" dirty="0"/>
              <a:t>Ustawa o samorządzie powiatowym</a:t>
            </a:r>
          </a:p>
          <a:p>
            <a:pPr algn="just"/>
            <a:r>
              <a:rPr lang="pl-PL" dirty="0"/>
              <a:t>Ustawa o samorządzie województwa </a:t>
            </a:r>
          </a:p>
          <a:p>
            <a:pPr algn="just"/>
            <a:r>
              <a:rPr lang="pl-PL" dirty="0"/>
              <a:t>Ustawa o związku metropolitalnym w województwie śląskim </a:t>
            </a:r>
          </a:p>
          <a:p>
            <a:pPr algn="just"/>
            <a:r>
              <a:rPr lang="pl-PL" dirty="0"/>
              <a:t>Ustawa o urzędowych nazwach miejscowości i obiektów fizjograficznych</a:t>
            </a:r>
            <a:endParaRPr lang="pl-PL" sz="3000" dirty="0"/>
          </a:p>
          <a:p>
            <a:pPr algn="just"/>
            <a:r>
              <a:rPr lang="pl-PL" dirty="0"/>
              <a:t>Ustawa o obszarach morskich rzeczypospolitej Polskiej i administracji morskiej</a:t>
            </a:r>
          </a:p>
          <a:p>
            <a:pPr algn="just"/>
            <a:r>
              <a:rPr lang="pl-PL" dirty="0"/>
              <a:t>Ustawa o lecznictwie uzdrowiskowym, uzdrowiskach i obszarach ochrony uzdrowiskowej oraz o gminach uzdrowiskowych</a:t>
            </a:r>
          </a:p>
          <a:p>
            <a:pPr algn="just"/>
            <a:r>
              <a:rPr lang="pl-PL" dirty="0"/>
              <a:t>Ustawa o funkcjonowaniu górnictwa węgla kamiennego</a:t>
            </a:r>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KONSTYTUCJA RP</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196752"/>
            <a:ext cx="11233248" cy="5832648"/>
          </a:xfrm>
        </p:spPr>
        <p:txBody>
          <a:bodyPr>
            <a:normAutofit/>
          </a:bodyPr>
          <a:lstStyle/>
          <a:p>
            <a:pPr marL="0" indent="0" algn="just">
              <a:buNone/>
            </a:pPr>
            <a:r>
              <a:rPr lang="pl-PL" dirty="0"/>
              <a:t>Art. 15. [Zasada decentralizacji władzy publicznej]</a:t>
            </a:r>
          </a:p>
          <a:p>
            <a:pPr marL="457200" indent="-457200" algn="just">
              <a:buAutoNum type="arabicPeriod"/>
            </a:pPr>
            <a:r>
              <a:rPr lang="pl-PL" dirty="0"/>
              <a:t>Ustrój terytorialny Rzeczypospolitej Polskiej zapewnia decentralizację władzy publicznej. </a:t>
            </a:r>
          </a:p>
          <a:p>
            <a:pPr marL="457200" indent="-457200" algn="just">
              <a:buAutoNum type="arabicPeriod"/>
            </a:pPr>
            <a:r>
              <a:rPr lang="pl-PL" dirty="0"/>
              <a:t>Zasadniczy podział terytorialny państwa uwzględniający więzi społeczne, gospodarcze lub kulturowe i zapewniający jednostkom terytorialnym zdolność wykonywania zadań publicznych określa ustawa. </a:t>
            </a:r>
          </a:p>
          <a:p>
            <a:pPr marL="0" indent="0" algn="just">
              <a:buNone/>
            </a:pPr>
            <a:r>
              <a:rPr lang="pl-PL" dirty="0"/>
              <a:t>Art. 16. [Rola i uprawnienia samorządu terytorialnego] </a:t>
            </a:r>
          </a:p>
          <a:p>
            <a:pPr marL="457200" indent="-457200" algn="just">
              <a:buAutoNum type="arabicPeriod"/>
            </a:pPr>
            <a:r>
              <a:rPr lang="pl-PL" dirty="0"/>
              <a:t>Ogół mieszkańców jednostek zasadniczego podziału terytorialnego stanowi z mocy prawa wspólnotę samorządową. </a:t>
            </a:r>
          </a:p>
          <a:p>
            <a:pPr marL="457200" indent="-457200" algn="just">
              <a:buAutoNum type="arabicPeriod"/>
            </a:pPr>
            <a:r>
              <a:rPr lang="pl-PL" dirty="0"/>
              <a:t>Samorząd terytorialny uczestniczy w sprawowaniu władzy publicznej. Przysługującą mu </a:t>
            </a:r>
            <a:br>
              <a:rPr lang="pl-PL" dirty="0"/>
            </a:br>
            <a:r>
              <a:rPr lang="pl-PL" dirty="0"/>
              <a:t>w ramach ustaw istotną część zadań publicznych samorząd wykonuje w imieniu własnym </a:t>
            </a:r>
            <a:br>
              <a:rPr lang="pl-PL" dirty="0"/>
            </a:br>
            <a:r>
              <a:rPr lang="pl-PL" dirty="0"/>
              <a:t>i na własną odpowiedzialność.</a:t>
            </a:r>
            <a:endParaRPr lang="pl-PL" sz="3500" b="1" dirty="0"/>
          </a:p>
        </p:txBody>
      </p:sp>
    </p:spTree>
    <p:extLst>
      <p:ext uri="{BB962C8B-B14F-4D97-AF65-F5344CB8AC3E}">
        <p14:creationId xmlns:p14="http://schemas.microsoft.com/office/powerpoint/2010/main" val="307838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85900" y="260648"/>
            <a:ext cx="9601200" cy="663352"/>
          </a:xfrm>
        </p:spPr>
        <p:txBody>
          <a:bodyPr rtlCol="0">
            <a:normAutofit/>
          </a:bodyPr>
          <a:lstStyle/>
          <a:p>
            <a:pPr algn="ctr" rtl="0"/>
            <a:r>
              <a:rPr lang="pl-PL" dirty="0"/>
              <a:t>KONSTYTUCJA RP</a:t>
            </a:r>
          </a:p>
        </p:txBody>
      </p:sp>
      <p:sp>
        <p:nvSpPr>
          <p:cNvPr id="3" name="Symbol zastępczy zawartości 2">
            <a:extLst>
              <a:ext uri="{FF2B5EF4-FFF2-40B4-BE49-F238E27FC236}">
                <a16:creationId xmlns:a16="http://schemas.microsoft.com/office/drawing/2014/main" id="{8878F667-313E-493B-892D-2929D0E52792}"/>
              </a:ext>
            </a:extLst>
          </p:cNvPr>
          <p:cNvSpPr>
            <a:spLocks noGrp="1"/>
          </p:cNvSpPr>
          <p:nvPr>
            <p:ph idx="1"/>
          </p:nvPr>
        </p:nvSpPr>
        <p:spPr>
          <a:xfrm>
            <a:off x="477788" y="1196752"/>
            <a:ext cx="11233248" cy="5832648"/>
          </a:xfrm>
        </p:spPr>
        <p:txBody>
          <a:bodyPr>
            <a:normAutofit/>
          </a:bodyPr>
          <a:lstStyle/>
          <a:p>
            <a:pPr marL="0" indent="0" algn="just">
              <a:buNone/>
            </a:pPr>
            <a:r>
              <a:rPr lang="pl-PL" dirty="0"/>
              <a:t>Art. 164. [Gmina jako podstawowa jednostka samorządu] </a:t>
            </a:r>
          </a:p>
          <a:p>
            <a:pPr marL="457200" indent="-457200" algn="just">
              <a:buAutoNum type="arabicPeriod"/>
            </a:pPr>
            <a:r>
              <a:rPr lang="pl-PL" dirty="0"/>
              <a:t>Podstawową jednostką samorządu terytorialnego jest gmina. </a:t>
            </a:r>
          </a:p>
          <a:p>
            <a:pPr marL="457200" indent="-457200" algn="just">
              <a:buAutoNum type="arabicPeriod" startAt="2"/>
            </a:pPr>
            <a:r>
              <a:rPr lang="pl-PL" dirty="0"/>
              <a:t>Inne jednostki samorządu regionalnego albo lokalnego i regionalnego określa ustawa. </a:t>
            </a:r>
          </a:p>
          <a:p>
            <a:pPr marL="457200" indent="-457200" algn="just">
              <a:buAutoNum type="arabicPeriod" startAt="2"/>
            </a:pPr>
            <a:r>
              <a:rPr lang="pl-PL" dirty="0"/>
              <a:t>Gmina wykonuje wszystkie zadania samorządu terytorialnego nie zastrzeżone dla innych jednostek samorządu terytorialnego.</a:t>
            </a:r>
          </a:p>
          <a:p>
            <a:pPr marL="0" indent="0" algn="just">
              <a:buNone/>
            </a:pPr>
            <a:r>
              <a:rPr lang="pl-PL" dirty="0"/>
              <a:t>Art. 165. [Podmiotowość prawna jednostek samorządu terytorialnego] </a:t>
            </a:r>
          </a:p>
          <a:p>
            <a:pPr marL="457200" indent="-457200" algn="just">
              <a:buAutoNum type="arabicPeriod"/>
            </a:pPr>
            <a:r>
              <a:rPr lang="pl-PL" dirty="0"/>
              <a:t>Jednostki samorządu terytorialnego mają osobowość prawną. Przysługują im prawo własności i inne prawa majątkowe. </a:t>
            </a:r>
          </a:p>
          <a:p>
            <a:pPr marL="0" indent="0" algn="just">
              <a:buNone/>
            </a:pPr>
            <a:r>
              <a:rPr lang="pl-PL" dirty="0"/>
              <a:t>2. Samodzielność jednostek samorządu terytorialnego podlega ochronie sądowej. </a:t>
            </a:r>
            <a:endParaRPr lang="pl-PL" sz="3500" b="1" dirty="0"/>
          </a:p>
        </p:txBody>
      </p:sp>
    </p:spTree>
    <p:extLst>
      <p:ext uri="{BB962C8B-B14F-4D97-AF65-F5344CB8AC3E}">
        <p14:creationId xmlns:p14="http://schemas.microsoft.com/office/powerpoint/2010/main" val="172541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warela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17_TF02886637_TF02886637.potx" id="{3A0D9524-68D2-4621-BA1D-4EAE25E227FF}" vid="{2CDE80DB-0C1F-4BD7-AE6F-EF8038EB2202}"/>
    </a:ext>
  </a:extLst>
</a:theme>
</file>

<file path=ppt/theme/theme2.xml><?xml version="1.0" encoding="utf-8"?>
<a:theme xmlns:a="http://schemas.openxmlformats.org/drawingml/2006/main" name="Motyw pakietu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43FE0E6F259214F9466E5D3E3062AE7" ma:contentTypeVersion="5" ma:contentTypeDescription="Utwórz nowy dokument." ma:contentTypeScope="" ma:versionID="9efc3953d37e12d27553b36486db12a2">
  <xsd:schema xmlns:xsd="http://www.w3.org/2001/XMLSchema" xmlns:xs="http://www.w3.org/2001/XMLSchema" xmlns:p="http://schemas.microsoft.com/office/2006/metadata/properties" xmlns:ns2="32800e47-9de7-480a-8ef9-a27423c8a383" targetNamespace="http://schemas.microsoft.com/office/2006/metadata/properties" ma:root="true" ma:fieldsID="9db4349d3b8b1cb3a743e79c6183e12f" ns2:_="">
    <xsd:import namespace="32800e47-9de7-480a-8ef9-a27423c8a3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800e47-9de7-480a-8ef9-a27423c8a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A4C6182-29C3-4E7B-BB0D-B7699615A6A6}">
  <ds:schemaRefs>
    <ds:schemaRef ds:uri="http://schemas.microsoft.com/sharepoint/v3/contenttype/forms"/>
  </ds:schemaRefs>
</ds:datastoreItem>
</file>

<file path=customXml/itemProps2.xml><?xml version="1.0" encoding="utf-8"?>
<ds:datastoreItem xmlns:ds="http://schemas.openxmlformats.org/officeDocument/2006/customXml" ds:itemID="{E4CF595F-24AD-47F3-AAF6-D2ADD5CB47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800e47-9de7-480a-8ef9-a27423c8a3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DC7606-F951-4152-92EF-C430501F9981}">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32800e47-9de7-480a-8ef9-a27423c8a383"/>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Prezentacja akwarelowa (panoramiczna)</Template>
  <TotalTime>479</TotalTime>
  <Words>3745</Words>
  <Application>Microsoft Office PowerPoint</Application>
  <PresentationFormat>Niestandardowy</PresentationFormat>
  <Paragraphs>224</Paragraphs>
  <Slides>29</Slides>
  <Notes>29</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29</vt:i4>
      </vt:variant>
    </vt:vector>
  </HeadingPairs>
  <TitlesOfParts>
    <vt:vector size="32" baseType="lpstr">
      <vt:lpstr>Arial</vt:lpstr>
      <vt:lpstr>Palatino Linotype</vt:lpstr>
      <vt:lpstr>Akwarela_16x9</vt:lpstr>
      <vt:lpstr>Podziały terytorialne państwa.  Rodzaje jednostek samorządu terytorialnego i jednostki pomocnicze. Organy wyższego stopnia.</vt:lpstr>
      <vt:lpstr>Prezentacja programu PowerPoint</vt:lpstr>
      <vt:lpstr>STRUKTURA ADMINISTRACJI PUBLICZNEJ</vt:lpstr>
      <vt:lpstr>PODZIAŁ TERYTORIALNY PAŃSTWA</vt:lpstr>
      <vt:lpstr>RODZAJE PODZIAŁÓW TERYTORIALNYCH</vt:lpstr>
      <vt:lpstr>RODZAJE PODZIAŁÓW TERYTORIALNYCH</vt:lpstr>
      <vt:lpstr>PODZIAŁ TERYTORIALNY – PODSTAWY PRAWNE</vt:lpstr>
      <vt:lpstr>KONSTYTUCJA RP</vt:lpstr>
      <vt:lpstr>KONSTYTUCJA RP</vt:lpstr>
      <vt:lpstr>PODZIAŁ ZASADNICZY</vt:lpstr>
      <vt:lpstr>GMINA</vt:lpstr>
      <vt:lpstr>GMINA</vt:lpstr>
      <vt:lpstr>GMINA</vt:lpstr>
      <vt:lpstr>GMINA</vt:lpstr>
      <vt:lpstr>POWIAT</vt:lpstr>
      <vt:lpstr>POWIAT</vt:lpstr>
      <vt:lpstr>POWIAT</vt:lpstr>
      <vt:lpstr>WOJEWÓDZTWO</vt:lpstr>
      <vt:lpstr>WOJEWÓDZTWO</vt:lpstr>
      <vt:lpstr>PODZIAŁ PODSTAWOWY</vt:lpstr>
      <vt:lpstr>PODZIAŁ POMOCNICZY</vt:lpstr>
      <vt:lpstr>PODZIAŁ SPECJALNY</vt:lpstr>
      <vt:lpstr>PODZIAŁ SPECJALNY</vt:lpstr>
      <vt:lpstr>PODZIAŁ SPECJALNY</vt:lpstr>
      <vt:lpstr>OBSZAR SPECJALNY</vt:lpstr>
      <vt:lpstr>RODZAJE MIEJSCOWOŚCI</vt:lpstr>
      <vt:lpstr>RODZAJE MIEJSCOWOŚCI</vt:lpstr>
      <vt:lpstr>ORGANY WYŻSZEGO STOPNIA – w ujęciu procesowym</vt:lpstr>
      <vt:lpstr>ORGANY WYŻSZEGO STOPNIA – w ujęciu procesowym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administracyjne.  Normy w prawie administracyjnym.  Zasady prawa administracyjnego.</dc:title>
  <dc:creator>Joanna Bigos</dc:creator>
  <cp:lastModifiedBy>Maciej Błażewski</cp:lastModifiedBy>
  <cp:revision>59</cp:revision>
  <dcterms:created xsi:type="dcterms:W3CDTF">2020-03-15T16:46:29Z</dcterms:created>
  <dcterms:modified xsi:type="dcterms:W3CDTF">2023-01-06T19:43:56Z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0x010100E43FE0E6F259214F9466E5D3E3062AE7</vt:lpwstr>
  </property>
</Properties>
</file>