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619" autoAdjust="0"/>
    <p:restoredTop sz="94660"/>
  </p:normalViewPr>
  <p:slideViewPr>
    <p:cSldViewPr>
      <p:cViewPr varScale="1">
        <p:scale>
          <a:sx n="68" d="100"/>
          <a:sy n="68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stokąt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ostokąt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11B2D-CB53-4895-91F3-FBE6330B8716}" type="datetimeFigureOut">
              <a:rPr lang="pl-PL" smtClean="0"/>
              <a:pPr/>
              <a:t>2016-09-29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B70D35B-E6D6-43AE-A14F-A69ED84A406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11B2D-CB53-4895-91F3-FBE6330B8716}" type="datetimeFigureOut">
              <a:rPr lang="pl-PL" smtClean="0"/>
              <a:pPr/>
              <a:t>2016-09-29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0D35B-E6D6-43AE-A14F-A69ED84A406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Prostokąt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ostokąt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Łącznik prosty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B70D35B-E6D6-43AE-A14F-A69ED84A406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11B2D-CB53-4895-91F3-FBE6330B8716}" type="datetimeFigureOut">
              <a:rPr lang="pl-PL" smtClean="0"/>
              <a:pPr/>
              <a:t>2016-09-29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11B2D-CB53-4895-91F3-FBE6330B8716}" type="datetimeFigureOut">
              <a:rPr lang="pl-PL" smtClean="0"/>
              <a:pPr/>
              <a:t>2016-09-29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B70D35B-E6D6-43AE-A14F-A69ED84A406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ostokąt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3" name="Prostokąt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Prostokąt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11B2D-CB53-4895-91F3-FBE6330B8716}" type="datetimeFigureOut">
              <a:rPr lang="pl-PL" smtClean="0"/>
              <a:pPr/>
              <a:t>2016-09-29</a:t>
            </a:fld>
            <a:endParaRPr lang="pl-PL"/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B70D35B-E6D6-43AE-A14F-A69ED84A406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5111B2D-CB53-4895-91F3-FBE6330B8716}" type="datetimeFigureOut">
              <a:rPr lang="pl-PL" smtClean="0"/>
              <a:pPr/>
              <a:t>2016-09-29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0D35B-E6D6-43AE-A14F-A69ED84A406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ymbol zastępczy zawartości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2" name="Symbol zastępczy zawartości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Łącznik prosty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Prostokąt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Prostokąt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Prostokąt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rostokąt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11B2D-CB53-4895-91F3-FBE6330B8716}" type="datetimeFigureOut">
              <a:rPr lang="pl-PL" smtClean="0"/>
              <a:pPr/>
              <a:t>2016-09-29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pl-PL"/>
          </a:p>
        </p:txBody>
      </p:sp>
      <p:sp>
        <p:nvSpPr>
          <p:cNvPr id="15" name="Łącznik prosty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Symbol zastępczy zawartości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6" name="Symbol zastępczy zawartości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B70D35B-E6D6-43AE-A14F-A69ED84A406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3" name="Tytuł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11B2D-CB53-4895-91F3-FBE6330B8716}" type="datetimeFigureOut">
              <a:rPr lang="pl-PL" smtClean="0"/>
              <a:pPr/>
              <a:t>2016-09-29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B70D35B-E6D6-43AE-A14F-A69ED84A406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Prostokąt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Prostokąt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11B2D-CB53-4895-91F3-FBE6330B8716}" type="datetimeFigureOut">
              <a:rPr lang="pl-PL" smtClean="0"/>
              <a:pPr/>
              <a:t>2016-09-29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B70D35B-E6D6-43AE-A14F-A69ED84A406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rostokąt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Prostokąt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Symbol zastępczy zawartości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B70D35B-E6D6-43AE-A14F-A69ED84A406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1" name="Prostokąt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11B2D-CB53-4895-91F3-FBE6330B8716}" type="datetimeFigureOut">
              <a:rPr lang="pl-PL" smtClean="0"/>
              <a:pPr/>
              <a:t>2016-09-29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Łącznik prosty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Prostokąt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B70D35B-E6D6-43AE-A14F-A69ED84A406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22" name="Prostokąt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5111B2D-CB53-4895-91F3-FBE6330B8716}" type="datetimeFigureOut">
              <a:rPr lang="pl-PL" smtClean="0"/>
              <a:pPr/>
              <a:t>2016-09-29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5111B2D-CB53-4895-91F3-FBE6330B8716}" type="datetimeFigureOut">
              <a:rPr lang="pl-PL" smtClean="0"/>
              <a:pPr/>
              <a:t>2016-09-29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Łącznik prosty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B70D35B-E6D6-43AE-A14F-A69ED84A406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Pojęcie działalności gospodarczej w prawie polskim</a:t>
            </a:r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3467120"/>
          </a:xfrm>
        </p:spPr>
        <p:txBody>
          <a:bodyPr>
            <a:normAutofit/>
          </a:bodyPr>
          <a:lstStyle/>
          <a:p>
            <a:r>
              <a:rPr lang="pl-PL" dirty="0" smtClean="0"/>
              <a:t>działalnością gospodarczą, w przypadku wykonywania jej:</a:t>
            </a:r>
          </a:p>
          <a:p>
            <a:endParaRPr lang="pl-PL" dirty="0" smtClean="0"/>
          </a:p>
          <a:p>
            <a:r>
              <a:rPr lang="pl-PL" dirty="0" smtClean="0"/>
              <a:t>a)  w </a:t>
            </a:r>
            <a:r>
              <a:rPr lang="pl-PL" dirty="0" smtClean="0"/>
              <a:t>kraju - jest działalność gospodarcza w rozumieniu przepisów ustawy z dnia 2 lipca 2004 r. o swobodzie działalności </a:t>
            </a:r>
            <a:r>
              <a:rPr lang="pl-PL" dirty="0" smtClean="0"/>
              <a:t>gospodarczej),</a:t>
            </a:r>
          </a:p>
          <a:p>
            <a:endParaRPr lang="pl-PL" dirty="0" smtClean="0"/>
          </a:p>
          <a:p>
            <a:r>
              <a:rPr lang="pl-PL" dirty="0" smtClean="0"/>
              <a:t>b)  za granicą - jest działalność gospodarcza w rozumieniu przepisów państwa, w którym jest ona </a:t>
            </a:r>
            <a:r>
              <a:rPr lang="pl-PL" dirty="0" smtClean="0"/>
              <a:t>wykonywana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a</a:t>
            </a:r>
            <a:r>
              <a:rPr lang="pl-PL" dirty="0" smtClean="0"/>
              <a:t>rt. 2 ust. 1 </a:t>
            </a:r>
            <a:r>
              <a:rPr lang="pl-PL" dirty="0" err="1" smtClean="0"/>
              <a:t>pkt</a:t>
            </a:r>
            <a:r>
              <a:rPr lang="pl-PL" dirty="0" smtClean="0"/>
              <a:t> </a:t>
            </a:r>
            <a:r>
              <a:rPr lang="pl-PL" dirty="0" smtClean="0"/>
              <a:t>19a ustawy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z </a:t>
            </a:r>
            <a:r>
              <a:rPr lang="pl-PL" dirty="0" smtClean="0"/>
              <a:t>27 lipca 2002 r</a:t>
            </a:r>
            <a:r>
              <a:rPr lang="pl-PL" dirty="0" smtClean="0"/>
              <a:t>. -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Prawo dewizowe</a:t>
            </a: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332424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pl-PL" dirty="0" smtClean="0"/>
          </a:p>
          <a:p>
            <a:pPr>
              <a:lnSpc>
                <a:spcPct val="150000"/>
              </a:lnSpc>
            </a:pPr>
            <a:r>
              <a:rPr lang="pl-PL" dirty="0" smtClean="0"/>
              <a:t>Ilekroć </a:t>
            </a:r>
            <a:r>
              <a:rPr lang="pl-PL" dirty="0" smtClean="0"/>
              <a:t>w ustawie jest mowa o:przedsiębiorcy - rozumie się przez to osobę prowadzącą w celach zarobkowych działalność wytwórczą, budowlaną, handlową lub usługową, </a:t>
            </a:r>
            <a:r>
              <a:rPr lang="pl-PL" u="sng" dirty="0" smtClean="0"/>
              <a:t>zwaną dalej "działalnością </a:t>
            </a:r>
            <a:r>
              <a:rPr lang="pl-PL" u="sng" dirty="0" smtClean="0"/>
              <a:t>gospodarczą”</a:t>
            </a:r>
            <a:endParaRPr lang="pl-PL" u="sng" dirty="0"/>
          </a:p>
        </p:txBody>
      </p:sp>
      <p:sp>
        <p:nvSpPr>
          <p:cNvPr id="3" name="Tytuł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a</a:t>
            </a:r>
            <a:r>
              <a:rPr lang="pl-PL" dirty="0" smtClean="0"/>
              <a:t>rt. 3 ust. 1 </a:t>
            </a:r>
            <a:r>
              <a:rPr lang="pl-PL" dirty="0" err="1" smtClean="0"/>
              <a:t>pkt</a:t>
            </a:r>
            <a:r>
              <a:rPr lang="pl-PL" dirty="0" smtClean="0"/>
              <a:t> 3 ustawy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z 30 </a:t>
            </a:r>
            <a:r>
              <a:rPr lang="pl-PL" dirty="0" smtClean="0"/>
              <a:t>czerwca 2000 r</a:t>
            </a:r>
            <a:r>
              <a:rPr lang="pl-PL" dirty="0" smtClean="0"/>
              <a:t>. -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Prawo własności przemysłowej</a:t>
            </a:r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34671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l-PL" dirty="0" smtClean="0"/>
              <a:t>Ilekroć w ustawie jest mowa o:działalności gospodarczej - należy przez to rozumieć działalność gospodarczą, do której mają zastosowanie reguły konkurencji określone w przepisach części trzeciej tytułu VI rozdziału 1 Traktatu ustanawiającego Wspólnotę </a:t>
            </a:r>
            <a:r>
              <a:rPr lang="pl-PL" dirty="0" smtClean="0"/>
              <a:t>Europejską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a</a:t>
            </a:r>
            <a:r>
              <a:rPr lang="pl-PL" dirty="0" smtClean="0"/>
              <a:t>rt. 2 </a:t>
            </a:r>
            <a:r>
              <a:rPr lang="pl-PL" dirty="0" err="1" smtClean="0"/>
              <a:t>pkt</a:t>
            </a:r>
            <a:r>
              <a:rPr lang="pl-PL" dirty="0" smtClean="0"/>
              <a:t> </a:t>
            </a:r>
            <a:r>
              <a:rPr lang="pl-PL" dirty="0" smtClean="0"/>
              <a:t>17 ustawy</a:t>
            </a:r>
            <a:br>
              <a:rPr lang="pl-PL" dirty="0" smtClean="0"/>
            </a:br>
            <a:r>
              <a:rPr lang="pl-PL" dirty="0" smtClean="0"/>
              <a:t>z 30 </a:t>
            </a:r>
            <a:r>
              <a:rPr lang="pl-PL" dirty="0" smtClean="0"/>
              <a:t>kwietnia 2004 r.</a:t>
            </a:r>
            <a:br>
              <a:rPr lang="pl-PL" dirty="0" smtClean="0"/>
            </a:br>
            <a:r>
              <a:rPr lang="pl-PL" dirty="0" smtClean="0"/>
              <a:t>o postępowaniu w sprawach dotyczących pomocy publicznej</a:t>
            </a:r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3609996"/>
          </a:xfrm>
        </p:spPr>
        <p:txBody>
          <a:bodyPr>
            <a:normAutofit fontScale="85000" lnSpcReduction="10000"/>
          </a:bodyPr>
          <a:lstStyle/>
          <a:p>
            <a:r>
              <a:rPr lang="pl-PL" dirty="0" smtClean="0"/>
              <a:t>Za pozarolniczą działalność gospodarczą uważa się pozarolniczą działalność gospodarczą prowadzoną na terytorium Rzeczypospolitej Polskiej przez osoby fizyczne na podstawie przepisów o swobodzie działalności gospodarczej, z wyłączeniem wspólników spółek prawa handlowego oraz osób prowadzących działalność w zakresie wolnego zawodu:</a:t>
            </a:r>
          </a:p>
          <a:p>
            <a:r>
              <a:rPr lang="pl-PL" dirty="0" smtClean="0"/>
              <a:t>1)  w rozumieniu przepisów o zryczałtowanym podatku dochodowym od niektórych przychodów osiąganych przez osoby fizyczne;</a:t>
            </a:r>
          </a:p>
          <a:p>
            <a:r>
              <a:rPr lang="pl-PL" dirty="0" smtClean="0"/>
              <a:t>2)  z której przychody są przychodami z działalności gospodarczej w rozumieniu przepisów o podatku dochodowym od osób fizycznych.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a</a:t>
            </a:r>
            <a:r>
              <a:rPr lang="pl-PL" dirty="0" smtClean="0"/>
              <a:t>rt. 5a ust. </a:t>
            </a:r>
            <a:r>
              <a:rPr lang="pl-PL" dirty="0" smtClean="0"/>
              <a:t>10 ustawy </a:t>
            </a:r>
            <a:br>
              <a:rPr lang="pl-PL" dirty="0" smtClean="0"/>
            </a:br>
            <a:r>
              <a:rPr lang="pl-PL" dirty="0" smtClean="0"/>
              <a:t>z 20 </a:t>
            </a:r>
            <a:r>
              <a:rPr lang="pl-PL" dirty="0" smtClean="0"/>
              <a:t>grudnia 1990 r.</a:t>
            </a:r>
            <a:br>
              <a:rPr lang="pl-PL" dirty="0" smtClean="0"/>
            </a:br>
            <a:r>
              <a:rPr lang="pl-PL" dirty="0" smtClean="0"/>
              <a:t>o ubezpieczeniu społecznym rolników</a:t>
            </a:r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Tytuł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Dziękuję</a:t>
            </a:r>
            <a:br>
              <a:rPr lang="pl-PL" dirty="0" smtClean="0"/>
            </a:br>
            <a:r>
              <a:rPr lang="pl-PL" dirty="0" smtClean="0"/>
              <a:t>za uwagę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339568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pl-PL" dirty="0" smtClean="0"/>
          </a:p>
          <a:p>
            <a:pPr>
              <a:lnSpc>
                <a:spcPct val="150000"/>
              </a:lnSpc>
            </a:pPr>
            <a:r>
              <a:rPr lang="pl-PL" dirty="0" smtClean="0"/>
              <a:t>Działalnością </a:t>
            </a:r>
            <a:r>
              <a:rPr lang="pl-PL" dirty="0" smtClean="0"/>
              <a:t>gospodarczą </a:t>
            </a:r>
            <a:r>
              <a:rPr lang="pl-PL" u="sng" dirty="0" smtClean="0"/>
              <a:t>w rozumieniu ustawy</a:t>
            </a:r>
            <a:r>
              <a:rPr lang="pl-PL" dirty="0" smtClean="0"/>
              <a:t> jest działalność wytwórcza, budowlana,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handlowa i usługowa, prowadzona w celach zarobkowych i na własny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rachunek podmiotu prowadzącego taką </a:t>
            </a:r>
            <a:r>
              <a:rPr lang="pl-PL" dirty="0" smtClean="0"/>
              <a:t>działalność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a</a:t>
            </a:r>
            <a:r>
              <a:rPr lang="pl-PL" dirty="0" smtClean="0"/>
              <a:t>rt</a:t>
            </a:r>
            <a:r>
              <a:rPr lang="pl-PL" dirty="0" smtClean="0"/>
              <a:t>. 2 ust. 1 ustawy z 23 grudnia 1988 r.</a:t>
            </a:r>
            <a:br>
              <a:rPr lang="pl-PL" dirty="0" smtClean="0"/>
            </a:br>
            <a:r>
              <a:rPr lang="pl-PL" dirty="0" smtClean="0"/>
              <a:t>o działalności gospodarczej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3395682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endParaRPr lang="pl-PL" dirty="0" smtClean="0"/>
          </a:p>
          <a:p>
            <a:pPr>
              <a:lnSpc>
                <a:spcPct val="150000"/>
              </a:lnSpc>
            </a:pPr>
            <a:r>
              <a:rPr lang="pl-PL" dirty="0" smtClean="0"/>
              <a:t>działalnością </a:t>
            </a:r>
            <a:r>
              <a:rPr lang="pl-PL" dirty="0" smtClean="0"/>
              <a:t>gospodarczą </a:t>
            </a:r>
            <a:r>
              <a:rPr lang="pl-PL" u="sng" dirty="0" smtClean="0"/>
              <a:t>w rozumieniu ustawy</a:t>
            </a:r>
            <a:r>
              <a:rPr lang="pl-PL" dirty="0" smtClean="0"/>
              <a:t> jest zarobkowa działalność wytwórcza, handlowa, budowlana, usługowa oraz poszukiwanie, rozpoznawanie i eksploatacja zasobów naturalnych, wykonywana w sposób zorganizowany i </a:t>
            </a:r>
            <a:r>
              <a:rPr lang="pl-PL" dirty="0" smtClean="0"/>
              <a:t>ciągły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art. 2 ustawy z 19 listopada 1999 r. – Prawo działalności gospodarczej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353855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pl-PL" dirty="0" smtClean="0"/>
          </a:p>
          <a:p>
            <a:pPr>
              <a:lnSpc>
                <a:spcPct val="150000"/>
              </a:lnSpc>
            </a:pPr>
            <a:r>
              <a:rPr lang="pl-PL" dirty="0" smtClean="0"/>
              <a:t>Działalnością </a:t>
            </a:r>
            <a:r>
              <a:rPr lang="pl-PL" dirty="0" smtClean="0"/>
              <a:t>gospodarczą jest zarobkowa działalność wytwórcza, budowlana, handlowa, usługowa oraz poszukiwanie, rozpoznawanie i wydobywanie kopalin ze złóż, a także działalność zawodowa, wykonywana w sposób zorganizowany i </a:t>
            </a:r>
            <a:r>
              <a:rPr lang="pl-PL" dirty="0" smtClean="0"/>
              <a:t>ciągły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art. </a:t>
            </a:r>
            <a:r>
              <a:rPr lang="pl-PL" dirty="0" smtClean="0"/>
              <a:t>2 ustawy </a:t>
            </a:r>
            <a:r>
              <a:rPr lang="pl-PL" dirty="0" smtClean="0"/>
              <a:t>z 2 </a:t>
            </a:r>
            <a:r>
              <a:rPr lang="pl-PL" dirty="0" smtClean="0"/>
              <a:t>lipca 2004 r.</a:t>
            </a:r>
            <a:br>
              <a:rPr lang="pl-PL" dirty="0" smtClean="0"/>
            </a:br>
            <a:r>
              <a:rPr lang="pl-PL" dirty="0" smtClean="0"/>
              <a:t>o swobodzie działalności gospodarczej</a:t>
            </a: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3324244"/>
          </a:xfrm>
        </p:spPr>
        <p:txBody>
          <a:bodyPr>
            <a:normAutofit lnSpcReduction="10000"/>
          </a:bodyPr>
          <a:lstStyle/>
          <a:p>
            <a:r>
              <a:rPr lang="pl-PL" dirty="0" smtClean="0"/>
              <a:t>Ilekroć </a:t>
            </a:r>
            <a:r>
              <a:rPr lang="pl-PL" dirty="0" smtClean="0"/>
              <a:t>w ustawie jest mowa o:działalności gospodarczej - rozumie się przez to każdą działalność zarobkową w rozumieniu przepisów o swobodzie działalności gospodarczej, w tym wykonywanie wolnego zawodu, a także każdą inną działalność zarobkową wykonywaną we własnym imieniu i na własny lub cudzy rachunek, nawet gdy inne ustawy nie zaliczają tej działalności do działalności gospodarczej lub osoby wykonującej taką działalność - do </a:t>
            </a:r>
            <a:r>
              <a:rPr lang="pl-PL" dirty="0" smtClean="0"/>
              <a:t>przedsiębiorców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a</a:t>
            </a:r>
            <a:r>
              <a:rPr lang="pl-PL" dirty="0" smtClean="0"/>
              <a:t>rt. 3 </a:t>
            </a:r>
            <a:r>
              <a:rPr lang="pl-PL" dirty="0" err="1" smtClean="0"/>
              <a:t>pkt</a:t>
            </a:r>
            <a:r>
              <a:rPr lang="pl-PL" dirty="0" smtClean="0"/>
              <a:t> </a:t>
            </a:r>
            <a:r>
              <a:rPr lang="pl-PL" dirty="0" smtClean="0"/>
              <a:t>9 ustawy z 29 </a:t>
            </a:r>
            <a:r>
              <a:rPr lang="pl-PL" dirty="0" smtClean="0"/>
              <a:t>sierpnia 1997 r</a:t>
            </a:r>
            <a:r>
              <a:rPr lang="pl-PL" dirty="0" smtClean="0"/>
              <a:t>. -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Ordynacja podatkowa</a:t>
            </a: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3395682"/>
          </a:xfrm>
        </p:spPr>
        <p:txBody>
          <a:bodyPr>
            <a:normAutofit/>
          </a:bodyPr>
          <a:lstStyle/>
          <a:p>
            <a:r>
              <a:rPr lang="pl-PL" dirty="0" smtClean="0"/>
              <a:t>Działalność </a:t>
            </a:r>
            <a:r>
              <a:rPr lang="pl-PL" dirty="0" smtClean="0"/>
              <a:t>gospodarcza obejmuje wszelką działalność producentów, handlowców lub usługodawców, w tym podmiotów pozyskujących zasoby naturalne oraz rolników, a także działalność osób wykonujących wolne zawody. Działalność gospodarcza obejmuje w szczególności czynności polegające na wykorzystywaniu towarów lub wartości niematerialnych i prawnych w sposób ciągły dla celów </a:t>
            </a:r>
            <a:r>
              <a:rPr lang="pl-PL" dirty="0" smtClean="0"/>
              <a:t>zarobkowych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art. 15 ust. </a:t>
            </a:r>
            <a:r>
              <a:rPr lang="pl-PL" dirty="0" smtClean="0"/>
              <a:t>2 ustawy z </a:t>
            </a:r>
            <a:r>
              <a:rPr lang="pl-PL" dirty="0" smtClean="0"/>
              <a:t>11 </a:t>
            </a:r>
            <a:r>
              <a:rPr lang="pl-PL" dirty="0" smtClean="0"/>
              <a:t>marca 2004 r.</a:t>
            </a:r>
            <a:br>
              <a:rPr lang="pl-PL" dirty="0" smtClean="0"/>
            </a:br>
            <a:r>
              <a:rPr lang="pl-PL" dirty="0" smtClean="0"/>
              <a:t>o podatku od towarów i usług</a:t>
            </a: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3395682"/>
          </a:xfrm>
        </p:spPr>
        <p:txBody>
          <a:bodyPr>
            <a:normAutofit fontScale="85000" lnSpcReduction="20000"/>
          </a:bodyPr>
          <a:lstStyle/>
          <a:p>
            <a:r>
              <a:rPr lang="pl-PL" dirty="0" smtClean="0"/>
              <a:t>Ilekroć </a:t>
            </a:r>
            <a:r>
              <a:rPr lang="pl-PL" dirty="0" smtClean="0"/>
              <a:t>w ustawie jest mowa o:działalności gospodarczej albo pozarolniczej działalności gospodarczej - oznacza to działalność zarobkową:</a:t>
            </a:r>
          </a:p>
          <a:p>
            <a:r>
              <a:rPr lang="pl-PL" dirty="0" smtClean="0"/>
              <a:t>a)  wytwórczą, budowlaną, handlową, usługową,</a:t>
            </a:r>
          </a:p>
          <a:p>
            <a:r>
              <a:rPr lang="pl-PL" dirty="0" smtClean="0"/>
              <a:t>b)  polegającą na poszukiwaniu, rozpoznawaniu i wydobywaniu kopalin ze złóż,</a:t>
            </a:r>
          </a:p>
          <a:p>
            <a:r>
              <a:rPr lang="pl-PL" dirty="0" smtClean="0"/>
              <a:t>c)  polegającą na wykorzystywaniu rzeczy oraz wartości niematerialnych i prawnych</a:t>
            </a:r>
          </a:p>
          <a:p>
            <a:r>
              <a:rPr lang="pl-PL" dirty="0" smtClean="0"/>
              <a:t>- prowadzoną we własnym imieniu bez względu na jej rezultat, w sposób zorganizowany i ciągły, z której uzyskane przychody nie są zaliczane do innych przychodów ze źródeł wymienionych w art. 10 ust. 1 </a:t>
            </a:r>
            <a:r>
              <a:rPr lang="pl-PL" dirty="0" err="1" smtClean="0"/>
              <a:t>pkt</a:t>
            </a:r>
            <a:r>
              <a:rPr lang="pl-PL" dirty="0" smtClean="0"/>
              <a:t> 1, 2 i </a:t>
            </a:r>
            <a:r>
              <a:rPr lang="pl-PL" dirty="0" smtClean="0"/>
              <a:t>4-9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l-PL" sz="3600" dirty="0" smtClean="0"/>
              <a:t>a</a:t>
            </a:r>
            <a:r>
              <a:rPr lang="pl-PL" sz="3600" dirty="0" smtClean="0"/>
              <a:t>rt. 5a </a:t>
            </a:r>
            <a:r>
              <a:rPr lang="pl-PL" sz="3600" dirty="0" err="1" smtClean="0"/>
              <a:t>pkt</a:t>
            </a:r>
            <a:r>
              <a:rPr lang="pl-PL" sz="3600" dirty="0" smtClean="0"/>
              <a:t> </a:t>
            </a:r>
            <a:r>
              <a:rPr lang="pl-PL" sz="3600" dirty="0" smtClean="0"/>
              <a:t>6 ustawy </a:t>
            </a:r>
            <a:r>
              <a:rPr lang="pl-PL" sz="3600" dirty="0" smtClean="0"/>
              <a:t>z 26 </a:t>
            </a:r>
            <a:r>
              <a:rPr lang="pl-PL" sz="3600" dirty="0" smtClean="0"/>
              <a:t>lipca 1991 r.</a:t>
            </a:r>
            <a:br>
              <a:rPr lang="pl-PL" sz="3600" dirty="0" smtClean="0"/>
            </a:br>
            <a:r>
              <a:rPr lang="pl-PL" sz="3600" dirty="0" smtClean="0"/>
              <a:t>o podatku dochodowym od osób fizycznych</a:t>
            </a:r>
            <a:endParaRPr lang="pl-PL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3324244"/>
          </a:xfrm>
        </p:spPr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pPr>
              <a:lnSpc>
                <a:spcPct val="150000"/>
              </a:lnSpc>
            </a:pPr>
            <a:r>
              <a:rPr lang="pl-PL" dirty="0" smtClean="0"/>
              <a:t>pozarolnicza </a:t>
            </a:r>
            <a:r>
              <a:rPr lang="pl-PL" dirty="0" smtClean="0"/>
              <a:t>działalność gospodarcza - </a:t>
            </a:r>
            <a:r>
              <a:rPr lang="pl-PL" dirty="0" smtClean="0"/>
              <a:t>pozarolnicza </a:t>
            </a:r>
            <a:r>
              <a:rPr lang="pl-PL" dirty="0" smtClean="0"/>
              <a:t>działalność </a:t>
            </a:r>
            <a:r>
              <a:rPr lang="pl-PL" dirty="0" smtClean="0"/>
              <a:t>gospodarcza </a:t>
            </a:r>
            <a:r>
              <a:rPr lang="pl-PL" dirty="0" smtClean="0"/>
              <a:t>w rozumieniu ustawy o podatku </a:t>
            </a:r>
            <a:r>
              <a:rPr lang="pl-PL" dirty="0" smtClean="0"/>
              <a:t>dochodowym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l-PL" sz="2400" dirty="0" smtClean="0"/>
              <a:t>a</a:t>
            </a:r>
            <a:r>
              <a:rPr lang="pl-PL" sz="2400" dirty="0" smtClean="0"/>
              <a:t>rt. 4 ust. 1 </a:t>
            </a:r>
            <a:r>
              <a:rPr lang="pl-PL" sz="2400" dirty="0" err="1" smtClean="0"/>
              <a:t>pkt</a:t>
            </a:r>
            <a:r>
              <a:rPr lang="pl-PL" sz="2400" dirty="0" smtClean="0"/>
              <a:t> </a:t>
            </a:r>
            <a:r>
              <a:rPr lang="pl-PL" sz="2400" dirty="0" smtClean="0"/>
              <a:t>12 ustawy </a:t>
            </a:r>
            <a:r>
              <a:rPr lang="pl-PL" sz="2400" dirty="0" smtClean="0"/>
              <a:t>z 20 </a:t>
            </a:r>
            <a:r>
              <a:rPr lang="pl-PL" sz="2400" dirty="0" smtClean="0"/>
              <a:t>listopada 1998 r.</a:t>
            </a:r>
            <a:br>
              <a:rPr lang="pl-PL" sz="2400" dirty="0" smtClean="0"/>
            </a:br>
            <a:r>
              <a:rPr lang="pl-PL" sz="2400" dirty="0" smtClean="0"/>
              <a:t>o zryczałtowanym podatku dochodowym od niektórych przychodów osiąganych przez osoby fizyczne</a:t>
            </a:r>
            <a:endParaRPr lang="pl-PL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3324244"/>
          </a:xfrm>
        </p:spPr>
        <p:txBody>
          <a:bodyPr>
            <a:normAutofit fontScale="85000" lnSpcReduction="20000"/>
          </a:bodyPr>
          <a:lstStyle/>
          <a:p>
            <a:r>
              <a:rPr lang="pl-PL" dirty="0" smtClean="0"/>
              <a:t>działalność gospodarcza - działalność, o której mowa w ustawie </a:t>
            </a:r>
            <a:r>
              <a:rPr lang="pl-PL" dirty="0" smtClean="0"/>
              <a:t>z </a:t>
            </a:r>
            <a:r>
              <a:rPr lang="pl-PL" dirty="0" smtClean="0"/>
              <a:t>2 lipca 2004 r. o swobodzie działalności gospodarczej </a:t>
            </a:r>
            <a:r>
              <a:rPr lang="pl-PL" dirty="0" smtClean="0"/>
              <a:t>z </a:t>
            </a:r>
            <a:r>
              <a:rPr lang="pl-PL" dirty="0" smtClean="0"/>
              <a:t>zastrzeżeniem ust. 2</a:t>
            </a:r>
            <a:r>
              <a:rPr lang="pl-PL" dirty="0" smtClean="0"/>
              <a:t>;</a:t>
            </a:r>
          </a:p>
          <a:p>
            <a:r>
              <a:rPr lang="pl-PL" dirty="0" smtClean="0"/>
              <a:t>Ust. </a:t>
            </a:r>
            <a:r>
              <a:rPr lang="pl-PL" dirty="0" smtClean="0"/>
              <a:t>2 </a:t>
            </a:r>
            <a:r>
              <a:rPr lang="pl-PL" dirty="0" smtClean="0"/>
              <a:t>– Za </a:t>
            </a:r>
            <a:r>
              <a:rPr lang="pl-PL" dirty="0" smtClean="0"/>
              <a:t>działalność gospodarczą w rozumieniu ustawy nie uważa się:</a:t>
            </a:r>
          </a:p>
          <a:p>
            <a:r>
              <a:rPr lang="pl-PL" dirty="0" smtClean="0"/>
              <a:t>1)  działalności rolniczej lub leśnej;</a:t>
            </a:r>
          </a:p>
          <a:p>
            <a:r>
              <a:rPr lang="pl-PL" dirty="0" smtClean="0"/>
              <a:t>2)  wynajmu turystom pokoi gościnnych w budynkach mieszkalnych znajdujących się na obszarach wiejskich przez osoby ze stałym miejscem pobytu w gminie położonej na tym terenie, jeżeli liczba pokoi przeznaczonych do wynajęcia nie przekracza 5;</a:t>
            </a:r>
          </a:p>
          <a:p>
            <a:r>
              <a:rPr lang="pl-PL" dirty="0" smtClean="0"/>
              <a:t>3)  działalności, o której mowa w art. 3 </a:t>
            </a:r>
            <a:r>
              <a:rPr lang="pl-PL" dirty="0" err="1" smtClean="0"/>
              <a:t>pkt</a:t>
            </a:r>
            <a:r>
              <a:rPr lang="pl-PL" dirty="0" smtClean="0"/>
              <a:t> 4 ustawy z dnia 2 lipca 2004 r. o swobodzie działalności </a:t>
            </a:r>
            <a:r>
              <a:rPr lang="pl-PL" dirty="0" smtClean="0"/>
              <a:t>gospodarczej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a</a:t>
            </a:r>
            <a:r>
              <a:rPr lang="pl-PL" dirty="0" smtClean="0"/>
              <a:t>rt. 1a ust. 1 </a:t>
            </a:r>
            <a:r>
              <a:rPr lang="pl-PL" dirty="0" err="1" smtClean="0"/>
              <a:t>pkt</a:t>
            </a:r>
            <a:r>
              <a:rPr lang="pl-PL" dirty="0" smtClean="0"/>
              <a:t> 4 w zw. z art. 1a ust. </a:t>
            </a:r>
            <a:r>
              <a:rPr lang="pl-PL" dirty="0" smtClean="0"/>
              <a:t>2 ustawy </a:t>
            </a:r>
            <a:r>
              <a:rPr lang="pl-PL" dirty="0" smtClean="0"/>
              <a:t>z </a:t>
            </a:r>
            <a:r>
              <a:rPr lang="pl-PL" dirty="0" smtClean="0"/>
              <a:t>12 stycznia 1991 r.</a:t>
            </a:r>
            <a:br>
              <a:rPr lang="pl-PL" dirty="0" smtClean="0"/>
            </a:br>
            <a:r>
              <a:rPr lang="pl-PL" dirty="0" smtClean="0"/>
              <a:t>o podatkach i opłatach lokalnych</a:t>
            </a:r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ejski">
  <a:themeElements>
    <a:clrScheme name="Miejski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Miejski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ejski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408</TotalTime>
  <Words>765</Words>
  <Application>Microsoft Office PowerPoint</Application>
  <PresentationFormat>Pokaz na ekranie (4:3)</PresentationFormat>
  <Paragraphs>48</Paragraphs>
  <Slides>14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5" baseType="lpstr">
      <vt:lpstr>Miejski</vt:lpstr>
      <vt:lpstr>Pojęcie działalności gospodarczej w prawie polskim</vt:lpstr>
      <vt:lpstr>art. 2 ust. 1 ustawy z 23 grudnia 1988 r. o działalności gospodarczej</vt:lpstr>
      <vt:lpstr>art. 2 ustawy z 19 listopada 1999 r. – Prawo działalności gospodarczej</vt:lpstr>
      <vt:lpstr>art. 2 ustawy z 2 lipca 2004 r. o swobodzie działalności gospodarczej</vt:lpstr>
      <vt:lpstr>art. 3 pkt 9 ustawy z 29 sierpnia 1997 r. -  Ordynacja podatkowa</vt:lpstr>
      <vt:lpstr>art. 15 ust. 2 ustawy z 11 marca 2004 r. o podatku od towarów i usług</vt:lpstr>
      <vt:lpstr>art. 5a pkt 6 ustawy z 26 lipca 1991 r. o podatku dochodowym od osób fizycznych</vt:lpstr>
      <vt:lpstr>art. 4 ust. 1 pkt 12 ustawy z 20 listopada 1998 r. o zryczałtowanym podatku dochodowym od niektórych przychodów osiąganych przez osoby fizyczne</vt:lpstr>
      <vt:lpstr>art. 1a ust. 1 pkt 4 w zw. z art. 1a ust. 2 ustawy z 12 stycznia 1991 r. o podatkach i opłatach lokalnych</vt:lpstr>
      <vt:lpstr>art. 2 ust. 1 pkt 19a ustawy  z 27 lipca 2002 r. - Prawo dewizowe</vt:lpstr>
      <vt:lpstr>art. 3 ust. 1 pkt 3 ustawy  z 30 czerwca 2000 r. - Prawo własności przemysłowej</vt:lpstr>
      <vt:lpstr>art. 2 pkt 17 ustawy z 30 kwietnia 2004 r. o postępowaniu w sprawach dotyczących pomocy publicznej</vt:lpstr>
      <vt:lpstr>art. 5a ust. 10 ustawy  z 20 grudnia 1990 r. o ubezpieczeniu społecznym rolników</vt:lpstr>
      <vt:lpstr>Dziękuję za uwagę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Pojęcie działalności gospodarczej w prawie polskim</dc:title>
  <dc:creator>Dom</dc:creator>
  <cp:lastModifiedBy>Joanna</cp:lastModifiedBy>
  <cp:revision>23</cp:revision>
  <dcterms:created xsi:type="dcterms:W3CDTF">2016-09-29T05:42:13Z</dcterms:created>
  <dcterms:modified xsi:type="dcterms:W3CDTF">2016-09-30T00:24:57Z</dcterms:modified>
</cp:coreProperties>
</file>