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77" r:id="rId3"/>
    <p:sldId id="276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132856"/>
            <a:ext cx="8136904" cy="2736304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pl-PL" sz="5400" b="1" dirty="0" smtClean="0"/>
              <a:t>POJĘCIE RAŻĄCEJ NIEWDZIĘCZNOŚCI </a:t>
            </a:r>
            <a:r>
              <a:rPr lang="pl-PL" sz="5400" b="1" dirty="0"/>
              <a:t>OBDAROWANEGO­­ W ROZUMIENIU ART. 898 K.C.</a:t>
            </a:r>
            <a:endParaRPr lang="pl-PL" sz="5400" dirty="0"/>
          </a:p>
          <a:p>
            <a:pPr marL="82296" indent="0" algn="ctr">
              <a:buNone/>
            </a:pP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562771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zachowanie </a:t>
            </a:r>
            <a:r>
              <a:rPr lang="pl-PL" dirty="0"/>
              <a:t>się obdarowanego będące przesłanką odwołania darowizny musi zajść po zawarciu umowy darowizny, a przed odwołaniem darowizny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580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32656"/>
            <a:ext cx="7498080" cy="619268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chodzi o rażąco niewdzięczne zachowanie się </a:t>
            </a:r>
            <a:r>
              <a:rPr lang="pl-PL" dirty="0" smtClean="0"/>
              <a:t>obdarowanego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wskazuje się, że rażąca niewdzięczność obdarowanego może przejawiać się w tym, że udziela on pomocy, inicjuje czy aprobuje postępowanie osób sobie bliskich, które dopuściły się niewdzięczności wobec darczyńcy</a:t>
            </a:r>
          </a:p>
          <a:p>
            <a:endParaRPr lang="pl-PL" dirty="0"/>
          </a:p>
          <a:p>
            <a:r>
              <a:rPr lang="pl-PL" dirty="0"/>
              <a:t>dominuje pogląd, że chodzi wyłącznie o zachowania się obdarowanego, a nie osób reprezentujących go, np. jego przedstawicieli ustawowych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99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33670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endParaRPr lang="pl-PL" b="1" dirty="0" smtClean="0"/>
          </a:p>
          <a:p>
            <a:pPr marL="82296" indent="0" algn="ctr">
              <a:buNone/>
            </a:pPr>
            <a:endParaRPr lang="pl-PL" b="1" dirty="0"/>
          </a:p>
          <a:p>
            <a:r>
              <a:rPr lang="pl-PL" dirty="0"/>
              <a:t>chodzi o rażącą niewdzięczność wobec darczyńcy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zachowanie wymierzone w osobę trzecią może być równocześnie skierowane przeciwko darczyńcy i być przejawem rażącej niewdzięczności wobec niego</a:t>
            </a:r>
          </a:p>
          <a:p>
            <a:r>
              <a:rPr lang="pl-PL" dirty="0"/>
              <a:t>(zachowanie skierowane bezpośrednio przeciwko osobie bliskiej darczyńcy)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problem uznania niewierności jednego z małżonków, stanowiącej przyczynę rozwodu, za rażącą niewdzięczność wobec teściów będących darczyńcami</a:t>
            </a:r>
          </a:p>
          <a:p>
            <a:endParaRPr lang="pl-PL" dirty="0"/>
          </a:p>
          <a:p>
            <a:pPr marL="82296" indent="0" algn="ctr">
              <a:buNone/>
            </a:pPr>
            <a:endParaRPr lang="pl-PL" b="1" dirty="0" smtClean="0"/>
          </a:p>
          <a:p>
            <a:endParaRPr lang="pl-PL" dirty="0"/>
          </a:p>
          <a:p>
            <a:pPr marL="82296" indent="0"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04664"/>
            <a:ext cx="7787208" cy="612068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zarówno działania, jak i </a:t>
            </a:r>
            <a:r>
              <a:rPr lang="pl-PL" dirty="0" smtClean="0"/>
              <a:t>zaniechania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problem czy należy brać pod uwagę kryteria obiektywne i subiektywne, a w ramach tych ostatnich osobiste odczucia darczyńcy, czy też subiektywne odczucia darczyńcy nie podlegają uwzględnieniu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znaczenie przyczyn dokonania </a:t>
            </a:r>
            <a:r>
              <a:rPr lang="pl-PL" dirty="0" smtClean="0"/>
              <a:t>darowizny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/>
              <a:t>konieczność uwzględniania całokształtu okoliczności danego przypadku, w tym również zwyczajów, jakie panują w określonym środowisku społecznym</a:t>
            </a:r>
          </a:p>
          <a:p>
            <a:endParaRPr lang="pl-PL" dirty="0"/>
          </a:p>
          <a:p>
            <a:endParaRPr lang="pl-PL" dirty="0"/>
          </a:p>
          <a:p>
            <a:pPr marL="82296" indent="0" algn="ctr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692696"/>
            <a:ext cx="8003232" cy="6048672"/>
          </a:xfrm>
        </p:spPr>
        <p:txBody>
          <a:bodyPr>
            <a:normAutofit/>
          </a:bodyPr>
          <a:lstStyle/>
          <a:p>
            <a:r>
              <a:rPr lang="pl-PL" dirty="0"/>
              <a:t>wymóg, by niewdzięczność była rażąca (kwalifikowana postać</a:t>
            </a:r>
            <a:r>
              <a:rPr lang="pl-PL" dirty="0" smtClean="0"/>
              <a:t>)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aspekt przedmiotowy i </a:t>
            </a:r>
            <a:r>
              <a:rPr lang="pl-PL" dirty="0" smtClean="0"/>
              <a:t>podmiotowy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nie chodzi o takie zachowania </a:t>
            </a:r>
            <a:r>
              <a:rPr lang="pl-PL" dirty="0" smtClean="0"/>
              <a:t>obdarowanego</a:t>
            </a:r>
            <a:r>
              <a:rPr lang="pl-PL" dirty="0"/>
              <a:t>, które nie wykraczają poza zwykłe przypadki życiowych konfliktów</a:t>
            </a:r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435280" cy="648072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problem</a:t>
            </a:r>
            <a:r>
              <a:rPr lang="pl-PL" dirty="0"/>
              <a:t>, czy rażąco niewdzięczne może być wyłącznie zachowanie umyślne, czy także nieumyślne (i czy ewentualnie każde zachowanie nieumyślne</a:t>
            </a:r>
            <a:r>
              <a:rPr lang="pl-PL" dirty="0" smtClean="0"/>
              <a:t>)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należy brać pod uwagę również zachowanie się </a:t>
            </a:r>
            <a:r>
              <a:rPr lang="pl-PL" dirty="0" smtClean="0"/>
              <a:t>darczyńcy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pewną rolę może mieć trwałość nagannego zachowania się</a:t>
            </a:r>
          </a:p>
          <a:p>
            <a:pPr marL="82296" indent="0" algn="ctr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404664"/>
            <a:ext cx="7571184" cy="61926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konieczność </a:t>
            </a:r>
            <a:r>
              <a:rPr lang="pl-PL" dirty="0"/>
              <a:t>dokonywania ścisłej wykładni pojęcia „rażącej niewdzięczności”</a:t>
            </a:r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417</TotalTime>
  <Words>274</Words>
  <Application>Microsoft Office PowerPoint</Application>
  <PresentationFormat>Pokaz na ekranie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59</cp:revision>
  <dcterms:created xsi:type="dcterms:W3CDTF">2013-10-05T07:34:23Z</dcterms:created>
  <dcterms:modified xsi:type="dcterms:W3CDTF">2016-05-18T08:10:23Z</dcterms:modified>
</cp:coreProperties>
</file>