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8" r:id="rId3"/>
    <p:sldId id="263" r:id="rId4"/>
    <p:sldId id="264" r:id="rId5"/>
    <p:sldId id="265" r:id="rId6"/>
    <p:sldId id="268" r:id="rId7"/>
    <p:sldId id="266" r:id="rId8"/>
    <p:sldId id="267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61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32264-056D-42E1-B135-2D9FE18518C9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A818E-323A-40F8-89B3-280022050D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9982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5DD6-93FF-4AA2-9F80-D50E5EEC090C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6774-6DCE-42E9-8DBC-FDF57E66CD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8110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5DD6-93FF-4AA2-9F80-D50E5EEC090C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6774-6DCE-42E9-8DBC-FDF57E66CD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37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5DD6-93FF-4AA2-9F80-D50E5EEC090C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6774-6DCE-42E9-8DBC-FDF57E66CD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2335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5DD6-93FF-4AA2-9F80-D50E5EEC090C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6774-6DCE-42E9-8DBC-FDF57E66CD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368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5DD6-93FF-4AA2-9F80-D50E5EEC090C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6774-6DCE-42E9-8DBC-FDF57E66CD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1884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5DD6-93FF-4AA2-9F80-D50E5EEC090C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6774-6DCE-42E9-8DBC-FDF57E66CD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941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5DD6-93FF-4AA2-9F80-D50E5EEC090C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6774-6DCE-42E9-8DBC-FDF57E66CD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6450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5DD6-93FF-4AA2-9F80-D50E5EEC090C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6774-6DCE-42E9-8DBC-FDF57E66CD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8979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5DD6-93FF-4AA2-9F80-D50E5EEC090C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6774-6DCE-42E9-8DBC-FDF57E66CD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276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5DD6-93FF-4AA2-9F80-D50E5EEC090C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6774-6DCE-42E9-8DBC-FDF57E66CD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861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5DD6-93FF-4AA2-9F80-D50E5EEC090C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6774-6DCE-42E9-8DBC-FDF57E66CD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919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3000">
              <a:schemeClr val="bg1">
                <a:lumMod val="95000"/>
              </a:schemeClr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85DD6-93FF-4AA2-9F80-D50E5EEC090C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56774-6DCE-42E9-8DBC-FDF57E66CD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1276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rawo.uni.wroc.pl/user/33381" TargetMode="External"/><Relationship Id="rId2" Type="http://schemas.openxmlformats.org/officeDocument/2006/relationships/hyperlink" Target="mailto:piotr.kozdrowicki@uwr.edu.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user/schooloflifechannel/playlists?view=50&amp;sort=dd&amp;shelf_id=22" TargetMode="External"/><Relationship Id="rId2" Type="http://schemas.openxmlformats.org/officeDocument/2006/relationships/hyperlink" Target="http://www.iep.utm.ed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200" dirty="0" err="1">
                <a:latin typeface="Calibri Light" panose="020F0302020204030204" pitchFamily="34" charset="0"/>
              </a:rPr>
              <a:t>Political</a:t>
            </a:r>
            <a:r>
              <a:rPr lang="pl-PL" sz="3200" dirty="0">
                <a:latin typeface="Calibri Light" panose="020F0302020204030204" pitchFamily="34" charset="0"/>
              </a:rPr>
              <a:t> </a:t>
            </a:r>
            <a:r>
              <a:rPr lang="pl-PL" sz="3200" dirty="0" err="1">
                <a:latin typeface="Calibri Light" panose="020F0302020204030204" pitchFamily="34" charset="0"/>
              </a:rPr>
              <a:t>Socio-economic</a:t>
            </a:r>
            <a:r>
              <a:rPr lang="pl-PL" sz="3200" dirty="0">
                <a:latin typeface="Calibri Light" panose="020F0302020204030204" pitchFamily="34" charset="0"/>
              </a:rPr>
              <a:t> and </a:t>
            </a:r>
            <a:r>
              <a:rPr lang="pl-PL" sz="3200" dirty="0" err="1">
                <a:latin typeface="Calibri Light" panose="020F0302020204030204" pitchFamily="34" charset="0"/>
              </a:rPr>
              <a:t>Legal</a:t>
            </a:r>
            <a:r>
              <a:rPr lang="pl-PL" sz="3200" dirty="0">
                <a:latin typeface="Calibri Light" panose="020F0302020204030204" pitchFamily="34" charset="0"/>
              </a:rPr>
              <a:t> </a:t>
            </a:r>
            <a:r>
              <a:rPr lang="pl-PL" sz="3200" dirty="0" err="1">
                <a:latin typeface="Calibri Light" panose="020F0302020204030204" pitchFamily="34" charset="0"/>
              </a:rPr>
              <a:t>Thought</a:t>
            </a:r>
            <a:endParaRPr lang="pl-PL" sz="3200" dirty="0">
              <a:latin typeface="Calibri Light" panose="020F0302020204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800" i="1" dirty="0" err="1">
                <a:latin typeface="Calibri Light" panose="020F0302020204030204" pitchFamily="34" charset="0"/>
              </a:rPr>
              <a:t>classes</a:t>
            </a:r>
            <a:endParaRPr lang="pl-PL" sz="2800" i="1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755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sz="2800" i="1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pl-PL" sz="2800" dirty="0">
                <a:latin typeface="Calibri Light" panose="020F0302020204030204" pitchFamily="34" charset="0"/>
              </a:rPr>
              <a:t>Piotr Kantor-Kozdrowicki</a:t>
            </a:r>
          </a:p>
          <a:p>
            <a:pPr marL="0" indent="0" algn="ctr">
              <a:buNone/>
            </a:pPr>
            <a:endParaRPr lang="pl-PL" sz="28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pl-PL" sz="2800" i="1" dirty="0">
                <a:latin typeface="Calibri Light" panose="020F0302020204030204" pitchFamily="34" charset="0"/>
                <a:hlinkClick r:id="rId2"/>
              </a:rPr>
              <a:t>piotr.kozdrowicki@uwr.edu.pl</a:t>
            </a:r>
            <a:endParaRPr lang="pl-PL" sz="2800" i="1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pl-PL" sz="2800" i="1" dirty="0">
                <a:latin typeface="Calibri Light" panose="020F0302020204030204" pitchFamily="34" charset="0"/>
                <a:hlinkClick r:id="rId3"/>
              </a:rPr>
              <a:t>https://prawo.uni.wroc.pl/user/33381</a:t>
            </a:r>
            <a:endParaRPr lang="pl-PL" sz="2800" i="1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pl-PL" sz="2800" i="1" dirty="0" err="1">
                <a:latin typeface="Calibri Light" panose="020F0302020204030204" pitchFamily="34" charset="0"/>
              </a:rPr>
              <a:t>consultations</a:t>
            </a:r>
            <a:r>
              <a:rPr lang="pl-PL" sz="2800" i="1" dirty="0">
                <a:latin typeface="Calibri Light" panose="020F0302020204030204" pitchFamily="34" charset="0"/>
              </a:rPr>
              <a:t>: </a:t>
            </a:r>
            <a:r>
              <a:rPr lang="pl-PL" sz="2800" i="1" dirty="0" err="1">
                <a:latin typeface="Calibri Light" panose="020F0302020204030204" pitchFamily="34" charset="0"/>
              </a:rPr>
              <a:t>room</a:t>
            </a:r>
            <a:r>
              <a:rPr lang="pl-PL" sz="2800" i="1" dirty="0">
                <a:latin typeface="Calibri Light" panose="020F0302020204030204" pitchFamily="34" charset="0"/>
              </a:rPr>
              <a:t> 306 (</a:t>
            </a:r>
            <a:r>
              <a:rPr lang="pl-PL" sz="2800" i="1" dirty="0" err="1">
                <a:latin typeface="Calibri Light" panose="020F0302020204030204" pitchFamily="34" charset="0"/>
              </a:rPr>
              <a:t>building</a:t>
            </a:r>
            <a:r>
              <a:rPr lang="pl-PL" sz="2800" i="1" dirty="0">
                <a:latin typeface="Calibri Light" panose="020F0302020204030204" pitchFamily="34" charset="0"/>
              </a:rPr>
              <a:t> A)</a:t>
            </a:r>
          </a:p>
        </p:txBody>
      </p:sp>
    </p:spTree>
    <p:extLst>
      <p:ext uri="{BB962C8B-B14F-4D97-AF65-F5344CB8AC3E}">
        <p14:creationId xmlns:p14="http://schemas.microsoft.com/office/powerpoint/2010/main" val="26892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93353"/>
            <a:ext cx="8229600" cy="50712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>
                <a:latin typeface="Calibri Light" panose="020F0302020204030204" pitchFamily="34" charset="0"/>
              </a:rPr>
              <a:t>How to pass the </a:t>
            </a:r>
            <a:r>
              <a:rPr lang="pl-PL" b="1" dirty="0" err="1">
                <a:latin typeface="Calibri Light" panose="020F0302020204030204" pitchFamily="34" charset="0"/>
              </a:rPr>
              <a:t>classes</a:t>
            </a:r>
            <a:r>
              <a:rPr lang="pl-PL" b="1" dirty="0">
                <a:latin typeface="Calibri Light" panose="020F0302020204030204" pitchFamily="34" charset="0"/>
              </a:rPr>
              <a:t>?</a:t>
            </a:r>
          </a:p>
          <a:p>
            <a:pPr marL="514350" indent="-514350">
              <a:buAutoNum type="arabicPeriod"/>
            </a:pPr>
            <a:r>
              <a:rPr lang="pl-PL" dirty="0" err="1">
                <a:latin typeface="Calibri Light" panose="020F0302020204030204" pitchFamily="34" charset="0"/>
              </a:rPr>
              <a:t>Every</a:t>
            </a:r>
            <a:r>
              <a:rPr lang="pl-PL" dirty="0">
                <a:latin typeface="Calibri Light" panose="020F0302020204030204" pitchFamily="34" charset="0"/>
              </a:rPr>
              <a:t> Student </a:t>
            </a:r>
            <a:r>
              <a:rPr lang="pl-PL" dirty="0" err="1">
                <a:latin typeface="Calibri Light" panose="020F0302020204030204" pitchFamily="34" charset="0"/>
              </a:rPr>
              <a:t>needs</a:t>
            </a:r>
            <a:r>
              <a:rPr lang="pl-PL" dirty="0">
                <a:latin typeface="Calibri Light" panose="020F0302020204030204" pitchFamily="34" charset="0"/>
              </a:rPr>
              <a:t> to </a:t>
            </a:r>
            <a:r>
              <a:rPr lang="pl-PL" dirty="0" err="1">
                <a:latin typeface="Calibri Light" panose="020F0302020204030204" pitchFamily="34" charset="0"/>
              </a:rPr>
              <a:t>write</a:t>
            </a:r>
            <a:r>
              <a:rPr lang="pl-PL" dirty="0">
                <a:latin typeface="Calibri Light" panose="020F0302020204030204" pitchFamily="34" charset="0"/>
              </a:rPr>
              <a:t> 2 </a:t>
            </a:r>
            <a:r>
              <a:rPr lang="pl-PL" dirty="0" err="1">
                <a:latin typeface="Calibri Light" panose="020F0302020204030204" pitchFamily="34" charset="0"/>
              </a:rPr>
              <a:t>essays</a:t>
            </a:r>
            <a:endParaRPr lang="pl-PL" dirty="0">
              <a:latin typeface="Calibri Light" panose="020F0302020204030204" pitchFamily="34" charset="0"/>
            </a:endParaRPr>
          </a:p>
          <a:p>
            <a:pPr marL="400050" lvl="1" indent="0">
              <a:buNone/>
            </a:pPr>
            <a:r>
              <a:rPr lang="pl-PL" dirty="0">
                <a:latin typeface="Calibri Light" panose="020F0302020204030204" pitchFamily="34" charset="0"/>
              </a:rPr>
              <a:t>	</a:t>
            </a:r>
            <a:r>
              <a:rPr lang="pl-PL" i="1" dirty="0">
                <a:latin typeface="Calibri Light" panose="020F0302020204030204" pitchFamily="34" charset="0"/>
              </a:rPr>
              <a:t>deadline: </a:t>
            </a:r>
            <a:r>
              <a:rPr lang="pl-PL" b="1" i="1" dirty="0">
                <a:solidFill>
                  <a:srgbClr val="FF0000"/>
                </a:solidFill>
                <a:latin typeface="Calibri Light" panose="020F0302020204030204" pitchFamily="34" charset="0"/>
              </a:rPr>
              <a:t>31.12.2019</a:t>
            </a:r>
          </a:p>
          <a:p>
            <a:pPr marL="514350" indent="-514350">
              <a:buAutoNum type="arabicPeriod"/>
            </a:pPr>
            <a:r>
              <a:rPr lang="pl-PL" dirty="0" err="1">
                <a:latin typeface="Calibri Light" panose="020F0302020204030204" pitchFamily="34" charset="0"/>
              </a:rPr>
              <a:t>Every</a:t>
            </a:r>
            <a:r>
              <a:rPr lang="pl-PL" dirty="0">
                <a:latin typeface="Calibri Light" panose="020F0302020204030204" pitchFamily="34" charset="0"/>
              </a:rPr>
              <a:t> Student </a:t>
            </a:r>
            <a:r>
              <a:rPr lang="pl-PL" dirty="0" err="1">
                <a:latin typeface="Calibri Light" panose="020F0302020204030204" pitchFamily="34" charset="0"/>
              </a:rPr>
              <a:t>needs</a:t>
            </a:r>
            <a:r>
              <a:rPr lang="pl-PL" dirty="0">
                <a:latin typeface="Calibri Light" panose="020F0302020204030204" pitchFamily="34" charset="0"/>
              </a:rPr>
              <a:t> to </a:t>
            </a:r>
            <a:r>
              <a:rPr lang="pl-PL" dirty="0" err="1">
                <a:latin typeface="Calibri Light" panose="020F0302020204030204" pitchFamily="34" charset="0"/>
              </a:rPr>
              <a:t>present</a:t>
            </a:r>
            <a:r>
              <a:rPr lang="pl-PL" dirty="0">
                <a:latin typeface="Calibri Light" panose="020F0302020204030204" pitchFamily="34" charset="0"/>
              </a:rPr>
              <a:t> one of </a:t>
            </a:r>
            <a:r>
              <a:rPr lang="pl-PL" dirty="0" err="1">
                <a:latin typeface="Calibri Light" panose="020F0302020204030204" pitchFamily="34" charset="0"/>
              </a:rPr>
              <a:t>his</a:t>
            </a:r>
            <a:r>
              <a:rPr lang="pl-PL" dirty="0">
                <a:latin typeface="Calibri Light" panose="020F0302020204030204" pitchFamily="34" charset="0"/>
              </a:rPr>
              <a:t>/</a:t>
            </a:r>
            <a:r>
              <a:rPr lang="pl-PL" dirty="0" err="1">
                <a:latin typeface="Calibri Light" panose="020F0302020204030204" pitchFamily="34" charset="0"/>
              </a:rPr>
              <a:t>her</a:t>
            </a:r>
            <a:r>
              <a:rPr lang="pl-PL" dirty="0">
                <a:latin typeface="Calibri Light" panose="020F0302020204030204" pitchFamily="34" charset="0"/>
              </a:rPr>
              <a:t> </a:t>
            </a:r>
            <a:r>
              <a:rPr lang="pl-PL" dirty="0" err="1">
                <a:latin typeface="Calibri Light" panose="020F0302020204030204" pitchFamily="34" charset="0"/>
              </a:rPr>
              <a:t>essays</a:t>
            </a:r>
            <a:r>
              <a:rPr lang="pl-PL" dirty="0">
                <a:latin typeface="Calibri Light" panose="020F0302020204030204" pitchFamily="34" charset="0"/>
              </a:rPr>
              <a:t> </a:t>
            </a:r>
            <a:r>
              <a:rPr lang="pl-PL" dirty="0" err="1">
                <a:latin typeface="Calibri Light" panose="020F0302020204030204" pitchFamily="34" charset="0"/>
              </a:rPr>
              <a:t>at</a:t>
            </a:r>
            <a:r>
              <a:rPr lang="pl-PL" dirty="0">
                <a:latin typeface="Calibri Light" panose="020F0302020204030204" pitchFamily="34" charset="0"/>
              </a:rPr>
              <a:t> the </a:t>
            </a:r>
            <a:r>
              <a:rPr lang="pl-PL" dirty="0" err="1">
                <a:latin typeface="Calibri Light" panose="020F0302020204030204" pitchFamily="34" charset="0"/>
              </a:rPr>
              <a:t>classes</a:t>
            </a:r>
            <a:endParaRPr lang="pl-PL" dirty="0">
              <a:latin typeface="Calibri Light" panose="020F0302020204030204" pitchFamily="34" charset="0"/>
            </a:endParaRPr>
          </a:p>
          <a:p>
            <a:pPr marL="400050" lvl="1" indent="0">
              <a:buNone/>
            </a:pPr>
            <a:r>
              <a:rPr lang="pl-PL" dirty="0">
                <a:latin typeface="Calibri Light" panose="020F0302020204030204" pitchFamily="34" charset="0"/>
              </a:rPr>
              <a:t>	</a:t>
            </a:r>
            <a:r>
              <a:rPr lang="pl-PL" i="1" dirty="0">
                <a:latin typeface="Calibri Light" panose="020F0302020204030204" pitchFamily="34" charset="0"/>
              </a:rPr>
              <a:t>start of </a:t>
            </a:r>
            <a:r>
              <a:rPr lang="pl-PL" i="1" dirty="0" err="1">
                <a:latin typeface="Calibri Light" panose="020F0302020204030204" pitchFamily="34" charset="0"/>
              </a:rPr>
              <a:t>presentations</a:t>
            </a:r>
            <a:r>
              <a:rPr lang="pl-PL" i="1" dirty="0">
                <a:latin typeface="Calibri Light" panose="020F0302020204030204" pitchFamily="34" charset="0"/>
              </a:rPr>
              <a:t>: </a:t>
            </a:r>
            <a:r>
              <a:rPr lang="pl-PL" b="1" i="1" dirty="0">
                <a:solidFill>
                  <a:srgbClr val="FF0000"/>
                </a:solidFill>
                <a:latin typeface="Calibri Light" panose="020F0302020204030204" pitchFamily="34" charset="0"/>
              </a:rPr>
              <a:t>21.10.2019</a:t>
            </a:r>
          </a:p>
          <a:p>
            <a:pPr marL="400050" lvl="1" indent="0">
              <a:buNone/>
            </a:pPr>
            <a:r>
              <a:rPr lang="pl-PL" i="1" dirty="0">
                <a:latin typeface="Calibri Light" panose="020F0302020204030204" pitchFamily="34" charset="0"/>
              </a:rPr>
              <a:t>	4-6 </a:t>
            </a:r>
            <a:r>
              <a:rPr lang="pl-PL" i="1" dirty="0" err="1">
                <a:latin typeface="Calibri Light" panose="020F0302020204030204" pitchFamily="34" charset="0"/>
              </a:rPr>
              <a:t>presentations</a:t>
            </a:r>
            <a:r>
              <a:rPr lang="pl-PL" i="1" dirty="0">
                <a:latin typeface="Calibri Light" panose="020F0302020204030204" pitchFamily="34" charset="0"/>
              </a:rPr>
              <a:t> </a:t>
            </a:r>
            <a:r>
              <a:rPr lang="pl-PL" i="1" dirty="0" err="1">
                <a:latin typeface="Calibri Light" panose="020F0302020204030204" pitchFamily="34" charset="0"/>
              </a:rPr>
              <a:t>at</a:t>
            </a:r>
            <a:r>
              <a:rPr lang="pl-PL" i="1" dirty="0">
                <a:latin typeface="Calibri Light" panose="020F0302020204030204" pitchFamily="34" charset="0"/>
              </a:rPr>
              <a:t> </a:t>
            </a:r>
            <a:r>
              <a:rPr lang="pl-PL" i="1" dirty="0" err="1">
                <a:latin typeface="Calibri Light" panose="020F0302020204030204" pitchFamily="34" charset="0"/>
              </a:rPr>
              <a:t>each</a:t>
            </a:r>
            <a:r>
              <a:rPr lang="pl-PL" i="1" dirty="0">
                <a:latin typeface="Calibri Light" panose="020F0302020204030204" pitchFamily="34" charset="0"/>
              </a:rPr>
              <a:t> </a:t>
            </a:r>
            <a:r>
              <a:rPr lang="pl-PL" i="1" dirty="0" err="1">
                <a:latin typeface="Calibri Light" panose="020F0302020204030204" pitchFamily="34" charset="0"/>
              </a:rPr>
              <a:t>classes</a:t>
            </a:r>
            <a:r>
              <a:rPr lang="pl-PL" i="1" dirty="0">
                <a:latin typeface="Calibri Light" panose="020F0302020204030204" pitchFamily="34" charset="0"/>
              </a:rPr>
              <a:t> </a:t>
            </a:r>
            <a:br>
              <a:rPr lang="pl-PL" i="1" dirty="0">
                <a:latin typeface="Calibri Light" panose="020F0302020204030204" pitchFamily="34" charset="0"/>
              </a:rPr>
            </a:br>
            <a:r>
              <a:rPr lang="pl-PL" i="1" dirty="0">
                <a:latin typeface="Calibri Light" panose="020F0302020204030204" pitchFamily="34" charset="0"/>
              </a:rPr>
              <a:t>	(max 10 </a:t>
            </a:r>
            <a:r>
              <a:rPr lang="pl-PL" i="1" dirty="0" err="1">
                <a:latin typeface="Calibri Light" panose="020F0302020204030204" pitchFamily="34" charset="0"/>
              </a:rPr>
              <a:t>minutes</a:t>
            </a:r>
            <a:r>
              <a:rPr lang="pl-PL" i="1" dirty="0">
                <a:latin typeface="Calibri Light" panose="020F0302020204030204" pitchFamily="34" charset="0"/>
              </a:rPr>
              <a:t> </a:t>
            </a:r>
            <a:r>
              <a:rPr lang="pl-PL" i="1" dirty="0" err="1">
                <a:latin typeface="Calibri Light" panose="020F0302020204030204" pitchFamily="34" charset="0"/>
              </a:rPr>
              <a:t>long</a:t>
            </a:r>
            <a:r>
              <a:rPr lang="pl-PL" i="1" dirty="0">
                <a:latin typeface="Calibri Light" panose="020F0302020204030204" pitchFamily="34" charset="0"/>
              </a:rPr>
              <a:t>, multimedia </a:t>
            </a:r>
            <a:r>
              <a:rPr lang="pl-PL" i="1" dirty="0" err="1">
                <a:latin typeface="Calibri Light" panose="020F0302020204030204" pitchFamily="34" charset="0"/>
              </a:rPr>
              <a:t>recommended</a:t>
            </a:r>
            <a:r>
              <a:rPr lang="pl-PL" i="1" dirty="0">
                <a:latin typeface="Calibri Light" panose="020F0302020204030204" pitchFamily="34" charset="0"/>
              </a:rPr>
              <a:t>)</a:t>
            </a:r>
          </a:p>
          <a:p>
            <a:pPr marL="514350" indent="-514350">
              <a:buAutoNum type="arabicPeriod"/>
            </a:pPr>
            <a:r>
              <a:rPr lang="pl-PL" dirty="0" err="1">
                <a:latin typeface="Calibri Light" panose="020F0302020204030204" pitchFamily="34" charset="0"/>
              </a:rPr>
              <a:t>Attendance</a:t>
            </a:r>
            <a:endParaRPr lang="pl-PL" dirty="0">
              <a:latin typeface="Calibri Light" panose="020F0302020204030204" pitchFamily="34" charset="0"/>
            </a:endParaRPr>
          </a:p>
          <a:p>
            <a:pPr marL="400050" lvl="1" indent="0">
              <a:buNone/>
            </a:pPr>
            <a:r>
              <a:rPr lang="pl-PL" i="1" dirty="0">
                <a:latin typeface="Calibri Light" panose="020F0302020204030204" pitchFamily="34" charset="0"/>
              </a:rPr>
              <a:t>	2 </a:t>
            </a:r>
            <a:r>
              <a:rPr lang="pl-PL" i="1" dirty="0" err="1">
                <a:latin typeface="Calibri Light" panose="020F0302020204030204" pitchFamily="34" charset="0"/>
              </a:rPr>
              <a:t>absences</a:t>
            </a:r>
            <a:r>
              <a:rPr lang="pl-PL" i="1" dirty="0">
                <a:latin typeface="Calibri Light" panose="020F0302020204030204" pitchFamily="34" charset="0"/>
              </a:rPr>
              <a:t> </a:t>
            </a:r>
            <a:r>
              <a:rPr lang="pl-PL" i="1" dirty="0" err="1">
                <a:latin typeface="Calibri Light" panose="020F0302020204030204" pitchFamily="34" charset="0"/>
              </a:rPr>
              <a:t>possible</a:t>
            </a:r>
            <a:endParaRPr lang="pl-PL" i="1" dirty="0">
              <a:latin typeface="Calibri Light" panose="020F0302020204030204" pitchFamily="34" charset="0"/>
            </a:endParaRPr>
          </a:p>
          <a:p>
            <a:pPr marL="400050" lvl="1" indent="0">
              <a:buNone/>
            </a:pPr>
            <a:endParaRPr lang="pl-PL" i="1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endParaRPr lang="pl-PL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93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93353"/>
            <a:ext cx="8229600" cy="50712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err="1">
                <a:latin typeface="Calibri Light" panose="020F0302020204030204" pitchFamily="34" charset="0"/>
              </a:rPr>
              <a:t>Essays</a:t>
            </a:r>
            <a:r>
              <a:rPr lang="pl-PL" b="1" dirty="0">
                <a:latin typeface="Calibri Light" panose="020F0302020204030204" pitchFamily="34" charset="0"/>
              </a:rPr>
              <a:t> and </a:t>
            </a:r>
            <a:r>
              <a:rPr lang="pl-PL" b="1" dirty="0" err="1">
                <a:latin typeface="Calibri Light" panose="020F0302020204030204" pitchFamily="34" charset="0"/>
              </a:rPr>
              <a:t>presentations</a:t>
            </a:r>
            <a:endParaRPr lang="pl-PL" i="1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endParaRPr lang="pl-PL" dirty="0">
              <a:latin typeface="Calibri Light" panose="020F0302020204030204" pitchFamily="34" charset="0"/>
            </a:endParaRPr>
          </a:p>
        </p:txBody>
      </p:sp>
      <p:pic>
        <p:nvPicPr>
          <p:cNvPr id="1026" name="Picture 2" descr="Znalezione obrazy dla zapytania plato">
            <a:extLst>
              <a:ext uri="{FF2B5EF4-FFF2-40B4-BE49-F238E27FC236}">
                <a16:creationId xmlns:a16="http://schemas.microsoft.com/office/drawing/2014/main" id="{2FCA6D01-261C-453C-BA54-A92904291B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02" y="1607853"/>
            <a:ext cx="1115718" cy="156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Znalezione obrazy dla zapytania cicero">
            <a:extLst>
              <a:ext uri="{FF2B5EF4-FFF2-40B4-BE49-F238E27FC236}">
                <a16:creationId xmlns:a16="http://schemas.microsoft.com/office/drawing/2014/main" id="{6956A00E-85FE-4C03-A7F3-C27DCEBAB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004" y="1607081"/>
            <a:ext cx="942803" cy="156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Znalezione obrazy dla zapytania thomas aquinas">
            <a:extLst>
              <a:ext uri="{FF2B5EF4-FFF2-40B4-BE49-F238E27FC236}">
                <a16:creationId xmlns:a16="http://schemas.microsoft.com/office/drawing/2014/main" id="{197AE90D-FD28-4B11-97F2-C5D3539C7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308" y="1617641"/>
            <a:ext cx="1555360" cy="155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Znalezione obrazy dla zapytania kong fuzi">
            <a:extLst>
              <a:ext uri="{FF2B5EF4-FFF2-40B4-BE49-F238E27FC236}">
                <a16:creationId xmlns:a16="http://schemas.microsoft.com/office/drawing/2014/main" id="{3E5542B6-53E5-4AD6-9D7C-2887F7FA3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638" y="1617641"/>
            <a:ext cx="1115719" cy="1584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Znalezione obrazy dla zapytania machiavelli">
            <a:extLst>
              <a:ext uri="{FF2B5EF4-FFF2-40B4-BE49-F238E27FC236}">
                <a16:creationId xmlns:a16="http://schemas.microsoft.com/office/drawing/2014/main" id="{A1BC614B-8072-4C30-8178-D0D65F321A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328" y="1607081"/>
            <a:ext cx="1245950" cy="1595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Znalezione obrazy dla zapytania hobbes">
            <a:extLst>
              <a:ext uri="{FF2B5EF4-FFF2-40B4-BE49-F238E27FC236}">
                <a16:creationId xmlns:a16="http://schemas.microsoft.com/office/drawing/2014/main" id="{9B008C6C-E53D-4FB0-B102-4950F9954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02" y="3439834"/>
            <a:ext cx="1336004" cy="1408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Znalezione obrazy dla zapytania descartes">
            <a:extLst>
              <a:ext uri="{FF2B5EF4-FFF2-40B4-BE49-F238E27FC236}">
                <a16:creationId xmlns:a16="http://schemas.microsoft.com/office/drawing/2014/main" id="{861D5A0F-D0BF-488B-9080-23CDD2AF63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605" y="3439833"/>
            <a:ext cx="1427326" cy="1408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Znalezione obrazy dla zapytania jefferson">
            <a:extLst>
              <a:ext uri="{FF2B5EF4-FFF2-40B4-BE49-F238E27FC236}">
                <a16:creationId xmlns:a16="http://schemas.microsoft.com/office/drawing/2014/main" id="{D06CEC41-7816-48C0-8E1D-CA11444A61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33" r="22265"/>
          <a:stretch/>
        </p:blipFill>
        <p:spPr bwMode="auto">
          <a:xfrm>
            <a:off x="4099952" y="3439832"/>
            <a:ext cx="1214145" cy="1408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Znalezione obrazy dla zapytania robespierre">
            <a:extLst>
              <a:ext uri="{FF2B5EF4-FFF2-40B4-BE49-F238E27FC236}">
                <a16:creationId xmlns:a16="http://schemas.microsoft.com/office/drawing/2014/main" id="{3192F92A-9DBE-4FFA-86F6-B9B66FD454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1119" y="3434333"/>
            <a:ext cx="1115720" cy="1413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Znalezione obrazy dla zapytania john locke">
            <a:extLst>
              <a:ext uri="{FF2B5EF4-FFF2-40B4-BE49-F238E27FC236}">
                <a16:creationId xmlns:a16="http://schemas.microsoft.com/office/drawing/2014/main" id="{E720BCAB-0CF3-4CEE-830D-1DB3B731A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618" y="3424288"/>
            <a:ext cx="1217660" cy="1408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Znalezione obrazy dla zapytania de tocqueville">
            <a:extLst>
              <a:ext uri="{FF2B5EF4-FFF2-40B4-BE49-F238E27FC236}">
                <a16:creationId xmlns:a16="http://schemas.microsoft.com/office/drawing/2014/main" id="{0B8EF75A-9C32-4589-AEEC-5565D4488D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02" y="5091479"/>
            <a:ext cx="1167737" cy="1413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Znalezione obrazy dla zapytania Ferdinand Lassalle">
            <a:extLst>
              <a:ext uri="{FF2B5EF4-FFF2-40B4-BE49-F238E27FC236}">
                <a16:creationId xmlns:a16="http://schemas.microsoft.com/office/drawing/2014/main" id="{509DA847-B4F7-40D1-B5C1-28E130870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659" y="5098404"/>
            <a:ext cx="896244" cy="1406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Znalezione obrazy dla zapytania marx">
            <a:extLst>
              <a:ext uri="{FF2B5EF4-FFF2-40B4-BE49-F238E27FC236}">
                <a16:creationId xmlns:a16="http://schemas.microsoft.com/office/drawing/2014/main" id="{1046A319-A1F2-4AA1-B68A-7A78CED4A0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419" y="5080056"/>
            <a:ext cx="1214145" cy="142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Znalezione obrazy dla zapytania ataturk">
            <a:extLst>
              <a:ext uri="{FF2B5EF4-FFF2-40B4-BE49-F238E27FC236}">
                <a16:creationId xmlns:a16="http://schemas.microsoft.com/office/drawing/2014/main" id="{FA92D157-D902-430A-A674-D1CDDAEF0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085184"/>
            <a:ext cx="993560" cy="1420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Znalezione obrazy dla zapytania huntington">
            <a:extLst>
              <a:ext uri="{FF2B5EF4-FFF2-40B4-BE49-F238E27FC236}">
                <a16:creationId xmlns:a16="http://schemas.microsoft.com/office/drawing/2014/main" id="{85D146BC-CC8D-4928-B273-F352E99E29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643" y="5046722"/>
            <a:ext cx="1458635" cy="1458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923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5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5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5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Znalezione obrazy dla zapytania plato">
            <a:extLst>
              <a:ext uri="{FF2B5EF4-FFF2-40B4-BE49-F238E27FC236}">
                <a16:creationId xmlns:a16="http://schemas.microsoft.com/office/drawing/2014/main" id="{F94E660D-85D9-4C3D-801A-08729E502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A0A0A0"/>
              </a:clrFrom>
              <a:clrTo>
                <a:srgbClr val="A0A0A0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02" y="1607853"/>
            <a:ext cx="1115718" cy="15659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Znalezione obrazy dla zapytania cicero">
            <a:extLst>
              <a:ext uri="{FF2B5EF4-FFF2-40B4-BE49-F238E27FC236}">
                <a16:creationId xmlns:a16="http://schemas.microsoft.com/office/drawing/2014/main" id="{D1B5E131-F26E-4F35-B363-06612BE053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A0A0A0"/>
              </a:clrFrom>
              <a:clrTo>
                <a:srgbClr val="A0A0A0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004" y="1607081"/>
            <a:ext cx="942803" cy="15659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Znalezione obrazy dla zapytania thomas aquinas">
            <a:extLst>
              <a:ext uri="{FF2B5EF4-FFF2-40B4-BE49-F238E27FC236}">
                <a16:creationId xmlns:a16="http://schemas.microsoft.com/office/drawing/2014/main" id="{FE6177B7-9336-408C-99A2-6BE92F695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A0A0A0"/>
              </a:clrFrom>
              <a:clrTo>
                <a:srgbClr val="A0A0A0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308" y="1617641"/>
            <a:ext cx="1555360" cy="15553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Znalezione obrazy dla zapytania kong fuzi">
            <a:extLst>
              <a:ext uri="{FF2B5EF4-FFF2-40B4-BE49-F238E27FC236}">
                <a16:creationId xmlns:a16="http://schemas.microsoft.com/office/drawing/2014/main" id="{A1EE2A1A-E81D-47DB-A6C0-FFEEB51DF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A0A0A0"/>
              </a:clrFrom>
              <a:clrTo>
                <a:srgbClr val="A0A0A0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638" y="1617641"/>
            <a:ext cx="1115719" cy="15848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Znalezione obrazy dla zapytania machiavelli">
            <a:extLst>
              <a:ext uri="{FF2B5EF4-FFF2-40B4-BE49-F238E27FC236}">
                <a16:creationId xmlns:a16="http://schemas.microsoft.com/office/drawing/2014/main" id="{D8B5C99D-A9FC-4A4C-B1CA-58D2E1A547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A0A0A0"/>
              </a:clrFrom>
              <a:clrTo>
                <a:srgbClr val="A0A0A0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328" y="1607081"/>
            <a:ext cx="1245950" cy="15953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Znalezione obrazy dla zapytania hobbes">
            <a:extLst>
              <a:ext uri="{FF2B5EF4-FFF2-40B4-BE49-F238E27FC236}">
                <a16:creationId xmlns:a16="http://schemas.microsoft.com/office/drawing/2014/main" id="{910BB4CA-7245-41CC-B42C-64B72ECBC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A0A0A0"/>
              </a:clrFrom>
              <a:clrTo>
                <a:srgbClr val="A0A0A0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02" y="3439834"/>
            <a:ext cx="1336004" cy="14083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4" descr="Znalezione obrazy dla zapytania descartes">
            <a:extLst>
              <a:ext uri="{FF2B5EF4-FFF2-40B4-BE49-F238E27FC236}">
                <a16:creationId xmlns:a16="http://schemas.microsoft.com/office/drawing/2014/main" id="{4DBEF004-E7C0-438F-84EC-7C65765B80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A0A0A0"/>
              </a:clrFrom>
              <a:clrTo>
                <a:srgbClr val="A0A0A0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605" y="3439833"/>
            <a:ext cx="1427326" cy="14083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Znalezione obrazy dla zapytania jefferson">
            <a:extLst>
              <a:ext uri="{FF2B5EF4-FFF2-40B4-BE49-F238E27FC236}">
                <a16:creationId xmlns:a16="http://schemas.microsoft.com/office/drawing/2014/main" id="{F6FA0798-E623-4203-B296-C41C081383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clrChange>
              <a:clrFrom>
                <a:srgbClr val="A0A0A0"/>
              </a:clrFrom>
              <a:clrTo>
                <a:srgbClr val="A0A0A0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33" r="22265"/>
          <a:stretch/>
        </p:blipFill>
        <p:spPr bwMode="auto">
          <a:xfrm>
            <a:off x="4099952" y="3439832"/>
            <a:ext cx="1214145" cy="14083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8" descr="Znalezione obrazy dla zapytania robespierre">
            <a:extLst>
              <a:ext uri="{FF2B5EF4-FFF2-40B4-BE49-F238E27FC236}">
                <a16:creationId xmlns:a16="http://schemas.microsoft.com/office/drawing/2014/main" id="{D19E4B80-EB26-4588-A4A5-6A69077B1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A0A0A0"/>
              </a:clrFrom>
              <a:clrTo>
                <a:srgbClr val="A0A0A0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1119" y="3434333"/>
            <a:ext cx="1115720" cy="14138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Znalezione obrazy dla zapytania john locke">
            <a:extLst>
              <a:ext uri="{FF2B5EF4-FFF2-40B4-BE49-F238E27FC236}">
                <a16:creationId xmlns:a16="http://schemas.microsoft.com/office/drawing/2014/main" id="{60D571E7-2110-47F7-B213-45139F783A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A0A0A0"/>
              </a:clrFrom>
              <a:clrTo>
                <a:srgbClr val="A0A0A0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618" y="3424288"/>
            <a:ext cx="1217660" cy="14083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2" descr="Znalezione obrazy dla zapytania de tocqueville">
            <a:extLst>
              <a:ext uri="{FF2B5EF4-FFF2-40B4-BE49-F238E27FC236}">
                <a16:creationId xmlns:a16="http://schemas.microsoft.com/office/drawing/2014/main" id="{2E777919-CCD9-4392-8C80-ADF779479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A0A0A0"/>
              </a:clrFrom>
              <a:clrTo>
                <a:srgbClr val="A0A0A0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02" y="5091479"/>
            <a:ext cx="1167737" cy="14138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4" descr="Znalezione obrazy dla zapytania Ferdinand Lassalle">
            <a:extLst>
              <a:ext uri="{FF2B5EF4-FFF2-40B4-BE49-F238E27FC236}">
                <a16:creationId xmlns:a16="http://schemas.microsoft.com/office/drawing/2014/main" id="{0504B482-EE33-4026-A73A-4592D097D8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A0A0A0"/>
              </a:clrFrom>
              <a:clrTo>
                <a:srgbClr val="A0A0A0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659" y="5098404"/>
            <a:ext cx="896244" cy="14069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6" descr="Znalezione obrazy dla zapytania marx">
            <a:extLst>
              <a:ext uri="{FF2B5EF4-FFF2-40B4-BE49-F238E27FC236}">
                <a16:creationId xmlns:a16="http://schemas.microsoft.com/office/drawing/2014/main" id="{E5CC9A15-A918-4E7B-8653-9F6701039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A0A0A0"/>
              </a:clrFrom>
              <a:clrTo>
                <a:srgbClr val="A0A0A0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419" y="5080056"/>
            <a:ext cx="1214145" cy="14253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8" descr="Znalezione obrazy dla zapytania ataturk">
            <a:extLst>
              <a:ext uri="{FF2B5EF4-FFF2-40B4-BE49-F238E27FC236}">
                <a16:creationId xmlns:a16="http://schemas.microsoft.com/office/drawing/2014/main" id="{D8F0FC2D-C311-4E24-B3B0-A9C9AD463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A0A0A0"/>
              </a:clrFrom>
              <a:clrTo>
                <a:srgbClr val="A0A0A0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085184"/>
            <a:ext cx="993560" cy="14201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0" descr="Znalezione obrazy dla zapytania huntington">
            <a:extLst>
              <a:ext uri="{FF2B5EF4-FFF2-40B4-BE49-F238E27FC236}">
                <a16:creationId xmlns:a16="http://schemas.microsoft.com/office/drawing/2014/main" id="{045D98DB-4530-4C47-9CF3-E09ED8E05F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A0A0A0"/>
              </a:clrFrom>
              <a:clrTo>
                <a:srgbClr val="A0A0A0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643" y="5046722"/>
            <a:ext cx="1458635" cy="14586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93353"/>
            <a:ext cx="8229600" cy="50712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err="1">
                <a:latin typeface="Calibri Light" panose="020F0302020204030204" pitchFamily="34" charset="0"/>
              </a:rPr>
              <a:t>Essays</a:t>
            </a:r>
            <a:r>
              <a:rPr lang="pl-PL" b="1" dirty="0">
                <a:latin typeface="Calibri Light" panose="020F0302020204030204" pitchFamily="34" charset="0"/>
              </a:rPr>
              <a:t> and </a:t>
            </a:r>
            <a:r>
              <a:rPr lang="pl-PL" b="1" dirty="0" err="1">
                <a:latin typeface="Calibri Light" panose="020F0302020204030204" pitchFamily="34" charset="0"/>
              </a:rPr>
              <a:t>presentations</a:t>
            </a:r>
            <a:endParaRPr lang="pl-PL" i="1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endParaRPr lang="pl-PL" dirty="0">
              <a:latin typeface="Calibri Light" panose="020F0302020204030204" pitchFamily="34" charset="0"/>
            </a:endParaRPr>
          </a:p>
        </p:txBody>
      </p:sp>
      <p:sp>
        <p:nvSpPr>
          <p:cNvPr id="2" name="Gwiazda: 5 punktów 1">
            <a:extLst>
              <a:ext uri="{FF2B5EF4-FFF2-40B4-BE49-F238E27FC236}">
                <a16:creationId xmlns:a16="http://schemas.microsoft.com/office/drawing/2014/main" id="{5DED68CB-F439-402D-A4DC-AF899070BFBC}"/>
              </a:ext>
            </a:extLst>
          </p:cNvPr>
          <p:cNvSpPr/>
          <p:nvPr/>
        </p:nvSpPr>
        <p:spPr>
          <a:xfrm>
            <a:off x="2512088" y="1700808"/>
            <a:ext cx="4119823" cy="411982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D36361F5-0655-4580-8DFC-E15AA264DD87}"/>
              </a:ext>
            </a:extLst>
          </p:cNvPr>
          <p:cNvSpPr txBox="1"/>
          <p:nvPr/>
        </p:nvSpPr>
        <p:spPr>
          <a:xfrm>
            <a:off x="4329785" y="3576053"/>
            <a:ext cx="484428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pl-PL" dirty="0" err="1"/>
              <a:t>Bio</a:t>
            </a: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97757601-81F8-4ED3-952A-26FB7D26AC9B}"/>
              </a:ext>
            </a:extLst>
          </p:cNvPr>
          <p:cNvSpPr txBox="1"/>
          <p:nvPr/>
        </p:nvSpPr>
        <p:spPr>
          <a:xfrm>
            <a:off x="4240530" y="1556792"/>
            <a:ext cx="662938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pl-PL" dirty="0" err="1"/>
              <a:t>State</a:t>
            </a:r>
            <a:endParaRPr lang="pl-PL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E6CA5CC1-BF81-4045-9BDA-32E85A25FADA}"/>
              </a:ext>
            </a:extLst>
          </p:cNvPr>
          <p:cNvSpPr txBox="1"/>
          <p:nvPr/>
        </p:nvSpPr>
        <p:spPr>
          <a:xfrm>
            <a:off x="6228184" y="3140968"/>
            <a:ext cx="556563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pl-PL" dirty="0"/>
              <a:t>Law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72FDA0F7-5289-47A9-BEE6-B09DD74E833F}"/>
              </a:ext>
            </a:extLst>
          </p:cNvPr>
          <p:cNvSpPr txBox="1"/>
          <p:nvPr/>
        </p:nvSpPr>
        <p:spPr>
          <a:xfrm>
            <a:off x="5420861" y="5635965"/>
            <a:ext cx="858312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pl-PL" dirty="0" err="1"/>
              <a:t>Society</a:t>
            </a:r>
            <a:endParaRPr lang="pl-PL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AF1763AC-B693-4DAC-88E2-B837EEA41656}"/>
              </a:ext>
            </a:extLst>
          </p:cNvPr>
          <p:cNvSpPr txBox="1"/>
          <p:nvPr/>
        </p:nvSpPr>
        <p:spPr>
          <a:xfrm>
            <a:off x="2755505" y="5635965"/>
            <a:ext cx="976614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pl-PL" dirty="0" err="1"/>
              <a:t>Morality</a:t>
            </a:r>
            <a:endParaRPr lang="pl-PL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9F951CBD-EA43-4B4E-8F68-13732E3C2A0E}"/>
              </a:ext>
            </a:extLst>
          </p:cNvPr>
          <p:cNvSpPr txBox="1"/>
          <p:nvPr/>
        </p:nvSpPr>
        <p:spPr>
          <a:xfrm>
            <a:off x="1992426" y="3140968"/>
            <a:ext cx="1039323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pl-PL" dirty="0" err="1"/>
              <a:t>Economy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2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93353"/>
            <a:ext cx="8229600" cy="50712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err="1">
                <a:latin typeface="Calibri Light" panose="020F0302020204030204" pitchFamily="34" charset="0"/>
              </a:rPr>
              <a:t>Example</a:t>
            </a:r>
            <a:r>
              <a:rPr lang="pl-PL" b="1" dirty="0">
                <a:latin typeface="Calibri Light" panose="020F0302020204030204" pitchFamily="34" charset="0"/>
              </a:rPr>
              <a:t>: Plato</a:t>
            </a:r>
            <a:endParaRPr lang="pl-PL" i="1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endParaRPr lang="pl-PL" dirty="0">
              <a:latin typeface="Calibri Light" panose="020F0302020204030204" pitchFamily="34" charset="0"/>
            </a:endParaRPr>
          </a:p>
        </p:txBody>
      </p:sp>
      <p:sp>
        <p:nvSpPr>
          <p:cNvPr id="2" name="Gwiazda: 5 punktów 1">
            <a:extLst>
              <a:ext uri="{FF2B5EF4-FFF2-40B4-BE49-F238E27FC236}">
                <a16:creationId xmlns:a16="http://schemas.microsoft.com/office/drawing/2014/main" id="{5DED68CB-F439-402D-A4DC-AF899070BFBC}"/>
              </a:ext>
            </a:extLst>
          </p:cNvPr>
          <p:cNvSpPr/>
          <p:nvPr/>
        </p:nvSpPr>
        <p:spPr>
          <a:xfrm>
            <a:off x="2512088" y="1700808"/>
            <a:ext cx="4119823" cy="411982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D36361F5-0655-4580-8DFC-E15AA264DD87}"/>
              </a:ext>
            </a:extLst>
          </p:cNvPr>
          <p:cNvSpPr txBox="1"/>
          <p:nvPr/>
        </p:nvSpPr>
        <p:spPr>
          <a:xfrm>
            <a:off x="3792890" y="3324111"/>
            <a:ext cx="1548170" cy="147732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pl-PL" dirty="0" err="1"/>
              <a:t>Bio</a:t>
            </a:r>
            <a:r>
              <a:rPr lang="pl-PL" dirty="0"/>
              <a:t>:</a:t>
            </a:r>
          </a:p>
          <a:p>
            <a:pPr marL="285750" indent="-285750">
              <a:buFontTx/>
              <a:buChar char="-"/>
            </a:pPr>
            <a:r>
              <a:rPr lang="pl-PL" sz="1200" dirty="0"/>
              <a:t>427—347 B.C.E.</a:t>
            </a:r>
          </a:p>
          <a:p>
            <a:pPr marL="285750" indent="-285750">
              <a:buFontTx/>
              <a:buChar char="-"/>
            </a:pPr>
            <a:r>
              <a:rPr lang="pl-PL" sz="1200" dirty="0"/>
              <a:t>student of </a:t>
            </a:r>
            <a:r>
              <a:rPr lang="pl-PL" sz="1200" dirty="0" err="1"/>
              <a:t>Socrates</a:t>
            </a:r>
            <a:r>
              <a:rPr lang="pl-PL" sz="1200" dirty="0"/>
              <a:t>, </a:t>
            </a:r>
            <a:r>
              <a:rPr lang="pl-PL" sz="1200" dirty="0" err="1"/>
              <a:t>teacher</a:t>
            </a:r>
            <a:r>
              <a:rPr lang="pl-PL" sz="1200" dirty="0"/>
              <a:t> of </a:t>
            </a:r>
            <a:r>
              <a:rPr lang="pl-PL" sz="1200" dirty="0" err="1"/>
              <a:t>Aristotle</a:t>
            </a:r>
            <a:endParaRPr lang="pl-PL" sz="1200" dirty="0"/>
          </a:p>
          <a:p>
            <a:pPr marL="285750" indent="-285750">
              <a:buFontTx/>
              <a:buChar char="-"/>
            </a:pPr>
            <a:r>
              <a:rPr lang="pl-PL" sz="1200" dirty="0" err="1"/>
              <a:t>author</a:t>
            </a:r>
            <a:r>
              <a:rPr lang="pl-PL" sz="1200" dirty="0"/>
              <a:t> of the </a:t>
            </a:r>
            <a:r>
              <a:rPr lang="pl-PL" sz="1200" i="1" dirty="0" err="1"/>
              <a:t>Dialogues</a:t>
            </a:r>
            <a:endParaRPr lang="pl-PL" sz="1200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97757601-81F8-4ED3-952A-26FB7D26AC9B}"/>
              </a:ext>
            </a:extLst>
          </p:cNvPr>
          <p:cNvSpPr txBox="1"/>
          <p:nvPr/>
        </p:nvSpPr>
        <p:spPr>
          <a:xfrm>
            <a:off x="3432814" y="1506274"/>
            <a:ext cx="2391381" cy="1477328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err="1"/>
              <a:t>State</a:t>
            </a:r>
            <a:r>
              <a:rPr lang="pl-PL" dirty="0"/>
              <a:t>:</a:t>
            </a:r>
          </a:p>
          <a:p>
            <a:pPr marL="285750" indent="-285750">
              <a:buFontTx/>
              <a:buChar char="-"/>
            </a:pPr>
            <a:r>
              <a:rPr lang="pl-PL" sz="1200" dirty="0" err="1"/>
              <a:t>guided</a:t>
            </a:r>
            <a:r>
              <a:rPr lang="pl-PL" sz="1200" dirty="0"/>
              <a:t> by </a:t>
            </a:r>
            <a:r>
              <a:rPr lang="pl-PL" sz="1200" dirty="0" err="1"/>
              <a:t>philosophers</a:t>
            </a:r>
            <a:endParaRPr lang="pl-PL" sz="1200" dirty="0"/>
          </a:p>
          <a:p>
            <a:pPr marL="285750" indent="-285750">
              <a:buFontTx/>
              <a:buChar char="-"/>
            </a:pPr>
            <a:r>
              <a:rPr lang="pl-PL" sz="1200" dirty="0" err="1"/>
              <a:t>theory</a:t>
            </a:r>
            <a:r>
              <a:rPr lang="pl-PL" sz="1200" dirty="0"/>
              <a:t> of 5 </a:t>
            </a:r>
            <a:r>
              <a:rPr lang="pl-PL" sz="1200" dirty="0" err="1"/>
              <a:t>regimes</a:t>
            </a:r>
            <a:endParaRPr lang="pl-PL" sz="1200" dirty="0"/>
          </a:p>
          <a:p>
            <a:pPr marL="285750" indent="-285750">
              <a:buFontTx/>
              <a:buChar char="-"/>
            </a:pPr>
            <a:r>
              <a:rPr lang="pl-PL" sz="1200" dirty="0" err="1"/>
              <a:t>aristocracy</a:t>
            </a:r>
            <a:r>
              <a:rPr lang="pl-PL" sz="1200" dirty="0"/>
              <a:t> as </a:t>
            </a:r>
            <a:r>
              <a:rPr lang="pl-PL" sz="1200" dirty="0" err="1"/>
              <a:t>best</a:t>
            </a:r>
            <a:r>
              <a:rPr lang="pl-PL" sz="1200" dirty="0"/>
              <a:t> </a:t>
            </a:r>
            <a:r>
              <a:rPr lang="pl-PL" sz="1200" dirty="0" err="1"/>
              <a:t>political</a:t>
            </a:r>
            <a:r>
              <a:rPr lang="pl-PL" sz="1200" dirty="0"/>
              <a:t> system</a:t>
            </a:r>
          </a:p>
          <a:p>
            <a:pPr marL="285750" indent="-285750">
              <a:buFontTx/>
              <a:buChar char="-"/>
            </a:pPr>
            <a:r>
              <a:rPr lang="pl-PL" sz="1200" dirty="0" err="1"/>
              <a:t>democracy</a:t>
            </a:r>
            <a:r>
              <a:rPr lang="pl-PL" sz="1200" dirty="0"/>
              <a:t> as </a:t>
            </a:r>
            <a:r>
              <a:rPr lang="pl-PL" sz="1200" dirty="0" err="1"/>
              <a:t>depraved</a:t>
            </a:r>
            <a:r>
              <a:rPr lang="pl-PL" sz="1200" dirty="0"/>
              <a:t> regime, </a:t>
            </a:r>
            <a:r>
              <a:rPr lang="pl-PL" sz="1200" dirty="0" err="1"/>
              <a:t>close</a:t>
            </a:r>
            <a:r>
              <a:rPr lang="pl-PL" sz="1200" dirty="0"/>
              <a:t> to the </a:t>
            </a:r>
            <a:r>
              <a:rPr lang="pl-PL" sz="1200" dirty="0" err="1"/>
              <a:t>tyranny</a:t>
            </a:r>
            <a:endParaRPr lang="pl-PL" sz="1200" dirty="0"/>
          </a:p>
        </p:txBody>
      </p:sp>
      <p:pic>
        <p:nvPicPr>
          <p:cNvPr id="10" name="Picture 2" descr="Znalezione obrazy dla zapytania plato">
            <a:extLst>
              <a:ext uri="{FF2B5EF4-FFF2-40B4-BE49-F238E27FC236}">
                <a16:creationId xmlns:a16="http://schemas.microsoft.com/office/drawing/2014/main" id="{F06A89FD-E7D2-483F-A4AB-2F22D81A24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852702"/>
            <a:ext cx="1512527" cy="2122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id="{F95E0F7C-056D-470C-B5FC-28B143484133}"/>
              </a:ext>
            </a:extLst>
          </p:cNvPr>
          <p:cNvSpPr txBox="1"/>
          <p:nvPr/>
        </p:nvSpPr>
        <p:spPr>
          <a:xfrm>
            <a:off x="6267369" y="3140524"/>
            <a:ext cx="1905031" cy="92333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/>
              <a:t>Law:</a:t>
            </a:r>
          </a:p>
          <a:p>
            <a:pPr marL="285750" indent="-285750">
              <a:buFontTx/>
              <a:buChar char="-"/>
            </a:pPr>
            <a:r>
              <a:rPr lang="pl-PL" sz="1200" dirty="0" err="1"/>
              <a:t>can</a:t>
            </a:r>
            <a:r>
              <a:rPr lang="pl-PL" sz="1200" dirty="0"/>
              <a:t> be </a:t>
            </a:r>
            <a:r>
              <a:rPr lang="pl-PL" sz="1200" dirty="0" err="1"/>
              <a:t>created</a:t>
            </a:r>
            <a:r>
              <a:rPr lang="pl-PL" sz="1200" dirty="0"/>
              <a:t> </a:t>
            </a:r>
            <a:r>
              <a:rPr lang="pl-PL" sz="1200" dirty="0" err="1"/>
              <a:t>only</a:t>
            </a:r>
            <a:r>
              <a:rPr lang="pl-PL" sz="1200" dirty="0"/>
              <a:t> by </a:t>
            </a:r>
            <a:r>
              <a:rPr lang="pl-PL" sz="1200" dirty="0" err="1"/>
              <a:t>philosophers</a:t>
            </a:r>
            <a:endParaRPr lang="pl-PL" sz="1200" dirty="0"/>
          </a:p>
          <a:p>
            <a:pPr marL="285750" indent="-285750">
              <a:buFontTx/>
              <a:buChar char="-"/>
            </a:pPr>
            <a:r>
              <a:rPr lang="pl-PL" sz="1200" dirty="0" err="1"/>
              <a:t>restrictive</a:t>
            </a:r>
            <a:endParaRPr lang="pl-PL" sz="1200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19CA1249-A4B7-4B77-9803-B44F70AD5005}"/>
              </a:ext>
            </a:extLst>
          </p:cNvPr>
          <p:cNvSpPr txBox="1"/>
          <p:nvPr/>
        </p:nvSpPr>
        <p:spPr>
          <a:xfrm>
            <a:off x="5497124" y="5203029"/>
            <a:ext cx="1905031" cy="1107996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err="1"/>
              <a:t>Society</a:t>
            </a:r>
            <a:r>
              <a:rPr lang="pl-PL" dirty="0"/>
              <a:t>:</a:t>
            </a:r>
          </a:p>
          <a:p>
            <a:pPr marL="285750" indent="-285750">
              <a:buFontTx/>
              <a:buChar char="-"/>
            </a:pPr>
            <a:r>
              <a:rPr lang="pl-PL" sz="1200" dirty="0" err="1"/>
              <a:t>divided</a:t>
            </a:r>
            <a:r>
              <a:rPr lang="pl-PL" sz="1200" dirty="0"/>
              <a:t> </a:t>
            </a:r>
            <a:r>
              <a:rPr lang="pl-PL" sz="1200" dirty="0" err="1"/>
              <a:t>into</a:t>
            </a:r>
            <a:r>
              <a:rPr lang="pl-PL" sz="1200" dirty="0"/>
              <a:t> 3 </a:t>
            </a:r>
            <a:r>
              <a:rPr lang="pl-PL" sz="1200" dirty="0" err="1"/>
              <a:t>classes</a:t>
            </a:r>
            <a:r>
              <a:rPr lang="pl-PL" sz="1200" dirty="0"/>
              <a:t>:</a:t>
            </a:r>
          </a:p>
          <a:p>
            <a:pPr marL="285750" indent="-285750">
              <a:buFontTx/>
              <a:buChar char="-"/>
            </a:pPr>
            <a:r>
              <a:rPr lang="pl-PL" sz="1200" dirty="0" err="1"/>
              <a:t>Philosophers</a:t>
            </a:r>
            <a:r>
              <a:rPr lang="pl-PL" sz="1200" dirty="0"/>
              <a:t> – </a:t>
            </a:r>
            <a:r>
              <a:rPr lang="pl-PL" sz="1200" dirty="0" err="1"/>
              <a:t>rulers</a:t>
            </a:r>
            <a:endParaRPr lang="pl-PL" sz="1200" dirty="0"/>
          </a:p>
          <a:p>
            <a:pPr marL="285750" indent="-285750">
              <a:buFontTx/>
              <a:buChar char="-"/>
            </a:pPr>
            <a:r>
              <a:rPr lang="pl-PL" sz="1200" dirty="0"/>
              <a:t>Soldiers – </a:t>
            </a:r>
            <a:r>
              <a:rPr lang="pl-PL" sz="1200" dirty="0" err="1"/>
              <a:t>Guards</a:t>
            </a:r>
            <a:endParaRPr lang="pl-PL" sz="1200" dirty="0"/>
          </a:p>
          <a:p>
            <a:pPr marL="285750" indent="-285750">
              <a:buFontTx/>
              <a:buChar char="-"/>
            </a:pPr>
            <a:r>
              <a:rPr lang="pl-PL" sz="1200" dirty="0" err="1"/>
              <a:t>Citizens</a:t>
            </a:r>
            <a:r>
              <a:rPr lang="pl-PL" sz="1200" dirty="0"/>
              <a:t> – Providers 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9585B1FE-CD5C-4C3E-BD61-3E75D3DF5DD3}"/>
              </a:ext>
            </a:extLst>
          </p:cNvPr>
          <p:cNvSpPr txBox="1"/>
          <p:nvPr/>
        </p:nvSpPr>
        <p:spPr>
          <a:xfrm>
            <a:off x="1900656" y="5253049"/>
            <a:ext cx="1905031" cy="1292662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err="1"/>
              <a:t>Morality</a:t>
            </a:r>
            <a:r>
              <a:rPr lang="pl-PL" dirty="0"/>
              <a:t>:</a:t>
            </a:r>
          </a:p>
          <a:p>
            <a:pPr marL="285750" indent="-285750">
              <a:buFontTx/>
              <a:buChar char="-"/>
            </a:pPr>
            <a:r>
              <a:rPr lang="pl-PL" sz="1200" dirty="0" err="1"/>
              <a:t>Justice</a:t>
            </a:r>
            <a:r>
              <a:rPr lang="pl-PL" sz="1200" dirty="0"/>
              <a:t> as the most </a:t>
            </a:r>
            <a:r>
              <a:rPr lang="pl-PL" sz="1200" dirty="0" err="1"/>
              <a:t>important</a:t>
            </a:r>
            <a:r>
              <a:rPr lang="pl-PL" sz="1200" dirty="0"/>
              <a:t> </a:t>
            </a:r>
            <a:r>
              <a:rPr lang="pl-PL" sz="1200" dirty="0" err="1"/>
              <a:t>value</a:t>
            </a:r>
            <a:endParaRPr lang="pl-PL" sz="1200" dirty="0"/>
          </a:p>
          <a:p>
            <a:pPr marL="285750" indent="-285750">
              <a:buFontTx/>
              <a:buChar char="-"/>
            </a:pPr>
            <a:r>
              <a:rPr lang="pl-PL" sz="1200" dirty="0" err="1"/>
              <a:t>always</a:t>
            </a:r>
            <a:r>
              <a:rPr lang="pl-PL" sz="1200" dirty="0"/>
              <a:t> to </a:t>
            </a:r>
            <a:r>
              <a:rPr lang="pl-PL" sz="1200" dirty="0" err="1"/>
              <a:t>serve</a:t>
            </a:r>
            <a:r>
              <a:rPr lang="pl-PL" sz="1200" dirty="0"/>
              <a:t> the </a:t>
            </a:r>
            <a:r>
              <a:rPr lang="pl-PL" sz="1200" dirty="0" err="1"/>
              <a:t>state</a:t>
            </a:r>
            <a:r>
              <a:rPr lang="pl-PL" sz="1200" dirty="0"/>
              <a:t>!</a:t>
            </a:r>
          </a:p>
          <a:p>
            <a:pPr marL="285750" indent="-285750">
              <a:buFontTx/>
              <a:buChar char="-"/>
            </a:pPr>
            <a:r>
              <a:rPr lang="pl-PL" sz="1200" dirty="0" err="1"/>
              <a:t>good</a:t>
            </a:r>
            <a:r>
              <a:rPr lang="pl-PL" sz="1200" dirty="0"/>
              <a:t> </a:t>
            </a:r>
            <a:r>
              <a:rPr lang="pl-PL" sz="1200" dirty="0" err="1"/>
              <a:t>education</a:t>
            </a:r>
            <a:endParaRPr lang="pl-PL" sz="1200" dirty="0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7602C0FB-EDDF-4CAE-84D8-6E31AE763B45}"/>
              </a:ext>
            </a:extLst>
          </p:cNvPr>
          <p:cNvSpPr txBox="1"/>
          <p:nvPr/>
        </p:nvSpPr>
        <p:spPr>
          <a:xfrm>
            <a:off x="1171211" y="3140524"/>
            <a:ext cx="1905031" cy="1107996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err="1"/>
              <a:t>Economy</a:t>
            </a:r>
            <a:r>
              <a:rPr lang="pl-PL" dirty="0"/>
              <a:t>:</a:t>
            </a:r>
          </a:p>
          <a:p>
            <a:pPr marL="285750" indent="-285750">
              <a:buFontTx/>
              <a:buChar char="-"/>
            </a:pPr>
            <a:r>
              <a:rPr lang="pl-PL" sz="1200" dirty="0"/>
              <a:t>no </a:t>
            </a:r>
            <a:r>
              <a:rPr lang="pl-PL" sz="1200" dirty="0" err="1"/>
              <a:t>private</a:t>
            </a:r>
            <a:r>
              <a:rPr lang="pl-PL" sz="1200" dirty="0"/>
              <a:t> </a:t>
            </a:r>
            <a:r>
              <a:rPr lang="pl-PL" sz="1200" dirty="0" err="1"/>
              <a:t>property</a:t>
            </a:r>
            <a:r>
              <a:rPr lang="pl-PL" sz="1200" dirty="0"/>
              <a:t> for </a:t>
            </a:r>
            <a:r>
              <a:rPr lang="pl-PL" sz="1200" dirty="0" err="1"/>
              <a:t>lower</a:t>
            </a:r>
            <a:r>
              <a:rPr lang="pl-PL" sz="1200" dirty="0"/>
              <a:t> </a:t>
            </a:r>
            <a:r>
              <a:rPr lang="pl-PL" sz="1200" dirty="0" err="1"/>
              <a:t>classes</a:t>
            </a:r>
            <a:endParaRPr lang="pl-PL" sz="1200" dirty="0"/>
          </a:p>
          <a:p>
            <a:pPr marL="285750" indent="-285750">
              <a:buFontTx/>
              <a:buChar char="-"/>
            </a:pPr>
            <a:r>
              <a:rPr lang="pl-PL" sz="1200" dirty="0" err="1"/>
              <a:t>every</a:t>
            </a:r>
            <a:r>
              <a:rPr lang="pl-PL" sz="1200" dirty="0"/>
              <a:t> </a:t>
            </a:r>
            <a:r>
              <a:rPr lang="pl-PL" sz="1200" dirty="0" err="1"/>
              <a:t>good</a:t>
            </a:r>
            <a:r>
              <a:rPr lang="pl-PL" sz="1200" dirty="0"/>
              <a:t> </a:t>
            </a:r>
            <a:r>
              <a:rPr lang="pl-PL" sz="1200" dirty="0" err="1"/>
              <a:t>is</a:t>
            </a:r>
            <a:r>
              <a:rPr lang="pl-PL" sz="1200" dirty="0"/>
              <a:t> a </a:t>
            </a:r>
            <a:r>
              <a:rPr lang="pl-PL" sz="1200" dirty="0" err="1"/>
              <a:t>property</a:t>
            </a:r>
            <a:r>
              <a:rPr lang="pl-PL" sz="1200" dirty="0"/>
              <a:t> of the </a:t>
            </a:r>
            <a:r>
              <a:rPr lang="pl-PL" sz="1200" dirty="0" err="1"/>
              <a:t>State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66238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93353"/>
            <a:ext cx="8229600" cy="50712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 err="1">
                <a:latin typeface="Calibri Light" panose="020F0302020204030204" pitchFamily="34" charset="0"/>
              </a:rPr>
              <a:t>Tasks</a:t>
            </a:r>
            <a:r>
              <a:rPr lang="pl-PL" b="1" dirty="0">
                <a:latin typeface="Calibri Light" panose="020F0302020204030204" pitchFamily="34" charset="0"/>
              </a:rPr>
              <a:t> </a:t>
            </a:r>
            <a:r>
              <a:rPr lang="pl-PL" b="1" dirty="0" err="1">
                <a:latin typeface="Calibri Light" panose="020F0302020204030204" pitchFamily="34" charset="0"/>
              </a:rPr>
              <a:t>until</a:t>
            </a:r>
            <a:r>
              <a:rPr lang="pl-PL" b="1" dirty="0">
                <a:latin typeface="Calibri Light" panose="020F0302020204030204" pitchFamily="34" charset="0"/>
              </a:rPr>
              <a:t> </a:t>
            </a:r>
            <a:r>
              <a:rPr lang="pl-PL" b="1" dirty="0" err="1">
                <a:latin typeface="Calibri Light" panose="020F0302020204030204" pitchFamily="34" charset="0"/>
              </a:rPr>
              <a:t>next</a:t>
            </a:r>
            <a:r>
              <a:rPr lang="pl-PL" b="1" dirty="0">
                <a:latin typeface="Calibri Light" panose="020F0302020204030204" pitchFamily="34" charset="0"/>
              </a:rPr>
              <a:t> </a:t>
            </a:r>
            <a:r>
              <a:rPr lang="pl-PL" b="1" dirty="0" err="1">
                <a:latin typeface="Calibri Light" panose="020F0302020204030204" pitchFamily="34" charset="0"/>
              </a:rPr>
              <a:t>classes</a:t>
            </a:r>
            <a:r>
              <a:rPr lang="pl-PL" b="1" dirty="0">
                <a:latin typeface="Calibri Light" panose="020F0302020204030204" pitchFamily="34" charset="0"/>
              </a:rPr>
              <a:t>:</a:t>
            </a:r>
          </a:p>
          <a:p>
            <a:pPr marL="0" indent="0">
              <a:buNone/>
            </a:pPr>
            <a:endParaRPr lang="pl-PL" b="1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pl-PL" dirty="0">
                <a:latin typeface="Calibri Light" panose="020F0302020204030204" pitchFamily="34" charset="0"/>
              </a:rPr>
              <a:t>1. </a:t>
            </a:r>
            <a:r>
              <a:rPr lang="pl-PL" dirty="0" err="1">
                <a:latin typeface="Calibri Light" panose="020F0302020204030204" pitchFamily="34" charset="0"/>
              </a:rPr>
              <a:t>Every</a:t>
            </a:r>
            <a:r>
              <a:rPr lang="pl-PL" dirty="0">
                <a:latin typeface="Calibri Light" panose="020F0302020204030204" pitchFamily="34" charset="0"/>
              </a:rPr>
              <a:t> Student </a:t>
            </a:r>
            <a:r>
              <a:rPr lang="pl-PL" dirty="0" err="1">
                <a:latin typeface="Calibri Light" panose="020F0302020204030204" pitchFamily="34" charset="0"/>
              </a:rPr>
              <a:t>needs</a:t>
            </a:r>
            <a:r>
              <a:rPr lang="pl-PL" dirty="0">
                <a:latin typeface="Calibri Light" panose="020F0302020204030204" pitchFamily="34" charset="0"/>
              </a:rPr>
              <a:t> to </a:t>
            </a:r>
            <a:r>
              <a:rPr lang="pl-PL" dirty="0" err="1">
                <a:latin typeface="Calibri Light" panose="020F0302020204030204" pitchFamily="34" charset="0"/>
              </a:rPr>
              <a:t>chose</a:t>
            </a:r>
            <a:r>
              <a:rPr lang="pl-PL" dirty="0">
                <a:latin typeface="Calibri Light" panose="020F0302020204030204" pitchFamily="34" charset="0"/>
              </a:rPr>
              <a:t> </a:t>
            </a:r>
            <a:r>
              <a:rPr lang="pl-PL" dirty="0" err="1">
                <a:latin typeface="Calibri Light" panose="020F0302020204030204" pitchFamily="34" charset="0"/>
              </a:rPr>
              <a:t>its</a:t>
            </a:r>
            <a:r>
              <a:rPr lang="pl-PL" dirty="0">
                <a:latin typeface="Calibri Light" panose="020F0302020204030204" pitchFamily="34" charset="0"/>
              </a:rPr>
              <a:t> </a:t>
            </a:r>
            <a:r>
              <a:rPr lang="pl-PL" dirty="0" err="1">
                <a:latin typeface="Calibri Light" panose="020F0302020204030204" pitchFamily="34" charset="0"/>
              </a:rPr>
              <a:t>own</a:t>
            </a:r>
            <a:r>
              <a:rPr lang="pl-PL" dirty="0">
                <a:latin typeface="Calibri Light" panose="020F0302020204030204" pitchFamily="34" charset="0"/>
              </a:rPr>
              <a:t> 2 </a:t>
            </a:r>
            <a:r>
              <a:rPr lang="pl-PL" dirty="0" err="1">
                <a:latin typeface="Calibri Light" panose="020F0302020204030204" pitchFamily="34" charset="0"/>
              </a:rPr>
              <a:t>topics</a:t>
            </a:r>
            <a:endParaRPr lang="pl-PL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pl-PL" b="1" i="1" dirty="0">
                <a:solidFill>
                  <a:srgbClr val="FF0000"/>
                </a:solidFill>
                <a:latin typeface="Calibri Light" panose="020F0302020204030204" pitchFamily="34" charset="0"/>
              </a:rPr>
              <a:t>	</a:t>
            </a:r>
            <a:r>
              <a:rPr lang="pl-PL" sz="2800" i="1" dirty="0">
                <a:latin typeface="Calibri Light" panose="020F0302020204030204" pitchFamily="34" charset="0"/>
              </a:rPr>
              <a:t>deadline of </a:t>
            </a:r>
            <a:r>
              <a:rPr lang="pl-PL" sz="2800" i="1" dirty="0" err="1">
                <a:latin typeface="Calibri Light" panose="020F0302020204030204" pitchFamily="34" charset="0"/>
              </a:rPr>
              <a:t>notifying</a:t>
            </a:r>
            <a:r>
              <a:rPr lang="pl-PL" sz="2800" i="1" dirty="0">
                <a:latin typeface="Calibri Light" panose="020F0302020204030204" pitchFamily="34" charset="0"/>
              </a:rPr>
              <a:t> </a:t>
            </a:r>
            <a:r>
              <a:rPr lang="pl-PL" sz="2800" i="1" dirty="0" err="1">
                <a:latin typeface="Calibri Light" panose="020F0302020204030204" pitchFamily="34" charset="0"/>
              </a:rPr>
              <a:t>about</a:t>
            </a:r>
            <a:r>
              <a:rPr lang="pl-PL" sz="2800" i="1" dirty="0">
                <a:latin typeface="Calibri Light" panose="020F0302020204030204" pitchFamily="34" charset="0"/>
              </a:rPr>
              <a:t> </a:t>
            </a:r>
            <a:r>
              <a:rPr lang="pl-PL" sz="2800" i="1" dirty="0" err="1">
                <a:latin typeface="Calibri Light" panose="020F0302020204030204" pitchFamily="34" charset="0"/>
              </a:rPr>
              <a:t>chosen</a:t>
            </a:r>
            <a:r>
              <a:rPr lang="pl-PL" sz="2800" i="1" dirty="0">
                <a:latin typeface="Calibri Light" panose="020F0302020204030204" pitchFamily="34" charset="0"/>
              </a:rPr>
              <a:t> </a:t>
            </a:r>
            <a:r>
              <a:rPr lang="pl-PL" sz="2800" i="1" dirty="0" err="1">
                <a:latin typeface="Calibri Light" panose="020F0302020204030204" pitchFamily="34" charset="0"/>
              </a:rPr>
              <a:t>topics</a:t>
            </a:r>
            <a:r>
              <a:rPr lang="pl-PL" sz="2800" i="1" dirty="0">
                <a:latin typeface="Calibri Light" panose="020F0302020204030204" pitchFamily="34" charset="0"/>
              </a:rPr>
              <a:t>: 	</a:t>
            </a:r>
            <a:r>
              <a:rPr lang="pl-PL" sz="2800" b="1" i="1" dirty="0">
                <a:solidFill>
                  <a:srgbClr val="FF0000"/>
                </a:solidFill>
                <a:latin typeface="Calibri Light" panose="020F0302020204030204" pitchFamily="34" charset="0"/>
              </a:rPr>
              <a:t>14.10.2019</a:t>
            </a:r>
          </a:p>
          <a:p>
            <a:pPr marL="0" indent="0">
              <a:buNone/>
            </a:pPr>
            <a:endParaRPr lang="pl-PL" b="1" i="1" dirty="0">
              <a:solidFill>
                <a:srgbClr val="FF0000"/>
              </a:solidFill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pl-PL" dirty="0">
                <a:latin typeface="Calibri Light" panose="020F0302020204030204" pitchFamily="34" charset="0"/>
              </a:rPr>
              <a:t>2. First 4 </a:t>
            </a:r>
            <a:r>
              <a:rPr lang="pl-PL" dirty="0" err="1">
                <a:latin typeface="Calibri Light" panose="020F0302020204030204" pitchFamily="34" charset="0"/>
              </a:rPr>
              <a:t>Students</a:t>
            </a:r>
            <a:r>
              <a:rPr lang="pl-PL" dirty="0">
                <a:latin typeface="Calibri Light" panose="020F0302020204030204" pitchFamily="34" charset="0"/>
              </a:rPr>
              <a:t> </a:t>
            </a:r>
            <a:r>
              <a:rPr lang="pl-PL" dirty="0" err="1">
                <a:latin typeface="Calibri Light" panose="020F0302020204030204" pitchFamily="34" charset="0"/>
              </a:rPr>
              <a:t>present</a:t>
            </a:r>
            <a:r>
              <a:rPr lang="pl-PL" dirty="0">
                <a:latin typeface="Calibri Light" panose="020F0302020204030204" pitchFamily="34" charset="0"/>
              </a:rPr>
              <a:t> one of </a:t>
            </a:r>
            <a:r>
              <a:rPr lang="pl-PL" dirty="0" err="1">
                <a:latin typeface="Calibri Light" panose="020F0302020204030204" pitchFamily="34" charset="0"/>
              </a:rPr>
              <a:t>their</a:t>
            </a:r>
            <a:r>
              <a:rPr lang="pl-PL" dirty="0">
                <a:latin typeface="Calibri Light" panose="020F0302020204030204" pitchFamily="34" charset="0"/>
              </a:rPr>
              <a:t> </a:t>
            </a:r>
            <a:r>
              <a:rPr lang="pl-PL" dirty="0" err="1">
                <a:latin typeface="Calibri Light" panose="020F0302020204030204" pitchFamily="34" charset="0"/>
              </a:rPr>
              <a:t>topics</a:t>
            </a:r>
            <a:r>
              <a:rPr lang="pl-PL" dirty="0">
                <a:latin typeface="Calibri Light" panose="020F0302020204030204" pitchFamily="34" charset="0"/>
              </a:rPr>
              <a:t> </a:t>
            </a:r>
            <a:br>
              <a:rPr lang="pl-PL" dirty="0">
                <a:latin typeface="Calibri Light" panose="020F0302020204030204" pitchFamily="34" charset="0"/>
              </a:rPr>
            </a:br>
            <a:r>
              <a:rPr lang="pl-PL" dirty="0" err="1">
                <a:latin typeface="Calibri Light" panose="020F0302020204030204" pitchFamily="34" charset="0"/>
              </a:rPr>
              <a:t>at</a:t>
            </a:r>
            <a:r>
              <a:rPr lang="pl-PL" dirty="0">
                <a:latin typeface="Calibri Light" panose="020F0302020204030204" pitchFamily="34" charset="0"/>
              </a:rPr>
              <a:t> </a:t>
            </a:r>
            <a:r>
              <a:rPr lang="pl-PL" dirty="0" err="1">
                <a:latin typeface="Calibri Light" panose="020F0302020204030204" pitchFamily="34" charset="0"/>
              </a:rPr>
              <a:t>classes</a:t>
            </a:r>
            <a:r>
              <a:rPr lang="pl-PL" dirty="0">
                <a:latin typeface="Calibri Light" panose="020F0302020204030204" pitchFamily="34" charset="0"/>
              </a:rPr>
              <a:t> on 21.10</a:t>
            </a:r>
          </a:p>
          <a:p>
            <a:pPr marL="400050" lvl="1" indent="0">
              <a:buNone/>
            </a:pPr>
            <a:r>
              <a:rPr lang="pl-PL" i="1" dirty="0">
                <a:latin typeface="Calibri Light" panose="020F0302020204030204" pitchFamily="34" charset="0"/>
              </a:rPr>
              <a:t>	deadline of </a:t>
            </a:r>
            <a:r>
              <a:rPr lang="pl-PL" i="1" dirty="0" err="1">
                <a:latin typeface="Calibri Light" panose="020F0302020204030204" pitchFamily="34" charset="0"/>
              </a:rPr>
              <a:t>notifying</a:t>
            </a:r>
            <a:r>
              <a:rPr lang="pl-PL" i="1" dirty="0">
                <a:latin typeface="Calibri Light" panose="020F0302020204030204" pitchFamily="34" charset="0"/>
              </a:rPr>
              <a:t> </a:t>
            </a:r>
            <a:r>
              <a:rPr lang="pl-PL" i="1" dirty="0" err="1">
                <a:latin typeface="Calibri Light" panose="020F0302020204030204" pitchFamily="34" charset="0"/>
              </a:rPr>
              <a:t>about</a:t>
            </a:r>
            <a:r>
              <a:rPr lang="pl-PL" i="1" dirty="0">
                <a:latin typeface="Calibri Light" panose="020F0302020204030204" pitchFamily="34" charset="0"/>
              </a:rPr>
              <a:t> </a:t>
            </a:r>
            <a:r>
              <a:rPr lang="pl-PL" i="1" dirty="0" err="1">
                <a:latin typeface="Calibri Light" panose="020F0302020204030204" pitchFamily="34" charset="0"/>
              </a:rPr>
              <a:t>presented</a:t>
            </a:r>
            <a:r>
              <a:rPr lang="pl-PL" i="1" dirty="0">
                <a:latin typeface="Calibri Light" panose="020F0302020204030204" pitchFamily="34" charset="0"/>
              </a:rPr>
              <a:t> </a:t>
            </a:r>
            <a:r>
              <a:rPr lang="pl-PL" i="1" dirty="0" err="1">
                <a:latin typeface="Calibri Light" panose="020F0302020204030204" pitchFamily="34" charset="0"/>
              </a:rPr>
              <a:t>topics</a:t>
            </a:r>
            <a:r>
              <a:rPr lang="pl-PL" i="1" dirty="0">
                <a:latin typeface="Calibri Light" panose="020F0302020204030204" pitchFamily="34" charset="0"/>
              </a:rPr>
              <a:t>: 	</a:t>
            </a:r>
            <a:r>
              <a:rPr lang="pl-PL" b="1" i="1" dirty="0">
                <a:solidFill>
                  <a:srgbClr val="FF0000"/>
                </a:solidFill>
                <a:latin typeface="Calibri Light" panose="020F0302020204030204" pitchFamily="34" charset="0"/>
              </a:rPr>
              <a:t>14.10.2019</a:t>
            </a:r>
          </a:p>
          <a:p>
            <a:pPr marL="400050" lvl="1" indent="0">
              <a:buNone/>
            </a:pPr>
            <a:endParaRPr lang="pl-PL" dirty="0">
              <a:latin typeface="Calibri Light" panose="020F0302020204030204" pitchFamily="34" charset="0"/>
            </a:endParaRPr>
          </a:p>
          <a:p>
            <a:pPr marL="400050" lvl="1" indent="0">
              <a:buNone/>
            </a:pPr>
            <a:r>
              <a:rPr lang="pl-PL" dirty="0">
                <a:latin typeface="Calibri Light" panose="020F0302020204030204" pitchFamily="34" charset="0"/>
              </a:rPr>
              <a:t>	</a:t>
            </a:r>
            <a:endParaRPr lang="pl-PL" i="1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endParaRPr lang="pl-PL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93353"/>
            <a:ext cx="8229600" cy="507129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 err="1">
                <a:latin typeface="Calibri Light" panose="020F0302020204030204" pitchFamily="34" charset="0"/>
              </a:rPr>
              <a:t>Useful</a:t>
            </a:r>
            <a:r>
              <a:rPr lang="pl-PL" b="1" dirty="0">
                <a:latin typeface="Calibri Light" panose="020F0302020204030204" pitchFamily="34" charset="0"/>
              </a:rPr>
              <a:t> </a:t>
            </a:r>
            <a:r>
              <a:rPr lang="pl-PL" b="1" dirty="0" err="1">
                <a:latin typeface="Calibri Light" panose="020F0302020204030204" pitchFamily="34" charset="0"/>
              </a:rPr>
              <a:t>sources</a:t>
            </a:r>
            <a:r>
              <a:rPr lang="pl-PL" b="1" dirty="0">
                <a:latin typeface="Calibri Light" panose="020F0302020204030204" pitchFamily="34" charset="0"/>
              </a:rPr>
              <a:t>:</a:t>
            </a:r>
          </a:p>
          <a:p>
            <a:pPr marL="0" indent="0">
              <a:buNone/>
            </a:pPr>
            <a:endParaRPr lang="pl-PL" b="1" dirty="0">
              <a:latin typeface="Calibri Light" panose="020F0302020204030204" pitchFamily="34" charset="0"/>
            </a:endParaRPr>
          </a:p>
          <a:p>
            <a:r>
              <a:rPr lang="en-US" i="1" dirty="0">
                <a:latin typeface="Calibri Light" panose="020F0302020204030204" pitchFamily="34" charset="0"/>
              </a:rPr>
              <a:t>A History of Western Political Thought, J. S. </a:t>
            </a:r>
            <a:r>
              <a:rPr lang="en-US" i="1" dirty="0" err="1">
                <a:latin typeface="Calibri Light" panose="020F0302020204030204" pitchFamily="34" charset="0"/>
              </a:rPr>
              <a:t>McCleland</a:t>
            </a:r>
            <a:r>
              <a:rPr lang="en-US" i="1" dirty="0">
                <a:latin typeface="Calibri Light" panose="020F0302020204030204" pitchFamily="34" charset="0"/>
              </a:rPr>
              <a:t>, Routledge, London 1998</a:t>
            </a:r>
          </a:p>
          <a:p>
            <a:r>
              <a:rPr lang="en-US" i="1" dirty="0">
                <a:latin typeface="Calibri Light" panose="020F0302020204030204" pitchFamily="34" charset="0"/>
              </a:rPr>
              <a:t>A History of Political Thought: from Antiquity to the Present, Bruce Haddock, Polity, New York</a:t>
            </a:r>
            <a:r>
              <a:rPr lang="pl-PL" i="1" dirty="0">
                <a:latin typeface="Calibri Light" panose="020F0302020204030204" pitchFamily="34" charset="0"/>
              </a:rPr>
              <a:t> </a:t>
            </a:r>
            <a:r>
              <a:rPr lang="en-US" i="1" dirty="0">
                <a:latin typeface="Calibri Light" panose="020F0302020204030204" pitchFamily="34" charset="0"/>
              </a:rPr>
              <a:t>2008</a:t>
            </a:r>
            <a:endParaRPr lang="pl-PL" i="1" dirty="0">
              <a:latin typeface="Calibri Light" panose="020F0302020204030204" pitchFamily="34" charset="0"/>
            </a:endParaRPr>
          </a:p>
          <a:p>
            <a:endParaRPr lang="pl-PL" i="1" dirty="0">
              <a:latin typeface="Calibri Light" panose="020F0302020204030204" pitchFamily="34" charset="0"/>
            </a:endParaRPr>
          </a:p>
          <a:p>
            <a:r>
              <a:rPr lang="pl-PL" i="1" dirty="0">
                <a:latin typeface="Calibri Light" panose="020F0302020204030204" pitchFamily="34" charset="0"/>
              </a:rPr>
              <a:t>Internet Encyclopedia of </a:t>
            </a:r>
            <a:r>
              <a:rPr lang="pl-PL" i="1" dirty="0" err="1">
                <a:latin typeface="Calibri Light" panose="020F0302020204030204" pitchFamily="34" charset="0"/>
              </a:rPr>
              <a:t>Philosophy</a:t>
            </a:r>
            <a:r>
              <a:rPr lang="pl-PL" i="1" dirty="0">
                <a:latin typeface="Calibri Light" panose="020F0302020204030204" pitchFamily="34" charset="0"/>
              </a:rPr>
              <a:t> - </a:t>
            </a:r>
            <a:r>
              <a:rPr lang="pl-PL" dirty="0">
                <a:latin typeface="Calibri Light" panose="020F0302020204030204" pitchFamily="34" charset="0"/>
                <a:hlinkClick r:id="rId2"/>
              </a:rPr>
              <a:t>http://www.iep.utm.edu/</a:t>
            </a:r>
            <a:endParaRPr lang="pl-PL" dirty="0">
              <a:latin typeface="Calibri Light" panose="020F0302020204030204" pitchFamily="34" charset="0"/>
            </a:endParaRPr>
          </a:p>
          <a:p>
            <a:r>
              <a:rPr lang="pl-PL" dirty="0">
                <a:latin typeface="Calibri Light" panose="020F0302020204030204" pitchFamily="34" charset="0"/>
              </a:rPr>
              <a:t>YouTube channel The School of Life (</a:t>
            </a:r>
            <a:r>
              <a:rPr lang="pl-PL" dirty="0" err="1">
                <a:latin typeface="Calibri Light" panose="020F0302020204030204" pitchFamily="34" charset="0"/>
              </a:rPr>
              <a:t>some</a:t>
            </a:r>
            <a:r>
              <a:rPr lang="pl-PL" dirty="0">
                <a:latin typeface="Calibri Light" panose="020F0302020204030204" pitchFamily="34" charset="0"/>
              </a:rPr>
              <a:t> of </a:t>
            </a:r>
            <a:r>
              <a:rPr lang="pl-PL" dirty="0" err="1">
                <a:latin typeface="Calibri Light" panose="020F0302020204030204" pitchFamily="34" charset="0"/>
              </a:rPr>
              <a:t>playlists</a:t>
            </a:r>
            <a:r>
              <a:rPr lang="pl-PL" dirty="0">
                <a:latin typeface="Calibri Light" panose="020F0302020204030204" pitchFamily="34" charset="0"/>
              </a:rPr>
              <a:t>) - </a:t>
            </a:r>
            <a:r>
              <a:rPr lang="pl-PL" dirty="0">
                <a:latin typeface="Calibri Light" panose="020F0302020204030204" pitchFamily="34" charset="0"/>
                <a:hlinkClick r:id="rId3"/>
              </a:rPr>
              <a:t>https://www.youtube.com/user/schooloflifechannel/playlists?view=50&amp;sort=dd&amp;shelf_id=22</a:t>
            </a:r>
            <a:endParaRPr lang="pl-PL" dirty="0">
              <a:latin typeface="Calibri Light" panose="020F0302020204030204" pitchFamily="34" charset="0"/>
            </a:endParaRPr>
          </a:p>
          <a:p>
            <a:endParaRPr lang="pl-PL" dirty="0">
              <a:latin typeface="Calibri Light" panose="020F0302020204030204" pitchFamily="34" charset="0"/>
            </a:endParaRPr>
          </a:p>
          <a:p>
            <a:endParaRPr lang="pl-PL" dirty="0">
              <a:latin typeface="Calibri Light" panose="020F0302020204030204" pitchFamily="34" charset="0"/>
            </a:endParaRPr>
          </a:p>
          <a:p>
            <a:pPr marL="400050" lvl="1" indent="0">
              <a:buNone/>
            </a:pPr>
            <a:r>
              <a:rPr lang="pl-PL" dirty="0" err="1">
                <a:latin typeface="Calibri Light" panose="020F0302020204030204" pitchFamily="34" charset="0"/>
              </a:rPr>
              <a:t>Thank</a:t>
            </a:r>
            <a:r>
              <a:rPr lang="pl-PL" dirty="0">
                <a:latin typeface="Calibri Light" panose="020F0302020204030204" pitchFamily="34" charset="0"/>
              </a:rPr>
              <a:t> </a:t>
            </a:r>
            <a:r>
              <a:rPr lang="pl-PL" dirty="0" err="1">
                <a:latin typeface="Calibri Light" panose="020F0302020204030204" pitchFamily="34" charset="0"/>
              </a:rPr>
              <a:t>You</a:t>
            </a:r>
            <a:r>
              <a:rPr lang="pl-PL" dirty="0">
                <a:latin typeface="Calibri Light" panose="020F0302020204030204" pitchFamily="34" charset="0"/>
              </a:rPr>
              <a:t>!	</a:t>
            </a:r>
            <a:endParaRPr lang="pl-PL" i="1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endParaRPr lang="pl-PL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19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Motyw pakietu Office">
  <a:themeElements>
    <a:clrScheme name="Odcienie szarośc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</TotalTime>
  <Words>279</Words>
  <Application>Microsoft Office PowerPoint</Application>
  <PresentationFormat>Pokaz na ekranie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Motyw pakietu Office</vt:lpstr>
      <vt:lpstr>Political Socio-economic and Legal Thought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Socio-economical and Legal Though</dc:title>
  <dc:creator>Piotr</dc:creator>
  <cp:lastModifiedBy>Piotr Kozdrowicki</cp:lastModifiedBy>
  <cp:revision>53</cp:revision>
  <dcterms:created xsi:type="dcterms:W3CDTF">2017-10-07T09:25:37Z</dcterms:created>
  <dcterms:modified xsi:type="dcterms:W3CDTF">2019-10-07T10:55:58Z</dcterms:modified>
</cp:coreProperties>
</file>