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63" r:id="rId4"/>
    <p:sldId id="269" r:id="rId5"/>
    <p:sldId id="270" r:id="rId6"/>
    <p:sldId id="271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05.10.2020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schooloflifechannel/playlists?view=50&amp;sort=dd&amp;shelf_id=22" TargetMode="External"/><Relationship Id="rId2" Type="http://schemas.openxmlformats.org/officeDocument/2006/relationships/hyperlink" Target="http://www.iep.utm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33381" TargetMode="External"/><Relationship Id="rId2" Type="http://schemas.openxmlformats.org/officeDocument/2006/relationships/hyperlink" Target="mailto:piotr.kozdrowicki@uwr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alibri Light" panose="020F0302020204030204" pitchFamily="34" charset="0"/>
              </a:rPr>
              <a:t>Political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Socio-economic</a:t>
            </a:r>
            <a:r>
              <a:rPr lang="pl-PL" sz="3200" dirty="0">
                <a:latin typeface="Calibri Light" panose="020F0302020204030204" pitchFamily="34" charset="0"/>
              </a:rPr>
              <a:t> and </a:t>
            </a:r>
            <a:r>
              <a:rPr lang="pl-PL" sz="3200" dirty="0" err="1">
                <a:latin typeface="Calibri Light" panose="020F0302020204030204" pitchFamily="34" charset="0"/>
              </a:rPr>
              <a:t>Legal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Thought</a:t>
            </a:r>
            <a:endParaRPr lang="pl-PL" sz="3200" dirty="0">
              <a:latin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</a:rPr>
              <a:t>classes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Tasks</a:t>
            </a:r>
            <a:r>
              <a:rPr lang="pl-PL" b="1" dirty="0">
                <a:latin typeface="Calibri Light" panose="020F0302020204030204" pitchFamily="34" charset="0"/>
              </a:rPr>
              <a:t> </a:t>
            </a:r>
            <a:r>
              <a:rPr lang="pl-PL" b="1" dirty="0" err="1">
                <a:latin typeface="Calibri Light" panose="020F0302020204030204" pitchFamily="34" charset="0"/>
              </a:rPr>
              <a:t>until</a:t>
            </a:r>
            <a:r>
              <a:rPr lang="pl-PL" b="1" dirty="0">
                <a:latin typeface="Calibri Light" panose="020F0302020204030204" pitchFamily="34" charset="0"/>
              </a:rPr>
              <a:t> </a:t>
            </a:r>
            <a:r>
              <a:rPr lang="pl-PL" b="1" dirty="0" err="1">
                <a:latin typeface="Calibri Light" panose="020F0302020204030204" pitchFamily="34" charset="0"/>
              </a:rPr>
              <a:t>next</a:t>
            </a:r>
            <a:r>
              <a:rPr lang="pl-PL" b="1" dirty="0">
                <a:latin typeface="Calibri Light" panose="020F0302020204030204" pitchFamily="34" charset="0"/>
              </a:rPr>
              <a:t> </a:t>
            </a:r>
            <a:r>
              <a:rPr lang="pl-PL" b="1" dirty="0" err="1">
                <a:latin typeface="Calibri Light" panose="020F0302020204030204" pitchFamily="34" charset="0"/>
              </a:rPr>
              <a:t>classes</a:t>
            </a:r>
            <a:r>
              <a:rPr lang="pl-PL" b="1" dirty="0">
                <a:latin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endParaRPr lang="pl-PL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Calibri Light" panose="020F0302020204030204" pitchFamily="34" charset="0"/>
              </a:rPr>
              <a:t>1. </a:t>
            </a:r>
            <a:r>
              <a:rPr lang="pl-PL" dirty="0" err="1">
                <a:latin typeface="Calibri Light" panose="020F0302020204030204" pitchFamily="34" charset="0"/>
              </a:rPr>
              <a:t>Every</a:t>
            </a:r>
            <a:r>
              <a:rPr lang="pl-PL" dirty="0">
                <a:latin typeface="Calibri Light" panose="020F0302020204030204" pitchFamily="34" charset="0"/>
              </a:rPr>
              <a:t> Student </a:t>
            </a:r>
            <a:r>
              <a:rPr lang="pl-PL" dirty="0" err="1">
                <a:latin typeface="Calibri Light" panose="020F0302020204030204" pitchFamily="34" charset="0"/>
              </a:rPr>
              <a:t>needs</a:t>
            </a:r>
            <a:r>
              <a:rPr lang="pl-PL" dirty="0">
                <a:latin typeface="Calibri Light" panose="020F0302020204030204" pitchFamily="34" charset="0"/>
              </a:rPr>
              <a:t> to </a:t>
            </a:r>
            <a:r>
              <a:rPr lang="pl-PL" dirty="0" err="1">
                <a:latin typeface="Calibri Light" panose="020F0302020204030204" pitchFamily="34" charset="0"/>
              </a:rPr>
              <a:t>chose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its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own</a:t>
            </a:r>
            <a:r>
              <a:rPr lang="pl-PL" dirty="0">
                <a:latin typeface="Calibri Light" panose="020F0302020204030204" pitchFamily="34" charset="0"/>
              </a:rPr>
              <a:t> 2 </a:t>
            </a:r>
            <a:r>
              <a:rPr lang="pl-PL" dirty="0" err="1">
                <a:latin typeface="Calibri Light" panose="020F0302020204030204" pitchFamily="34" charset="0"/>
              </a:rPr>
              <a:t>topics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	</a:t>
            </a:r>
            <a:r>
              <a:rPr lang="pl-PL" sz="2800" i="1" dirty="0">
                <a:latin typeface="Calibri Light" panose="020F0302020204030204" pitchFamily="34" charset="0"/>
              </a:rPr>
              <a:t>deadline of </a:t>
            </a:r>
            <a:r>
              <a:rPr lang="pl-PL" sz="2800" i="1" dirty="0" err="1">
                <a:latin typeface="Calibri Light" panose="020F0302020204030204" pitchFamily="34" charset="0"/>
              </a:rPr>
              <a:t>notifying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about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chosen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topics</a:t>
            </a:r>
            <a:r>
              <a:rPr lang="pl-PL" sz="2800" i="1" dirty="0">
                <a:latin typeface="Calibri Light" panose="020F0302020204030204" pitchFamily="34" charset="0"/>
              </a:rPr>
              <a:t>: 	</a:t>
            </a:r>
            <a:r>
              <a:rPr lang="pl-PL" sz="28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13.10.2020</a:t>
            </a:r>
          </a:p>
          <a:p>
            <a:pPr marL="0" indent="0">
              <a:buNone/>
            </a:pPr>
            <a:endParaRPr lang="pl-PL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Calibri Light" panose="020F0302020204030204" pitchFamily="34" charset="0"/>
              </a:rPr>
              <a:t>2. First </a:t>
            </a:r>
            <a:r>
              <a:rPr lang="pl-PL" dirty="0" err="1">
                <a:latin typeface="Calibri Light" panose="020F0302020204030204" pitchFamily="34" charset="0"/>
              </a:rPr>
              <a:t>Students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will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present</a:t>
            </a:r>
            <a:r>
              <a:rPr lang="pl-PL" dirty="0">
                <a:latin typeface="Calibri Light" panose="020F0302020204030204" pitchFamily="34" charset="0"/>
              </a:rPr>
              <a:t> one of </a:t>
            </a:r>
            <a:r>
              <a:rPr lang="pl-PL" dirty="0" err="1">
                <a:latin typeface="Calibri Light" panose="020F0302020204030204" pitchFamily="34" charset="0"/>
              </a:rPr>
              <a:t>their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topics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br>
              <a:rPr lang="pl-PL" dirty="0">
                <a:latin typeface="Calibri Light" panose="020F0302020204030204" pitchFamily="34" charset="0"/>
              </a:rPr>
            </a:br>
            <a:r>
              <a:rPr lang="pl-PL" dirty="0" err="1">
                <a:latin typeface="Calibri Light" panose="020F0302020204030204" pitchFamily="34" charset="0"/>
              </a:rPr>
              <a:t>at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classes</a:t>
            </a:r>
            <a:r>
              <a:rPr lang="pl-PL" dirty="0">
                <a:latin typeface="Calibri Light" panose="020F0302020204030204" pitchFamily="34" charset="0"/>
              </a:rPr>
              <a:t> on 20.10.2020</a:t>
            </a:r>
          </a:p>
          <a:p>
            <a:pPr marL="400050" lvl="1" indent="0">
              <a:buNone/>
            </a:pPr>
            <a:r>
              <a:rPr lang="pl-PL" i="1" dirty="0">
                <a:latin typeface="Calibri Light" panose="020F0302020204030204" pitchFamily="34" charset="0"/>
              </a:rPr>
              <a:t>	deadline of </a:t>
            </a:r>
            <a:r>
              <a:rPr lang="pl-PL" i="1" dirty="0" err="1">
                <a:latin typeface="Calibri Light" panose="020F0302020204030204" pitchFamily="34" charset="0"/>
              </a:rPr>
              <a:t>notifying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about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presented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topics</a:t>
            </a:r>
            <a:r>
              <a:rPr lang="pl-PL" i="1" dirty="0">
                <a:latin typeface="Calibri Light" panose="020F0302020204030204" pitchFamily="34" charset="0"/>
              </a:rPr>
              <a:t>: 	</a:t>
            </a: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18.10.2020</a:t>
            </a:r>
          </a:p>
          <a:p>
            <a:pPr marL="400050" lvl="1" indent="0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>
                <a:latin typeface="Calibri Light" panose="020F0302020204030204" pitchFamily="34" charset="0"/>
              </a:rPr>
              <a:t>	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Useful</a:t>
            </a:r>
            <a:r>
              <a:rPr lang="pl-PL" b="1" dirty="0">
                <a:latin typeface="Calibri Light" panose="020F0302020204030204" pitchFamily="34" charset="0"/>
              </a:rPr>
              <a:t> </a:t>
            </a:r>
            <a:r>
              <a:rPr lang="pl-PL" b="1" dirty="0" err="1">
                <a:latin typeface="Calibri Light" panose="020F0302020204030204" pitchFamily="34" charset="0"/>
              </a:rPr>
              <a:t>sources</a:t>
            </a:r>
            <a:r>
              <a:rPr lang="pl-PL" b="1" dirty="0">
                <a:latin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endParaRPr lang="pl-PL" b="1" dirty="0">
              <a:latin typeface="Calibri Light" panose="020F0302020204030204" pitchFamily="34" charset="0"/>
            </a:endParaRPr>
          </a:p>
          <a:p>
            <a:r>
              <a:rPr lang="en-US" i="1" dirty="0">
                <a:latin typeface="Calibri Light" panose="020F0302020204030204" pitchFamily="34" charset="0"/>
              </a:rPr>
              <a:t>A History of Western Political Thought, J. S. </a:t>
            </a:r>
            <a:r>
              <a:rPr lang="en-US" i="1" dirty="0" err="1">
                <a:latin typeface="Calibri Light" panose="020F0302020204030204" pitchFamily="34" charset="0"/>
              </a:rPr>
              <a:t>McCleland</a:t>
            </a:r>
            <a:r>
              <a:rPr lang="en-US" i="1" dirty="0">
                <a:latin typeface="Calibri Light" panose="020F0302020204030204" pitchFamily="34" charset="0"/>
              </a:rPr>
              <a:t>, Routledge, London 1998</a:t>
            </a:r>
          </a:p>
          <a:p>
            <a:r>
              <a:rPr lang="en-US" i="1" dirty="0">
                <a:latin typeface="Calibri Light" panose="020F0302020204030204" pitchFamily="34" charset="0"/>
              </a:rPr>
              <a:t>A History of Political Thought: from Antiquity to the Present, Bruce Haddock, Polity, New York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en-US" i="1" dirty="0">
                <a:latin typeface="Calibri Light" panose="020F0302020204030204" pitchFamily="34" charset="0"/>
              </a:rPr>
              <a:t>2008</a:t>
            </a:r>
            <a:endParaRPr lang="pl-PL" i="1" dirty="0">
              <a:latin typeface="Calibri Light" panose="020F0302020204030204" pitchFamily="34" charset="0"/>
            </a:endParaRPr>
          </a:p>
          <a:p>
            <a:endParaRPr lang="pl-PL" i="1" dirty="0">
              <a:latin typeface="Calibri Light" panose="020F0302020204030204" pitchFamily="34" charset="0"/>
            </a:endParaRPr>
          </a:p>
          <a:p>
            <a:r>
              <a:rPr lang="pl-PL" i="1" dirty="0">
                <a:latin typeface="Calibri Light" panose="020F0302020204030204" pitchFamily="34" charset="0"/>
              </a:rPr>
              <a:t>Internet Encyclopedia of </a:t>
            </a:r>
            <a:r>
              <a:rPr lang="pl-PL" i="1" dirty="0" err="1">
                <a:latin typeface="Calibri Light" panose="020F0302020204030204" pitchFamily="34" charset="0"/>
              </a:rPr>
              <a:t>Philosophy</a:t>
            </a:r>
            <a:r>
              <a:rPr lang="pl-PL" i="1" dirty="0">
                <a:latin typeface="Calibri Light" panose="020F0302020204030204" pitchFamily="34" charset="0"/>
              </a:rPr>
              <a:t> - </a:t>
            </a:r>
            <a:r>
              <a:rPr lang="pl-PL" dirty="0">
                <a:latin typeface="Calibri Light" panose="020F0302020204030204" pitchFamily="34" charset="0"/>
                <a:hlinkClick r:id="rId2"/>
              </a:rPr>
              <a:t>http://www.iep.utm.edu/</a:t>
            </a:r>
            <a:endParaRPr lang="pl-PL" dirty="0">
              <a:latin typeface="Calibri Light" panose="020F0302020204030204" pitchFamily="34" charset="0"/>
            </a:endParaRPr>
          </a:p>
          <a:p>
            <a:r>
              <a:rPr lang="pl-PL" dirty="0">
                <a:latin typeface="Calibri Light" panose="020F0302020204030204" pitchFamily="34" charset="0"/>
              </a:rPr>
              <a:t>YouTube channel The School of Life (</a:t>
            </a:r>
            <a:r>
              <a:rPr lang="pl-PL" dirty="0" err="1">
                <a:latin typeface="Calibri Light" panose="020F0302020204030204" pitchFamily="34" charset="0"/>
              </a:rPr>
              <a:t>some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playlists</a:t>
            </a:r>
            <a:r>
              <a:rPr lang="pl-PL" dirty="0">
                <a:latin typeface="Calibri Light" panose="020F0302020204030204" pitchFamily="34" charset="0"/>
              </a:rPr>
              <a:t>) - </a:t>
            </a:r>
            <a:r>
              <a:rPr lang="pl-PL" dirty="0">
                <a:latin typeface="Calibri Light" panose="020F0302020204030204" pitchFamily="34" charset="0"/>
                <a:hlinkClick r:id="rId3"/>
              </a:rPr>
              <a:t>https://www.youtube.com/user/schooloflifechannel/playlists?view=50&amp;sort=dd&amp;shelf_id=22</a:t>
            </a:r>
            <a:endParaRPr lang="pl-PL" dirty="0">
              <a:latin typeface="Calibri Light" panose="020F0302020204030204" pitchFamily="34" charset="0"/>
            </a:endParaRPr>
          </a:p>
          <a:p>
            <a:endParaRPr lang="pl-PL" dirty="0">
              <a:latin typeface="Calibri Light" panose="020F0302020204030204" pitchFamily="34" charset="0"/>
            </a:endParaRPr>
          </a:p>
          <a:p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 err="1">
                <a:latin typeface="Calibri Light" panose="020F0302020204030204" pitchFamily="34" charset="0"/>
              </a:rPr>
              <a:t>Thank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You</a:t>
            </a:r>
            <a:r>
              <a:rPr lang="pl-PL" dirty="0">
                <a:latin typeface="Calibri Light" panose="020F0302020204030204" pitchFamily="34" charset="0"/>
              </a:rPr>
              <a:t>!	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Piotr S. Kozdrowicki</a:t>
            </a: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2"/>
              </a:rPr>
              <a:t>piotr.kozdrowicki@uwr.edu.pl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3"/>
              </a:rPr>
              <a:t>https://prawo.uni.wroc.pl/user/33381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Teams</a:t>
            </a:r>
            <a:r>
              <a:rPr lang="pl-PL" sz="2800" i="1" dirty="0">
                <a:latin typeface="Calibri Light" panose="020F0302020204030204" pitchFamily="34" charset="0"/>
              </a:rPr>
              <a:t>: gmvkjp0</a:t>
            </a:r>
          </a:p>
        </p:txBody>
      </p:sp>
    </p:spTree>
    <p:extLst>
      <p:ext uri="{BB962C8B-B14F-4D97-AF65-F5344CB8AC3E}">
        <p14:creationId xmlns:p14="http://schemas.microsoft.com/office/powerpoint/2010/main" val="2689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Calibri Light" panose="020F0302020204030204" pitchFamily="34" charset="0"/>
              </a:rPr>
              <a:t>How to pass the </a:t>
            </a:r>
            <a:r>
              <a:rPr lang="pl-PL" b="1" dirty="0" err="1">
                <a:latin typeface="Calibri Light" panose="020F0302020204030204" pitchFamily="34" charset="0"/>
              </a:rPr>
              <a:t>classes</a:t>
            </a:r>
            <a:r>
              <a:rPr lang="pl-PL" b="1" dirty="0">
                <a:latin typeface="Calibri Light" panose="020F03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Calibri Light" panose="020F0302020204030204" pitchFamily="34" charset="0"/>
              </a:rPr>
              <a:t>Every</a:t>
            </a:r>
            <a:r>
              <a:rPr lang="pl-PL" dirty="0">
                <a:latin typeface="Calibri Light" panose="020F0302020204030204" pitchFamily="34" charset="0"/>
              </a:rPr>
              <a:t> Student </a:t>
            </a:r>
            <a:r>
              <a:rPr lang="pl-PL" dirty="0" err="1">
                <a:latin typeface="Calibri Light" panose="020F0302020204030204" pitchFamily="34" charset="0"/>
              </a:rPr>
              <a:t>needs</a:t>
            </a:r>
            <a:r>
              <a:rPr lang="pl-PL" dirty="0">
                <a:latin typeface="Calibri Light" panose="020F0302020204030204" pitchFamily="34" charset="0"/>
              </a:rPr>
              <a:t> to </a:t>
            </a:r>
            <a:r>
              <a:rPr lang="pl-PL" dirty="0" err="1">
                <a:latin typeface="Calibri Light" panose="020F0302020204030204" pitchFamily="34" charset="0"/>
              </a:rPr>
              <a:t>write</a:t>
            </a:r>
            <a:r>
              <a:rPr lang="pl-PL" dirty="0">
                <a:latin typeface="Calibri Light" panose="020F0302020204030204" pitchFamily="34" charset="0"/>
              </a:rPr>
              <a:t> 2 </a:t>
            </a:r>
            <a:r>
              <a:rPr lang="pl-PL" dirty="0" err="1">
                <a:latin typeface="Calibri Light" panose="020F0302020204030204" pitchFamily="34" charset="0"/>
              </a:rPr>
              <a:t>essays</a:t>
            </a: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>
                <a:latin typeface="Calibri Light" panose="020F0302020204030204" pitchFamily="34" charset="0"/>
              </a:rPr>
              <a:t>	</a:t>
            </a:r>
            <a:r>
              <a:rPr lang="pl-PL" i="1" dirty="0">
                <a:latin typeface="Calibri Light" panose="020F0302020204030204" pitchFamily="34" charset="0"/>
              </a:rPr>
              <a:t>deadline: </a:t>
            </a: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31.12.2020</a:t>
            </a:r>
          </a:p>
          <a:p>
            <a:pPr marL="400050" lvl="1" indent="0">
              <a:buNone/>
            </a:pP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	</a:t>
            </a:r>
            <a:r>
              <a:rPr lang="pl-PL" i="1" dirty="0" err="1">
                <a:latin typeface="Calibri Light" panose="020F0302020204030204" pitchFamily="34" charset="0"/>
              </a:rPr>
              <a:t>text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volume</a:t>
            </a:r>
            <a:r>
              <a:rPr lang="pl-PL" i="1" dirty="0">
                <a:latin typeface="Calibri Light" panose="020F0302020204030204" pitchFamily="34" charset="0"/>
              </a:rPr>
              <a:t>: max 2 standard </a:t>
            </a:r>
            <a:r>
              <a:rPr lang="pl-PL" i="1" dirty="0" err="1">
                <a:latin typeface="Calibri Light" panose="020F0302020204030204" pitchFamily="34" charset="0"/>
              </a:rPr>
              <a:t>pages</a:t>
            </a:r>
            <a:endParaRPr lang="pl-PL" i="1" dirty="0">
              <a:latin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err="1">
                <a:latin typeface="Calibri Light" panose="020F0302020204030204" pitchFamily="34" charset="0"/>
              </a:rPr>
              <a:t>Every</a:t>
            </a:r>
            <a:r>
              <a:rPr lang="pl-PL" dirty="0">
                <a:latin typeface="Calibri Light" panose="020F0302020204030204" pitchFamily="34" charset="0"/>
              </a:rPr>
              <a:t> Student </a:t>
            </a:r>
            <a:r>
              <a:rPr lang="pl-PL" dirty="0" err="1">
                <a:latin typeface="Calibri Light" panose="020F0302020204030204" pitchFamily="34" charset="0"/>
              </a:rPr>
              <a:t>needs</a:t>
            </a:r>
            <a:r>
              <a:rPr lang="pl-PL" dirty="0">
                <a:latin typeface="Calibri Light" panose="020F0302020204030204" pitchFamily="34" charset="0"/>
              </a:rPr>
              <a:t> to </a:t>
            </a:r>
            <a:r>
              <a:rPr lang="pl-PL" dirty="0" err="1">
                <a:latin typeface="Calibri Light" panose="020F0302020204030204" pitchFamily="34" charset="0"/>
              </a:rPr>
              <a:t>present</a:t>
            </a:r>
            <a:r>
              <a:rPr lang="pl-PL" dirty="0">
                <a:latin typeface="Calibri Light" panose="020F0302020204030204" pitchFamily="34" charset="0"/>
              </a:rPr>
              <a:t> one </a:t>
            </a:r>
            <a:r>
              <a:rPr lang="pl-PL" dirty="0" err="1">
                <a:latin typeface="Calibri Light" panose="020F0302020204030204" pitchFamily="34" charset="0"/>
              </a:rPr>
              <a:t>topic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at</a:t>
            </a:r>
            <a:r>
              <a:rPr lang="pl-PL" dirty="0">
                <a:latin typeface="Calibri Light" panose="020F0302020204030204" pitchFamily="34" charset="0"/>
              </a:rPr>
              <a:t> the </a:t>
            </a:r>
            <a:r>
              <a:rPr lang="pl-PL" dirty="0" err="1">
                <a:latin typeface="Calibri Light" panose="020F0302020204030204" pitchFamily="34" charset="0"/>
              </a:rPr>
              <a:t>classes</a:t>
            </a: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>
                <a:latin typeface="Calibri Light" panose="020F0302020204030204" pitchFamily="34" charset="0"/>
              </a:rPr>
              <a:t>	</a:t>
            </a:r>
            <a:r>
              <a:rPr lang="pl-PL" i="1" dirty="0">
                <a:latin typeface="Calibri Light" panose="020F0302020204030204" pitchFamily="34" charset="0"/>
              </a:rPr>
              <a:t>start of </a:t>
            </a:r>
            <a:r>
              <a:rPr lang="pl-PL" i="1" dirty="0" err="1">
                <a:latin typeface="Calibri Light" panose="020F0302020204030204" pitchFamily="34" charset="0"/>
              </a:rPr>
              <a:t>presentations</a:t>
            </a:r>
            <a:r>
              <a:rPr lang="pl-PL" i="1" dirty="0">
                <a:latin typeface="Calibri Light" panose="020F0302020204030204" pitchFamily="34" charset="0"/>
              </a:rPr>
              <a:t>: </a:t>
            </a: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20.10.2020</a:t>
            </a:r>
            <a:r>
              <a:rPr lang="pl-PL" i="1" dirty="0">
                <a:latin typeface="Calibri Light" panose="020F0302020204030204" pitchFamily="34" charset="0"/>
              </a:rPr>
              <a:t>	</a:t>
            </a:r>
            <a:br>
              <a:rPr lang="pl-PL" i="1" dirty="0">
                <a:latin typeface="Calibri Light" panose="020F0302020204030204" pitchFamily="34" charset="0"/>
              </a:rPr>
            </a:br>
            <a:r>
              <a:rPr lang="pl-PL" i="1" dirty="0">
                <a:latin typeface="Calibri Light" panose="020F0302020204030204" pitchFamily="34" charset="0"/>
              </a:rPr>
              <a:t>	2-4 </a:t>
            </a:r>
            <a:r>
              <a:rPr lang="pl-PL" i="1" dirty="0" err="1">
                <a:latin typeface="Calibri Light" panose="020F0302020204030204" pitchFamily="34" charset="0"/>
              </a:rPr>
              <a:t>presentations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at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each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classes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br>
              <a:rPr lang="pl-PL" i="1" dirty="0">
                <a:latin typeface="Calibri Light" panose="020F0302020204030204" pitchFamily="34" charset="0"/>
              </a:rPr>
            </a:br>
            <a:r>
              <a:rPr lang="pl-PL" i="1" dirty="0">
                <a:latin typeface="Calibri Light" panose="020F0302020204030204" pitchFamily="34" charset="0"/>
              </a:rPr>
              <a:t>	(max 15 </a:t>
            </a:r>
            <a:r>
              <a:rPr lang="pl-PL" i="1" dirty="0" err="1">
                <a:latin typeface="Calibri Light" panose="020F0302020204030204" pitchFamily="34" charset="0"/>
              </a:rPr>
              <a:t>minutes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long</a:t>
            </a:r>
            <a:r>
              <a:rPr lang="pl-PL" i="1" dirty="0">
                <a:latin typeface="Calibri Light" panose="020F0302020204030204" pitchFamily="34" charset="0"/>
              </a:rPr>
              <a:t>, multimedia </a:t>
            </a:r>
            <a:r>
              <a:rPr lang="pl-PL" i="1" dirty="0" err="1">
                <a:latin typeface="Calibri Light" panose="020F0302020204030204" pitchFamily="34" charset="0"/>
              </a:rPr>
              <a:t>obligatory</a:t>
            </a:r>
            <a:r>
              <a:rPr lang="pl-PL" i="1" dirty="0">
                <a:latin typeface="Calibri Light" panose="020F0302020204030204" pitchFamily="34" charset="0"/>
              </a:rPr>
              <a:t>)</a:t>
            </a:r>
          </a:p>
          <a:p>
            <a:pPr marL="400050" lvl="1" indent="0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CD72113A-FE59-4F87-8AB9-D424F46ED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7">
            <a:off x="4539274" y="1124744"/>
            <a:ext cx="4336843" cy="613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AE918BEA-CFA4-4DBE-8AA6-FC3B78693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10">
            <a:off x="235157" y="1124744"/>
            <a:ext cx="4336843" cy="613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Calibri Light" panose="020F0302020204030204" pitchFamily="34" charset="0"/>
              </a:rPr>
              <a:t>List of </a:t>
            </a:r>
            <a:r>
              <a:rPr lang="pl-PL" b="1" dirty="0" err="1">
                <a:latin typeface="Calibri Light" panose="020F0302020204030204" pitchFamily="34" charset="0"/>
              </a:rPr>
              <a:t>topics</a:t>
            </a:r>
            <a:r>
              <a:rPr lang="pl-PL" b="1" dirty="0">
                <a:latin typeface="Calibri Light" panose="020F0302020204030204" pitchFamily="34" charset="0"/>
              </a:rPr>
              <a:t> for the </a:t>
            </a:r>
            <a:r>
              <a:rPr lang="pl-PL" b="1" dirty="0" err="1">
                <a:latin typeface="Calibri Light" panose="020F0302020204030204" pitchFamily="34" charset="0"/>
              </a:rPr>
              <a:t>essays</a:t>
            </a:r>
            <a:r>
              <a:rPr lang="pl-PL" b="1" dirty="0">
                <a:latin typeface="Calibri Light" panose="020F0302020204030204" pitchFamily="34" charset="0"/>
              </a:rPr>
              <a:t>:</a:t>
            </a:r>
          </a:p>
          <a:p>
            <a:pPr marL="400050" lvl="1" indent="0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Calibri Light" panose="020F0302020204030204" pitchFamily="34" charset="0"/>
              </a:rPr>
              <a:t>List of </a:t>
            </a:r>
            <a:r>
              <a:rPr lang="pl-PL" b="1" dirty="0" err="1">
                <a:latin typeface="Calibri Light" panose="020F0302020204030204" pitchFamily="34" charset="0"/>
              </a:rPr>
              <a:t>subjects</a:t>
            </a:r>
            <a:r>
              <a:rPr lang="pl-PL" b="1" dirty="0">
                <a:latin typeface="Calibri Light" panose="020F0302020204030204" pitchFamily="34" charset="0"/>
              </a:rPr>
              <a:t> for the </a:t>
            </a:r>
            <a:r>
              <a:rPr lang="pl-PL" b="1" dirty="0" err="1">
                <a:latin typeface="Calibri Light" panose="020F0302020204030204" pitchFamily="34" charset="0"/>
              </a:rPr>
              <a:t>presentations</a:t>
            </a:r>
            <a:r>
              <a:rPr lang="pl-PL" b="1" dirty="0">
                <a:latin typeface="Calibri Light" panose="020F0302020204030204" pitchFamily="34" charset="0"/>
              </a:rPr>
              <a:t>:</a:t>
            </a:r>
          </a:p>
          <a:p>
            <a:pPr marL="400050" lvl="1" indent="0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AE1E06-576E-47F0-AA53-336E6DBAE3F0}"/>
              </a:ext>
            </a:extLst>
          </p:cNvPr>
          <p:cNvSpPr txBox="1"/>
          <p:nvPr/>
        </p:nvSpPr>
        <p:spPr>
          <a:xfrm>
            <a:off x="457200" y="1628800"/>
            <a:ext cx="8003232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Populism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- 2020-10-13 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800" i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Enlightenment and liberalism 	</a:t>
            </a:r>
            <a:r>
              <a:rPr lang="en-US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- 2020-10-20</a:t>
            </a:r>
            <a:endParaRPr lang="pl-PL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Socialism and communism	</a:t>
            </a:r>
            <a:r>
              <a:rPr lang="en-US" sz="18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- 2020-10-27</a:t>
            </a:r>
            <a:endParaRPr lang="pl-PL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Racism and totalitarianism 	</a:t>
            </a:r>
            <a:r>
              <a:rPr lang="en-US" sz="18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- 2020-11-03</a:t>
            </a:r>
            <a:endParaRPr lang="pl-PL" b="1" dirty="0">
              <a:highlight>
                <a:srgbClr val="D3D3D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 and philosophy of law 	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- 2020-11-10</a:t>
            </a:r>
            <a:endParaRPr lang="pl-PL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and future ideas 	</a:t>
            </a:r>
            <a:r>
              <a:rPr lang="pl-PL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- 2020-11-17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Presentations</a:t>
            </a:r>
            <a:r>
              <a:rPr lang="pl-PL" b="1" dirty="0">
                <a:latin typeface="Calibri Light" panose="020F0302020204030204" pitchFamily="34" charset="0"/>
              </a:rPr>
              <a:t> of online </a:t>
            </a:r>
            <a:r>
              <a:rPr lang="pl-PL" b="1" dirty="0" err="1">
                <a:latin typeface="Calibri Light" panose="020F0302020204030204" pitchFamily="34" charset="0"/>
              </a:rPr>
              <a:t>Students</a:t>
            </a:r>
            <a:r>
              <a:rPr lang="pl-PL" b="1" dirty="0">
                <a:latin typeface="Calibri Light" panose="020F0302020204030204" pitchFamily="34" charset="0"/>
              </a:rPr>
              <a:t>:</a:t>
            </a:r>
          </a:p>
          <a:p>
            <a:pPr marL="400050" lvl="1" indent="0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AE1E06-576E-47F0-AA53-336E6DBAE3F0}"/>
              </a:ext>
            </a:extLst>
          </p:cNvPr>
          <p:cNvSpPr txBox="1"/>
          <p:nvPr/>
        </p:nvSpPr>
        <p:spPr>
          <a:xfrm>
            <a:off x="457200" y="1628800"/>
            <a:ext cx="80032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pl-PL" sz="3200" dirty="0" err="1">
                <a:latin typeface="Calibri Light" panose="020F0302020204030204" pitchFamily="34" charset="0"/>
              </a:rPr>
              <a:t>Given</a:t>
            </a:r>
            <a:r>
              <a:rPr lang="pl-PL" sz="3200" dirty="0">
                <a:latin typeface="Calibri Light" panose="020F0302020204030204" pitchFamily="34" charset="0"/>
              </a:rPr>
              <a:t> online via </a:t>
            </a:r>
            <a:r>
              <a:rPr lang="pl-PL" sz="3200" dirty="0" err="1">
                <a:latin typeface="Calibri Light" panose="020F0302020204030204" pitchFamily="34" charset="0"/>
              </a:rPr>
              <a:t>Teams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group</a:t>
            </a:r>
            <a:endParaRPr lang="pl-PL" sz="3200" dirty="0">
              <a:latin typeface="Calibri Light" panose="020F0302020204030204" pitchFamily="34" charset="0"/>
            </a:endParaRPr>
          </a:p>
          <a:p>
            <a:pPr lvl="1"/>
            <a:r>
              <a:rPr lang="pl-PL" sz="3200" i="1" dirty="0">
                <a:latin typeface="Calibri Light" panose="020F0302020204030204" pitchFamily="34" charset="0"/>
              </a:rPr>
              <a:t>(</a:t>
            </a:r>
            <a:r>
              <a:rPr lang="en-US" sz="3200" i="1" dirty="0">
                <a:latin typeface="Calibri Light" panose="020F0302020204030204" pitchFamily="34" charset="0"/>
              </a:rPr>
              <a:t>in accordance with the rules</a:t>
            </a:r>
            <a:r>
              <a:rPr lang="pl-PL" sz="3200" i="1" dirty="0">
                <a:latin typeface="Calibri Light" panose="020F0302020204030204" pitchFamily="34" charset="0"/>
              </a:rPr>
              <a:t> </a:t>
            </a:r>
            <a:r>
              <a:rPr lang="pl-PL" sz="3200" i="1" dirty="0" err="1">
                <a:latin typeface="Calibri Light" panose="020F0302020204030204" pitchFamily="34" charset="0"/>
              </a:rPr>
              <a:t>above</a:t>
            </a:r>
            <a:r>
              <a:rPr lang="pl-PL" sz="3200" i="1" dirty="0">
                <a:latin typeface="Calibri Light" panose="020F0302020204030204" pitchFamily="34" charset="0"/>
              </a:rPr>
              <a:t>)</a:t>
            </a:r>
          </a:p>
          <a:p>
            <a:pPr lvl="1"/>
            <a:endParaRPr lang="pl-PL" sz="3200" i="1" dirty="0">
              <a:latin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err="1">
                <a:latin typeface="Calibri Light" panose="020F0302020204030204" pitchFamily="34" charset="0"/>
              </a:rPr>
              <a:t>If</a:t>
            </a:r>
            <a:r>
              <a:rPr lang="pl-PL" sz="3200" dirty="0">
                <a:latin typeface="Calibri Light" panose="020F0302020204030204" pitchFamily="34" charset="0"/>
              </a:rPr>
              <a:t> not </a:t>
            </a:r>
            <a:r>
              <a:rPr lang="pl-PL" sz="3200" dirty="0" err="1">
                <a:latin typeface="Calibri Light" panose="020F0302020204030204" pitchFamily="34" charset="0"/>
              </a:rPr>
              <a:t>possible</a:t>
            </a:r>
            <a:r>
              <a:rPr lang="pl-PL" sz="3200" dirty="0">
                <a:latin typeface="Calibri Light" panose="020F0302020204030204" pitchFamily="34" charset="0"/>
              </a:rPr>
              <a:t>: </a:t>
            </a:r>
            <a:r>
              <a:rPr lang="pl-PL" sz="3200" dirty="0" err="1">
                <a:latin typeface="Calibri Light" panose="020F0302020204030204" pitchFamily="34" charset="0"/>
              </a:rPr>
              <a:t>additional</a:t>
            </a:r>
            <a:r>
              <a:rPr lang="pl-PL" sz="3200" dirty="0">
                <a:latin typeface="Calibri Light" panose="020F0302020204030204" pitchFamily="34" charset="0"/>
              </a:rPr>
              <a:t> extra </a:t>
            </a:r>
            <a:r>
              <a:rPr lang="pl-PL" sz="3200" dirty="0" err="1">
                <a:latin typeface="Calibri Light" panose="020F0302020204030204" pitchFamily="34" charset="0"/>
              </a:rPr>
              <a:t>essay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424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Essays</a:t>
            </a:r>
            <a:r>
              <a:rPr lang="pl-PL" b="1" dirty="0">
                <a:latin typeface="Calibri Light" panose="020F0302020204030204" pitchFamily="34" charset="0"/>
              </a:rPr>
              <a:t> and </a:t>
            </a:r>
            <a:r>
              <a:rPr lang="pl-PL" b="1" dirty="0" err="1">
                <a:latin typeface="Calibri Light" panose="020F0302020204030204" pitchFamily="34" charset="0"/>
              </a:rPr>
              <a:t>presentations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Znalezione obrazy dla zapytania plato">
            <a:extLst>
              <a:ext uri="{FF2B5EF4-FFF2-40B4-BE49-F238E27FC236}">
                <a16:creationId xmlns:a16="http://schemas.microsoft.com/office/drawing/2014/main" id="{2FCA6D01-261C-453C-BA54-A9290429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1607853"/>
            <a:ext cx="1115718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cicero">
            <a:extLst>
              <a:ext uri="{FF2B5EF4-FFF2-40B4-BE49-F238E27FC236}">
                <a16:creationId xmlns:a16="http://schemas.microsoft.com/office/drawing/2014/main" id="{6956A00E-85FE-4C03-A7F3-C27DCEBA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4" y="1607081"/>
            <a:ext cx="942803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thomas aquinas">
            <a:extLst>
              <a:ext uri="{FF2B5EF4-FFF2-40B4-BE49-F238E27FC236}">
                <a16:creationId xmlns:a16="http://schemas.microsoft.com/office/drawing/2014/main" id="{197AE90D-FD28-4B11-97F2-C5D3539C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08" y="1617641"/>
            <a:ext cx="1555360" cy="15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kong fuzi">
            <a:extLst>
              <a:ext uri="{FF2B5EF4-FFF2-40B4-BE49-F238E27FC236}">
                <a16:creationId xmlns:a16="http://schemas.microsoft.com/office/drawing/2014/main" id="{3E5542B6-53E5-4AD6-9D7C-2887F7FA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8" y="1617641"/>
            <a:ext cx="1115719" cy="15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machiavelli">
            <a:extLst>
              <a:ext uri="{FF2B5EF4-FFF2-40B4-BE49-F238E27FC236}">
                <a16:creationId xmlns:a16="http://schemas.microsoft.com/office/drawing/2014/main" id="{A1BC614B-8072-4C30-8178-D0D65F32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8" y="1607081"/>
            <a:ext cx="1245950" cy="15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hobbes">
            <a:extLst>
              <a:ext uri="{FF2B5EF4-FFF2-40B4-BE49-F238E27FC236}">
                <a16:creationId xmlns:a16="http://schemas.microsoft.com/office/drawing/2014/main" id="{9B008C6C-E53D-4FB0-B102-4950F995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3439834"/>
            <a:ext cx="1336004" cy="1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descartes">
            <a:extLst>
              <a:ext uri="{FF2B5EF4-FFF2-40B4-BE49-F238E27FC236}">
                <a16:creationId xmlns:a16="http://schemas.microsoft.com/office/drawing/2014/main" id="{861D5A0F-D0BF-488B-9080-23CDD2AF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5" y="3439833"/>
            <a:ext cx="1427326" cy="1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nalezione obrazy dla zapytania jefferson">
            <a:extLst>
              <a:ext uri="{FF2B5EF4-FFF2-40B4-BE49-F238E27FC236}">
                <a16:creationId xmlns:a16="http://schemas.microsoft.com/office/drawing/2014/main" id="{D06CEC41-7816-48C0-8E1D-CA11444A6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22265"/>
          <a:stretch/>
        </p:blipFill>
        <p:spPr bwMode="auto">
          <a:xfrm>
            <a:off x="4099952" y="3439832"/>
            <a:ext cx="1214145" cy="1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nalezione obrazy dla zapytania robespierre">
            <a:extLst>
              <a:ext uri="{FF2B5EF4-FFF2-40B4-BE49-F238E27FC236}">
                <a16:creationId xmlns:a16="http://schemas.microsoft.com/office/drawing/2014/main" id="{3192F92A-9DBE-4FFA-86F6-B9B66FD4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19" y="3434333"/>
            <a:ext cx="1115720" cy="14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john locke">
            <a:extLst>
              <a:ext uri="{FF2B5EF4-FFF2-40B4-BE49-F238E27FC236}">
                <a16:creationId xmlns:a16="http://schemas.microsoft.com/office/drawing/2014/main" id="{E720BCAB-0CF3-4CEE-830D-1DB3B73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18" y="3424288"/>
            <a:ext cx="1217660" cy="1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de tocqueville">
            <a:extLst>
              <a:ext uri="{FF2B5EF4-FFF2-40B4-BE49-F238E27FC236}">
                <a16:creationId xmlns:a16="http://schemas.microsoft.com/office/drawing/2014/main" id="{0B8EF75A-9C32-4589-AEEC-5565D448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5091479"/>
            <a:ext cx="1167737" cy="14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nalezione obrazy dla zapytania Ferdinand Lassalle">
            <a:extLst>
              <a:ext uri="{FF2B5EF4-FFF2-40B4-BE49-F238E27FC236}">
                <a16:creationId xmlns:a16="http://schemas.microsoft.com/office/drawing/2014/main" id="{509DA847-B4F7-40D1-B5C1-28E13087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59" y="5098404"/>
            <a:ext cx="896244" cy="14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nalezione obrazy dla zapytania marx">
            <a:extLst>
              <a:ext uri="{FF2B5EF4-FFF2-40B4-BE49-F238E27FC236}">
                <a16:creationId xmlns:a16="http://schemas.microsoft.com/office/drawing/2014/main" id="{1046A319-A1F2-4AA1-B68A-7A78CED4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19" y="5080056"/>
            <a:ext cx="1214145" cy="14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Znalezione obrazy dla zapytania ataturk">
            <a:extLst>
              <a:ext uri="{FF2B5EF4-FFF2-40B4-BE49-F238E27FC236}">
                <a16:creationId xmlns:a16="http://schemas.microsoft.com/office/drawing/2014/main" id="{FA92D157-D902-430A-A674-D1CDDAEF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993560" cy="14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Znalezione obrazy dla zapytania huntington">
            <a:extLst>
              <a:ext uri="{FF2B5EF4-FFF2-40B4-BE49-F238E27FC236}">
                <a16:creationId xmlns:a16="http://schemas.microsoft.com/office/drawing/2014/main" id="{85D146BC-CC8D-4928-B273-F352E99E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43" y="5046722"/>
            <a:ext cx="1458635" cy="14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plato">
            <a:extLst>
              <a:ext uri="{FF2B5EF4-FFF2-40B4-BE49-F238E27FC236}">
                <a16:creationId xmlns:a16="http://schemas.microsoft.com/office/drawing/2014/main" id="{F94E660D-85D9-4C3D-801A-08729E50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1607853"/>
            <a:ext cx="1115718" cy="156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nalezione obrazy dla zapytania cicero">
            <a:extLst>
              <a:ext uri="{FF2B5EF4-FFF2-40B4-BE49-F238E27FC236}">
                <a16:creationId xmlns:a16="http://schemas.microsoft.com/office/drawing/2014/main" id="{D1B5E131-F26E-4F35-B363-06612BE0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4" y="1607081"/>
            <a:ext cx="942803" cy="156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Znalezione obrazy dla zapytania thomas aquinas">
            <a:extLst>
              <a:ext uri="{FF2B5EF4-FFF2-40B4-BE49-F238E27FC236}">
                <a16:creationId xmlns:a16="http://schemas.microsoft.com/office/drawing/2014/main" id="{FE6177B7-9336-408C-99A2-6BE92F69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08" y="1617641"/>
            <a:ext cx="1555360" cy="155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Znalezione obrazy dla zapytania kong fuzi">
            <a:extLst>
              <a:ext uri="{FF2B5EF4-FFF2-40B4-BE49-F238E27FC236}">
                <a16:creationId xmlns:a16="http://schemas.microsoft.com/office/drawing/2014/main" id="{A1EE2A1A-E81D-47DB-A6C0-FFEEB51D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8" y="1617641"/>
            <a:ext cx="1115719" cy="158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Znalezione obrazy dla zapytania machiavelli">
            <a:extLst>
              <a:ext uri="{FF2B5EF4-FFF2-40B4-BE49-F238E27FC236}">
                <a16:creationId xmlns:a16="http://schemas.microsoft.com/office/drawing/2014/main" id="{D8B5C99D-A9FC-4A4C-B1CA-58D2E1A5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8" y="1607081"/>
            <a:ext cx="1245950" cy="159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Znalezione obrazy dla zapytania hobbes">
            <a:extLst>
              <a:ext uri="{FF2B5EF4-FFF2-40B4-BE49-F238E27FC236}">
                <a16:creationId xmlns:a16="http://schemas.microsoft.com/office/drawing/2014/main" id="{910BB4CA-7245-41CC-B42C-64B72ECB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3439834"/>
            <a:ext cx="1336004" cy="1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Znalezione obrazy dla zapytania descartes">
            <a:extLst>
              <a:ext uri="{FF2B5EF4-FFF2-40B4-BE49-F238E27FC236}">
                <a16:creationId xmlns:a16="http://schemas.microsoft.com/office/drawing/2014/main" id="{4DBEF004-E7C0-438F-84EC-7C65765B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5" y="3439833"/>
            <a:ext cx="1427326" cy="1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Znalezione obrazy dla zapytania jefferson">
            <a:extLst>
              <a:ext uri="{FF2B5EF4-FFF2-40B4-BE49-F238E27FC236}">
                <a16:creationId xmlns:a16="http://schemas.microsoft.com/office/drawing/2014/main" id="{F6FA0798-E623-4203-B296-C41C08138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22265"/>
          <a:stretch/>
        </p:blipFill>
        <p:spPr bwMode="auto">
          <a:xfrm>
            <a:off x="4099952" y="3439832"/>
            <a:ext cx="1214145" cy="1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Znalezione obrazy dla zapytania robespierre">
            <a:extLst>
              <a:ext uri="{FF2B5EF4-FFF2-40B4-BE49-F238E27FC236}">
                <a16:creationId xmlns:a16="http://schemas.microsoft.com/office/drawing/2014/main" id="{D19E4B80-EB26-4588-A4A5-6A69077B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19" y="3434333"/>
            <a:ext cx="1115720" cy="141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Znalezione obrazy dla zapytania john locke">
            <a:extLst>
              <a:ext uri="{FF2B5EF4-FFF2-40B4-BE49-F238E27FC236}">
                <a16:creationId xmlns:a16="http://schemas.microsoft.com/office/drawing/2014/main" id="{60D571E7-2110-47F7-B213-45139F78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18" y="3424288"/>
            <a:ext cx="1217660" cy="1408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Znalezione obrazy dla zapytania de tocqueville">
            <a:extLst>
              <a:ext uri="{FF2B5EF4-FFF2-40B4-BE49-F238E27FC236}">
                <a16:creationId xmlns:a16="http://schemas.microsoft.com/office/drawing/2014/main" id="{2E777919-CCD9-4392-8C80-ADF77947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2" y="5091479"/>
            <a:ext cx="1167737" cy="141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Znalezione obrazy dla zapytania Ferdinand Lassalle">
            <a:extLst>
              <a:ext uri="{FF2B5EF4-FFF2-40B4-BE49-F238E27FC236}">
                <a16:creationId xmlns:a16="http://schemas.microsoft.com/office/drawing/2014/main" id="{0504B482-EE33-4026-A73A-4592D097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59" y="5098404"/>
            <a:ext cx="896244" cy="140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Znalezione obrazy dla zapytania marx">
            <a:extLst>
              <a:ext uri="{FF2B5EF4-FFF2-40B4-BE49-F238E27FC236}">
                <a16:creationId xmlns:a16="http://schemas.microsoft.com/office/drawing/2014/main" id="{E5CC9A15-A918-4E7B-8653-9F670103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19" y="5080056"/>
            <a:ext cx="1214145" cy="142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Znalezione obrazy dla zapytania ataturk">
            <a:extLst>
              <a:ext uri="{FF2B5EF4-FFF2-40B4-BE49-F238E27FC236}">
                <a16:creationId xmlns:a16="http://schemas.microsoft.com/office/drawing/2014/main" id="{D8F0FC2D-C311-4E24-B3B0-A9C9AD46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993560" cy="142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Znalezione obrazy dla zapytania huntington">
            <a:extLst>
              <a:ext uri="{FF2B5EF4-FFF2-40B4-BE49-F238E27FC236}">
                <a16:creationId xmlns:a16="http://schemas.microsoft.com/office/drawing/2014/main" id="{045D98DB-4530-4C47-9CF3-E09ED8E0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43" y="5046722"/>
            <a:ext cx="1458635" cy="145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Essays</a:t>
            </a:r>
            <a:r>
              <a:rPr lang="pl-PL" b="1" dirty="0">
                <a:latin typeface="Calibri Light" panose="020F0302020204030204" pitchFamily="34" charset="0"/>
              </a:rPr>
              <a:t> and </a:t>
            </a:r>
            <a:r>
              <a:rPr lang="pl-PL" b="1" dirty="0" err="1">
                <a:latin typeface="Calibri Light" panose="020F0302020204030204" pitchFamily="34" charset="0"/>
              </a:rPr>
              <a:t>presentations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2" name="Gwiazda: 5 punktów 1">
            <a:extLst>
              <a:ext uri="{FF2B5EF4-FFF2-40B4-BE49-F238E27FC236}">
                <a16:creationId xmlns:a16="http://schemas.microsoft.com/office/drawing/2014/main" id="{5DED68CB-F439-402D-A4DC-AF899070BFBC}"/>
              </a:ext>
            </a:extLst>
          </p:cNvPr>
          <p:cNvSpPr/>
          <p:nvPr/>
        </p:nvSpPr>
        <p:spPr>
          <a:xfrm>
            <a:off x="2512088" y="1700808"/>
            <a:ext cx="4119823" cy="41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6361F5-0655-4580-8DFC-E15AA264DD87}"/>
              </a:ext>
            </a:extLst>
          </p:cNvPr>
          <p:cNvSpPr txBox="1"/>
          <p:nvPr/>
        </p:nvSpPr>
        <p:spPr>
          <a:xfrm>
            <a:off x="4329785" y="3576053"/>
            <a:ext cx="48442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l-PL" dirty="0" err="1"/>
              <a:t>Bio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757601-81F8-4ED3-952A-26FB7D26AC9B}"/>
              </a:ext>
            </a:extLst>
          </p:cNvPr>
          <p:cNvSpPr txBox="1"/>
          <p:nvPr/>
        </p:nvSpPr>
        <p:spPr>
          <a:xfrm>
            <a:off x="4240530" y="1556792"/>
            <a:ext cx="66293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/>
              <a:t>State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CA5CC1-BF81-4045-9BDA-32E85A25FADA}"/>
              </a:ext>
            </a:extLst>
          </p:cNvPr>
          <p:cNvSpPr txBox="1"/>
          <p:nvPr/>
        </p:nvSpPr>
        <p:spPr>
          <a:xfrm>
            <a:off x="6228184" y="3140968"/>
            <a:ext cx="5565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Law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FDA0F7-5289-47A9-BEE6-B09DD74E833F}"/>
              </a:ext>
            </a:extLst>
          </p:cNvPr>
          <p:cNvSpPr txBox="1"/>
          <p:nvPr/>
        </p:nvSpPr>
        <p:spPr>
          <a:xfrm>
            <a:off x="5420861" y="5635965"/>
            <a:ext cx="8583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/>
              <a:t>Society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1763AC-B693-4DAC-88E2-B837EEA41656}"/>
              </a:ext>
            </a:extLst>
          </p:cNvPr>
          <p:cNvSpPr txBox="1"/>
          <p:nvPr/>
        </p:nvSpPr>
        <p:spPr>
          <a:xfrm>
            <a:off x="2755505" y="5635965"/>
            <a:ext cx="97661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/>
              <a:t>Morality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F951CBD-EA43-4B4E-8F68-13732E3C2A0E}"/>
              </a:ext>
            </a:extLst>
          </p:cNvPr>
          <p:cNvSpPr txBox="1"/>
          <p:nvPr/>
        </p:nvSpPr>
        <p:spPr>
          <a:xfrm>
            <a:off x="1992426" y="3140968"/>
            <a:ext cx="103932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/>
              <a:t>Economy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3353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latin typeface="Calibri Light" panose="020F0302020204030204" pitchFamily="34" charset="0"/>
              </a:rPr>
              <a:t>Example</a:t>
            </a:r>
            <a:r>
              <a:rPr lang="pl-PL" b="1" dirty="0">
                <a:latin typeface="Calibri Light" panose="020F0302020204030204" pitchFamily="34" charset="0"/>
              </a:rPr>
              <a:t>: Plato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2" name="Gwiazda: 5 punktów 1">
            <a:extLst>
              <a:ext uri="{FF2B5EF4-FFF2-40B4-BE49-F238E27FC236}">
                <a16:creationId xmlns:a16="http://schemas.microsoft.com/office/drawing/2014/main" id="{5DED68CB-F439-402D-A4DC-AF899070BFBC}"/>
              </a:ext>
            </a:extLst>
          </p:cNvPr>
          <p:cNvSpPr/>
          <p:nvPr/>
        </p:nvSpPr>
        <p:spPr>
          <a:xfrm>
            <a:off x="2512088" y="1700808"/>
            <a:ext cx="4119823" cy="41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6361F5-0655-4580-8DFC-E15AA264DD87}"/>
              </a:ext>
            </a:extLst>
          </p:cNvPr>
          <p:cNvSpPr txBox="1"/>
          <p:nvPr/>
        </p:nvSpPr>
        <p:spPr>
          <a:xfrm>
            <a:off x="3792890" y="3324111"/>
            <a:ext cx="154817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dirty="0" err="1"/>
              <a:t>Bio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/>
              <a:t>427—347 B.C.E.</a:t>
            </a:r>
          </a:p>
          <a:p>
            <a:pPr marL="285750" indent="-285750">
              <a:buFontTx/>
              <a:buChar char="-"/>
            </a:pPr>
            <a:r>
              <a:rPr lang="pl-PL" sz="1200" dirty="0"/>
              <a:t>student of </a:t>
            </a:r>
            <a:r>
              <a:rPr lang="pl-PL" sz="1200" dirty="0" err="1"/>
              <a:t>Socrates</a:t>
            </a:r>
            <a:r>
              <a:rPr lang="pl-PL" sz="1200" dirty="0"/>
              <a:t>, </a:t>
            </a:r>
            <a:r>
              <a:rPr lang="pl-PL" sz="1200" dirty="0" err="1"/>
              <a:t>teacher</a:t>
            </a:r>
            <a:r>
              <a:rPr lang="pl-PL" sz="1200" dirty="0"/>
              <a:t> of </a:t>
            </a:r>
            <a:r>
              <a:rPr lang="pl-PL" sz="1200" dirty="0" err="1"/>
              <a:t>Aristotle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author</a:t>
            </a:r>
            <a:r>
              <a:rPr lang="pl-PL" sz="1200" dirty="0"/>
              <a:t> of the </a:t>
            </a:r>
            <a:r>
              <a:rPr lang="pl-PL" sz="1200" i="1" dirty="0" err="1"/>
              <a:t>Dialogues</a:t>
            </a:r>
            <a:endParaRPr lang="pl-PL" sz="1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757601-81F8-4ED3-952A-26FB7D26AC9B}"/>
              </a:ext>
            </a:extLst>
          </p:cNvPr>
          <p:cNvSpPr txBox="1"/>
          <p:nvPr/>
        </p:nvSpPr>
        <p:spPr>
          <a:xfrm>
            <a:off x="3432814" y="1506274"/>
            <a:ext cx="2391381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State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guided</a:t>
            </a:r>
            <a:r>
              <a:rPr lang="pl-PL" sz="1200" dirty="0"/>
              <a:t> by </a:t>
            </a:r>
            <a:r>
              <a:rPr lang="pl-PL" sz="1200" dirty="0" err="1"/>
              <a:t>philosophers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theory</a:t>
            </a:r>
            <a:r>
              <a:rPr lang="pl-PL" sz="1200" dirty="0"/>
              <a:t> of 5 </a:t>
            </a:r>
            <a:r>
              <a:rPr lang="pl-PL" sz="1200" dirty="0" err="1"/>
              <a:t>regimes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aristocracy</a:t>
            </a:r>
            <a:r>
              <a:rPr lang="pl-PL" sz="1200" dirty="0"/>
              <a:t> as </a:t>
            </a:r>
            <a:r>
              <a:rPr lang="pl-PL" sz="1200" dirty="0" err="1"/>
              <a:t>best</a:t>
            </a:r>
            <a:r>
              <a:rPr lang="pl-PL" sz="1200" dirty="0"/>
              <a:t> </a:t>
            </a:r>
            <a:r>
              <a:rPr lang="pl-PL" sz="1200" dirty="0" err="1"/>
              <a:t>political</a:t>
            </a:r>
            <a:r>
              <a:rPr lang="pl-PL" sz="1200" dirty="0"/>
              <a:t> system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democracy</a:t>
            </a:r>
            <a:r>
              <a:rPr lang="pl-PL" sz="1200" dirty="0"/>
              <a:t> as </a:t>
            </a:r>
            <a:r>
              <a:rPr lang="pl-PL" sz="1200" dirty="0" err="1"/>
              <a:t>depraved</a:t>
            </a:r>
            <a:r>
              <a:rPr lang="pl-PL" sz="1200" dirty="0"/>
              <a:t> regime, </a:t>
            </a:r>
            <a:r>
              <a:rPr lang="pl-PL" sz="1200" dirty="0" err="1"/>
              <a:t>close</a:t>
            </a:r>
            <a:r>
              <a:rPr lang="pl-PL" sz="1200" dirty="0"/>
              <a:t> to the </a:t>
            </a:r>
            <a:r>
              <a:rPr lang="pl-PL" sz="1200" dirty="0" err="1"/>
              <a:t>tyranny</a:t>
            </a:r>
            <a:endParaRPr lang="pl-PL" sz="1200" dirty="0"/>
          </a:p>
        </p:txBody>
      </p:sp>
      <p:pic>
        <p:nvPicPr>
          <p:cNvPr id="10" name="Picture 2" descr="Znalezione obrazy dla zapytania plato">
            <a:extLst>
              <a:ext uri="{FF2B5EF4-FFF2-40B4-BE49-F238E27FC236}">
                <a16:creationId xmlns:a16="http://schemas.microsoft.com/office/drawing/2014/main" id="{F06A89FD-E7D2-483F-A4AB-2F22D81A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52702"/>
            <a:ext cx="1512527" cy="21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5E0F7C-056D-470C-B5FC-28B143484133}"/>
              </a:ext>
            </a:extLst>
          </p:cNvPr>
          <p:cNvSpPr txBox="1"/>
          <p:nvPr/>
        </p:nvSpPr>
        <p:spPr>
          <a:xfrm>
            <a:off x="6267369" y="3140524"/>
            <a:ext cx="1905031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Law: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can</a:t>
            </a:r>
            <a:r>
              <a:rPr lang="pl-PL" sz="1200" dirty="0"/>
              <a:t> be </a:t>
            </a:r>
            <a:r>
              <a:rPr lang="pl-PL" sz="1200" dirty="0" err="1"/>
              <a:t>created</a:t>
            </a:r>
            <a:r>
              <a:rPr lang="pl-PL" sz="1200" dirty="0"/>
              <a:t> </a:t>
            </a:r>
            <a:r>
              <a:rPr lang="pl-PL" sz="1200" dirty="0" err="1"/>
              <a:t>only</a:t>
            </a:r>
            <a:r>
              <a:rPr lang="pl-PL" sz="1200" dirty="0"/>
              <a:t> by </a:t>
            </a:r>
            <a:r>
              <a:rPr lang="pl-PL" sz="1200" dirty="0" err="1"/>
              <a:t>philosophers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restrictive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9CA1249-A4B7-4B77-9803-B44F70AD5005}"/>
              </a:ext>
            </a:extLst>
          </p:cNvPr>
          <p:cNvSpPr txBox="1"/>
          <p:nvPr/>
        </p:nvSpPr>
        <p:spPr>
          <a:xfrm>
            <a:off x="5497124" y="5203029"/>
            <a:ext cx="1905031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Society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divided</a:t>
            </a:r>
            <a:r>
              <a:rPr lang="pl-PL" sz="1200" dirty="0"/>
              <a:t> </a:t>
            </a:r>
            <a:r>
              <a:rPr lang="pl-PL" sz="1200" dirty="0" err="1"/>
              <a:t>into</a:t>
            </a:r>
            <a:r>
              <a:rPr lang="pl-PL" sz="1200" dirty="0"/>
              <a:t> 3 </a:t>
            </a:r>
            <a:r>
              <a:rPr lang="pl-PL" sz="1200" dirty="0" err="1"/>
              <a:t>classes</a:t>
            </a:r>
            <a:r>
              <a:rPr lang="pl-PL" sz="1200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Philosophers</a:t>
            </a:r>
            <a:r>
              <a:rPr lang="pl-PL" sz="1200" dirty="0"/>
              <a:t> – </a:t>
            </a:r>
            <a:r>
              <a:rPr lang="pl-PL" sz="1200" dirty="0" err="1"/>
              <a:t>rulers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/>
              <a:t>Soldiers – </a:t>
            </a:r>
            <a:r>
              <a:rPr lang="pl-PL" sz="1200" dirty="0" err="1"/>
              <a:t>Guards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Citizens</a:t>
            </a:r>
            <a:r>
              <a:rPr lang="pl-PL" sz="1200" dirty="0"/>
              <a:t> – Providers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585B1FE-CD5C-4C3E-BD61-3E75D3DF5DD3}"/>
              </a:ext>
            </a:extLst>
          </p:cNvPr>
          <p:cNvSpPr txBox="1"/>
          <p:nvPr/>
        </p:nvSpPr>
        <p:spPr>
          <a:xfrm>
            <a:off x="1900656" y="5253049"/>
            <a:ext cx="1905031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Morality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Justice</a:t>
            </a:r>
            <a:r>
              <a:rPr lang="pl-PL" sz="1200" dirty="0"/>
              <a:t> as the most </a:t>
            </a:r>
            <a:r>
              <a:rPr lang="pl-PL" sz="1200" dirty="0" err="1"/>
              <a:t>important</a:t>
            </a:r>
            <a:r>
              <a:rPr lang="pl-PL" sz="1200" dirty="0"/>
              <a:t> </a:t>
            </a:r>
            <a:r>
              <a:rPr lang="pl-PL" sz="1200" dirty="0" err="1"/>
              <a:t>value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always</a:t>
            </a:r>
            <a:r>
              <a:rPr lang="pl-PL" sz="1200" dirty="0"/>
              <a:t> to </a:t>
            </a:r>
            <a:r>
              <a:rPr lang="pl-PL" sz="1200" dirty="0" err="1"/>
              <a:t>serve</a:t>
            </a:r>
            <a:r>
              <a:rPr lang="pl-PL" sz="1200" dirty="0"/>
              <a:t> the </a:t>
            </a:r>
            <a:r>
              <a:rPr lang="pl-PL" sz="1200" dirty="0" err="1"/>
              <a:t>state</a:t>
            </a:r>
            <a:r>
              <a:rPr lang="pl-PL" sz="1200" dirty="0"/>
              <a:t>!</a:t>
            </a:r>
          </a:p>
          <a:p>
            <a:pPr marL="285750" indent="-285750">
              <a:buFontTx/>
              <a:buChar char="-"/>
            </a:pPr>
            <a:r>
              <a:rPr lang="pl-PL" sz="1200" dirty="0" err="1"/>
              <a:t>good</a:t>
            </a:r>
            <a:r>
              <a:rPr lang="pl-PL" sz="1200" dirty="0"/>
              <a:t> </a:t>
            </a:r>
            <a:r>
              <a:rPr lang="pl-PL" sz="1200" dirty="0" err="1"/>
              <a:t>education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602C0FB-EDDF-4CAE-84D8-6E31AE763B45}"/>
              </a:ext>
            </a:extLst>
          </p:cNvPr>
          <p:cNvSpPr txBox="1"/>
          <p:nvPr/>
        </p:nvSpPr>
        <p:spPr>
          <a:xfrm>
            <a:off x="1171211" y="3140524"/>
            <a:ext cx="1905031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Economy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200" dirty="0"/>
              <a:t>no </a:t>
            </a:r>
            <a:r>
              <a:rPr lang="pl-PL" sz="1200" dirty="0" err="1"/>
              <a:t>private</a:t>
            </a:r>
            <a:r>
              <a:rPr lang="pl-PL" sz="1200" dirty="0"/>
              <a:t> </a:t>
            </a:r>
            <a:r>
              <a:rPr lang="pl-PL" sz="1200" dirty="0" err="1"/>
              <a:t>property</a:t>
            </a:r>
            <a:r>
              <a:rPr lang="pl-PL" sz="1200" dirty="0"/>
              <a:t> for </a:t>
            </a:r>
            <a:r>
              <a:rPr lang="pl-PL" sz="1200" dirty="0" err="1"/>
              <a:t>lower</a:t>
            </a:r>
            <a:r>
              <a:rPr lang="pl-PL" sz="1200" dirty="0"/>
              <a:t> </a:t>
            </a:r>
            <a:r>
              <a:rPr lang="pl-PL" sz="1200" dirty="0" err="1"/>
              <a:t>classes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pl-PL" sz="1200" dirty="0" err="1"/>
              <a:t>every</a:t>
            </a:r>
            <a:r>
              <a:rPr lang="pl-PL" sz="1200" dirty="0"/>
              <a:t> </a:t>
            </a:r>
            <a:r>
              <a:rPr lang="pl-PL" sz="1200" dirty="0" err="1"/>
              <a:t>good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a </a:t>
            </a:r>
            <a:r>
              <a:rPr lang="pl-PL" sz="1200" dirty="0" err="1"/>
              <a:t>property</a:t>
            </a:r>
            <a:r>
              <a:rPr lang="pl-PL" sz="1200" dirty="0"/>
              <a:t> of the </a:t>
            </a:r>
            <a:r>
              <a:rPr lang="pl-PL" sz="1200" dirty="0" err="1"/>
              <a:t>State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623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445</Words>
  <Application>Microsoft Office PowerPoint</Application>
  <PresentationFormat>Pokaz na ekranie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Political Socio-economic and Legal Thought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61</cp:revision>
  <dcterms:created xsi:type="dcterms:W3CDTF">2017-10-07T09:25:37Z</dcterms:created>
  <dcterms:modified xsi:type="dcterms:W3CDTF">2020-10-05T18:12:53Z</dcterms:modified>
</cp:coreProperties>
</file>