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86" r:id="rId5"/>
    <p:sldId id="269" r:id="rId6"/>
    <p:sldId id="270" r:id="rId7"/>
    <p:sldId id="282" r:id="rId8"/>
    <p:sldId id="283" r:id="rId9"/>
    <p:sldId id="284" r:id="rId10"/>
    <p:sldId id="285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87" r:id="rId21"/>
    <p:sldId id="288" r:id="rId22"/>
    <p:sldId id="289" r:id="rId23"/>
    <p:sldId id="290" r:id="rId24"/>
    <p:sldId id="291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339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87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54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9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670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372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361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569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60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926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789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CF7F2-76F4-4EF8-BEF3-451DAC4FD59D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4B3D-34D7-4013-BC27-DFB4737E5D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178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Polityka </a:t>
            </a:r>
            <a:r>
              <a:rPr lang="pl-PL" dirty="0" smtClean="0"/>
              <a:t>budżetowa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Małgorzata J. Januszewska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2396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/>
              <a:t>Funkcje </a:t>
            </a:r>
            <a:r>
              <a:rPr lang="pl-PL" dirty="0" smtClean="0"/>
              <a:t>polityki </a:t>
            </a:r>
            <a:r>
              <a:rPr lang="pl-PL" dirty="0" smtClean="0"/>
              <a:t>budżetowej (inaczej)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Stabilizacyjna</a:t>
            </a:r>
          </a:p>
          <a:p>
            <a:pPr marL="3175" indent="-3175">
              <a:buNone/>
            </a:pPr>
            <a:r>
              <a:rPr lang="pl-PL" dirty="0" smtClean="0"/>
              <a:t>Wykorzystywanie wydatków i dochodów budżetowych do osiągnięcia celów:</a:t>
            </a:r>
          </a:p>
          <a:p>
            <a:pPr marL="3175" indent="-3175"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stabilności cen,</a:t>
            </a:r>
          </a:p>
          <a:p>
            <a:pPr marL="3175" indent="-3175"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wysokiego zrównoważonego tempa wzrostu gospodarczego</a:t>
            </a:r>
          </a:p>
          <a:p>
            <a:pPr marL="3175" indent="-3175"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wysokiego stopnia wykorzystania potencjału gospodarczego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Budżet państwa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Roczny plan dochodów i wydatków oraz przychodów i rozchodów władzy państwowej na okres roku kalendarzowego.</a:t>
            </a:r>
          </a:p>
          <a:p>
            <a:pPr marL="3175" indent="-3175">
              <a:buNone/>
            </a:pPr>
            <a:endParaRPr lang="pl-PL" dirty="0" smtClean="0"/>
          </a:p>
          <a:p>
            <a:pPr marL="3175" indent="-3175">
              <a:buNone/>
            </a:pPr>
            <a:r>
              <a:rPr lang="pl-PL" dirty="0" smtClean="0"/>
              <a:t>Budżet to pewien zespół rozrachunków, przedstawiający wszelkie stałe wpływy i obciążenia państwa na okres jednego roku.</a:t>
            </a:r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Budżet państwa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Może osiągać 3 stany:</a:t>
            </a:r>
          </a:p>
          <a:p>
            <a:pPr marL="3175" indent="-3175"/>
            <a:r>
              <a:rPr lang="pl-PL" dirty="0" smtClean="0"/>
              <a:t> deficyt – gdy wydatki są większe niż wpływy,</a:t>
            </a:r>
          </a:p>
          <a:p>
            <a:pPr marL="3175" indent="-3175"/>
            <a:r>
              <a:rPr lang="pl-PL" dirty="0" smtClean="0"/>
              <a:t> nadwyżka,</a:t>
            </a:r>
          </a:p>
          <a:p>
            <a:pPr marL="3175" indent="-3175"/>
            <a:r>
              <a:rPr lang="pl-PL" dirty="0" smtClean="0"/>
              <a:t> równowaga budżetowa.</a:t>
            </a:r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Budżet państwa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Stopień ingerencji państwa w gospodarkę mierzony jest udziałem budżetu w PKB</a:t>
            </a:r>
          </a:p>
          <a:p>
            <a:pPr marL="3175" indent="-3175">
              <a:buNone/>
            </a:pPr>
            <a:endParaRPr lang="pl-P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88079" y="3390899"/>
            <a:ext cx="78867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Dług publiczny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Suma wszystkich deficytów wraz z zadłużeniem jednostek samorządu terytorialnego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Podatki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Podatek – jednostronne, przymusowe, bezzwrotne, powszechne świadczenie pieniężne pobierane prze państwo.</a:t>
            </a:r>
          </a:p>
          <a:p>
            <a:pPr marL="3175" indent="-3175">
              <a:buNone/>
            </a:pPr>
            <a:r>
              <a:rPr lang="pl-PL" dirty="0" smtClean="0"/>
              <a:t>Dzielą się na:</a:t>
            </a:r>
          </a:p>
          <a:p>
            <a:pPr marL="3175" indent="-3175">
              <a:buFontTx/>
              <a:buChar char="-"/>
            </a:pPr>
            <a:r>
              <a:rPr lang="pl-PL" dirty="0" smtClean="0"/>
              <a:t> pośrednie – np. VAT, akcyza, podatek leśny, podatek od gier</a:t>
            </a:r>
          </a:p>
          <a:p>
            <a:pPr marL="3175" indent="-3175">
              <a:buFontTx/>
              <a:buChar char="-"/>
            </a:pPr>
            <a:r>
              <a:rPr lang="pl-PL" dirty="0" smtClean="0"/>
              <a:t> bezpośrednie – np. PIT, CIT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Podatki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Podatek – jednostronne, przymusowe, bezzwrotne, powszechne świadczenie pieniężne pobierane prze państwo.</a:t>
            </a:r>
          </a:p>
          <a:p>
            <a:pPr marL="3175" indent="-3175">
              <a:buNone/>
            </a:pPr>
            <a:r>
              <a:rPr lang="pl-PL" dirty="0" smtClean="0"/>
              <a:t>Dzielą się na:</a:t>
            </a:r>
          </a:p>
          <a:p>
            <a:pPr marL="3175" indent="-3175">
              <a:buFontTx/>
              <a:buChar char="-"/>
            </a:pPr>
            <a:r>
              <a:rPr lang="pl-PL" dirty="0" smtClean="0"/>
              <a:t> pośrednie – np. VAT, akcyza, podatek leśny, podatek od gier</a:t>
            </a:r>
          </a:p>
          <a:p>
            <a:pPr marL="3175" indent="-3175">
              <a:buFontTx/>
              <a:buChar char="-"/>
            </a:pPr>
            <a:r>
              <a:rPr lang="pl-PL" dirty="0" smtClean="0"/>
              <a:t> bezpośrednie – np. PIT, CIT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Funkcje podatków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/>
            <a:r>
              <a:rPr lang="pl-PL" dirty="0" smtClean="0"/>
              <a:t> </a:t>
            </a:r>
            <a:r>
              <a:rPr lang="pl-PL" dirty="0" smtClean="0"/>
              <a:t>fiskalna – podatki stanowią dochód budżetu</a:t>
            </a:r>
          </a:p>
          <a:p>
            <a:pPr marL="3175" indent="-3175"/>
            <a:r>
              <a:rPr lang="pl-PL" dirty="0" smtClean="0"/>
              <a:t> </a:t>
            </a:r>
            <a:r>
              <a:rPr lang="pl-PL" dirty="0" smtClean="0"/>
              <a:t>pozafiskalna – regulacyjna i stymulacyjna</a:t>
            </a:r>
          </a:p>
          <a:p>
            <a:pPr marL="3175" indent="-3175">
              <a:buNone/>
            </a:pPr>
            <a:endParaRPr lang="pl-PL" dirty="0" smtClean="0"/>
          </a:p>
          <a:p>
            <a:pPr marL="3175" indent="-3175">
              <a:buNone/>
            </a:pPr>
            <a:r>
              <a:rPr lang="pl-PL" dirty="0" smtClean="0"/>
              <a:t>Podatek pomaga kształtować siłę nabywczą:</a:t>
            </a:r>
          </a:p>
          <a:p>
            <a:pPr marL="3175" indent="-3175">
              <a:buNone/>
            </a:pPr>
            <a:r>
              <a:rPr lang="pl-PL" dirty="0" smtClean="0"/>
              <a:t>Wzrost podatków -&gt; ograniczenie inflacji</a:t>
            </a:r>
          </a:p>
          <a:p>
            <a:pPr marL="3175" indent="-3175">
              <a:buNone/>
            </a:pPr>
            <a:r>
              <a:rPr lang="pl-PL" dirty="0" smtClean="0"/>
              <a:t>Obniżenie podatków -&gt; ożywienie gospodarcze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Systemy podatkowe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/>
            <a:r>
              <a:rPr lang="pl-PL" dirty="0" smtClean="0"/>
              <a:t> progresywny – im wyższe dochody, tym wyższy podatek</a:t>
            </a:r>
          </a:p>
          <a:p>
            <a:pPr marL="3175" indent="-3175">
              <a:buNone/>
            </a:pPr>
            <a:r>
              <a:rPr lang="pl-PL" dirty="0" smtClean="0"/>
              <a:t>		18%</a:t>
            </a:r>
          </a:p>
          <a:p>
            <a:pPr marL="3175" indent="-3175">
              <a:buNone/>
            </a:pPr>
            <a:r>
              <a:rPr lang="pl-PL" dirty="0" smtClean="0"/>
              <a:t>	</a:t>
            </a:r>
            <a:r>
              <a:rPr lang="pl-PL" dirty="0" smtClean="0"/>
              <a:t>	      	     próg podatkowy 85 528 zł</a:t>
            </a:r>
          </a:p>
          <a:p>
            <a:pPr marL="3175" indent="-3175">
              <a:buNone/>
            </a:pPr>
            <a:r>
              <a:rPr lang="pl-PL" dirty="0" smtClean="0"/>
              <a:t>		32%</a:t>
            </a:r>
          </a:p>
          <a:p>
            <a:pPr marL="3175" indent="-3175"/>
            <a:r>
              <a:rPr lang="pl-PL" dirty="0" smtClean="0"/>
              <a:t> </a:t>
            </a:r>
            <a:r>
              <a:rPr lang="pl-PL" dirty="0" smtClean="0"/>
              <a:t>regresywny</a:t>
            </a:r>
          </a:p>
          <a:p>
            <a:pPr marL="3175" indent="-3175"/>
            <a:r>
              <a:rPr lang="pl-PL" dirty="0" smtClean="0"/>
              <a:t> </a:t>
            </a:r>
            <a:r>
              <a:rPr lang="pl-PL" dirty="0" smtClean="0"/>
              <a:t>liniowy</a:t>
            </a:r>
            <a:endParaRPr lang="pl-PL" dirty="0" smtClean="0"/>
          </a:p>
        </p:txBody>
      </p:sp>
      <p:sp>
        <p:nvSpPr>
          <p:cNvPr id="4" name="Nawias klamrowy zamykający 3"/>
          <p:cNvSpPr/>
          <p:nvPr/>
        </p:nvSpPr>
        <p:spPr>
          <a:xfrm>
            <a:off x="3167744" y="3124200"/>
            <a:ext cx="359228" cy="10232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Progi i procedury </a:t>
            </a:r>
            <a:r>
              <a:rPr lang="pl-PL" dirty="0" err="1" smtClean="0"/>
              <a:t>ostrożnościowe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I próg – 50-55% PKB</a:t>
            </a:r>
          </a:p>
          <a:p>
            <a:pPr marL="3175" indent="-3175">
              <a:buNone/>
            </a:pPr>
            <a:r>
              <a:rPr lang="pl-PL" dirty="0" smtClean="0"/>
              <a:t>Deficyt budżetowy w przyszłym roku musi być mniejszy</a:t>
            </a:r>
          </a:p>
          <a:p>
            <a:pPr marL="3175" indent="-3175">
              <a:buNone/>
            </a:pPr>
            <a:r>
              <a:rPr lang="pl-PL" dirty="0" smtClean="0"/>
              <a:t>II próg – 55-60% PKB</a:t>
            </a:r>
          </a:p>
          <a:p>
            <a:pPr marL="3175" indent="-3175">
              <a:buNone/>
            </a:pPr>
            <a:r>
              <a:rPr lang="pl-PL" dirty="0" smtClean="0"/>
              <a:t>Przyszły budżet nie może posiadać deficytu</a:t>
            </a:r>
          </a:p>
          <a:p>
            <a:pPr marL="3175" indent="-3175">
              <a:buNone/>
            </a:pPr>
            <a:r>
              <a:rPr lang="pl-PL" dirty="0" smtClean="0"/>
              <a:t>III próg – 60% PKB i więcej</a:t>
            </a:r>
          </a:p>
          <a:p>
            <a:pPr marL="3175" indent="-3175">
              <a:buNone/>
            </a:pPr>
            <a:r>
              <a:rPr lang="pl-PL" dirty="0" smtClean="0"/>
              <a:t>Miesiąc na ogłoszenie nowego budżetu wraz z programem sanacyjnym ograniczającym zadłużenie do poziomu niższego niż 60% PKB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181099"/>
            <a:ext cx="10515600" cy="1325563"/>
          </a:xfrm>
        </p:spPr>
        <p:txBody>
          <a:bodyPr/>
          <a:lstStyle/>
          <a:p>
            <a:r>
              <a:rPr lang="pl-PL" dirty="0" smtClean="0"/>
              <a:t>Polityka budżetowa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Polega na doborze źródeł i metod gromadzenia środków publicznych oraz kierunków i sposobów realizacji wydatków publicznych dla osiągnięcia celów społecznych i gospodarczych, ustalonych przez odpowiednie władze państwowe.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4590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Keynes a stabilizacja gospodarki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Gdy gospodarka jest „</a:t>
            </a:r>
            <a:r>
              <a:rPr lang="pl-PL" dirty="0" smtClean="0"/>
              <a:t>schłodzona” należy stymulować </a:t>
            </a:r>
            <a:r>
              <a:rPr lang="pl-PL" dirty="0" smtClean="0"/>
              <a:t>wzrost popytu:</a:t>
            </a:r>
          </a:p>
          <a:p>
            <a:pPr marL="1970088" indent="0"/>
            <a:endParaRPr lang="pl-PL" dirty="0" smtClean="0"/>
          </a:p>
          <a:p>
            <a:pPr marL="2689225" indent="0"/>
            <a:r>
              <a:rPr lang="pl-PL" dirty="0" smtClean="0"/>
              <a:t> </a:t>
            </a:r>
            <a:r>
              <a:rPr lang="pl-PL" dirty="0" smtClean="0"/>
              <a:t>zwiększenie wydatków budżetowych</a:t>
            </a:r>
          </a:p>
          <a:p>
            <a:pPr marL="2689225" indent="0"/>
            <a:r>
              <a:rPr lang="pl-PL" dirty="0" smtClean="0"/>
              <a:t> obniżenie podatków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Para nawiasów klamrowych 3"/>
          <p:cNvSpPr/>
          <p:nvPr/>
        </p:nvSpPr>
        <p:spPr>
          <a:xfrm>
            <a:off x="3766457" y="3374583"/>
            <a:ext cx="6030706" cy="9144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763485" y="3080657"/>
            <a:ext cx="1948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Gospodarka:</a:t>
            </a:r>
          </a:p>
          <a:p>
            <a:r>
              <a:rPr lang="pl-PL" dirty="0" smtClean="0"/>
              <a:t>Wzrost inwestycji,</a:t>
            </a:r>
          </a:p>
          <a:p>
            <a:r>
              <a:rPr lang="pl-PL" dirty="0" smtClean="0"/>
              <a:t>Wzrost zatrudnienia,</a:t>
            </a:r>
          </a:p>
          <a:p>
            <a:r>
              <a:rPr lang="pl-PL" dirty="0" smtClean="0"/>
              <a:t>Wzrost konsumpcji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9982200" y="3472543"/>
            <a:ext cx="194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Budżet:</a:t>
            </a:r>
          </a:p>
          <a:p>
            <a:r>
              <a:rPr lang="pl-PL" dirty="0" smtClean="0"/>
              <a:t>deficyt</a:t>
            </a:r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3341914" y="4735286"/>
            <a:ext cx="1066800" cy="587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702628" y="5029200"/>
            <a:ext cx="194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Wzrost PKB,</a:t>
            </a:r>
          </a:p>
          <a:p>
            <a:r>
              <a:rPr lang="pl-PL" dirty="0" smtClean="0"/>
              <a:t>Wzrost inflacji</a:t>
            </a:r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Keynes a stabilizacja gospodarki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Gdy gospodarka jest </a:t>
            </a:r>
            <a:r>
              <a:rPr lang="pl-PL" dirty="0" smtClean="0"/>
              <a:t>„przegrzana” należy stymulować spadek popytu</a:t>
            </a:r>
            <a:r>
              <a:rPr lang="pl-PL" dirty="0" smtClean="0"/>
              <a:t>:</a:t>
            </a:r>
          </a:p>
          <a:p>
            <a:pPr marL="1970088" indent="0"/>
            <a:endParaRPr lang="pl-PL" dirty="0" smtClean="0"/>
          </a:p>
          <a:p>
            <a:pPr marL="2328863" indent="0"/>
            <a:r>
              <a:rPr lang="pl-PL" dirty="0" smtClean="0"/>
              <a:t> zmniejszenie </a:t>
            </a:r>
            <a:r>
              <a:rPr lang="pl-PL" dirty="0" smtClean="0"/>
              <a:t>wydatków budżetowych</a:t>
            </a:r>
          </a:p>
          <a:p>
            <a:pPr marL="2328863" indent="0"/>
            <a:r>
              <a:rPr lang="pl-PL" dirty="0" smtClean="0"/>
              <a:t> </a:t>
            </a:r>
            <a:r>
              <a:rPr lang="pl-PL" dirty="0" smtClean="0"/>
              <a:t>podwyższenie </a:t>
            </a:r>
            <a:r>
              <a:rPr lang="pl-PL" dirty="0" smtClean="0"/>
              <a:t>podatków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Para nawiasów klamrowych 3"/>
          <p:cNvSpPr/>
          <p:nvPr/>
        </p:nvSpPr>
        <p:spPr>
          <a:xfrm>
            <a:off x="3581401" y="3331040"/>
            <a:ext cx="6074228" cy="9144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556656" y="3145972"/>
            <a:ext cx="19485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Gospodarka:</a:t>
            </a:r>
          </a:p>
          <a:p>
            <a:r>
              <a:rPr lang="pl-PL" dirty="0" smtClean="0"/>
              <a:t>Spadek inwestycji,</a:t>
            </a:r>
          </a:p>
          <a:p>
            <a:r>
              <a:rPr lang="pl-PL" dirty="0" smtClean="0"/>
              <a:t>Spadek zatrudnienia,</a:t>
            </a:r>
          </a:p>
          <a:p>
            <a:r>
              <a:rPr lang="pl-PL" dirty="0" smtClean="0"/>
              <a:t>Spadek konsumpcji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9797142" y="3472543"/>
            <a:ext cx="194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Budżet:</a:t>
            </a:r>
          </a:p>
          <a:p>
            <a:r>
              <a:rPr lang="pl-PL" dirty="0" smtClean="0"/>
              <a:t>nadwyżka</a:t>
            </a:r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3352800" y="4996543"/>
            <a:ext cx="1055914" cy="3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4702628" y="5029200"/>
            <a:ext cx="194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Spadek PKB,</a:t>
            </a:r>
          </a:p>
          <a:p>
            <a:r>
              <a:rPr lang="pl-PL" dirty="0" smtClean="0"/>
              <a:t>Spadek inflacji</a:t>
            </a:r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Krzywa </a:t>
            </a:r>
            <a:r>
              <a:rPr lang="pl-PL" dirty="0" err="1" smtClean="0"/>
              <a:t>Laffera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253343"/>
            <a:ext cx="10515600" cy="4493439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Przedstawia zależność między wysokością stopy podatkowej a dochodami budżetowymi, np.: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Kształt krzywej jest nieokreślony i wzbudza kontrowersje.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7292" y="3299732"/>
            <a:ext cx="35718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Łącznik prosty ze strzałką 11"/>
          <p:cNvCxnSpPr/>
          <p:nvPr/>
        </p:nvCxnSpPr>
        <p:spPr>
          <a:xfrm rot="10800000" flipV="1">
            <a:off x="5987145" y="3341913"/>
            <a:ext cx="838198" cy="391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6890656" y="2939143"/>
            <a:ext cx="1719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Punkt przeciążenia podatkowego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Pasywna polityka budżetowa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Określone elementy dochodów i wydatków państwa cechuje na </a:t>
            </a:r>
            <a:r>
              <a:rPr lang="pl-PL" dirty="0" err="1" smtClean="0"/>
              <a:t>grucie</a:t>
            </a:r>
            <a:r>
              <a:rPr lang="pl-PL" dirty="0" smtClean="0"/>
              <a:t> ustawy tendencja do automatycznego oddziaływania na zagregowany popyt.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 smtClean="0"/>
              <a:t>Aktywna polityka budżetowa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Wymaga podejmowania aktywnych działań ze strony organów zarządzających.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/>
              <a:t>Funkcje </a:t>
            </a:r>
            <a:r>
              <a:rPr lang="pl-PL" dirty="0" smtClean="0"/>
              <a:t>polityki budżetowej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społeczno-ustrojowa:</a:t>
            </a:r>
          </a:p>
          <a:p>
            <a:pPr marL="514350" indent="-514350"/>
            <a:r>
              <a:rPr lang="pl-PL" dirty="0" smtClean="0"/>
              <a:t>Ochrona praw własności</a:t>
            </a:r>
          </a:p>
          <a:p>
            <a:pPr marL="514350" indent="-514350"/>
            <a:r>
              <a:rPr lang="pl-PL" dirty="0" smtClean="0"/>
              <a:t>Ochrona przed przestępstwami</a:t>
            </a:r>
          </a:p>
          <a:p>
            <a:pPr marL="514350" indent="-514350"/>
            <a:r>
              <a:rPr lang="pl-PL" dirty="0" smtClean="0"/>
              <a:t>Wymierzanie sprawiedliwości</a:t>
            </a:r>
          </a:p>
          <a:p>
            <a:pPr marL="514350" indent="-514350"/>
            <a:r>
              <a:rPr lang="pl-PL" dirty="0" smtClean="0"/>
              <a:t>Zapewnienie obrony narodowej</a:t>
            </a:r>
          </a:p>
          <a:p>
            <a:pPr marL="514350" indent="-514350"/>
            <a:r>
              <a:rPr lang="pl-PL" dirty="0" smtClean="0"/>
              <a:t>Krzewienia oświaty</a:t>
            </a:r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/>
              <a:t>Funkcje </a:t>
            </a:r>
            <a:r>
              <a:rPr lang="pl-PL" dirty="0" smtClean="0"/>
              <a:t>polityki budżetowej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514350" indent="-514350">
              <a:buNone/>
            </a:pPr>
            <a:r>
              <a:rPr lang="pl-PL" dirty="0" smtClean="0"/>
              <a:t>2. Administracyjno-polityczna:</a:t>
            </a:r>
          </a:p>
          <a:p>
            <a:pPr marL="514350" indent="-514350"/>
            <a:r>
              <a:rPr lang="pl-PL" dirty="0" smtClean="0"/>
              <a:t>administracja,</a:t>
            </a:r>
          </a:p>
          <a:p>
            <a:pPr marL="514350" indent="-514350"/>
            <a:r>
              <a:rPr lang="pl-PL" dirty="0" smtClean="0"/>
              <a:t>policja,</a:t>
            </a:r>
          </a:p>
          <a:p>
            <a:pPr marL="514350" indent="-514350"/>
            <a:r>
              <a:rPr lang="pl-PL" dirty="0" smtClean="0"/>
              <a:t>armia,</a:t>
            </a:r>
          </a:p>
          <a:p>
            <a:pPr marL="514350" indent="-514350"/>
            <a:r>
              <a:rPr lang="pl-PL" dirty="0" smtClean="0"/>
              <a:t>dyplomacja.</a:t>
            </a:r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/>
              <a:t>Funkcje </a:t>
            </a:r>
            <a:r>
              <a:rPr lang="pl-PL" dirty="0" smtClean="0"/>
              <a:t>polityki budżetowej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514350" indent="-514350">
              <a:buNone/>
            </a:pPr>
            <a:r>
              <a:rPr lang="pl-PL" dirty="0" smtClean="0"/>
              <a:t>3. socjalno-kulturowa:</a:t>
            </a:r>
          </a:p>
          <a:p>
            <a:pPr marL="514350" indent="-514350"/>
            <a:r>
              <a:rPr lang="pl-PL" dirty="0" smtClean="0"/>
              <a:t>Służba zdrowia,</a:t>
            </a:r>
          </a:p>
          <a:p>
            <a:pPr marL="514350" indent="-514350"/>
            <a:r>
              <a:rPr lang="pl-PL" dirty="0" smtClean="0"/>
              <a:t>Kultura.</a:t>
            </a:r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/>
              <a:t>Funkcje </a:t>
            </a:r>
            <a:r>
              <a:rPr lang="pl-PL" dirty="0" smtClean="0"/>
              <a:t>polityki budżetowej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514350" indent="-514350">
              <a:buNone/>
            </a:pPr>
            <a:r>
              <a:rPr lang="pl-PL" dirty="0" smtClean="0"/>
              <a:t>4. ekonomiczna:</a:t>
            </a:r>
          </a:p>
          <a:p>
            <a:pPr marL="514350" indent="-514350"/>
            <a:r>
              <a:rPr lang="pl-PL" dirty="0" smtClean="0"/>
              <a:t>wzrost dobrobytu, pomnażanie bogactwa,</a:t>
            </a:r>
          </a:p>
          <a:p>
            <a:pPr marL="514350" indent="-514350"/>
            <a:r>
              <a:rPr lang="pl-PL" dirty="0" smtClean="0"/>
              <a:t>wzrost gospodarczy,</a:t>
            </a:r>
          </a:p>
          <a:p>
            <a:pPr marL="514350" indent="-514350"/>
            <a:r>
              <a:rPr lang="pl-PL" dirty="0" smtClean="0"/>
              <a:t>efektywne wykorzystanie zasobów,</a:t>
            </a:r>
          </a:p>
          <a:p>
            <a:pPr marL="514350" indent="-514350"/>
            <a:r>
              <a:rPr lang="pl-PL" dirty="0" smtClean="0"/>
              <a:t>przemiany strukturalne,</a:t>
            </a:r>
          </a:p>
          <a:p>
            <a:pPr marL="514350" indent="-514350"/>
            <a:r>
              <a:rPr lang="pl-PL" dirty="0" smtClean="0"/>
              <a:t>wzrost udziału w międzynarodowym podziale pracy.</a:t>
            </a:r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/>
              <a:t>Funkcje </a:t>
            </a:r>
            <a:r>
              <a:rPr lang="pl-PL" dirty="0" smtClean="0"/>
              <a:t>polityki </a:t>
            </a:r>
            <a:r>
              <a:rPr lang="pl-PL" dirty="0" smtClean="0"/>
              <a:t>budżetowej (inaczej)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Alokacyjna:</a:t>
            </a:r>
          </a:p>
          <a:p>
            <a:pPr marL="3175" indent="-3175">
              <a:buNone/>
            </a:pPr>
            <a:r>
              <a:rPr lang="pl-PL" dirty="0" smtClean="0"/>
              <a:t>Kształtowanie podziału czynników wytwórczych między sektor prywatny a publiczny i dalsza alokacja wewnątrz tych sektorów.</a:t>
            </a:r>
          </a:p>
          <a:p>
            <a:pPr marL="3175" indent="-3175">
              <a:buNone/>
            </a:pPr>
            <a:endParaRPr lang="pl-PL" dirty="0" smtClean="0"/>
          </a:p>
          <a:p>
            <a:pPr marL="3175" indent="-3175">
              <a:buNone/>
            </a:pPr>
            <a:r>
              <a:rPr lang="pl-PL" dirty="0" smtClean="0"/>
              <a:t>Określenie wielkości środków przeznaczonych na konkretne zadania.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/>
              <a:t>Funkcje </a:t>
            </a:r>
            <a:r>
              <a:rPr lang="pl-PL" dirty="0" smtClean="0"/>
              <a:t>polityki </a:t>
            </a:r>
            <a:r>
              <a:rPr lang="pl-PL" dirty="0" smtClean="0"/>
              <a:t>budżetowej (inaczej)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Redystrybucyjna</a:t>
            </a:r>
          </a:p>
          <a:p>
            <a:pPr marL="3175" indent="-3175">
              <a:buNone/>
            </a:pPr>
            <a:r>
              <a:rPr lang="pl-PL" dirty="0" smtClean="0"/>
              <a:t>Świadome oddziaływanie państwa na rozmiary i strukturę funduszy nabywczych w poszczególnych latach.</a:t>
            </a:r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082" y="1069881"/>
            <a:ext cx="10515600" cy="1325563"/>
          </a:xfrm>
        </p:spPr>
        <p:txBody>
          <a:bodyPr/>
          <a:lstStyle/>
          <a:p>
            <a:r>
              <a:rPr lang="pl-PL" dirty="0"/>
              <a:t>Funkcje </a:t>
            </a:r>
            <a:r>
              <a:rPr lang="pl-PL" dirty="0" smtClean="0"/>
              <a:t>polityki </a:t>
            </a:r>
            <a:r>
              <a:rPr lang="pl-PL" dirty="0" smtClean="0"/>
              <a:t>budżetowej (inaczej)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6082" y="2395444"/>
            <a:ext cx="10515600" cy="4351338"/>
          </a:xfrm>
        </p:spPr>
        <p:txBody>
          <a:bodyPr/>
          <a:lstStyle/>
          <a:p>
            <a:pPr marL="3175" indent="-3175">
              <a:buNone/>
            </a:pPr>
            <a:r>
              <a:rPr lang="pl-PL" dirty="0" smtClean="0"/>
              <a:t>Redystrybucyjna</a:t>
            </a:r>
          </a:p>
          <a:p>
            <a:pPr marL="3175" indent="-3175">
              <a:buNone/>
            </a:pPr>
            <a:r>
              <a:rPr lang="pl-PL" dirty="0" smtClean="0"/>
              <a:t>I bezpośrednia redystrybucja dochodów </a:t>
            </a:r>
            <a:r>
              <a:rPr lang="pl-PL" sz="1800" dirty="0" smtClean="0"/>
              <a:t>poprzez:</a:t>
            </a:r>
          </a:p>
          <a:p>
            <a:pPr marL="3175" indent="-3175">
              <a:buFontTx/>
              <a:buChar char="-"/>
            </a:pPr>
            <a:r>
              <a:rPr lang="pl-PL" sz="1800" dirty="0" smtClean="0"/>
              <a:t> System podatkowy,</a:t>
            </a:r>
          </a:p>
          <a:p>
            <a:pPr marL="3175" indent="-3175">
              <a:buFontTx/>
              <a:buChar char="-"/>
            </a:pPr>
            <a:r>
              <a:rPr lang="pl-PL" sz="1800" dirty="0" smtClean="0"/>
              <a:t> </a:t>
            </a:r>
            <a:r>
              <a:rPr lang="pl-PL" sz="1800" dirty="0" smtClean="0"/>
              <a:t>transfery socjalne</a:t>
            </a:r>
          </a:p>
          <a:p>
            <a:pPr marL="3175" indent="-3175">
              <a:buNone/>
            </a:pPr>
            <a:r>
              <a:rPr lang="pl-PL" dirty="0" smtClean="0"/>
              <a:t>II pośrednie działanie poprzez bezpłatne zaspokajanie pewnych potrzeb </a:t>
            </a:r>
            <a:r>
              <a:rPr lang="pl-PL" sz="1800" dirty="0" smtClean="0"/>
              <a:t>(np. oświata, zdrowie)</a:t>
            </a:r>
          </a:p>
          <a:p>
            <a:pPr marL="3175" indent="-3175">
              <a:buNone/>
            </a:pPr>
            <a:r>
              <a:rPr lang="pl-PL" dirty="0" smtClean="0"/>
              <a:t>III oddziaływanie na warunki, w których kształtuje się pierwotna redystrybucja dochodów</a:t>
            </a:r>
          </a:p>
        </p:txBody>
      </p:sp>
    </p:spTree>
    <p:extLst>
      <p:ext uri="{BB962C8B-B14F-4D97-AF65-F5344CB8AC3E}">
        <p14:creationId xmlns:p14="http://schemas.microsoft.com/office/powerpoint/2010/main" xmlns="" val="351884432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651</Words>
  <Application>Microsoft Office PowerPoint</Application>
  <PresentationFormat>Niestandardowy</PresentationFormat>
  <Paragraphs>132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Polityka budżetowa</vt:lpstr>
      <vt:lpstr>Polityka budżetowa</vt:lpstr>
      <vt:lpstr>Funkcje polityki budżetowej</vt:lpstr>
      <vt:lpstr>Funkcje polityki budżetowej</vt:lpstr>
      <vt:lpstr>Funkcje polityki budżetowej</vt:lpstr>
      <vt:lpstr>Funkcje polityki budżetowej</vt:lpstr>
      <vt:lpstr>Funkcje polityki budżetowej (inaczej)</vt:lpstr>
      <vt:lpstr>Funkcje polityki budżetowej (inaczej)</vt:lpstr>
      <vt:lpstr>Funkcje polityki budżetowej (inaczej)</vt:lpstr>
      <vt:lpstr>Funkcje polityki budżetowej (inaczej)</vt:lpstr>
      <vt:lpstr>Budżet państwa</vt:lpstr>
      <vt:lpstr>Budżet państwa</vt:lpstr>
      <vt:lpstr>Budżet państwa</vt:lpstr>
      <vt:lpstr>Dług publiczny</vt:lpstr>
      <vt:lpstr>Podatki</vt:lpstr>
      <vt:lpstr>Podatki</vt:lpstr>
      <vt:lpstr>Funkcje podatków</vt:lpstr>
      <vt:lpstr>Systemy podatkowe</vt:lpstr>
      <vt:lpstr>Progi i procedury ostrożnościowe</vt:lpstr>
      <vt:lpstr>Keynes a stabilizacja gospodarki</vt:lpstr>
      <vt:lpstr>Keynes a stabilizacja gospodarki</vt:lpstr>
      <vt:lpstr>Krzywa Laffera</vt:lpstr>
      <vt:lpstr>Pasywna polityka budżetowa</vt:lpstr>
      <vt:lpstr>Aktywna polityka budżetowa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Polityka pieniężna</dc:title>
  <dc:creator>Goś</dc:creator>
  <cp:lastModifiedBy>ja</cp:lastModifiedBy>
  <cp:revision>28</cp:revision>
  <dcterms:created xsi:type="dcterms:W3CDTF">2016-12-04T11:48:02Z</dcterms:created>
  <dcterms:modified xsi:type="dcterms:W3CDTF">2018-05-11T19:38:22Z</dcterms:modified>
</cp:coreProperties>
</file>