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png" ContentType="image/png"/>
  <Override PartName="/ppt/media/image2.png" ContentType="image/png"/>
  <Override PartName="/ppt/media/image3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239400"/>
            <a:ext cx="7703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69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8869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239400"/>
            <a:ext cx="7703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4328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049000" y="4059000"/>
            <a:ext cx="4328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239400"/>
            <a:ext cx="7703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8558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03160" y="1769040"/>
            <a:ext cx="28558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501960" y="1769040"/>
            <a:ext cx="28558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28558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03160" y="4059000"/>
            <a:ext cx="28558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501960" y="4059000"/>
            <a:ext cx="28558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39400"/>
            <a:ext cx="7703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8869680" cy="43840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39400"/>
            <a:ext cx="7703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696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239400"/>
            <a:ext cx="7703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39400"/>
            <a:ext cx="7703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504000" y="239400"/>
            <a:ext cx="7703640" cy="585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239400"/>
            <a:ext cx="7703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4328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239400"/>
            <a:ext cx="7703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8869680" cy="43840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239400"/>
            <a:ext cx="7703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9000" y="4059000"/>
            <a:ext cx="4328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239400"/>
            <a:ext cx="7703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8869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239400"/>
            <a:ext cx="7703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69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8869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239400"/>
            <a:ext cx="7703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4328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049000" y="4059000"/>
            <a:ext cx="4328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239400"/>
            <a:ext cx="7703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8558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503160" y="1769040"/>
            <a:ext cx="28558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501960" y="1769040"/>
            <a:ext cx="28558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28558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503160" y="4059000"/>
            <a:ext cx="28558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501960" y="4059000"/>
            <a:ext cx="28558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239400"/>
            <a:ext cx="7703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8869680" cy="43840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239400"/>
            <a:ext cx="7703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696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239400"/>
            <a:ext cx="7703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239400"/>
            <a:ext cx="7703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39400"/>
            <a:ext cx="7703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696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504000" y="239400"/>
            <a:ext cx="7703640" cy="585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239400"/>
            <a:ext cx="7703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4328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239400"/>
            <a:ext cx="7703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5049000" y="4059000"/>
            <a:ext cx="4328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239400"/>
            <a:ext cx="7703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8869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239400"/>
            <a:ext cx="7703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69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8869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239400"/>
            <a:ext cx="7703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4328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5049000" y="4059000"/>
            <a:ext cx="4328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4000" y="239400"/>
            <a:ext cx="7703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8558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503160" y="1769040"/>
            <a:ext cx="28558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501960" y="1769040"/>
            <a:ext cx="28558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28558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503160" y="4059000"/>
            <a:ext cx="28558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501960" y="4059000"/>
            <a:ext cx="28558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39400"/>
            <a:ext cx="7703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239400"/>
            <a:ext cx="7703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239400"/>
            <a:ext cx="7703640" cy="585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39400"/>
            <a:ext cx="7703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4328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239400"/>
            <a:ext cx="7703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049000" y="4059000"/>
            <a:ext cx="4328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239400"/>
            <a:ext cx="7703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8869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0079640" cy="755964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239400"/>
            <a:ext cx="7703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pl-PL" sz="1800" spc="-1" strike="noStrike">
                <a:latin typeface="Arial"/>
              </a:rPr>
              <a:t>Kliknij, aby edytować format tekstu tytułu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696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Kliknij, aby edytować format tekstu konspektu</a:t>
            </a:r>
            <a:endParaRPr b="0" lang="pl-PL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latin typeface="Arial"/>
              </a:rPr>
              <a:t>Drugi poziom konspektu</a:t>
            </a:r>
            <a:endParaRPr b="0" lang="pl-PL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Trzeci poziom konspektu</a:t>
            </a:r>
            <a:endParaRPr b="0" lang="pl-PL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latin typeface="Arial"/>
              </a:rPr>
              <a:t>Czwarty poziom konspektu</a:t>
            </a:r>
            <a:endParaRPr b="0" lang="pl-PL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Piąty poziom konspektu</a:t>
            </a:r>
            <a:endParaRPr b="0" lang="pl-PL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Szósty poziom konspektu</a:t>
            </a:r>
            <a:endParaRPr b="0" lang="pl-PL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Siódmy poziom konspektu</a:t>
            </a:r>
            <a:endParaRPr b="0" lang="pl-PL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2"/>
          <a:stretch/>
        </p:blipFill>
        <p:spPr>
          <a:xfrm>
            <a:off x="0" y="-1440"/>
            <a:ext cx="10079640" cy="756108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39400"/>
            <a:ext cx="7703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pl-PL" sz="1800" spc="-1" strike="noStrike">
                <a:latin typeface="Arial"/>
              </a:rPr>
              <a:t>Kliknij, aby edytować format tekstu tytułu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696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Kliknij, aby edytować format tekstu konspektu</a:t>
            </a:r>
            <a:endParaRPr b="0" lang="pl-PL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latin typeface="Arial"/>
              </a:rPr>
              <a:t>Drugi poziom konspektu</a:t>
            </a:r>
            <a:endParaRPr b="0" lang="pl-PL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Trzeci poziom konspektu</a:t>
            </a:r>
            <a:endParaRPr b="0" lang="pl-PL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latin typeface="Arial"/>
              </a:rPr>
              <a:t>Czwarty poziom konspektu</a:t>
            </a:r>
            <a:endParaRPr b="0" lang="pl-PL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Piąty poziom konspektu</a:t>
            </a:r>
            <a:endParaRPr b="0" lang="pl-PL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Szósty poziom konspektu</a:t>
            </a:r>
            <a:endParaRPr b="0" lang="pl-PL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Siódmy poziom konspektu</a:t>
            </a:r>
            <a:endParaRPr b="0" lang="pl-PL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0079640" cy="7559640"/>
          </a:xfrm>
          <a:prstGeom prst="rect">
            <a:avLst/>
          </a:prstGeom>
          <a:ln>
            <a:noFill/>
          </a:ln>
        </p:spPr>
      </p:pic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0" y="239400"/>
            <a:ext cx="7703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pl-PL" sz="1800" spc="-1" strike="noStrike">
                <a:latin typeface="Arial"/>
              </a:rPr>
              <a:t>Kliknij, aby edytować format tekstu tytułu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696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Kliknij, aby edytować format tekstu konspektu</a:t>
            </a:r>
            <a:endParaRPr b="0" lang="pl-PL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latin typeface="Arial"/>
              </a:rPr>
              <a:t>Drugi poziom konspektu</a:t>
            </a:r>
            <a:endParaRPr b="0" lang="pl-PL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Trzeci poziom konspektu</a:t>
            </a:r>
            <a:endParaRPr b="0" lang="pl-PL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latin typeface="Arial"/>
              </a:rPr>
              <a:t>Czwarty poziom konspektu</a:t>
            </a:r>
            <a:endParaRPr b="0" lang="pl-PL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Piąty poziom konspektu</a:t>
            </a:r>
            <a:endParaRPr b="0" lang="pl-PL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Szósty poziom konspektu</a:t>
            </a:r>
            <a:endParaRPr b="0" lang="pl-PL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Siódmy poziom konspektu</a:t>
            </a:r>
            <a:endParaRPr b="0" lang="pl-PL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504000" y="316800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>
              <a:lnSpc>
                <a:spcPct val="100000"/>
              </a:lnSpc>
            </a:pPr>
            <a:br/>
            <a:r>
              <a:rPr b="0" lang="pl-PL" sz="4400" spc="-1" strike="noStrike">
                <a:solidFill>
                  <a:srgbClr val="000000"/>
                </a:solidFill>
                <a:latin typeface="Times New Roman"/>
              </a:rPr>
              <a:t>Polityka kryminalna. 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504000" y="4752000"/>
            <a:ext cx="8869680" cy="259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 algn="ctr">
              <a:lnSpc>
                <a:spcPct val="100000"/>
              </a:lnSpc>
              <a:spcAft>
                <a:spcPts val="1414"/>
              </a:spcAft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Wprowadzenie do tematyki zajęć.</a:t>
            </a:r>
            <a:endParaRPr b="0" lang="pl-PL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504000" y="1769040"/>
            <a:ext cx="88696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Przedmiot badań wiktymologii:</a:t>
            </a:r>
            <a:endParaRPr b="0" lang="pl-P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- rola ofiary w genezie przestępstwa,</a:t>
            </a:r>
            <a:endParaRPr b="0" lang="pl-P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- potencjał wiktymogenny,</a:t>
            </a:r>
            <a:endParaRPr b="0" lang="pl-P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- typologia ofiar,</a:t>
            </a:r>
            <a:endParaRPr b="0" lang="pl-P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- kategorie zagrożeń,</a:t>
            </a:r>
            <a:endParaRPr b="0" lang="pl-P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- przeciwdziałanie zagrożeniom,</a:t>
            </a:r>
            <a:endParaRPr b="0" lang="pl-P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- prawa ofiar przestępstw.</a:t>
            </a:r>
            <a:endParaRPr b="0" lang="pl-PL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504000" y="1656000"/>
            <a:ext cx="8999640" cy="499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45000"/>
          </a:bodyPr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Rodzaje wiktymologii (m.in.):</a:t>
            </a:r>
            <a:endParaRPr b="0" lang="pl-P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- naturalna (opiera się na koncepcji ewolucji K. Darwina),</a:t>
            </a:r>
            <a:endParaRPr b="0" lang="pl-P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- ekologiczna (badanie zależności pomiędzy organizmami a środowiskiem oraz pomiędzy samymi organizmami),</a:t>
            </a:r>
            <a:endParaRPr b="0" lang="pl-P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- społeczna (poznaje obszar zagrożenia wiktymizacyjnego poprzez poznanie cech społeczeństwa jako całości),</a:t>
            </a:r>
            <a:endParaRPr b="0" lang="pl-P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- kryminalna (obejmuje badanie zależności między sprawcą a ofiarą przestępstwa, poszukiwania form zabezpieczenia jednostki),</a:t>
            </a:r>
            <a:endParaRPr b="0" lang="pl-P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- penitencjarna (zajmuje się problemem pokrzywdzenia w warunkach izolacji penitencjarnej).</a:t>
            </a:r>
            <a:endParaRPr b="0" lang="pl-PL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pl-PL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504000" y="1769040"/>
            <a:ext cx="8999640" cy="492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62000"/>
          </a:bodyPr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Wyróżnia się wiktymizację (jako skutki przestępstwa):</a:t>
            </a:r>
            <a:endParaRPr b="0" lang="pl-P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a) bezpośrednią</a:t>
            </a:r>
            <a:endParaRPr b="0" lang="pl-P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- dotyczy ofiary przestępstwa;</a:t>
            </a:r>
            <a:endParaRPr b="0" lang="pl-P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b) pośrednią</a:t>
            </a:r>
            <a:endParaRPr b="0" lang="pl-P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- dotyczy osób bliskich bezpośredniej ofiary oraz osób, które doznały krzywdy w sytuacji zagrożenia lub jej zapobiegnięcia</a:t>
            </a:r>
            <a:endParaRPr b="0" lang="pl-P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Wiktymizacja wtórna</a:t>
            </a:r>
            <a:endParaRPr b="0" lang="pl-P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- inaczej rewiktymizacja,</a:t>
            </a:r>
            <a:endParaRPr b="0" lang="pl-P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- to powtórne doznanie szkód i krzywd w wyniku reakcji społecznej.</a:t>
            </a:r>
            <a:endParaRPr b="0" lang="pl-PL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504000" y="1769040"/>
            <a:ext cx="88696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Konformizm</a:t>
            </a:r>
            <a:endParaRPr b="0" lang="pl-P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- zgadzanie się z czymś, zmiana zachowania, poprzez podporządkowanie się panującym zasadom, normom</a:t>
            </a:r>
            <a:endParaRPr b="0" lang="pl-PL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504000" y="534960"/>
            <a:ext cx="7703640" cy="67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latin typeface="Times New Roman"/>
              </a:rPr>
              <a:t>Materiały źródłowe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504000" y="1769040"/>
            <a:ext cx="88696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86000"/>
          </a:bodyPr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R. Dębski, „Nauka o przestępstwie. Zasady odpowiedzialności” Tom 3, </a:t>
            </a:r>
            <a:endParaRPr b="0" lang="pl-P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J. Błachut, „Problemy związane z pomiarem przestępczości”, Wolters Kluwer 2007,</a:t>
            </a:r>
            <a:endParaRPr b="0" lang="pl-P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T. Szymanowski, „Polityka karna i penitencjarna Polsce w okresie przemian prawa karnego”, Warszawa 2005</a:t>
            </a:r>
            <a:endParaRPr b="0" lang="pl-P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M. Melezini, „Punitywność wymiaru sprawiedliwości karnej”, Białystok 2003 </a:t>
            </a:r>
            <a:endParaRPr b="0" lang="pl-PL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504000" y="534960"/>
            <a:ext cx="7703640" cy="67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latin typeface="Times New Roman"/>
              </a:rPr>
              <a:t>Podstawowe definicje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504000" y="1769040"/>
            <a:ext cx="8999640" cy="478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l-PL" sz="3200" spc="-1" strike="noStrike">
                <a:solidFill>
                  <a:srgbClr val="000000"/>
                </a:solidFill>
                <a:latin typeface="Times New Roman"/>
              </a:rPr>
              <a:t>1) Polityka kryminalna</a:t>
            </a: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pl-P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a) definicja pojęcia</a:t>
            </a:r>
            <a:endParaRPr b="0" lang="pl-P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- nauka pomocnicza prawa karnego, niekiedy uznawana za dział kryminologii, której celem jest analiza działań państwa, społeczności lokalnych i społeczeństwa, skierowanych na zapobieganie i zwalczanie przestępczości, obejmująca politykę m.in. tworzenia prawa karnego, ścigania przestępstw, stosowania kar;</a:t>
            </a:r>
            <a:endParaRPr b="0" lang="pl-PL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504000" y="1656000"/>
            <a:ext cx="8927640" cy="489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85000"/>
          </a:bodyPr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b) rozpatrywanie problemów polityki kryminalnej</a:t>
            </a:r>
            <a:endParaRPr b="0" lang="pl-P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- znaczenie przestępczości, do której odwołują się twórcy projektów kodyfikacji karnej, ustawodawca, a także krytycy obowiązującego prawa</a:t>
            </a:r>
            <a:endParaRPr b="0" lang="pl-P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l-PL" sz="3200" spc="-1" strike="noStrike" u="sng">
                <a:solidFill>
                  <a:srgbClr val="000000"/>
                </a:solidFill>
                <a:uFillTx/>
                <a:latin typeface="Times New Roman"/>
              </a:rPr>
              <a:t>problem</a:t>
            </a: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: </a:t>
            </a:r>
            <a:endParaRPr b="0" lang="pl-P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posługiwanie się różnymi źródłami wiedzy o przestępczości, o niejednakowej wartości;</a:t>
            </a:r>
            <a:endParaRPr b="0" lang="pl-P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selektywne posługiwanie się liczbami przestępstw i z różnych etapów postępowań;</a:t>
            </a:r>
            <a:endParaRPr b="0" lang="pl-P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błędy w interpretacji.</a:t>
            </a:r>
            <a:endParaRPr b="0" lang="pl-PL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504000" y="1769040"/>
            <a:ext cx="9143640" cy="492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68000"/>
          </a:bodyPr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l-PL" sz="3200" spc="-1" strike="noStrike">
                <a:solidFill>
                  <a:srgbClr val="000000"/>
                </a:solidFill>
                <a:latin typeface="Times New Roman"/>
              </a:rPr>
              <a:t>2)</a:t>
            </a: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pl-PL" sz="3200" spc="-1" strike="noStrike">
                <a:solidFill>
                  <a:srgbClr val="000000"/>
                </a:solidFill>
                <a:latin typeface="Times New Roman"/>
              </a:rPr>
              <a:t>Kryminologia</a:t>
            </a:r>
            <a:endParaRPr b="0" lang="pl-P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nauka społeczna zajmująca się badaniem i gromadzeniem całościowej wiedzy w zakresie:</a:t>
            </a:r>
            <a:endParaRPr b="0" lang="pl-P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- przestępstwa jako pewnej szczególnej formy zachowań dewiacyjnych,</a:t>
            </a:r>
            <a:endParaRPr b="0" lang="pl-P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- przestępczości jako pewnego zjawiska społecznego,</a:t>
            </a:r>
            <a:endParaRPr b="0" lang="pl-P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- także osoby sprawcy przestępstwa, jak również ofiary,</a:t>
            </a:r>
            <a:endParaRPr b="0" lang="pl-P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- oraz instytucji i mechanizmów kontrolnych, jakie tworzą społeczeństwa w celu zapobiegania i zwalczania przestępczości  </a:t>
            </a:r>
            <a:endParaRPr b="0" lang="pl-PL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360000" y="1728000"/>
            <a:ext cx="9359640" cy="499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44000"/>
          </a:bodyPr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l-PL" sz="3200" spc="-1" strike="noStrike">
                <a:solidFill>
                  <a:srgbClr val="000000"/>
                </a:solidFill>
                <a:latin typeface="Times New Roman"/>
              </a:rPr>
              <a:t>3) Przestępstwo</a:t>
            </a:r>
            <a:endParaRPr b="0" lang="pl-P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- spośród wielu rozmaitych sposobów rozumienia owego pojęcia trzy stosowane są najczęściej, dlatego też należy zaliczyć je do podstawowych; </a:t>
            </a:r>
            <a:endParaRPr b="0" lang="pl-P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- zgodnie z nimi przestępstwem jest fenomen sprowadzający się do: </a:t>
            </a:r>
            <a:endParaRPr b="0" lang="pl-P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a) rzeczywistego zdarzenia o bliżej nieokreślonym faktyczno-formalnym charakterze, określanego w języku potocznym jako „przestępstwo” w sposób zasadniczo dowolny (realne ujęcie potoczne), </a:t>
            </a:r>
            <a:endParaRPr b="0" lang="pl-P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b) rzeczywistego zdarzenia o ściśle określonym charakterze (stwierdzonego przez właściwy uprawniony organ), określanego w języku prawnym i prawniczym (realne ujęcie karno-procesowe), </a:t>
            </a:r>
            <a:endParaRPr b="0" lang="pl-P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c) teoretyczno-prawnej konstrukcji odnoszącej się do abstrakcyjnie ujmowanego czynu przestępnego (abstrakcyjne ujęcie karno-materialne). </a:t>
            </a:r>
            <a:endParaRPr b="0" lang="pl-PL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504000" y="1769040"/>
            <a:ext cx="88696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l-PL" sz="3200" spc="-1" strike="noStrike">
                <a:solidFill>
                  <a:srgbClr val="000000"/>
                </a:solidFill>
                <a:latin typeface="Times New Roman"/>
              </a:rPr>
              <a:t>4) Profilaktyka</a:t>
            </a:r>
            <a:endParaRPr b="0" lang="pl-P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działalność zmierzająca do eliminowania (osłabiania, ograniczania) określonego zjawiska, zdarzeń lub działań oraz ich skutków; reakcja na sytuacje niepożądane przez podmiot podejmujący aktywność w zakresie ich eliminacji.</a:t>
            </a:r>
            <a:endParaRPr b="0" lang="pl-PL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504000" y="565200"/>
            <a:ext cx="7703640" cy="61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0" lang="pl-PL" sz="4000" spc="-1" strike="noStrike">
                <a:solidFill>
                  <a:srgbClr val="000000"/>
                </a:solidFill>
                <a:latin typeface="Times New Roman"/>
              </a:rPr>
              <a:t>Źródła informacji o przestępczości</a:t>
            </a:r>
            <a:endParaRPr b="0" lang="pl-PL" sz="4000" spc="-1" strike="noStrike"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504000" y="1769040"/>
            <a:ext cx="88696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81000"/>
          </a:bodyPr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Wiedza o charakterze:</a:t>
            </a:r>
            <a:endParaRPr b="0" lang="pl-P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a) potocznym</a:t>
            </a:r>
            <a:endParaRPr b="0" lang="pl-P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- z doświadczeń własnych, środowiska w którym się żyje, ze środków masowego przekazu;</a:t>
            </a:r>
            <a:endParaRPr b="0" lang="pl-P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b) naukowym</a:t>
            </a:r>
            <a:endParaRPr b="0" lang="pl-P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- podstawowymi źródłami informacji są statystyki kryminalne oraz badania naukowe</a:t>
            </a:r>
            <a:endParaRPr b="0" lang="pl-P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Efektywną metodą poznania rozmiarów zjawiska przestępczości są badania wiktymologiczne.</a:t>
            </a:r>
            <a:endParaRPr b="0" lang="pl-PL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432000" y="1800000"/>
            <a:ext cx="8999640" cy="489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Po odrzuceniu wiedzy potocznej pozostają zasadniczo 3 źródła wiedzy o przestępczości:</a:t>
            </a:r>
            <a:endParaRPr b="0" lang="pl-P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1) statystyki kryminalne (policyjne, sądowe);</a:t>
            </a:r>
            <a:endParaRPr b="0" lang="pl-P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2) wyniki badań naukowych;</a:t>
            </a:r>
            <a:endParaRPr b="0" lang="pl-P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3) doświadczenia praktyki (orzecznictwo, działalność organów ścigania).</a:t>
            </a:r>
            <a:endParaRPr b="0" lang="pl-PL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504000" y="565200"/>
            <a:ext cx="7703640" cy="61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0" lang="pl-PL" sz="4000" spc="-1" strike="noStrike">
                <a:solidFill>
                  <a:srgbClr val="000000"/>
                </a:solidFill>
                <a:latin typeface="Times New Roman"/>
              </a:rPr>
              <a:t>Wiktymologia</a:t>
            </a:r>
            <a:endParaRPr b="0" lang="pl-PL" sz="4000" spc="-1" strike="noStrike"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345960" y="1735560"/>
            <a:ext cx="88696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Definicja:</a:t>
            </a:r>
            <a:endParaRPr b="0" lang="pl-P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- nauka o wiktymizacji i ofiarach przestępstw w kontekście funkcjonowania systemów wymiaru sprawiedliwości.</a:t>
            </a:r>
            <a:endParaRPr b="0" lang="pl-P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</a:rPr>
              <a:t>Nauka o ofiarach przestępstw pojawiła się jako wynik kryminologicznych analiz dotyczących przestępstwa i jego sprawcy.</a:t>
            </a:r>
            <a:endParaRPr b="0" lang="pl-PL" sz="32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1417"/>
              </a:spcAft>
            </a:pPr>
            <a:endParaRPr b="0" lang="pl-PL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Application>LibreOffice/6.3.2.2$Windows_X86_64 LibreOffice_project/98b30e735bda24bc04ab42594c85f7fd8be07b9c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2019-11-16T16:03:07Z</dcterms:created>
  <dc:creator/>
  <dc:description>Those creative commons textures have been used:
http://www.flickr.com/photos/kellyloveswhales/3505365913/ by 'Kelly Loves Whales'
http://www.flickr.com/photos/digitalyardsale/4806075532/in/photostream/ by Nick Merritt
License: https://creativecommons.org/licenses/by-sa/3.0/</dc:description>
  <dc:language>pl-PL</dc:language>
  <cp:lastModifiedBy/>
  <dcterms:modified xsi:type="dcterms:W3CDTF">2019-11-16T17:24:33Z</dcterms:modified>
  <cp:revision>6</cp:revision>
  <dc:subject/>
  <dc:title>Vintage</dc:title>
</cp:coreProperties>
</file>