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e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078560" cy="5038560"/>
          </a:xfrm>
          <a:prstGeom prst="rect">
            <a:avLst/>
          </a:prstGeom>
          <a:solidFill>
            <a:srgbClr val="1abc9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7200000"/>
            <a:ext cx="10078560" cy="35856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10078560" cy="161856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3"/>
          <p:cNvSpPr/>
          <p:nvPr/>
        </p:nvSpPr>
        <p:spPr>
          <a:xfrm>
            <a:off x="9270000" y="6894000"/>
            <a:ext cx="538560" cy="53856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0" y="7200000"/>
            <a:ext cx="10078920" cy="35892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2"/>
          <p:cNvSpPr/>
          <p:nvPr/>
        </p:nvSpPr>
        <p:spPr>
          <a:xfrm>
            <a:off x="0" y="0"/>
            <a:ext cx="10078920" cy="161892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3"/>
          <p:cNvSpPr/>
          <p:nvPr/>
        </p:nvSpPr>
        <p:spPr>
          <a:xfrm>
            <a:off x="9270000" y="6894000"/>
            <a:ext cx="538920" cy="53892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360000" y="2096280"/>
            <a:ext cx="9358560" cy="21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spAutoFit/>
          </a:bodyPr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Cambria"/>
                <a:ea typeface="DejaVu Sans"/>
              </a:rPr>
              <a:t>Wykonywanie kary pozbawienia wolności, kary ograniczenia wolności oraz kary grzywny. Dyrektywy ustawowego wymiaru kary, sądowy a ustawowy wymiar kar.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360000" y="6041880"/>
            <a:ext cx="9358560" cy="33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0" lang="pl-PL" sz="2200" spc="-1" strike="noStrike">
                <a:solidFill>
                  <a:srgbClr val="ffffff"/>
                </a:solidFill>
                <a:latin typeface="Source Sans Pro"/>
                <a:ea typeface="DejaVu Sans"/>
              </a:rPr>
              <a:t>Polityka kryminalna. Zajęcia nr 2.</a:t>
            </a:r>
            <a:endParaRPr b="0" lang="pl-PL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Kara grzywny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5000"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Art. 33 k.k.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Wymierza się ją w stawkach dziennych, określając liczbę stawek oraz wysokość jednej stawki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Jeżeli ustawa  nie stanowi inaczej – najniższa liczba stawek 10, najwyższa 540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Ustalając stawkę dzienną, sąd bierze pod uwagę dochody sprawcy, jego warunki osobiste, rodzinne, stosunki majątkowe i możliwości zarobkowe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Stawka dzienna nie może  być niż od 10 zł, ani też przekraczać 2000 zł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Dyrektywy ustawowego wymiaru kary 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3000"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Art. 53 k.k.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Sąd wymierza karę: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1. według swojego uznania,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2. w granicach przewidzianych przez ustawę,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3. bacząc, by jej dolegliwość nie przekraczała stopnia winy,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4. uwzględniając stopień społecznej szkodliwości czynu,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5. uwzględniając cele zapobiegawcze i wychowawcze, które ma osiągnąć w stosunku do skazanego,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6. uwzględniając potrzeby w zakresie kształtowania świadomości prawnej społeczeństwa.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Dyrektywy ustawowego wymiaru kary i środków karnych 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9000"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Granice kary, które zakreśla ustawa, wynikające z przepisu dot. danego przestępstwa, a także z innych regulacji, np. o recydywie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Art. 53 k.k.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Sąd wymierza karę: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1. według swojego uznania,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2. w granicach przewidzianych przez ustawę,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3. bacząc, by jej dolegliwość nie przekraczała stopnia winy,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4. uwzględniając stopień społecznej szkodliwości czynu,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5. uwzględniając cele zapobiegawcze i wychowawcze, które ma osiągnąć w stosunku do skazanego,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6. uwzględniając potrzeby w zakresie kształtowania świadomości prawnej społeczeństwa.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Sądowy wymiar kary i środków karnych 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7000"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Orzeczenie kary przez sąd konkretnemu sprawcy w konkretnej sprawie karnej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Zasady sądowego wymiaru kary: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zasady o charakterze ogólnoprawnym (np. zasada równości wobec prawa),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zasada swobodnego uznania sędziowskiego w ramach kary (nie oznacza pełnej dowolności, związany jest ustawowym wymiarem kary),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zasada indywidualizacji kary (art. 55 k.k.),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zasada oznaczoności kary.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Dyrektywy sądowego wymiaru kary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a) ogólne (przede wszystkim art. 53 kk i art. 3 k.k.; np. humanitaryzm kary, stopień winy sprawcy, stopień szkodliwości społecznej czynu, cele zapobiegawcze i wychowawcze w stosunku do skazanego, potrzeby w zakresie kształtowania świadomości prawnej społeczeństwa)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b) szczególne (rozwinięcie dyrektyw ogólnych, niektóre mają charakter samodzielny, art. 53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Source Sans Pro Semibold"/>
              </a:rPr>
              <a:t>§ 2 i3 k.k.)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60000" y="301320"/>
            <a:ext cx="9358920" cy="95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Materiały źródłowe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360000" y="1980000"/>
            <a:ext cx="9358920" cy="503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4000"/>
              </a:lnSpc>
              <a:spcAft>
                <a:spcPts val="1412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T. Szymanowski „Prawo karne wykonawcze z elementami polityki karnej i penitencjarnej”, Warszawa 2017, </a:t>
            </a:r>
            <a:endParaRPr b="0" lang="pl-PL" sz="3200" spc="-1" strike="noStrike">
              <a:latin typeface="Arial"/>
            </a:endParaRPr>
          </a:p>
          <a:p>
            <a:pPr marL="432000" indent="-322920">
              <a:lnSpc>
                <a:spcPct val="104000"/>
              </a:lnSpc>
              <a:spcAft>
                <a:spcPts val="1412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Ustawa z dnia 6 czerwca 1997 r. - Kodeks karny,</a:t>
            </a:r>
            <a:endParaRPr b="0" lang="pl-PL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Ustawa z dnia 6 czerwca 1997 r. - Kodeks karny wykonawczy,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Statystyka Służby Więziennej za rok 2018, https://www.sw.gov.pl/strona/statystyka-roczna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Katalog kar w polskim prawie karnym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Art. 32 k.k. - w polskim prawie karnym karami są: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grzywna,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ograniczenie wolności,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pozbawienie wolności,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- 25 lat pozbawienia wolności,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dożywotnie pozbawienie wolności.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Kara pozbawienia wolności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Odgrywa szczególną rolę w katalogu kar i środków karnych przewidzianych w kodeksie karnym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W swych najdłuższych wymiarach stanowi długoterminową izolację skazanego od rodziny i społeczeństwa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Następstwem jej wykonywania jest deprywacja najważniejszych potrzeb człowieka, np. potrzeb emocjonalnych, szacunku, wolności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Cele kary pozbawienia wolności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Art. 67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Source Sans Pro Semibold"/>
              </a:rPr>
              <a:t>§ 1 k.k.w. - wykonywanie kary pozbawienia wolności ma na celu: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Source Sans Pro Semibold"/>
              </a:rPr>
              <a:t>- wzbudzanie w skazanym woli współdziałania w kształtowaniu jego społecznie pożądanych postaw,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Source Sans Pro Semibold"/>
              </a:rPr>
              <a:t>a szczególnie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Source Sans Pro Semibold"/>
              </a:rPr>
              <a:t>- poczucia odpowiedzialności oraz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Source Sans Pro Semibold"/>
              </a:rPr>
              <a:t>- akceptacji konieczności przestrzegania porządku prawnego.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Zasady dotyczące wykonywania kary pozbawienia wolności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360000" y="180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3000"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Z treści obowiązującego k.k.w. wynika kilka najważniejszych zasad dotyczących wykonywania kary;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Należy do nich zaliczyć: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zasadę ochrony społeczeństwa i bezpieczeństwa skazanych,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zasadę udziału społeczeństwa w wykonywaniu orzeczeń oraz w świadczeniu pomocy społecznej readaptacji skazanych (m.in. art. 38 – 43 k.k.w.),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zasadę indywidualizacji w wykonywaniu kar,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- zasadę wolnej progresji (uzależnienie warunków odbywania kary od postawy i zachowania osadzonego)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" descr=""/>
          <p:cNvPicPr/>
          <p:nvPr/>
        </p:nvPicPr>
        <p:blipFill>
          <a:blip r:embed="rId1"/>
          <a:stretch/>
        </p:blipFill>
        <p:spPr>
          <a:xfrm>
            <a:off x="576000" y="360000"/>
            <a:ext cx="7548120" cy="6263640"/>
          </a:xfrm>
          <a:prstGeom prst="rect">
            <a:avLst/>
          </a:prstGeom>
          <a:ln>
            <a:noFill/>
          </a:ln>
        </p:spPr>
      </p:pic>
      <p:sp>
        <p:nvSpPr>
          <p:cNvPr id="132" name="CustomShape 1"/>
          <p:cNvSpPr/>
          <p:nvPr/>
        </p:nvSpPr>
        <p:spPr>
          <a:xfrm>
            <a:off x="432000" y="6624000"/>
            <a:ext cx="92156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l-PL" sz="1800" spc="-1" strike="noStrike">
                <a:latin typeface="Arial"/>
              </a:rPr>
              <a:t>file:///C:/Users/HP/AppData/Local/Packages/Microsoft.MicrosoftEdge_8wekyb3d8bbwe/TempState/Downloads/rok%202018%20(1).pdf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" descr=""/>
          <p:cNvPicPr/>
          <p:nvPr/>
        </p:nvPicPr>
        <p:blipFill>
          <a:blip r:embed="rId1"/>
          <a:stretch/>
        </p:blipFill>
        <p:spPr>
          <a:xfrm>
            <a:off x="773280" y="2232000"/>
            <a:ext cx="7821360" cy="2841480"/>
          </a:xfrm>
          <a:prstGeom prst="rect">
            <a:avLst/>
          </a:prstGeom>
          <a:ln>
            <a:noFill/>
          </a:ln>
        </p:spPr>
      </p:pic>
      <p:sp>
        <p:nvSpPr>
          <p:cNvPr id="134" name="CustomShape 1"/>
          <p:cNvSpPr/>
          <p:nvPr/>
        </p:nvSpPr>
        <p:spPr>
          <a:xfrm>
            <a:off x="864000" y="634320"/>
            <a:ext cx="8809200" cy="39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2000" spc="-1" strike="noStrike">
                <a:solidFill>
                  <a:srgbClr val="ffffff"/>
                </a:solidFill>
                <a:latin typeface="Arial"/>
              </a:rPr>
              <a:t>Statystyka – 2018 r. - struktura populacji osadzonych kobiet i mężczyzn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Kara ograniczenia wolności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2000"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Art. 34-35 k.k.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Trwa najkrócej miesiąc, najdłużej 2 lata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Wymierza się ją w miesiącach i latach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Polega na: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1)obowiązku wykonywania nieodpłatnej, kontrolowanej pracy na cele społeczne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2) potrąceniu od 10%-25% wynagrodzenia za pracę w stosunku miesięcznym na cel społeczny wskazany przez sąd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360000" y="301320"/>
            <a:ext cx="9358560" cy="95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  <a:ea typeface="DejaVu Sans"/>
              </a:rPr>
              <a:t>Zasady wykonywania obowiązku pracy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60000" y="1980000"/>
            <a:ext cx="9358560" cy="50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Nieodpłatna, kontrolowana praca na cele społeczne jest wykonywania w wymiarze od 20 do 40 godzin w stosunku miesięcznym</a:t>
            </a:r>
            <a:endParaRPr b="0" lang="pl-PL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Potrącenie wynagrodzenia za pracę może być orzeczone wobec osoby zatrudnionej, w okresie na jaki zostało orzeczone potrącenie, skazany nie może rozwiązać bez zgody sądu stosunku pracy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Application>LibreOffice/6.3.2.2$Windows_X86_64 LibreOffice_project/98b30e735bda24bc04ab42594c85f7fd8be07b9c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2019-11-16T17:41:05Z</dcterms:created>
  <dc:creator/>
  <dc:description/>
  <dc:language>pl-PL</dc:language>
  <cp:lastModifiedBy/>
  <dcterms:modified xsi:type="dcterms:W3CDTF">2019-12-30T19:09:12Z</dcterms:modified>
  <cp:revision>16</cp:revision>
  <dc:subject/>
  <dc:title>Midnightblue</dc:title>
</cp:coreProperties>
</file>