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5" r:id="rId9"/>
    <p:sldId id="263" r:id="rId10"/>
    <p:sldId id="267" r:id="rId11"/>
    <p:sldId id="264" r:id="rId12"/>
    <p:sldId id="266" r:id="rId13"/>
    <p:sldId id="268" r:id="rId14"/>
    <p:sldId id="269" r:id="rId15"/>
    <p:sldId id="271" r:id="rId16"/>
    <p:sldId id="273" r:id="rId17"/>
    <p:sldId id="275" r:id="rId18"/>
    <p:sldId id="274" r:id="rId19"/>
    <p:sldId id="276" r:id="rId20"/>
    <p:sldId id="277" r:id="rId21"/>
    <p:sldId id="270"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l-PL" smtClean="0"/>
              <a:t>Kliknij, aby edytować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64ED171E-08F1-435E-82E7-6BE8EA8C21EF}"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661D389-07D0-4B9F-B3D1-D1F4606DC82E}"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8226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64ED171E-08F1-435E-82E7-6BE8EA8C21EF}"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661D389-07D0-4B9F-B3D1-D1F4606DC82E}" type="slidenum">
              <a:rPr lang="pl-PL" smtClean="0"/>
              <a:t>‹#›</a:t>
            </a:fld>
            <a:endParaRPr lang="pl-PL"/>
          </a:p>
        </p:txBody>
      </p:sp>
    </p:spTree>
    <p:extLst>
      <p:ext uri="{BB962C8B-B14F-4D97-AF65-F5344CB8AC3E}">
        <p14:creationId xmlns:p14="http://schemas.microsoft.com/office/powerpoint/2010/main" val="1544168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64ED171E-08F1-435E-82E7-6BE8EA8C21EF}"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661D389-07D0-4B9F-B3D1-D1F4606DC82E}" type="slidenum">
              <a:rPr lang="pl-PL" smtClean="0"/>
              <a:t>‹#›</a:t>
            </a:fld>
            <a:endParaRPr lang="pl-PL"/>
          </a:p>
        </p:txBody>
      </p:sp>
    </p:spTree>
    <p:extLst>
      <p:ext uri="{BB962C8B-B14F-4D97-AF65-F5344CB8AC3E}">
        <p14:creationId xmlns:p14="http://schemas.microsoft.com/office/powerpoint/2010/main" val="3462704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64ED171E-08F1-435E-82E7-6BE8EA8C21EF}"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661D389-07D0-4B9F-B3D1-D1F4606DC82E}" type="slidenum">
              <a:rPr lang="pl-PL" smtClean="0"/>
              <a:t>‹#›</a:t>
            </a:fld>
            <a:endParaRPr lang="pl-PL"/>
          </a:p>
        </p:txBody>
      </p:sp>
    </p:spTree>
    <p:extLst>
      <p:ext uri="{BB962C8B-B14F-4D97-AF65-F5344CB8AC3E}">
        <p14:creationId xmlns:p14="http://schemas.microsoft.com/office/powerpoint/2010/main" val="95792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l-PL" smtClean="0"/>
              <a:t>Kliknij, aby edytować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Edytuj style wzorca tekstu</a:t>
            </a:r>
          </a:p>
        </p:txBody>
      </p:sp>
      <p:sp>
        <p:nvSpPr>
          <p:cNvPr id="4" name="Date Placeholder 3"/>
          <p:cNvSpPr>
            <a:spLocks noGrp="1"/>
          </p:cNvSpPr>
          <p:nvPr>
            <p:ph type="dt" sz="half" idx="10"/>
          </p:nvPr>
        </p:nvSpPr>
        <p:spPr/>
        <p:txBody>
          <a:bodyPr/>
          <a:lstStyle/>
          <a:p>
            <a:fld id="{64ED171E-08F1-435E-82E7-6BE8EA8C21EF}" type="datetimeFigureOut">
              <a:rPr lang="pl-PL" smtClean="0"/>
              <a:t>15.10.2019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661D389-07D0-4B9F-B3D1-D1F4606DC82E}"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3521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64ED171E-08F1-435E-82E7-6BE8EA8C21EF}" type="datetimeFigureOut">
              <a:rPr lang="pl-PL" smtClean="0"/>
              <a:t>15.10.2019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661D389-07D0-4B9F-B3D1-D1F4606DC82E}" type="slidenum">
              <a:rPr lang="pl-PL" smtClean="0"/>
              <a:t>‹#›</a:t>
            </a:fld>
            <a:endParaRPr lang="pl-PL"/>
          </a:p>
        </p:txBody>
      </p:sp>
    </p:spTree>
    <p:extLst>
      <p:ext uri="{BB962C8B-B14F-4D97-AF65-F5344CB8AC3E}">
        <p14:creationId xmlns:p14="http://schemas.microsoft.com/office/powerpoint/2010/main" val="3874699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4" name="Content Placeholder 3"/>
          <p:cNvSpPr>
            <a:spLocks noGrp="1"/>
          </p:cNvSpPr>
          <p:nvPr>
            <p:ph sz="half" idx="2"/>
          </p:nvPr>
        </p:nvSpPr>
        <p:spPr>
          <a:xfrm>
            <a:off x="1097280" y="2582334"/>
            <a:ext cx="4937760" cy="3378200"/>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6" name="Content Placeholder 5"/>
          <p:cNvSpPr>
            <a:spLocks noGrp="1"/>
          </p:cNvSpPr>
          <p:nvPr>
            <p:ph sz="quarter" idx="4"/>
          </p:nvPr>
        </p:nvSpPr>
        <p:spPr>
          <a:xfrm>
            <a:off x="6217920" y="2582334"/>
            <a:ext cx="4937760" cy="3378200"/>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64ED171E-08F1-435E-82E7-6BE8EA8C21EF}" type="datetimeFigureOut">
              <a:rPr lang="pl-PL" smtClean="0"/>
              <a:t>15.10.2019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661D389-07D0-4B9F-B3D1-D1F4606DC82E}" type="slidenum">
              <a:rPr lang="pl-PL" smtClean="0"/>
              <a:t>‹#›</a:t>
            </a:fld>
            <a:endParaRPr lang="pl-PL"/>
          </a:p>
        </p:txBody>
      </p:sp>
    </p:spTree>
    <p:extLst>
      <p:ext uri="{BB962C8B-B14F-4D97-AF65-F5344CB8AC3E}">
        <p14:creationId xmlns:p14="http://schemas.microsoft.com/office/powerpoint/2010/main" val="2503045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64ED171E-08F1-435E-82E7-6BE8EA8C21EF}" type="datetimeFigureOut">
              <a:rPr lang="pl-PL" smtClean="0"/>
              <a:t>15.10.2019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661D389-07D0-4B9F-B3D1-D1F4606DC82E}" type="slidenum">
              <a:rPr lang="pl-PL" smtClean="0"/>
              <a:t>‹#›</a:t>
            </a:fld>
            <a:endParaRPr lang="pl-PL"/>
          </a:p>
        </p:txBody>
      </p:sp>
    </p:spTree>
    <p:extLst>
      <p:ext uri="{BB962C8B-B14F-4D97-AF65-F5344CB8AC3E}">
        <p14:creationId xmlns:p14="http://schemas.microsoft.com/office/powerpoint/2010/main" val="106687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4ED171E-08F1-435E-82E7-6BE8EA8C21EF}" type="datetimeFigureOut">
              <a:rPr lang="pl-PL" smtClean="0"/>
              <a:t>15.10.2019</a:t>
            </a:fld>
            <a:endParaRPr lang="pl-P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l-PL"/>
          </a:p>
        </p:txBody>
      </p:sp>
      <p:sp>
        <p:nvSpPr>
          <p:cNvPr id="9" name="Slide Number Placeholder 8"/>
          <p:cNvSpPr>
            <a:spLocks noGrp="1"/>
          </p:cNvSpPr>
          <p:nvPr>
            <p:ph type="sldNum" sz="quarter" idx="12"/>
          </p:nvPr>
        </p:nvSpPr>
        <p:spPr/>
        <p:txBody>
          <a:bodyPr/>
          <a:lstStyle/>
          <a:p>
            <a:fld id="{3661D389-07D0-4B9F-B3D1-D1F4606DC82E}" type="slidenum">
              <a:rPr lang="pl-PL" smtClean="0"/>
              <a:t>‹#›</a:t>
            </a:fld>
            <a:endParaRPr lang="pl-PL"/>
          </a:p>
        </p:txBody>
      </p:sp>
    </p:spTree>
    <p:extLst>
      <p:ext uri="{BB962C8B-B14F-4D97-AF65-F5344CB8AC3E}">
        <p14:creationId xmlns:p14="http://schemas.microsoft.com/office/powerpoint/2010/main" val="1280221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l-PL" smtClean="0"/>
              <a:t>Kliknij, aby edytować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Edytuj style wzorca tekstu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4ED171E-08F1-435E-82E7-6BE8EA8C21EF}" type="datetimeFigureOut">
              <a:rPr lang="pl-PL" smtClean="0"/>
              <a:t>15.10.2019</a:t>
            </a:fld>
            <a:endParaRPr lang="pl-P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l-P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661D389-07D0-4B9F-B3D1-D1F4606DC82E}" type="slidenum">
              <a:rPr lang="pl-PL" smtClean="0"/>
              <a:t>‹#›</a:t>
            </a:fld>
            <a:endParaRPr lang="pl-PL"/>
          </a:p>
        </p:txBody>
      </p:sp>
    </p:spTree>
    <p:extLst>
      <p:ext uri="{BB962C8B-B14F-4D97-AF65-F5344CB8AC3E}">
        <p14:creationId xmlns:p14="http://schemas.microsoft.com/office/powerpoint/2010/main" val="1295700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Edytuj style wzorca tekstu</a:t>
            </a:r>
          </a:p>
        </p:txBody>
      </p:sp>
      <p:sp>
        <p:nvSpPr>
          <p:cNvPr id="5" name="Date Placeholder 4"/>
          <p:cNvSpPr>
            <a:spLocks noGrp="1"/>
          </p:cNvSpPr>
          <p:nvPr>
            <p:ph type="dt" sz="half" idx="10"/>
          </p:nvPr>
        </p:nvSpPr>
        <p:spPr/>
        <p:txBody>
          <a:bodyPr/>
          <a:lstStyle/>
          <a:p>
            <a:fld id="{64ED171E-08F1-435E-82E7-6BE8EA8C21EF}" type="datetimeFigureOut">
              <a:rPr lang="pl-PL" smtClean="0"/>
              <a:t>15.10.2019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661D389-07D0-4B9F-B3D1-D1F4606DC82E}" type="slidenum">
              <a:rPr lang="pl-PL" smtClean="0"/>
              <a:t>‹#›</a:t>
            </a:fld>
            <a:endParaRPr lang="pl-PL"/>
          </a:p>
        </p:txBody>
      </p:sp>
    </p:spTree>
    <p:extLst>
      <p:ext uri="{BB962C8B-B14F-4D97-AF65-F5344CB8AC3E}">
        <p14:creationId xmlns:p14="http://schemas.microsoft.com/office/powerpoint/2010/main" val="3507692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4ED171E-08F1-435E-82E7-6BE8EA8C21EF}" type="datetimeFigureOut">
              <a:rPr lang="pl-PL" smtClean="0"/>
              <a:t>15.10.2019</a:t>
            </a:fld>
            <a:endParaRPr lang="pl-P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l-P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661D389-07D0-4B9F-B3D1-D1F4606DC82E}" type="slidenum">
              <a:rPr lang="pl-PL" smtClean="0"/>
              <a:t>‹#›</a:t>
            </a:fld>
            <a:endParaRPr lang="pl-P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416068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pPr algn="ctr"/>
            <a:r>
              <a:rPr lang="pl-PL" b="1" dirty="0" smtClean="0"/>
              <a:t>Polityka kryminalna –                w świetle podstawowych paradygmatów kryminologicznych</a:t>
            </a:r>
            <a:endParaRPr lang="pl-PL" b="1" dirty="0"/>
          </a:p>
        </p:txBody>
      </p:sp>
      <p:sp>
        <p:nvSpPr>
          <p:cNvPr id="3" name="Podtytuł 2"/>
          <p:cNvSpPr>
            <a:spLocks noGrp="1"/>
          </p:cNvSpPr>
          <p:nvPr>
            <p:ph type="subTitle" idx="1"/>
          </p:nvPr>
        </p:nvSpPr>
        <p:spPr/>
        <p:txBody>
          <a:bodyPr/>
          <a:lstStyle/>
          <a:p>
            <a:endParaRPr lang="pl-PL" dirty="0"/>
          </a:p>
        </p:txBody>
      </p:sp>
      <p:pic>
        <p:nvPicPr>
          <p:cNvPr id="4" name="Obraz 3"/>
          <p:cNvPicPr>
            <a:picLocks noChangeAspect="1"/>
          </p:cNvPicPr>
          <p:nvPr/>
        </p:nvPicPr>
        <p:blipFill>
          <a:blip r:embed="rId2"/>
          <a:stretch>
            <a:fillRect/>
          </a:stretch>
        </p:blipFill>
        <p:spPr>
          <a:xfrm>
            <a:off x="8070837" y="4455621"/>
            <a:ext cx="3084843" cy="1097375"/>
          </a:xfrm>
          <a:prstGeom prst="rect">
            <a:avLst/>
          </a:prstGeom>
        </p:spPr>
      </p:pic>
    </p:spTree>
    <p:extLst>
      <p:ext uri="{BB962C8B-B14F-4D97-AF65-F5344CB8AC3E}">
        <p14:creationId xmlns:p14="http://schemas.microsoft.com/office/powerpoint/2010/main" val="2585878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Kierunek socjologiczny (pozytywizm)</a:t>
            </a:r>
            <a:endParaRPr lang="pl-PL" b="1" dirty="0"/>
          </a:p>
        </p:txBody>
      </p:sp>
      <p:sp>
        <p:nvSpPr>
          <p:cNvPr id="3" name="Symbol zastępczy zawartości 2"/>
          <p:cNvSpPr>
            <a:spLocks noGrp="1"/>
          </p:cNvSpPr>
          <p:nvPr>
            <p:ph idx="1"/>
          </p:nvPr>
        </p:nvSpPr>
        <p:spPr/>
        <p:txBody>
          <a:bodyPr>
            <a:normAutofit fontScale="92500"/>
          </a:bodyPr>
          <a:lstStyle/>
          <a:p>
            <a:pPr>
              <a:buFont typeface="Wingdings" panose="05000000000000000000" pitchFamily="2" charset="2"/>
              <a:buChar char="q"/>
            </a:pPr>
            <a:r>
              <a:rPr lang="pl-PL" sz="2400" dirty="0"/>
              <a:t>  </a:t>
            </a:r>
            <a:r>
              <a:rPr lang="pl-PL" sz="2400" b="1" dirty="0"/>
              <a:t>teorie zróżnicowania </a:t>
            </a:r>
            <a:r>
              <a:rPr lang="pl-PL" sz="2400" b="1" dirty="0" smtClean="0"/>
              <a:t>kulturowego: </a:t>
            </a:r>
            <a:endParaRPr lang="pl-PL" sz="2400" dirty="0"/>
          </a:p>
          <a:p>
            <a:pPr marL="0" indent="0">
              <a:buNone/>
            </a:pPr>
            <a:r>
              <a:rPr lang="pl-PL" sz="2400" dirty="0" smtClean="0"/>
              <a:t>koncepcja </a:t>
            </a:r>
            <a:r>
              <a:rPr lang="pl-PL" sz="2400" dirty="0" err="1" smtClean="0"/>
              <a:t>A.Cohena</a:t>
            </a:r>
            <a:r>
              <a:rPr lang="pl-PL" sz="2400" dirty="0" smtClean="0"/>
              <a:t> – konflikt wokół wartości klasy średniej. </a:t>
            </a:r>
            <a:endParaRPr lang="pl-PL" sz="2400" dirty="0"/>
          </a:p>
          <a:p>
            <a:pPr>
              <a:buFont typeface="Courier New" panose="02070309020205020404" pitchFamily="49" charset="0"/>
              <a:buChar char="o"/>
            </a:pPr>
            <a:r>
              <a:rPr lang="pl-PL" sz="2400" dirty="0" smtClean="0"/>
              <a:t>wartości cenione przez klasę średnią: ambicja, osobista odpowiedzialność, szacunek dla osiągnieć, świecki ascetyzm, racjonalność, dbałość o wygląd i maniery, eliminacja agresji fizycznej i przemocy, rozsądny wypoczynek, </a:t>
            </a:r>
            <a:r>
              <a:rPr lang="pl-PL" sz="2400" dirty="0" err="1" smtClean="0"/>
              <a:t>szcunek</a:t>
            </a:r>
            <a:r>
              <a:rPr lang="pl-PL" sz="2400" dirty="0" smtClean="0"/>
              <a:t> dla własności,</a:t>
            </a:r>
          </a:p>
          <a:p>
            <a:pPr>
              <a:buFont typeface="Courier New" panose="02070309020205020404" pitchFamily="49" charset="0"/>
              <a:buChar char="o"/>
            </a:pPr>
            <a:r>
              <a:rPr lang="pl-PL" sz="2400" dirty="0" smtClean="0"/>
              <a:t>aspirowanie warstw niższych – brak możliwości – niezdolność spełnienia wymagań – konflikt/przestępstwo,</a:t>
            </a:r>
          </a:p>
          <a:p>
            <a:pPr>
              <a:buFont typeface="Courier New" panose="02070309020205020404" pitchFamily="49" charset="0"/>
              <a:buChar char="o"/>
            </a:pPr>
            <a:r>
              <a:rPr lang="pl-PL" sz="2400" dirty="0" smtClean="0"/>
              <a:t>podkultura przestępcza (jako alternatywa): bezcelowość, złośliwość, negatywizm, wszechstronności i różnorodność działalności przestępczej, hedonizm, autonomia grupy, solidarność wewnątrz podkulturowej grupy.</a:t>
            </a:r>
            <a:endParaRPr lang="pl-PL" sz="2400" dirty="0"/>
          </a:p>
          <a:p>
            <a:pPr>
              <a:buFont typeface="Wingdings" panose="05000000000000000000" pitchFamily="2" charset="2"/>
              <a:buChar char="q"/>
            </a:pPr>
            <a:endParaRPr lang="pl-PL" sz="2400" dirty="0"/>
          </a:p>
        </p:txBody>
      </p:sp>
    </p:spTree>
    <p:extLst>
      <p:ext uri="{BB962C8B-B14F-4D97-AF65-F5344CB8AC3E}">
        <p14:creationId xmlns:p14="http://schemas.microsoft.com/office/powerpoint/2010/main" val="2035015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Kierunek socjologiczny (pozytywizm)</a:t>
            </a:r>
            <a:endParaRPr lang="pl-PL" b="1" dirty="0"/>
          </a:p>
        </p:txBody>
      </p:sp>
      <p:sp>
        <p:nvSpPr>
          <p:cNvPr id="3" name="Symbol zastępczy zawartości 2"/>
          <p:cNvSpPr>
            <a:spLocks noGrp="1"/>
          </p:cNvSpPr>
          <p:nvPr>
            <p:ph idx="1"/>
          </p:nvPr>
        </p:nvSpPr>
        <p:spPr/>
        <p:txBody>
          <a:bodyPr>
            <a:normAutofit/>
          </a:bodyPr>
          <a:lstStyle/>
          <a:p>
            <a:pPr>
              <a:buFont typeface="Wingdings" panose="05000000000000000000" pitchFamily="2" charset="2"/>
              <a:buChar char="q"/>
            </a:pPr>
            <a:r>
              <a:rPr lang="pl-PL" sz="2400" dirty="0"/>
              <a:t>  </a:t>
            </a:r>
            <a:r>
              <a:rPr lang="pl-PL" sz="2400" b="1" dirty="0"/>
              <a:t>teorie zróżnicowania kulturowego </a:t>
            </a:r>
            <a:r>
              <a:rPr lang="pl-PL" sz="2400" dirty="0"/>
              <a:t>- </a:t>
            </a:r>
          </a:p>
          <a:p>
            <a:pPr marL="0" indent="0">
              <a:buNone/>
            </a:pPr>
            <a:r>
              <a:rPr lang="pl-PL" sz="2400" dirty="0" err="1" smtClean="0"/>
              <a:t>W.Miller</a:t>
            </a:r>
            <a:r>
              <a:rPr lang="pl-PL" sz="2400" dirty="0" smtClean="0"/>
              <a:t> – teoria kultury warstwy niższej,</a:t>
            </a:r>
          </a:p>
          <a:p>
            <a:pPr>
              <a:buFont typeface="Courier New" panose="02070309020205020404" pitchFamily="49" charset="0"/>
              <a:buChar char="o"/>
            </a:pPr>
            <a:r>
              <a:rPr lang="pl-PL" sz="2400" dirty="0"/>
              <a:t> </a:t>
            </a:r>
            <a:r>
              <a:rPr lang="pl-PL" sz="2400" dirty="0" smtClean="0"/>
              <a:t>tzw. punkty skupienia: trudność i kłopoty, twardość, cwaniactwo i spryt, podniecenie i emocje, los i przeznaczenie, niezależność,</a:t>
            </a:r>
          </a:p>
          <a:p>
            <a:pPr>
              <a:buFont typeface="Courier New" panose="02070309020205020404" pitchFamily="49" charset="0"/>
              <a:buChar char="o"/>
            </a:pPr>
            <a:r>
              <a:rPr lang="pl-PL" sz="2400" dirty="0"/>
              <a:t> </a:t>
            </a:r>
            <a:r>
              <a:rPr lang="pl-PL" sz="2400" dirty="0" smtClean="0"/>
              <a:t>tworzenie alternatywnego systemu wartości i norm, które budują wspólnotę i prestiż grupy podkulturowej,</a:t>
            </a:r>
          </a:p>
          <a:p>
            <a:pPr>
              <a:buFont typeface="Courier New" panose="02070309020205020404" pitchFamily="49" charset="0"/>
              <a:buChar char="o"/>
            </a:pPr>
            <a:r>
              <a:rPr lang="pl-PL" sz="2400" dirty="0"/>
              <a:t> </a:t>
            </a:r>
            <a:r>
              <a:rPr lang="pl-PL" sz="2400" dirty="0" smtClean="0"/>
              <a:t>ważne elementy to poczucie przynależności oraz pozycja status w grupie,</a:t>
            </a:r>
          </a:p>
          <a:p>
            <a:pPr>
              <a:buFont typeface="Courier New" panose="02070309020205020404" pitchFamily="49" charset="0"/>
              <a:buChar char="o"/>
            </a:pPr>
            <a:r>
              <a:rPr lang="pl-PL" sz="2400" dirty="0"/>
              <a:t> </a:t>
            </a:r>
            <a:r>
              <a:rPr lang="pl-PL" sz="2400" dirty="0" smtClean="0"/>
              <a:t>dewiacja polega na odrzuceniu wartości klasy średniej, wytworzenie w tym miejscu swoich wartości kulturowych i ich autonomiczne rozwijanie</a:t>
            </a:r>
          </a:p>
        </p:txBody>
      </p:sp>
    </p:spTree>
    <p:extLst>
      <p:ext uri="{BB962C8B-B14F-4D97-AF65-F5344CB8AC3E}">
        <p14:creationId xmlns:p14="http://schemas.microsoft.com/office/powerpoint/2010/main" val="3206057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Kierunek socjologiczny (pozytywizm)</a:t>
            </a:r>
            <a:endParaRPr lang="pl-PL" b="1" dirty="0"/>
          </a:p>
        </p:txBody>
      </p:sp>
      <p:sp>
        <p:nvSpPr>
          <p:cNvPr id="3" name="Symbol zastępczy zawartości 2"/>
          <p:cNvSpPr>
            <a:spLocks noGrp="1"/>
          </p:cNvSpPr>
          <p:nvPr>
            <p:ph idx="1"/>
          </p:nvPr>
        </p:nvSpPr>
        <p:spPr>
          <a:xfrm>
            <a:off x="1097279" y="1845733"/>
            <a:ext cx="11011594" cy="4388811"/>
          </a:xfrm>
        </p:spPr>
        <p:txBody>
          <a:bodyPr>
            <a:normAutofit lnSpcReduction="10000"/>
          </a:bodyPr>
          <a:lstStyle/>
          <a:p>
            <a:pPr>
              <a:buFont typeface="Wingdings" panose="05000000000000000000" pitchFamily="2" charset="2"/>
              <a:buChar char="q"/>
            </a:pPr>
            <a:r>
              <a:rPr lang="pl-PL" sz="2400" dirty="0"/>
              <a:t>  </a:t>
            </a:r>
            <a:r>
              <a:rPr lang="pl-PL" sz="2400" b="1" dirty="0"/>
              <a:t>teorie zróżnicowania kulturowego </a:t>
            </a:r>
            <a:r>
              <a:rPr lang="pl-PL" sz="2400" dirty="0"/>
              <a:t>- </a:t>
            </a:r>
          </a:p>
          <a:p>
            <a:pPr marL="0" indent="0">
              <a:buNone/>
            </a:pPr>
            <a:r>
              <a:rPr lang="pl-PL" sz="2400" dirty="0"/>
              <a:t>k</a:t>
            </a:r>
            <a:r>
              <a:rPr lang="pl-PL" sz="2400" dirty="0" smtClean="0"/>
              <a:t>oncepcja </a:t>
            </a:r>
            <a:r>
              <a:rPr lang="pl-PL" sz="2400" dirty="0" err="1" smtClean="0"/>
              <a:t>R.Clowarda</a:t>
            </a:r>
            <a:r>
              <a:rPr lang="pl-PL" sz="2400" dirty="0" smtClean="0"/>
              <a:t>, </a:t>
            </a:r>
            <a:r>
              <a:rPr lang="pl-PL" sz="2400" dirty="0" err="1" smtClean="0"/>
              <a:t>L.E.Ohlina</a:t>
            </a:r>
            <a:r>
              <a:rPr lang="pl-PL" sz="2400" dirty="0" smtClean="0"/>
              <a:t> – teoria zróżnicowanych okazji,</a:t>
            </a:r>
          </a:p>
          <a:p>
            <a:pPr>
              <a:buFont typeface="Courier New" panose="02070309020205020404" pitchFamily="49" charset="0"/>
              <a:buChar char="o"/>
            </a:pPr>
            <a:r>
              <a:rPr lang="pl-PL" sz="2400" dirty="0"/>
              <a:t> </a:t>
            </a:r>
            <a:r>
              <a:rPr lang="pl-PL" sz="2400" dirty="0" smtClean="0"/>
              <a:t>dostępność do </a:t>
            </a:r>
            <a:r>
              <a:rPr lang="pl-PL" sz="2400" dirty="0"/>
              <a:t>ś</a:t>
            </a:r>
            <a:r>
              <a:rPr lang="pl-PL" sz="2400" dirty="0" smtClean="0"/>
              <a:t>rodków skłaniających do </a:t>
            </a:r>
            <a:r>
              <a:rPr lang="pl-PL" sz="2400" dirty="0" err="1" smtClean="0"/>
              <a:t>zachowań</a:t>
            </a:r>
            <a:r>
              <a:rPr lang="pl-PL" sz="2400" dirty="0" smtClean="0"/>
              <a:t> poprawnych, kontra dostępność do </a:t>
            </a:r>
            <a:r>
              <a:rPr lang="pl-PL" sz="2400" dirty="0" err="1" smtClean="0"/>
              <a:t>zachowań</a:t>
            </a:r>
            <a:r>
              <a:rPr lang="pl-PL" sz="2400" dirty="0" smtClean="0"/>
              <a:t> skłaniających do działań </a:t>
            </a:r>
            <a:r>
              <a:rPr lang="pl-PL" sz="2400" dirty="0" err="1" smtClean="0"/>
              <a:t>antyprawnych</a:t>
            </a:r>
            <a:r>
              <a:rPr lang="pl-PL" sz="2400" dirty="0" smtClean="0"/>
              <a:t>, ideologia sukcesu,</a:t>
            </a:r>
          </a:p>
          <a:p>
            <a:pPr>
              <a:buFont typeface="Courier New" panose="02070309020205020404" pitchFamily="49" charset="0"/>
              <a:buChar char="o"/>
            </a:pPr>
            <a:r>
              <a:rPr lang="pl-PL" sz="2400" dirty="0"/>
              <a:t> </a:t>
            </a:r>
            <a:r>
              <a:rPr lang="pl-PL" sz="2400" dirty="0" smtClean="0"/>
              <a:t>podkultura to alternatywna wobec dominującego systemu </a:t>
            </a:r>
            <a:r>
              <a:rPr lang="pl-PL" sz="2400" dirty="0" err="1" smtClean="0"/>
              <a:t>asjonormatywnego</a:t>
            </a:r>
            <a:r>
              <a:rPr lang="pl-PL" sz="2400" dirty="0" smtClean="0"/>
              <a:t>,</a:t>
            </a:r>
          </a:p>
          <a:p>
            <a:pPr>
              <a:buFont typeface="Courier New" panose="02070309020205020404" pitchFamily="49" charset="0"/>
              <a:buChar char="o"/>
            </a:pPr>
            <a:r>
              <a:rPr lang="pl-PL" sz="2400" dirty="0"/>
              <a:t> </a:t>
            </a:r>
            <a:r>
              <a:rPr lang="pl-PL" sz="2400" dirty="0" smtClean="0"/>
              <a:t>grupowy charakter adaptacji do sytuacji, prowadzi do wyksztalcenia formatów podkulturowych: 1) podkultury przestępczej, 2) podkultury konfliktowej – słaba kontrola społeczna i brak dostępu do konformistycznych </a:t>
            </a:r>
            <a:r>
              <a:rPr lang="pl-PL" sz="2400" dirty="0" err="1" smtClean="0"/>
              <a:t>zachowań</a:t>
            </a:r>
            <a:r>
              <a:rPr lang="pl-PL" sz="2400" dirty="0" smtClean="0"/>
              <a:t>, 3) podkultura wycofania – narkotyki, lub inne formy wycofania na margines,</a:t>
            </a:r>
          </a:p>
          <a:p>
            <a:pPr>
              <a:buFont typeface="Courier New" panose="02070309020205020404" pitchFamily="49" charset="0"/>
              <a:buChar char="o"/>
            </a:pPr>
            <a:r>
              <a:rPr lang="pl-PL" sz="2400" dirty="0"/>
              <a:t> </a:t>
            </a:r>
            <a:r>
              <a:rPr lang="pl-PL" sz="2400" dirty="0" smtClean="0"/>
              <a:t>odebranie prawomocności powszechnie akceptowanym normą, wsparcie grupy, brak poczucia winy, przyjęcie systemu wartości grupy </a:t>
            </a:r>
            <a:r>
              <a:rPr lang="pl-PL" sz="2400" dirty="0" err="1" smtClean="0"/>
              <a:t>podklulturowej</a:t>
            </a:r>
            <a:endParaRPr lang="pl-PL" sz="2400" dirty="0"/>
          </a:p>
        </p:txBody>
      </p:sp>
    </p:spTree>
    <p:extLst>
      <p:ext uri="{BB962C8B-B14F-4D97-AF65-F5344CB8AC3E}">
        <p14:creationId xmlns:p14="http://schemas.microsoft.com/office/powerpoint/2010/main" val="890053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286604"/>
            <a:ext cx="10058400" cy="895652"/>
          </a:xfrm>
        </p:spPr>
        <p:txBody>
          <a:bodyPr/>
          <a:lstStyle/>
          <a:p>
            <a:r>
              <a:rPr lang="pl-PL" b="1" dirty="0" smtClean="0"/>
              <a:t>Kierunek socjologiczny (pozytywizm)</a:t>
            </a:r>
            <a:endParaRPr lang="pl-PL" b="1" dirty="0"/>
          </a:p>
        </p:txBody>
      </p:sp>
      <p:sp>
        <p:nvSpPr>
          <p:cNvPr id="3" name="Symbol zastępczy zawartości 2"/>
          <p:cNvSpPr>
            <a:spLocks noGrp="1"/>
          </p:cNvSpPr>
          <p:nvPr>
            <p:ph idx="1"/>
          </p:nvPr>
        </p:nvSpPr>
        <p:spPr>
          <a:xfrm>
            <a:off x="748145" y="1773381"/>
            <a:ext cx="11443855" cy="4655127"/>
          </a:xfrm>
        </p:spPr>
        <p:txBody>
          <a:bodyPr>
            <a:normAutofit fontScale="85000" lnSpcReduction="20000"/>
          </a:bodyPr>
          <a:lstStyle/>
          <a:p>
            <a:pPr>
              <a:buFont typeface="Wingdings" panose="05000000000000000000" pitchFamily="2" charset="2"/>
              <a:buChar char="q"/>
            </a:pPr>
            <a:r>
              <a:rPr lang="pl-PL" sz="2400" dirty="0"/>
              <a:t>  </a:t>
            </a:r>
            <a:r>
              <a:rPr lang="pl-PL" sz="2400" b="1" dirty="0"/>
              <a:t>teorie </a:t>
            </a:r>
            <a:r>
              <a:rPr lang="pl-PL" sz="2400" b="1" dirty="0" smtClean="0"/>
              <a:t>uczenia się </a:t>
            </a:r>
            <a:r>
              <a:rPr lang="pl-PL" sz="2400" b="1" dirty="0" err="1" smtClean="0"/>
              <a:t>zachowań</a:t>
            </a:r>
            <a:r>
              <a:rPr lang="pl-PL" sz="2400" b="1" dirty="0" smtClean="0"/>
              <a:t> przestępnych </a:t>
            </a:r>
            <a:r>
              <a:rPr lang="pl-PL" sz="2400" dirty="0" smtClean="0"/>
              <a:t>- </a:t>
            </a:r>
            <a:endParaRPr lang="pl-PL" sz="2400" dirty="0"/>
          </a:p>
          <a:p>
            <a:pPr marL="0" indent="0">
              <a:buNone/>
            </a:pPr>
            <a:r>
              <a:rPr lang="pl-PL" sz="2400" dirty="0" err="1" smtClean="0"/>
              <a:t>E.Sutherland</a:t>
            </a:r>
            <a:r>
              <a:rPr lang="pl-PL" sz="2400" dirty="0" smtClean="0"/>
              <a:t> – pasywny obraz człowieka, którego zachowania wynikają z wyboru określonych mechanizmów. </a:t>
            </a:r>
          </a:p>
          <a:p>
            <a:pPr>
              <a:buFont typeface="Courier New" panose="02070309020205020404" pitchFamily="49" charset="0"/>
              <a:buChar char="o"/>
            </a:pPr>
            <a:r>
              <a:rPr lang="pl-PL" sz="2400" dirty="0" smtClean="0"/>
              <a:t>zachowanie przestępne jest wyuczone, </a:t>
            </a:r>
          </a:p>
          <a:p>
            <a:pPr>
              <a:buFont typeface="Courier New" panose="02070309020205020404" pitchFamily="49" charset="0"/>
              <a:buChar char="o"/>
            </a:pPr>
            <a:r>
              <a:rPr lang="pl-PL" sz="2400" dirty="0"/>
              <a:t>u</a:t>
            </a:r>
            <a:r>
              <a:rPr lang="pl-PL" sz="2400" dirty="0" smtClean="0"/>
              <a:t>czenie następuje w procesie interakcji z innymi osobami w ramach komunikowania się,</a:t>
            </a:r>
          </a:p>
          <a:p>
            <a:pPr>
              <a:buFont typeface="Courier New" panose="02070309020205020404" pitchFamily="49" charset="0"/>
              <a:buChar char="o"/>
            </a:pPr>
            <a:r>
              <a:rPr lang="pl-PL" sz="2400" dirty="0" smtClean="0"/>
              <a:t>uczenie następuje w grupach bliskich (osobiste powiązania),</a:t>
            </a:r>
          </a:p>
          <a:p>
            <a:pPr>
              <a:buFont typeface="Courier New" panose="02070309020205020404" pitchFamily="49" charset="0"/>
              <a:buChar char="o"/>
            </a:pPr>
            <a:r>
              <a:rPr lang="pl-PL" sz="2400" dirty="0"/>
              <a:t>u</a:t>
            </a:r>
            <a:r>
              <a:rPr lang="pl-PL" sz="2400" dirty="0" smtClean="0"/>
              <a:t>czenie obejmuje: technikę, oraz specyficzne motywy i racjonalizację postaw,</a:t>
            </a:r>
          </a:p>
          <a:p>
            <a:pPr>
              <a:buFont typeface="Courier New" panose="02070309020205020404" pitchFamily="49" charset="0"/>
              <a:buChar char="o"/>
            </a:pPr>
            <a:r>
              <a:rPr lang="pl-PL" sz="2400" dirty="0"/>
              <a:t>u</a:t>
            </a:r>
            <a:r>
              <a:rPr lang="pl-PL" sz="2400" dirty="0" smtClean="0"/>
              <a:t>kierunkowanie motywów i dążeń jest wyuczone w powiązaniu z założeniem że są normy które przestrzegamy i normy które można łamać,</a:t>
            </a:r>
          </a:p>
          <a:p>
            <a:pPr>
              <a:buFont typeface="Courier New" panose="02070309020205020404" pitchFamily="49" charset="0"/>
              <a:buChar char="o"/>
            </a:pPr>
            <a:r>
              <a:rPr lang="pl-PL" sz="2400" dirty="0"/>
              <a:t>j</a:t>
            </a:r>
            <a:r>
              <a:rPr lang="pl-PL" sz="2400" dirty="0" smtClean="0"/>
              <a:t>ednostka staję się przestępcą w skutek nadwy</a:t>
            </a:r>
            <a:r>
              <a:rPr lang="pl-PL" sz="2400" dirty="0"/>
              <a:t>ż</a:t>
            </a:r>
            <a:r>
              <a:rPr lang="pl-PL" sz="2400" dirty="0" smtClean="0"/>
              <a:t>ki definicji sprzyjających naruszeniu przepisów,</a:t>
            </a:r>
          </a:p>
          <a:p>
            <a:pPr>
              <a:buFont typeface="Courier New" panose="02070309020205020404" pitchFamily="49" charset="0"/>
              <a:buChar char="o"/>
            </a:pPr>
            <a:r>
              <a:rPr lang="pl-PL" sz="2400" dirty="0"/>
              <a:t>z</a:t>
            </a:r>
            <a:r>
              <a:rPr lang="pl-PL" sz="2400" dirty="0" smtClean="0"/>
              <a:t>różnicowane powiązania mogą się różnić częstotliwością, pierwotnością i intensywnością,</a:t>
            </a:r>
          </a:p>
          <a:p>
            <a:pPr>
              <a:buFont typeface="Courier New" panose="02070309020205020404" pitchFamily="49" charset="0"/>
              <a:buChar char="o"/>
            </a:pPr>
            <a:r>
              <a:rPr lang="pl-PL" sz="2400" dirty="0"/>
              <a:t>p</a:t>
            </a:r>
            <a:r>
              <a:rPr lang="pl-PL" sz="2400" dirty="0" smtClean="0"/>
              <a:t>rzy nauce pojawiają się wszystkie mechanizmy dotyczące uczenia się,</a:t>
            </a:r>
          </a:p>
          <a:p>
            <a:pPr>
              <a:buFont typeface="Courier New" panose="02070309020205020404" pitchFamily="49" charset="0"/>
              <a:buChar char="o"/>
            </a:pPr>
            <a:r>
              <a:rPr lang="pl-PL" sz="2400" dirty="0"/>
              <a:t>z</a:t>
            </a:r>
            <a:r>
              <a:rPr lang="pl-PL" sz="2400" dirty="0" smtClean="0"/>
              <a:t>achowania przestępcze pojawiają się w celu zaspokojenia ogólnych potrzeb i wartości.</a:t>
            </a:r>
          </a:p>
          <a:p>
            <a:pPr>
              <a:buFont typeface="Courier New" panose="02070309020205020404" pitchFamily="49" charset="0"/>
              <a:buChar char="o"/>
            </a:pPr>
            <a:endParaRPr lang="pl-PL" sz="2400" b="1" dirty="0" smtClean="0"/>
          </a:p>
          <a:p>
            <a:pPr>
              <a:buFont typeface="Courier New" panose="02070309020205020404" pitchFamily="49" charset="0"/>
              <a:buChar char="o"/>
            </a:pPr>
            <a:endParaRPr lang="pl-PL" sz="2400" dirty="0"/>
          </a:p>
        </p:txBody>
      </p:sp>
    </p:spTree>
    <p:extLst>
      <p:ext uri="{BB962C8B-B14F-4D97-AF65-F5344CB8AC3E}">
        <p14:creationId xmlns:p14="http://schemas.microsoft.com/office/powerpoint/2010/main" val="2735694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286603"/>
            <a:ext cx="10058400" cy="978779"/>
          </a:xfrm>
        </p:spPr>
        <p:txBody>
          <a:bodyPr/>
          <a:lstStyle/>
          <a:p>
            <a:r>
              <a:rPr lang="pl-PL" b="1" dirty="0" smtClean="0"/>
              <a:t>Kierunek socjologiczny (pozytywizm)</a:t>
            </a:r>
            <a:endParaRPr lang="pl-PL" b="1" dirty="0"/>
          </a:p>
        </p:txBody>
      </p:sp>
      <p:sp>
        <p:nvSpPr>
          <p:cNvPr id="3" name="Symbol zastępczy zawartości 2"/>
          <p:cNvSpPr>
            <a:spLocks noGrp="1"/>
          </p:cNvSpPr>
          <p:nvPr>
            <p:ph idx="1"/>
          </p:nvPr>
        </p:nvSpPr>
        <p:spPr>
          <a:xfrm>
            <a:off x="1097280" y="1376219"/>
            <a:ext cx="10725265" cy="4876800"/>
          </a:xfrm>
        </p:spPr>
        <p:txBody>
          <a:bodyPr>
            <a:normAutofit fontScale="85000" lnSpcReduction="10000"/>
          </a:bodyPr>
          <a:lstStyle/>
          <a:p>
            <a:pPr>
              <a:buFont typeface="Wingdings" panose="05000000000000000000" pitchFamily="2" charset="2"/>
              <a:buChar char="q"/>
            </a:pPr>
            <a:r>
              <a:rPr lang="pl-PL" sz="2400" dirty="0"/>
              <a:t>  </a:t>
            </a:r>
            <a:r>
              <a:rPr lang="pl-PL" sz="2400" b="1" dirty="0"/>
              <a:t>teorie </a:t>
            </a:r>
            <a:r>
              <a:rPr lang="pl-PL" sz="2400" b="1" dirty="0" smtClean="0"/>
              <a:t>kontroli </a:t>
            </a:r>
            <a:r>
              <a:rPr lang="pl-PL" sz="2400" dirty="0" smtClean="0"/>
              <a:t>– </a:t>
            </a:r>
            <a:endParaRPr lang="pl-PL" sz="2400" dirty="0"/>
          </a:p>
          <a:p>
            <a:pPr>
              <a:buFont typeface="Courier New" panose="02070309020205020404" pitchFamily="49" charset="0"/>
              <a:buChar char="o"/>
            </a:pPr>
            <a:r>
              <a:rPr lang="pl-PL" sz="2400" dirty="0"/>
              <a:t>z</a:t>
            </a:r>
            <a:r>
              <a:rPr lang="pl-PL" sz="2400" dirty="0" smtClean="0"/>
              <a:t>achowanie dewiacyjne wymaga wyjaśnienia swojego podłoża motywacyjnego i swoich powodów,</a:t>
            </a:r>
          </a:p>
          <a:p>
            <a:pPr>
              <a:buFont typeface="Courier New" panose="02070309020205020404" pitchFamily="49" charset="0"/>
              <a:buChar char="o"/>
            </a:pPr>
            <a:r>
              <a:rPr lang="pl-PL" sz="2400" dirty="0" smtClean="0"/>
              <a:t>Nonkonformizm jest naturalnym stanem człowieka – zatem pytanie kluczowe: dlaczego większość ludzi nie popełnia przestępstw?</a:t>
            </a:r>
          </a:p>
          <a:p>
            <a:pPr>
              <a:buFont typeface="Courier New" panose="02070309020205020404" pitchFamily="49" charset="0"/>
              <a:buChar char="o"/>
            </a:pPr>
            <a:r>
              <a:rPr lang="pl-PL" sz="2400" dirty="0" smtClean="0"/>
              <a:t>Przyczyną dewiacji jest osłabienie systemu kontroli społecznej, stan anomii – brak jednoznacznych określeń co jest dozwolone, a co zabronione w wymiarze zbiorowym</a:t>
            </a:r>
          </a:p>
          <a:p>
            <a:pPr>
              <a:buFont typeface="Courier New" panose="02070309020205020404" pitchFamily="49" charset="0"/>
              <a:buChar char="o"/>
            </a:pPr>
            <a:r>
              <a:rPr lang="pl-PL" sz="2400" dirty="0" err="1" smtClean="0"/>
              <a:t>E.Durkheim</a:t>
            </a:r>
            <a:r>
              <a:rPr lang="pl-PL" sz="2400" dirty="0" smtClean="0"/>
              <a:t> – przestępstwo to naturalny produkt społeczeństwa, zachowania łamiące prawo to czynniki dynamizujące społeczeństwo, nieustanna rewizja stosunku do własnych wytworów kulturowych, występowanie przestępczości to objaw zdrowia społecznego – społeczeństwo rozwija się,</a:t>
            </a:r>
          </a:p>
          <a:p>
            <a:pPr>
              <a:buFont typeface="Courier New" panose="02070309020205020404" pitchFamily="49" charset="0"/>
              <a:buChar char="o"/>
            </a:pPr>
            <a:r>
              <a:rPr lang="pl-PL" sz="2400" dirty="0" smtClean="0"/>
              <a:t>Człowiek ze swej natury jest egoistyczny – </a:t>
            </a:r>
            <a:r>
              <a:rPr lang="pl-PL" sz="2400" dirty="0" err="1" smtClean="0"/>
              <a:t>T.Hobbes</a:t>
            </a:r>
            <a:r>
              <a:rPr lang="pl-PL" sz="2400" dirty="0" smtClean="0"/>
              <a:t> – wojna wszystkich przeciw wszystkim, społeczeństwo musi wytwarzać </a:t>
            </a:r>
            <a:r>
              <a:rPr lang="pl-PL" sz="2400" dirty="0"/>
              <a:t>ś</a:t>
            </a:r>
            <a:r>
              <a:rPr lang="pl-PL" sz="2400" dirty="0" smtClean="0"/>
              <a:t>rodki kontroli, w sytuacji stabilnej mamy do czynienia z stanem </a:t>
            </a:r>
            <a:r>
              <a:rPr lang="pl-PL" sz="2400" dirty="0" err="1" smtClean="0"/>
              <a:t>nomii</a:t>
            </a:r>
            <a:r>
              <a:rPr lang="pl-PL" sz="2400" dirty="0" smtClean="0"/>
              <a:t> – ład społeczny, rozbicie więzi, dezorganizacja – anomia – przestępczość,</a:t>
            </a:r>
          </a:p>
          <a:p>
            <a:pPr>
              <a:buFont typeface="Courier New" panose="02070309020205020404" pitchFamily="49" charset="0"/>
              <a:buChar char="o"/>
            </a:pPr>
            <a:r>
              <a:rPr lang="pl-PL" sz="2400" dirty="0" err="1" smtClean="0"/>
              <a:t>T.Hirschi</a:t>
            </a:r>
            <a:r>
              <a:rPr lang="pl-PL" sz="2400" dirty="0" smtClean="0"/>
              <a:t> – teoria więzi społecznej, osłabienie lub zerwanie więzi to źródło przestępczości, </a:t>
            </a:r>
            <a:r>
              <a:rPr lang="pl-PL" sz="2400" dirty="0" err="1" smtClean="0"/>
              <a:t>elememnty</a:t>
            </a:r>
            <a:r>
              <a:rPr lang="pl-PL" sz="2400" dirty="0" smtClean="0"/>
              <a:t> charakteryzujące więź społeczną: </a:t>
            </a:r>
            <a:r>
              <a:rPr lang="pl-PL" sz="2400" b="1" dirty="0" smtClean="0"/>
              <a:t>przywiązanie, zaangażowanie, zaabsorbowanie, przekonanie</a:t>
            </a:r>
          </a:p>
          <a:p>
            <a:pPr>
              <a:buFont typeface="Courier New" panose="02070309020205020404" pitchFamily="49" charset="0"/>
              <a:buChar char="o"/>
            </a:pPr>
            <a:endParaRPr lang="pl-PL" sz="2400" dirty="0"/>
          </a:p>
        </p:txBody>
      </p:sp>
    </p:spTree>
    <p:extLst>
      <p:ext uri="{BB962C8B-B14F-4D97-AF65-F5344CB8AC3E}">
        <p14:creationId xmlns:p14="http://schemas.microsoft.com/office/powerpoint/2010/main" val="2047317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286603"/>
            <a:ext cx="10058400" cy="978779"/>
          </a:xfrm>
        </p:spPr>
        <p:txBody>
          <a:bodyPr/>
          <a:lstStyle/>
          <a:p>
            <a:r>
              <a:rPr lang="pl-PL" b="1" dirty="0" smtClean="0"/>
              <a:t>Kierunek socjologiczny (pozytywizm)</a:t>
            </a:r>
            <a:endParaRPr lang="pl-PL" b="1" dirty="0"/>
          </a:p>
        </p:txBody>
      </p:sp>
      <p:sp>
        <p:nvSpPr>
          <p:cNvPr id="3" name="Symbol zastępczy zawartości 2"/>
          <p:cNvSpPr>
            <a:spLocks noGrp="1"/>
          </p:cNvSpPr>
          <p:nvPr>
            <p:ph idx="1"/>
          </p:nvPr>
        </p:nvSpPr>
        <p:spPr>
          <a:xfrm>
            <a:off x="1097280" y="1376218"/>
            <a:ext cx="11037455" cy="5075381"/>
          </a:xfrm>
        </p:spPr>
        <p:txBody>
          <a:bodyPr>
            <a:normAutofit fontScale="85000" lnSpcReduction="20000"/>
          </a:bodyPr>
          <a:lstStyle/>
          <a:p>
            <a:pPr>
              <a:buFont typeface="Wingdings" panose="05000000000000000000" pitchFamily="2" charset="2"/>
              <a:buChar char="q"/>
            </a:pPr>
            <a:r>
              <a:rPr lang="pl-PL" sz="2400" dirty="0"/>
              <a:t>  </a:t>
            </a:r>
            <a:r>
              <a:rPr lang="pl-PL" sz="2400" b="1" dirty="0"/>
              <a:t>teorie </a:t>
            </a:r>
            <a:r>
              <a:rPr lang="pl-PL" sz="2400" b="1" dirty="0" smtClean="0"/>
              <a:t>technik neutralizacji </a:t>
            </a:r>
            <a:r>
              <a:rPr lang="pl-PL" sz="2400" dirty="0"/>
              <a:t>- </a:t>
            </a:r>
          </a:p>
          <a:p>
            <a:pPr marL="0" indent="0">
              <a:buNone/>
            </a:pPr>
            <a:r>
              <a:rPr lang="pl-PL" sz="2400" dirty="0" err="1" smtClean="0"/>
              <a:t>G.Sykes</a:t>
            </a:r>
            <a:r>
              <a:rPr lang="pl-PL" sz="2400" dirty="0" smtClean="0"/>
              <a:t>, </a:t>
            </a:r>
            <a:r>
              <a:rPr lang="pl-PL" sz="2400" dirty="0" err="1" smtClean="0"/>
              <a:t>D.Matza</a:t>
            </a:r>
            <a:r>
              <a:rPr lang="pl-PL" sz="2400" dirty="0" smtClean="0"/>
              <a:t> – techniki osłabiające moc obowiązywania norm społecznych, które człowiek zamierza naruszyć. Usprawiedliwienie poczucia winy. Zachowanie dewiacyjne to przejaw chwilowego zerwania z ustalonym i ogólnie aprobowanym porządkiem normatywnym i społecznym.</a:t>
            </a:r>
          </a:p>
          <a:p>
            <a:pPr marL="0" indent="0">
              <a:buNone/>
            </a:pPr>
            <a:r>
              <a:rPr lang="pl-PL" sz="2400" dirty="0" smtClean="0"/>
              <a:t>Techniki neutralizacji:</a:t>
            </a:r>
          </a:p>
          <a:p>
            <a:pPr>
              <a:buFont typeface="Courier New" panose="02070309020205020404" pitchFamily="49" charset="0"/>
              <a:buChar char="o"/>
            </a:pPr>
            <a:r>
              <a:rPr lang="pl-PL" sz="2400" dirty="0" smtClean="0"/>
              <a:t>Zaprzeczenie odpowiedzialności (musiałem),</a:t>
            </a:r>
          </a:p>
          <a:p>
            <a:pPr>
              <a:buFont typeface="Courier New" panose="02070309020205020404" pitchFamily="49" charset="0"/>
              <a:buChar char="o"/>
            </a:pPr>
            <a:r>
              <a:rPr lang="pl-PL" sz="2400" dirty="0" smtClean="0"/>
              <a:t>Zaprzeczenie bezprawia (aparat telefoniczny),</a:t>
            </a:r>
          </a:p>
          <a:p>
            <a:pPr>
              <a:buFont typeface="Courier New" panose="02070309020205020404" pitchFamily="49" charset="0"/>
              <a:buChar char="o"/>
            </a:pPr>
            <a:r>
              <a:rPr lang="pl-PL" sz="2400" dirty="0" smtClean="0"/>
              <a:t>Zaprzeczenie ofiary,</a:t>
            </a:r>
          </a:p>
          <a:p>
            <a:pPr>
              <a:buFont typeface="Courier New" panose="02070309020205020404" pitchFamily="49" charset="0"/>
              <a:buChar char="o"/>
            </a:pPr>
            <a:r>
              <a:rPr lang="pl-PL" sz="2400" dirty="0" smtClean="0"/>
              <a:t>Potępienie potępiających,</a:t>
            </a:r>
          </a:p>
          <a:p>
            <a:pPr>
              <a:buFont typeface="Courier New" panose="02070309020205020404" pitchFamily="49" charset="0"/>
              <a:buChar char="o"/>
            </a:pPr>
            <a:r>
              <a:rPr lang="pl-PL" sz="2400" dirty="0" smtClean="0"/>
              <a:t>Powołanie się na wyższą rację,</a:t>
            </a:r>
          </a:p>
          <a:p>
            <a:pPr>
              <a:buFont typeface="Courier New" panose="02070309020205020404" pitchFamily="49" charset="0"/>
              <a:buChar char="o"/>
            </a:pPr>
            <a:r>
              <a:rPr lang="pl-PL" sz="2400" dirty="0" smtClean="0"/>
              <a:t>Powołanie na nieuchronność zdarzenia,</a:t>
            </a:r>
          </a:p>
          <a:p>
            <a:pPr>
              <a:buFont typeface="Courier New" panose="02070309020205020404" pitchFamily="49" charset="0"/>
              <a:buChar char="o"/>
            </a:pPr>
            <a:r>
              <a:rPr lang="pl-PL" sz="2400" dirty="0" smtClean="0"/>
              <a:t>Bezsensowność obowiązującego prawa,</a:t>
            </a:r>
          </a:p>
          <a:p>
            <a:pPr>
              <a:buFont typeface="Courier New" panose="02070309020205020404" pitchFamily="49" charset="0"/>
              <a:buChar char="o"/>
            </a:pPr>
            <a:r>
              <a:rPr lang="pl-PL" sz="2400" dirty="0" smtClean="0"/>
              <a:t>Odebranie należnego,</a:t>
            </a:r>
          </a:p>
          <a:p>
            <a:pPr>
              <a:buFont typeface="Courier New" panose="02070309020205020404" pitchFamily="49" charset="0"/>
              <a:buChar char="o"/>
            </a:pPr>
            <a:r>
              <a:rPr lang="pl-PL" sz="2400" dirty="0" smtClean="0"/>
              <a:t>„Wszyscy tak robią”</a:t>
            </a:r>
          </a:p>
          <a:p>
            <a:pPr>
              <a:buFont typeface="Courier New" panose="02070309020205020404" pitchFamily="49" charset="0"/>
              <a:buChar char="o"/>
            </a:pPr>
            <a:endParaRPr lang="pl-PL" sz="2400" dirty="0"/>
          </a:p>
        </p:txBody>
      </p:sp>
    </p:spTree>
    <p:extLst>
      <p:ext uri="{BB962C8B-B14F-4D97-AF65-F5344CB8AC3E}">
        <p14:creationId xmlns:p14="http://schemas.microsoft.com/office/powerpoint/2010/main" val="3389269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286603"/>
            <a:ext cx="10058400" cy="978779"/>
          </a:xfrm>
        </p:spPr>
        <p:txBody>
          <a:bodyPr/>
          <a:lstStyle/>
          <a:p>
            <a:r>
              <a:rPr lang="pl-PL" b="1" dirty="0" smtClean="0"/>
              <a:t>Teorie antynaturalistyczne </a:t>
            </a:r>
            <a:endParaRPr lang="pl-PL" b="1" dirty="0"/>
          </a:p>
        </p:txBody>
      </p:sp>
      <p:sp>
        <p:nvSpPr>
          <p:cNvPr id="3" name="Symbol zastępczy zawartości 2"/>
          <p:cNvSpPr>
            <a:spLocks noGrp="1"/>
          </p:cNvSpPr>
          <p:nvPr>
            <p:ph idx="1"/>
          </p:nvPr>
        </p:nvSpPr>
        <p:spPr>
          <a:xfrm>
            <a:off x="1097280" y="1376218"/>
            <a:ext cx="11037455" cy="5075381"/>
          </a:xfrm>
        </p:spPr>
        <p:txBody>
          <a:bodyPr>
            <a:normAutofit lnSpcReduction="10000"/>
          </a:bodyPr>
          <a:lstStyle/>
          <a:p>
            <a:pPr>
              <a:buFont typeface="Wingdings" panose="05000000000000000000" pitchFamily="2" charset="2"/>
              <a:buChar char="q"/>
            </a:pPr>
            <a:r>
              <a:rPr lang="pl-PL" sz="2400" dirty="0"/>
              <a:t>  </a:t>
            </a:r>
            <a:r>
              <a:rPr lang="pl-PL" sz="2400" b="1" dirty="0" smtClean="0"/>
              <a:t>koncepcje naznaczenia społecznego</a:t>
            </a:r>
            <a:r>
              <a:rPr lang="pl-PL" sz="2400" b="1" dirty="0" smtClean="0"/>
              <a:t> </a:t>
            </a:r>
            <a:r>
              <a:rPr lang="pl-PL" sz="2400" dirty="0" smtClean="0"/>
              <a:t>– </a:t>
            </a:r>
          </a:p>
          <a:p>
            <a:pPr>
              <a:buFont typeface="Wingdings" panose="05000000000000000000" pitchFamily="2" charset="2"/>
              <a:buChar char="q"/>
            </a:pPr>
            <a:r>
              <a:rPr lang="pl-PL" sz="2400" dirty="0" smtClean="0"/>
              <a:t> </a:t>
            </a:r>
            <a:r>
              <a:rPr lang="pl-PL" sz="2400" dirty="0" err="1" smtClean="0"/>
              <a:t>E.Lemert</a:t>
            </a:r>
            <a:r>
              <a:rPr lang="pl-PL" sz="2400" dirty="0" smtClean="0"/>
              <a:t>, </a:t>
            </a:r>
            <a:r>
              <a:rPr lang="pl-PL" sz="2400" dirty="0" err="1" smtClean="0"/>
              <a:t>H.S.Becker</a:t>
            </a:r>
            <a:r>
              <a:rPr lang="pl-PL" sz="2400" dirty="0" smtClean="0"/>
              <a:t>, </a:t>
            </a:r>
            <a:r>
              <a:rPr lang="pl-PL" sz="2400" dirty="0" err="1" smtClean="0"/>
              <a:t>E.M.Schur</a:t>
            </a:r>
            <a:r>
              <a:rPr lang="pl-PL" sz="2400" dirty="0" smtClean="0"/>
              <a:t>, </a:t>
            </a:r>
            <a:r>
              <a:rPr lang="pl-PL" sz="2400" dirty="0" err="1" smtClean="0"/>
              <a:t>D.Matza</a:t>
            </a:r>
            <a:endParaRPr lang="pl-PL" sz="2400" dirty="0" smtClean="0"/>
          </a:p>
          <a:p>
            <a:pPr>
              <a:buFont typeface="Wingdings" panose="05000000000000000000" pitchFamily="2" charset="2"/>
              <a:buChar char="q"/>
            </a:pPr>
            <a:r>
              <a:rPr lang="pl-PL" sz="2400" dirty="0"/>
              <a:t> </a:t>
            </a:r>
            <a:r>
              <a:rPr lang="pl-PL" sz="2400" dirty="0" smtClean="0"/>
              <a:t>symbolizm </a:t>
            </a:r>
            <a:r>
              <a:rPr lang="pl-PL" sz="2400" dirty="0" err="1" smtClean="0"/>
              <a:t>interakcjonistyczny</a:t>
            </a:r>
            <a:r>
              <a:rPr lang="pl-PL" sz="2400" dirty="0" smtClean="0"/>
              <a:t> – świat powstaje za pomocą procesów interakcji, w jakie wchodzą między sobą jednostki i grupy społeczne, w trakcie tych interakcji ludzie nadają zjawiskom i </a:t>
            </a:r>
            <a:r>
              <a:rPr lang="pl-PL" sz="2400" dirty="0" err="1" smtClean="0"/>
              <a:t>zachowaniom</a:t>
            </a:r>
            <a:r>
              <a:rPr lang="pl-PL" sz="2400" dirty="0" smtClean="0"/>
              <a:t> określone znaczenia,</a:t>
            </a:r>
          </a:p>
          <a:p>
            <a:pPr>
              <a:buFont typeface="Wingdings" panose="05000000000000000000" pitchFamily="2" charset="2"/>
              <a:buChar char="q"/>
            </a:pPr>
            <a:r>
              <a:rPr lang="pl-PL" sz="2400" dirty="0"/>
              <a:t> </a:t>
            </a:r>
            <a:r>
              <a:rPr lang="pl-PL" sz="2400" dirty="0" smtClean="0"/>
              <a:t>przedmiotem badań są instytucje, mechanizmy kontroli społecznej, a nie sami sprawcy przestępstw,</a:t>
            </a:r>
          </a:p>
          <a:p>
            <a:pPr>
              <a:buFont typeface="Wingdings" panose="05000000000000000000" pitchFamily="2" charset="2"/>
              <a:buChar char="q"/>
            </a:pPr>
            <a:r>
              <a:rPr lang="pl-PL" sz="2400" dirty="0"/>
              <a:t> </a:t>
            </a:r>
            <a:r>
              <a:rPr lang="pl-PL" sz="2400" dirty="0" smtClean="0"/>
              <a:t>interesują nas procesy społecznej reakcji w odniesieniu do przestępstwa,</a:t>
            </a:r>
          </a:p>
          <a:p>
            <a:pPr>
              <a:buFont typeface="Wingdings" panose="05000000000000000000" pitchFamily="2" charset="2"/>
              <a:buChar char="q"/>
            </a:pPr>
            <a:r>
              <a:rPr lang="pl-PL" sz="2400" dirty="0"/>
              <a:t> </a:t>
            </a:r>
            <a:r>
              <a:rPr lang="pl-PL" sz="2400" dirty="0" smtClean="0"/>
              <a:t>w pozytywizmie kontrola społeczna ma tylko pozytywny wymiar, tutaj jest także źródłem negatywnych zjawisk, ujawnia swoje dysfunkcjonalne oblicze,</a:t>
            </a:r>
          </a:p>
          <a:p>
            <a:pPr>
              <a:buFont typeface="Wingdings" panose="05000000000000000000" pitchFamily="2" charset="2"/>
              <a:buChar char="q"/>
            </a:pPr>
            <a:r>
              <a:rPr lang="pl-PL" sz="2400" dirty="0"/>
              <a:t> </a:t>
            </a:r>
            <a:r>
              <a:rPr lang="pl-PL" sz="2400" dirty="0" smtClean="0"/>
              <a:t>próba wprowadzenia instytucji redukujących procesy stygmatyzacji oraz przesunięcie niektórych spraw z przestrzeni sformalizowanej reakcji do załatwienia poza wymiarem sprawiedliwości – </a:t>
            </a:r>
            <a:r>
              <a:rPr lang="pl-PL" sz="2400" b="1" dirty="0" smtClean="0"/>
              <a:t>mediacja, naprawienie szkody.</a:t>
            </a:r>
            <a:endParaRPr lang="pl-PL" sz="2400" b="1" dirty="0"/>
          </a:p>
          <a:p>
            <a:pPr marL="0" indent="0">
              <a:buNone/>
            </a:pPr>
            <a:endParaRPr lang="pl-PL" sz="2400" dirty="0" smtClean="0"/>
          </a:p>
          <a:p>
            <a:pPr>
              <a:buFont typeface="Courier New" panose="02070309020205020404" pitchFamily="49" charset="0"/>
              <a:buChar char="o"/>
            </a:pPr>
            <a:endParaRPr lang="pl-PL" sz="2400" dirty="0"/>
          </a:p>
        </p:txBody>
      </p:sp>
    </p:spTree>
    <p:extLst>
      <p:ext uri="{BB962C8B-B14F-4D97-AF65-F5344CB8AC3E}">
        <p14:creationId xmlns:p14="http://schemas.microsoft.com/office/powerpoint/2010/main" val="22812032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49745" y="286603"/>
            <a:ext cx="10305935" cy="978779"/>
          </a:xfrm>
        </p:spPr>
        <p:txBody>
          <a:bodyPr/>
          <a:lstStyle/>
          <a:p>
            <a:r>
              <a:rPr lang="pl-PL" b="1" dirty="0" smtClean="0"/>
              <a:t>Teorie antynaturalistyczne </a:t>
            </a:r>
            <a:endParaRPr lang="pl-PL" b="1" dirty="0"/>
          </a:p>
        </p:txBody>
      </p:sp>
      <p:sp>
        <p:nvSpPr>
          <p:cNvPr id="3" name="Symbol zastępczy zawartości 2"/>
          <p:cNvSpPr>
            <a:spLocks noGrp="1"/>
          </p:cNvSpPr>
          <p:nvPr>
            <p:ph idx="1"/>
          </p:nvPr>
        </p:nvSpPr>
        <p:spPr>
          <a:xfrm>
            <a:off x="932874" y="1376218"/>
            <a:ext cx="11201862" cy="5075381"/>
          </a:xfrm>
        </p:spPr>
        <p:txBody>
          <a:bodyPr>
            <a:normAutofit fontScale="92500" lnSpcReduction="20000"/>
          </a:bodyPr>
          <a:lstStyle/>
          <a:p>
            <a:pPr>
              <a:buFont typeface="Wingdings" panose="05000000000000000000" pitchFamily="2" charset="2"/>
              <a:buChar char="q"/>
            </a:pPr>
            <a:r>
              <a:rPr lang="pl-PL" sz="2400" dirty="0"/>
              <a:t>  </a:t>
            </a:r>
            <a:r>
              <a:rPr lang="pl-PL" sz="2400" b="1" dirty="0" smtClean="0"/>
              <a:t>koncepcje naznaczenia społecznego</a:t>
            </a:r>
            <a:r>
              <a:rPr lang="pl-PL" sz="2400" b="1" dirty="0" smtClean="0"/>
              <a:t> </a:t>
            </a:r>
            <a:r>
              <a:rPr lang="pl-PL" sz="2400" dirty="0" smtClean="0"/>
              <a:t>–  </a:t>
            </a:r>
          </a:p>
          <a:p>
            <a:pPr>
              <a:buFont typeface="Wingdings" panose="05000000000000000000" pitchFamily="2" charset="2"/>
              <a:buChar char="q"/>
            </a:pPr>
            <a:r>
              <a:rPr lang="pl-PL" sz="2400" b="1" dirty="0"/>
              <a:t> </a:t>
            </a:r>
            <a:r>
              <a:rPr lang="pl-PL" sz="2400" b="1" dirty="0" err="1" smtClean="0"/>
              <a:t>E.Lemert</a:t>
            </a:r>
            <a:r>
              <a:rPr lang="pl-PL" sz="2400" b="1" dirty="0" smtClean="0"/>
              <a:t> – dewiacja pierwotna </a:t>
            </a:r>
            <a:r>
              <a:rPr lang="pl-PL" sz="2400" dirty="0" smtClean="0"/>
              <a:t>(zjawisko pojawiające się w sytuacji naruszenia normy </a:t>
            </a:r>
            <a:r>
              <a:rPr lang="pl-PL" sz="2400" dirty="0" smtClean="0"/>
              <a:t>p</a:t>
            </a:r>
            <a:r>
              <a:rPr lang="pl-PL" sz="2400" dirty="0" smtClean="0"/>
              <a:t>rawnej, ten fakt ma znaczenie dla samooceny sprawcy, jednostka myśli: co o mnie powiedzą); </a:t>
            </a:r>
            <a:r>
              <a:rPr lang="pl-PL" sz="2400" b="1" dirty="0" smtClean="0"/>
              <a:t>dewiacja wtórna </a:t>
            </a:r>
            <a:r>
              <a:rPr lang="pl-PL" sz="2400" dirty="0" smtClean="0"/>
              <a:t>(reakcja jednostki na społeczną reakcję wobec jej zachowania – jaźń odzwierciedlająca, samoocena – grupa odniesienia), </a:t>
            </a:r>
            <a:r>
              <a:rPr lang="pl-PL" sz="2400" b="1" dirty="0" smtClean="0"/>
              <a:t>to społeczeństwo przypisuje status dewianta, </a:t>
            </a:r>
            <a:r>
              <a:rPr lang="pl-PL" sz="2400" b="1" dirty="0" err="1" smtClean="0"/>
              <a:t>etykietyzowanie</a:t>
            </a:r>
            <a:r>
              <a:rPr lang="pl-PL" sz="2400" b="1" dirty="0" smtClean="0"/>
              <a:t>, proces stygmatyzacji.</a:t>
            </a:r>
          </a:p>
          <a:p>
            <a:pPr>
              <a:buFont typeface="Wingdings" panose="05000000000000000000" pitchFamily="2" charset="2"/>
              <a:buChar char="q"/>
            </a:pPr>
            <a:r>
              <a:rPr lang="pl-PL" sz="2400" b="1" dirty="0"/>
              <a:t> </a:t>
            </a:r>
            <a:r>
              <a:rPr lang="pl-PL" sz="2400" b="1" dirty="0" err="1" smtClean="0"/>
              <a:t>H.S.Becker</a:t>
            </a:r>
            <a:r>
              <a:rPr lang="pl-PL" sz="2400" b="1" dirty="0" smtClean="0"/>
              <a:t> – zachowania dewiacyjne to zachowania, które ludzie tak naznaczają, </a:t>
            </a:r>
            <a:r>
              <a:rPr lang="pl-PL" sz="2400" dirty="0" smtClean="0"/>
              <a:t>zachowanie człowieka nie ma takiego kwantyfikatora nadaje mu je społeczeństwo, naznaczenie może mieć trwały status (sprawca wypadku śmiertelnego – naznaczony jest piętnem braku odpowiedzialności, jest dewiantem, choć jego osobowość wcale może nie wykazywać tych cech), spychanie dewianta na margines, czego skrajną konsekwencją może być przystąpienie do grupy dewiacyjnej.</a:t>
            </a:r>
          </a:p>
          <a:p>
            <a:pPr>
              <a:buFont typeface="Wingdings" panose="05000000000000000000" pitchFamily="2" charset="2"/>
              <a:buChar char="q"/>
            </a:pPr>
            <a:r>
              <a:rPr lang="pl-PL" sz="2400" b="1" dirty="0"/>
              <a:t> </a:t>
            </a:r>
            <a:r>
              <a:rPr lang="pl-PL" sz="2400" b="1" dirty="0" smtClean="0"/>
              <a:t>kryterium reaktywne przeciwstawiane jest podejściu statycznemu/normatywnemu,</a:t>
            </a:r>
          </a:p>
          <a:p>
            <a:pPr>
              <a:buFont typeface="Wingdings" panose="05000000000000000000" pitchFamily="2" charset="2"/>
              <a:buChar char="q"/>
            </a:pPr>
            <a:r>
              <a:rPr lang="pl-PL" sz="2400" b="1" dirty="0" smtClean="0"/>
              <a:t>Kariera dewiacyjna (outsiderzy) – </a:t>
            </a:r>
            <a:r>
              <a:rPr lang="pl-PL" sz="2400" dirty="0" smtClean="0"/>
              <a:t>mechanizm błędnego koła: naruszenie normy, negatywna reakcja społeczna, naznaczenie, przypisanie etykiety dewiacyjnej, generalizowanie wszystkich </a:t>
            </a:r>
            <a:r>
              <a:rPr lang="pl-PL" sz="2400" dirty="0" err="1" smtClean="0"/>
              <a:t>zachowań</a:t>
            </a:r>
            <a:r>
              <a:rPr lang="pl-PL" sz="2400" dirty="0" smtClean="0"/>
              <a:t> jednostki, przypisanie statusu dewianta, jednostka jest częściej oceniana (reflektor), odizolowanie i odtrącenie, przyjęcie i potwierdzenie statusu dewianta/przekraczanie norm zgodnie z oczekiwaniami i przypisaną rolą.</a:t>
            </a:r>
            <a:endParaRPr lang="pl-PL" sz="2400" b="1" dirty="0"/>
          </a:p>
          <a:p>
            <a:pPr marL="0" indent="0">
              <a:buNone/>
            </a:pPr>
            <a:endParaRPr lang="pl-PL" sz="2400" dirty="0" smtClean="0"/>
          </a:p>
          <a:p>
            <a:pPr>
              <a:buFont typeface="Courier New" panose="02070309020205020404" pitchFamily="49" charset="0"/>
              <a:buChar char="o"/>
            </a:pPr>
            <a:endParaRPr lang="pl-PL" sz="2400" dirty="0"/>
          </a:p>
        </p:txBody>
      </p:sp>
    </p:spTree>
    <p:extLst>
      <p:ext uri="{BB962C8B-B14F-4D97-AF65-F5344CB8AC3E}">
        <p14:creationId xmlns:p14="http://schemas.microsoft.com/office/powerpoint/2010/main" val="252030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75856" y="406400"/>
            <a:ext cx="10379824" cy="858982"/>
          </a:xfrm>
        </p:spPr>
        <p:txBody>
          <a:bodyPr/>
          <a:lstStyle/>
          <a:p>
            <a:r>
              <a:rPr lang="pl-PL" b="1" dirty="0" smtClean="0"/>
              <a:t>Teorie antynaturalistyczne </a:t>
            </a:r>
            <a:endParaRPr lang="pl-PL" b="1" dirty="0"/>
          </a:p>
        </p:txBody>
      </p:sp>
      <p:sp>
        <p:nvSpPr>
          <p:cNvPr id="3" name="Symbol zastępczy zawartości 2"/>
          <p:cNvSpPr>
            <a:spLocks noGrp="1"/>
          </p:cNvSpPr>
          <p:nvPr>
            <p:ph idx="1"/>
          </p:nvPr>
        </p:nvSpPr>
        <p:spPr>
          <a:xfrm>
            <a:off x="775856" y="1376218"/>
            <a:ext cx="11358880" cy="5075381"/>
          </a:xfrm>
        </p:spPr>
        <p:txBody>
          <a:bodyPr>
            <a:normAutofit/>
          </a:bodyPr>
          <a:lstStyle/>
          <a:p>
            <a:pPr>
              <a:buFont typeface="Wingdings" panose="05000000000000000000" pitchFamily="2" charset="2"/>
              <a:buChar char="q"/>
            </a:pPr>
            <a:r>
              <a:rPr lang="pl-PL" sz="2400" dirty="0"/>
              <a:t>  </a:t>
            </a:r>
            <a:r>
              <a:rPr lang="pl-PL" sz="2400" b="1" dirty="0" smtClean="0"/>
              <a:t>koncepcje naznaczenia społecznego</a:t>
            </a:r>
            <a:r>
              <a:rPr lang="pl-PL" sz="2400" b="1" dirty="0" smtClean="0"/>
              <a:t> </a:t>
            </a:r>
            <a:r>
              <a:rPr lang="pl-PL" sz="2400" dirty="0" smtClean="0"/>
              <a:t>– </a:t>
            </a:r>
          </a:p>
          <a:p>
            <a:pPr>
              <a:buFont typeface="Wingdings" panose="05000000000000000000" pitchFamily="2" charset="2"/>
              <a:buChar char="q"/>
            </a:pPr>
            <a:r>
              <a:rPr lang="pl-PL" sz="2400" b="1" dirty="0" smtClean="0"/>
              <a:t> </a:t>
            </a:r>
            <a:r>
              <a:rPr lang="pl-PL" sz="2400" b="1" dirty="0" err="1" smtClean="0"/>
              <a:t>E.Schur</a:t>
            </a:r>
            <a:r>
              <a:rPr lang="pl-PL" sz="2400" b="1" dirty="0" smtClean="0"/>
              <a:t> </a:t>
            </a:r>
            <a:r>
              <a:rPr lang="pl-PL" sz="2400" dirty="0" smtClean="0"/>
              <a:t>– mechanizm kariery dewiacyjnej,</a:t>
            </a:r>
          </a:p>
          <a:p>
            <a:pPr>
              <a:buFont typeface="Wingdings" panose="05000000000000000000" pitchFamily="2" charset="2"/>
              <a:buChar char="q"/>
            </a:pPr>
            <a:r>
              <a:rPr lang="pl-PL" sz="2400" dirty="0"/>
              <a:t> </a:t>
            </a:r>
            <a:r>
              <a:rPr lang="pl-PL" sz="2400" dirty="0" err="1" smtClean="0"/>
              <a:t>stereotypizacja</a:t>
            </a:r>
            <a:r>
              <a:rPr lang="pl-PL" sz="2400" dirty="0" smtClean="0"/>
              <a:t> – negatywne stereotypy (pijak, narkoman, złodziej, recydywista, prostytutka itd.),</a:t>
            </a:r>
          </a:p>
          <a:p>
            <a:pPr>
              <a:buFont typeface="Wingdings" panose="05000000000000000000" pitchFamily="2" charset="2"/>
              <a:buChar char="q"/>
            </a:pPr>
            <a:r>
              <a:rPr lang="pl-PL" sz="2400" dirty="0"/>
              <a:t> </a:t>
            </a:r>
            <a:r>
              <a:rPr lang="pl-PL" sz="2400" dirty="0" smtClean="0"/>
              <a:t>retrospektywna interpretacja – ocena człowieka przez stereotypy,</a:t>
            </a:r>
          </a:p>
          <a:p>
            <a:pPr>
              <a:buFont typeface="Wingdings" panose="05000000000000000000" pitchFamily="2" charset="2"/>
              <a:buChar char="q"/>
            </a:pPr>
            <a:r>
              <a:rPr lang="pl-PL" sz="2400" dirty="0"/>
              <a:t> </a:t>
            </a:r>
            <a:r>
              <a:rPr lang="pl-PL" sz="2400" dirty="0" smtClean="0"/>
              <a:t>dysonans poznawczy innych wobec wiedzy o człowieku,</a:t>
            </a:r>
          </a:p>
          <a:p>
            <a:pPr>
              <a:buFont typeface="Wingdings" panose="05000000000000000000" pitchFamily="2" charset="2"/>
              <a:buChar char="q"/>
            </a:pPr>
            <a:r>
              <a:rPr lang="pl-PL" sz="2400" dirty="0"/>
              <a:t> </a:t>
            </a:r>
            <a:r>
              <a:rPr lang="pl-PL" sz="2400" dirty="0" smtClean="0"/>
              <a:t>negocjacja z otoczeniem co do statusu dewiacyjnego,</a:t>
            </a:r>
          </a:p>
          <a:p>
            <a:pPr>
              <a:buFont typeface="Wingdings" panose="05000000000000000000" pitchFamily="2" charset="2"/>
              <a:buChar char="q"/>
            </a:pPr>
            <a:r>
              <a:rPr lang="pl-PL" sz="2400" dirty="0"/>
              <a:t> </a:t>
            </a:r>
            <a:r>
              <a:rPr lang="pl-PL" sz="2400" dirty="0" smtClean="0"/>
              <a:t>pochłanianie ról (rola dewianta nabiera charakteru dominującego).</a:t>
            </a:r>
            <a:endParaRPr lang="pl-PL" sz="2400" dirty="0"/>
          </a:p>
        </p:txBody>
      </p:sp>
    </p:spTree>
    <p:extLst>
      <p:ext uri="{BB962C8B-B14F-4D97-AF65-F5344CB8AC3E}">
        <p14:creationId xmlns:p14="http://schemas.microsoft.com/office/powerpoint/2010/main" val="447637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49745" y="286603"/>
            <a:ext cx="10305935" cy="978779"/>
          </a:xfrm>
        </p:spPr>
        <p:txBody>
          <a:bodyPr/>
          <a:lstStyle/>
          <a:p>
            <a:r>
              <a:rPr lang="pl-PL" b="1" dirty="0" smtClean="0"/>
              <a:t>Teorie antynaturalistyczne </a:t>
            </a:r>
            <a:endParaRPr lang="pl-PL" b="1" dirty="0"/>
          </a:p>
        </p:txBody>
      </p:sp>
      <p:sp>
        <p:nvSpPr>
          <p:cNvPr id="3" name="Symbol zastępczy zawartości 2"/>
          <p:cNvSpPr>
            <a:spLocks noGrp="1"/>
          </p:cNvSpPr>
          <p:nvPr>
            <p:ph idx="1"/>
          </p:nvPr>
        </p:nvSpPr>
        <p:spPr>
          <a:xfrm>
            <a:off x="387927" y="1376218"/>
            <a:ext cx="11746809" cy="5075381"/>
          </a:xfrm>
        </p:spPr>
        <p:txBody>
          <a:bodyPr>
            <a:normAutofit fontScale="92500" lnSpcReduction="10000"/>
          </a:bodyPr>
          <a:lstStyle/>
          <a:p>
            <a:pPr>
              <a:buFont typeface="Wingdings" panose="05000000000000000000" pitchFamily="2" charset="2"/>
              <a:buChar char="q"/>
            </a:pPr>
            <a:r>
              <a:rPr lang="pl-PL" sz="2400" dirty="0"/>
              <a:t>  </a:t>
            </a:r>
            <a:r>
              <a:rPr lang="pl-PL" sz="2400" b="1" dirty="0" smtClean="0"/>
              <a:t>koncepcje konfliktu społecznego</a:t>
            </a:r>
            <a:r>
              <a:rPr lang="pl-PL" sz="2400" b="1" dirty="0" smtClean="0"/>
              <a:t> </a:t>
            </a:r>
            <a:r>
              <a:rPr lang="pl-PL" sz="2400" dirty="0" smtClean="0"/>
              <a:t>–  </a:t>
            </a:r>
          </a:p>
          <a:p>
            <a:pPr>
              <a:buFont typeface="Wingdings" panose="05000000000000000000" pitchFamily="2" charset="2"/>
              <a:buChar char="q"/>
            </a:pPr>
            <a:r>
              <a:rPr lang="pl-PL" sz="2400" b="1" dirty="0"/>
              <a:t> </a:t>
            </a:r>
            <a:r>
              <a:rPr lang="pl-PL" sz="2400" dirty="0" smtClean="0"/>
              <a:t>nierówności w rozmieszczaniu zjawisk kryminogennych w strukturze społecznej,</a:t>
            </a:r>
          </a:p>
          <a:p>
            <a:pPr>
              <a:buFont typeface="Wingdings" panose="05000000000000000000" pitchFamily="2" charset="2"/>
              <a:buChar char="q"/>
            </a:pPr>
            <a:r>
              <a:rPr lang="pl-PL" sz="2400" dirty="0"/>
              <a:t> </a:t>
            </a:r>
            <a:r>
              <a:rPr lang="pl-PL" sz="2400" dirty="0" smtClean="0"/>
              <a:t>koncentracja uwagi na warstwach niższych,</a:t>
            </a:r>
          </a:p>
          <a:p>
            <a:pPr>
              <a:buFont typeface="Wingdings" panose="05000000000000000000" pitchFamily="2" charset="2"/>
              <a:buChar char="q"/>
            </a:pPr>
            <a:r>
              <a:rPr lang="pl-PL" sz="2400" dirty="0"/>
              <a:t> </a:t>
            </a:r>
            <a:r>
              <a:rPr lang="pl-PL" sz="2400" dirty="0" smtClean="0"/>
              <a:t>proces tworzenia i egzekwowania prawa karnego jest nierozerwalnie związany z instytucją władzy,</a:t>
            </a:r>
          </a:p>
          <a:p>
            <a:pPr>
              <a:buFont typeface="Wingdings" panose="05000000000000000000" pitchFamily="2" charset="2"/>
              <a:buChar char="q"/>
            </a:pPr>
            <a:r>
              <a:rPr lang="pl-PL" sz="2400" b="1" dirty="0"/>
              <a:t> </a:t>
            </a:r>
            <a:r>
              <a:rPr lang="pl-PL" sz="2400" b="1" dirty="0" smtClean="0"/>
              <a:t>dwa nurty: 1) kryminologia konfliktowa, 2) kryminologia radykalna (krytyczna),</a:t>
            </a:r>
          </a:p>
          <a:p>
            <a:pPr>
              <a:buFont typeface="Wingdings" panose="05000000000000000000" pitchFamily="2" charset="2"/>
              <a:buChar char="q"/>
            </a:pPr>
            <a:r>
              <a:rPr lang="pl-PL" sz="2400" b="1" dirty="0"/>
              <a:t> </a:t>
            </a:r>
            <a:r>
              <a:rPr lang="pl-PL" sz="2400" b="1" dirty="0" err="1" smtClean="0"/>
              <a:t>T.Bernard</a:t>
            </a:r>
            <a:r>
              <a:rPr lang="pl-PL" sz="2400" b="1" dirty="0" smtClean="0"/>
              <a:t> </a:t>
            </a:r>
            <a:r>
              <a:rPr lang="pl-PL" sz="2400" dirty="0" smtClean="0"/>
              <a:t>– im wyższa pozycja grupy ekonomiczna i polityczna tym wyższy poziom akceptacji norm. Wzory </a:t>
            </a:r>
            <a:r>
              <a:rPr lang="pl-PL" sz="2400" dirty="0" err="1" smtClean="0"/>
              <a:t>zachowań</a:t>
            </a:r>
            <a:r>
              <a:rPr lang="pl-PL" sz="2400" dirty="0" smtClean="0"/>
              <a:t> tej grupy </a:t>
            </a:r>
            <a:r>
              <a:rPr lang="pl-PL" sz="2400" dirty="0" smtClean="0"/>
              <a:t>rz</a:t>
            </a:r>
            <a:r>
              <a:rPr lang="pl-PL" sz="2400" dirty="0" smtClean="0"/>
              <a:t>adko naruszają prawo. Dokładnie odwrotnie jest w sytuacji grup o niższym statusie, </a:t>
            </a:r>
          </a:p>
          <a:p>
            <a:pPr>
              <a:buFont typeface="Wingdings" panose="05000000000000000000" pitchFamily="2" charset="2"/>
              <a:buChar char="q"/>
            </a:pPr>
            <a:r>
              <a:rPr lang="pl-PL" sz="2400" dirty="0"/>
              <a:t> </a:t>
            </a:r>
            <a:r>
              <a:rPr lang="pl-PL" sz="2400" b="1" dirty="0" err="1" smtClean="0"/>
              <a:t>A.Turk</a:t>
            </a:r>
            <a:r>
              <a:rPr lang="pl-PL" sz="2400" b="1" dirty="0" smtClean="0"/>
              <a:t> – teoria kryminalizacji, </a:t>
            </a:r>
            <a:r>
              <a:rPr lang="pl-PL" sz="2400" dirty="0" smtClean="0"/>
              <a:t>grupa dominująca/ grupa podporządkowana, władza tworzy prawo i kontroluje społeczeństwo w interesie grupy dominującej. Władza może używać zbyt mało lub zbyt dużo przymusu, co prowadzić może do destabilizacji systemu. Konflikt między władzą a poddanymi: istnienie podobnych norm kulturowych i społecznych w obu grupach, ale nie nadających się do uzgodnienia, poziom organizacji grup (zwłaszcza grupy poddanej), stopień znajomości wzorów </a:t>
            </a:r>
            <a:r>
              <a:rPr lang="pl-PL" sz="2400" dirty="0" err="1" smtClean="0"/>
              <a:t>zachowań</a:t>
            </a:r>
            <a:r>
              <a:rPr lang="pl-PL" sz="2400" dirty="0" smtClean="0"/>
              <a:t> drugiej grupy używanych do celów manipulacji – nasilenie konfliktu.</a:t>
            </a:r>
            <a:endParaRPr lang="pl-PL" sz="2400" dirty="0" smtClean="0"/>
          </a:p>
          <a:p>
            <a:pPr>
              <a:buFont typeface="Courier New" panose="02070309020205020404" pitchFamily="49" charset="0"/>
              <a:buChar char="o"/>
            </a:pPr>
            <a:endParaRPr lang="pl-PL" sz="2400" dirty="0"/>
          </a:p>
        </p:txBody>
      </p:sp>
    </p:spTree>
    <p:extLst>
      <p:ext uri="{BB962C8B-B14F-4D97-AF65-F5344CB8AC3E}">
        <p14:creationId xmlns:p14="http://schemas.microsoft.com/office/powerpoint/2010/main" val="2400521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Kryminologia klasyczna</a:t>
            </a:r>
            <a:endParaRPr lang="pl-PL" b="1" dirty="0"/>
          </a:p>
        </p:txBody>
      </p:sp>
      <p:sp>
        <p:nvSpPr>
          <p:cNvPr id="3" name="Symbol zastępczy zawartości 2"/>
          <p:cNvSpPr>
            <a:spLocks noGrp="1"/>
          </p:cNvSpPr>
          <p:nvPr>
            <p:ph idx="1"/>
          </p:nvPr>
        </p:nvSpPr>
        <p:spPr>
          <a:xfrm>
            <a:off x="1097279" y="1845733"/>
            <a:ext cx="10909993" cy="4434993"/>
          </a:xfrm>
        </p:spPr>
        <p:txBody>
          <a:bodyPr>
            <a:normAutofit fontScale="92500" lnSpcReduction="10000"/>
          </a:bodyPr>
          <a:lstStyle/>
          <a:p>
            <a:pPr>
              <a:buFont typeface="Wingdings" panose="05000000000000000000" pitchFamily="2" charset="2"/>
              <a:buChar char="q"/>
            </a:pPr>
            <a:r>
              <a:rPr lang="pl-PL" sz="2400" dirty="0" smtClean="0"/>
              <a:t> </a:t>
            </a:r>
            <a:r>
              <a:rPr lang="pl-PL" sz="2400" dirty="0" err="1" smtClean="0"/>
              <a:t>C.Beccaria</a:t>
            </a:r>
            <a:r>
              <a:rPr lang="pl-PL" sz="2400" dirty="0" smtClean="0"/>
              <a:t>, </a:t>
            </a:r>
            <a:r>
              <a:rPr lang="pl-PL" sz="2400" dirty="0" err="1" smtClean="0"/>
              <a:t>J.Bentham</a:t>
            </a:r>
            <a:r>
              <a:rPr lang="pl-PL" sz="2400" dirty="0" smtClean="0"/>
              <a:t>, </a:t>
            </a:r>
            <a:r>
              <a:rPr lang="pl-PL" sz="2400" dirty="0" err="1" smtClean="0"/>
              <a:t>I.Kant</a:t>
            </a:r>
            <a:r>
              <a:rPr lang="pl-PL" sz="2400" dirty="0" smtClean="0"/>
              <a:t>, </a:t>
            </a:r>
            <a:r>
              <a:rPr lang="pl-PL" sz="2400" dirty="0" err="1" smtClean="0"/>
              <a:t>G.Hegel</a:t>
            </a:r>
            <a:r>
              <a:rPr lang="pl-PL" sz="2400" dirty="0" smtClean="0"/>
              <a:t>, </a:t>
            </a:r>
            <a:r>
              <a:rPr lang="pl-PL" sz="2400" dirty="0" err="1" smtClean="0"/>
              <a:t>A.Feuerbach</a:t>
            </a:r>
            <a:r>
              <a:rPr lang="pl-PL" sz="2400" dirty="0" smtClean="0"/>
              <a:t>,</a:t>
            </a:r>
            <a:endParaRPr lang="pl-PL" sz="2400" dirty="0"/>
          </a:p>
          <a:p>
            <a:pPr>
              <a:buFont typeface="Wingdings" panose="05000000000000000000" pitchFamily="2" charset="2"/>
              <a:buChar char="q"/>
            </a:pPr>
            <a:r>
              <a:rPr lang="pl-PL" sz="2400" dirty="0" smtClean="0"/>
              <a:t> człowiek jest racjonalny i </a:t>
            </a:r>
            <a:r>
              <a:rPr lang="pl-PL" sz="2400" dirty="0"/>
              <a:t>ś</a:t>
            </a:r>
            <a:r>
              <a:rPr lang="pl-PL" sz="2400" dirty="0" smtClean="0"/>
              <a:t>wiadomie dokonuje wyborów,</a:t>
            </a:r>
          </a:p>
          <a:p>
            <a:pPr>
              <a:buFont typeface="Wingdings" panose="05000000000000000000" pitchFamily="2" charset="2"/>
              <a:buChar char="q"/>
            </a:pPr>
            <a:r>
              <a:rPr lang="pl-PL" sz="2400" dirty="0"/>
              <a:t> </a:t>
            </a:r>
            <a:r>
              <a:rPr lang="pl-PL" sz="2400" dirty="0" smtClean="0"/>
              <a:t>indeterministyczna koncepcja człowieka – wolna wola,</a:t>
            </a:r>
          </a:p>
          <a:p>
            <a:pPr>
              <a:buFont typeface="Wingdings" panose="05000000000000000000" pitchFamily="2" charset="2"/>
              <a:buChar char="q"/>
            </a:pPr>
            <a:r>
              <a:rPr lang="pl-PL" sz="2400" dirty="0"/>
              <a:t> </a:t>
            </a:r>
            <a:r>
              <a:rPr lang="pl-PL" sz="2400" dirty="0" smtClean="0"/>
              <a:t>przestępca to człowiek normlany, taki sam jak wszyscy inni, </a:t>
            </a:r>
          </a:p>
          <a:p>
            <a:pPr>
              <a:buFont typeface="Wingdings" panose="05000000000000000000" pitchFamily="2" charset="2"/>
              <a:buChar char="q"/>
            </a:pPr>
            <a:r>
              <a:rPr lang="pl-PL" sz="2400" dirty="0"/>
              <a:t> </a:t>
            </a:r>
            <a:r>
              <a:rPr lang="pl-PL" sz="2400" dirty="0" smtClean="0"/>
              <a:t>wszyscy jesteśmy potencjalnymi przestępcami, każdy z nas jest zdolny do popełnienia przestępstwa,</a:t>
            </a:r>
          </a:p>
          <a:p>
            <a:pPr>
              <a:buFont typeface="Wingdings" panose="05000000000000000000" pitchFamily="2" charset="2"/>
              <a:buChar char="q"/>
            </a:pPr>
            <a:r>
              <a:rPr lang="pl-PL" sz="2400" dirty="0"/>
              <a:t> </a:t>
            </a:r>
            <a:r>
              <a:rPr lang="pl-PL" sz="2400" dirty="0" smtClean="0"/>
              <a:t>człowiek działa racjonalnie i </a:t>
            </a:r>
            <a:r>
              <a:rPr lang="pl-PL" sz="2400" dirty="0"/>
              <a:t>ś</a:t>
            </a:r>
            <a:r>
              <a:rPr lang="pl-PL" sz="2400" dirty="0" smtClean="0"/>
              <a:t>wiadomie ponosi odpowiedzialność, rozumie konsekwencje,</a:t>
            </a:r>
          </a:p>
          <a:p>
            <a:pPr>
              <a:buFont typeface="Wingdings" panose="05000000000000000000" pitchFamily="2" charset="2"/>
              <a:buChar char="q"/>
            </a:pPr>
            <a:r>
              <a:rPr lang="pl-PL" sz="2400" dirty="0"/>
              <a:t> </a:t>
            </a:r>
            <a:r>
              <a:rPr lang="pl-PL" sz="2400" dirty="0" smtClean="0"/>
              <a:t>kara to przede wszystkim sprawiedliwa odpłata za wyrządzone zło,</a:t>
            </a:r>
          </a:p>
          <a:p>
            <a:pPr>
              <a:buFont typeface="Wingdings" panose="05000000000000000000" pitchFamily="2" charset="2"/>
              <a:buChar char="q"/>
            </a:pPr>
            <a:r>
              <a:rPr lang="pl-PL" sz="2400" dirty="0"/>
              <a:t> </a:t>
            </a:r>
            <a:r>
              <a:rPr lang="pl-PL" sz="2400" dirty="0" smtClean="0"/>
              <a:t>człowiek hamuje swoje popędy czynienia zła na skutek strachu przed sankcją, bólem i cierpieniem (hedonizm), dlatego sankcja ma przede wszystkim powstrzymywać sprawce i odstraszać innych,</a:t>
            </a:r>
          </a:p>
          <a:p>
            <a:pPr>
              <a:buFont typeface="Wingdings" panose="05000000000000000000" pitchFamily="2" charset="2"/>
              <a:buChar char="q"/>
            </a:pPr>
            <a:endParaRPr lang="pl-PL" sz="2400" dirty="0" smtClean="0"/>
          </a:p>
          <a:p>
            <a:pPr>
              <a:buFont typeface="Wingdings" panose="05000000000000000000" pitchFamily="2" charset="2"/>
              <a:buChar char="q"/>
            </a:pPr>
            <a:endParaRPr lang="pl-PL" sz="2400" dirty="0" smtClean="0"/>
          </a:p>
        </p:txBody>
      </p:sp>
    </p:spTree>
    <p:extLst>
      <p:ext uri="{BB962C8B-B14F-4D97-AF65-F5344CB8AC3E}">
        <p14:creationId xmlns:p14="http://schemas.microsoft.com/office/powerpoint/2010/main" val="1854294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49745" y="286603"/>
            <a:ext cx="10305935" cy="978779"/>
          </a:xfrm>
        </p:spPr>
        <p:txBody>
          <a:bodyPr/>
          <a:lstStyle/>
          <a:p>
            <a:r>
              <a:rPr lang="pl-PL" b="1" dirty="0" smtClean="0"/>
              <a:t>Teorie antynaturalistyczne </a:t>
            </a:r>
            <a:endParaRPr lang="pl-PL" b="1" dirty="0"/>
          </a:p>
        </p:txBody>
      </p:sp>
      <p:sp>
        <p:nvSpPr>
          <p:cNvPr id="3" name="Symbol zastępczy zawartości 2"/>
          <p:cNvSpPr>
            <a:spLocks noGrp="1"/>
          </p:cNvSpPr>
          <p:nvPr>
            <p:ph idx="1"/>
          </p:nvPr>
        </p:nvSpPr>
        <p:spPr>
          <a:xfrm>
            <a:off x="932874" y="1376218"/>
            <a:ext cx="11201862" cy="5075381"/>
          </a:xfrm>
        </p:spPr>
        <p:txBody>
          <a:bodyPr>
            <a:normAutofit lnSpcReduction="10000"/>
          </a:bodyPr>
          <a:lstStyle/>
          <a:p>
            <a:pPr>
              <a:buFont typeface="Wingdings" panose="05000000000000000000" pitchFamily="2" charset="2"/>
              <a:buChar char="q"/>
            </a:pPr>
            <a:r>
              <a:rPr lang="pl-PL" sz="2400" dirty="0"/>
              <a:t>  </a:t>
            </a:r>
            <a:r>
              <a:rPr lang="pl-PL" sz="2400" b="1" dirty="0" smtClean="0"/>
              <a:t>koncepcje naznaczenia społecznego</a:t>
            </a:r>
            <a:r>
              <a:rPr lang="pl-PL" sz="2400" b="1" dirty="0" smtClean="0"/>
              <a:t> </a:t>
            </a:r>
            <a:r>
              <a:rPr lang="pl-PL" sz="2400" dirty="0" smtClean="0"/>
              <a:t>– </a:t>
            </a:r>
            <a:r>
              <a:rPr lang="pl-PL" dirty="0" smtClean="0"/>
              <a:t> Nowa kryminologia 1973 </a:t>
            </a:r>
            <a:r>
              <a:rPr lang="pl-PL" dirty="0" err="1" smtClean="0"/>
              <a:t>I.Taylor</a:t>
            </a:r>
            <a:r>
              <a:rPr lang="pl-PL" dirty="0" smtClean="0"/>
              <a:t>, </a:t>
            </a:r>
            <a:r>
              <a:rPr lang="pl-PL" dirty="0" err="1" smtClean="0"/>
              <a:t>P.Walton</a:t>
            </a:r>
            <a:r>
              <a:rPr lang="pl-PL" dirty="0" smtClean="0"/>
              <a:t>, </a:t>
            </a:r>
            <a:r>
              <a:rPr lang="pl-PL" dirty="0" err="1" smtClean="0"/>
              <a:t>J.Young</a:t>
            </a:r>
            <a:endParaRPr lang="pl-PL" dirty="0" smtClean="0"/>
          </a:p>
          <a:p>
            <a:pPr>
              <a:buFont typeface="Wingdings" panose="05000000000000000000" pitchFamily="2" charset="2"/>
              <a:buChar char="q"/>
            </a:pPr>
            <a:r>
              <a:rPr lang="pl-PL" sz="2400" b="1" dirty="0"/>
              <a:t> </a:t>
            </a:r>
            <a:r>
              <a:rPr lang="pl-PL" sz="2400" b="1" dirty="0" smtClean="0"/>
              <a:t>kryminologia radykalna – </a:t>
            </a:r>
            <a:r>
              <a:rPr lang="pl-PL" sz="2400" dirty="0" smtClean="0"/>
              <a:t>zadaniem kryminologii jest demaskowanie i piętnowanie niesprawiedliwości, jakie w systemie kapitalistycznym tkwią w procesie legislacyjnym i procesie stosowania prawa,</a:t>
            </a:r>
          </a:p>
          <a:p>
            <a:pPr>
              <a:buFont typeface="Wingdings" panose="05000000000000000000" pitchFamily="2" charset="2"/>
              <a:buChar char="q"/>
            </a:pPr>
            <a:r>
              <a:rPr lang="pl-PL" sz="2400" dirty="0"/>
              <a:t> </a:t>
            </a:r>
            <a:r>
              <a:rPr lang="pl-PL" sz="2400" dirty="0" smtClean="0"/>
              <a:t>pluralistyczne społeczeństwo, w ramach którego dewiacja i przestępstwo traktowane są jako formy naturalnego zróżnicowania ludzi, dlatego lepiej jest rozszerzyć nieformalne agendy kontroli, kosztem państwowego systemu wymiaru sprawiedliwości,</a:t>
            </a:r>
          </a:p>
          <a:p>
            <a:pPr>
              <a:buFont typeface="Wingdings" panose="05000000000000000000" pitchFamily="2" charset="2"/>
              <a:buChar char="q"/>
            </a:pPr>
            <a:r>
              <a:rPr lang="pl-PL" sz="2400" dirty="0"/>
              <a:t> </a:t>
            </a:r>
            <a:r>
              <a:rPr lang="pl-PL" sz="2400" dirty="0" smtClean="0"/>
              <a:t>kontrola społeczna w ramach zbiorowości lokalnej,</a:t>
            </a:r>
          </a:p>
          <a:p>
            <a:pPr>
              <a:buFont typeface="Wingdings" panose="05000000000000000000" pitchFamily="2" charset="2"/>
              <a:buChar char="q"/>
            </a:pPr>
            <a:r>
              <a:rPr lang="pl-PL" sz="2400" dirty="0"/>
              <a:t> </a:t>
            </a:r>
            <a:r>
              <a:rPr lang="pl-PL" sz="2400" dirty="0" smtClean="0"/>
              <a:t>rozwój nurtu abolicjonistycznego, </a:t>
            </a:r>
          </a:p>
          <a:p>
            <a:pPr>
              <a:buFont typeface="Wingdings" panose="05000000000000000000" pitchFamily="2" charset="2"/>
              <a:buChar char="q"/>
            </a:pPr>
            <a:r>
              <a:rPr lang="pl-PL" sz="2400" b="1" dirty="0" smtClean="0"/>
              <a:t>koncepcja </a:t>
            </a:r>
            <a:r>
              <a:rPr lang="pl-PL" sz="2400" b="1" dirty="0" err="1" smtClean="0"/>
              <a:t>N.Christie</a:t>
            </a:r>
            <a:r>
              <a:rPr lang="pl-PL" sz="2400" b="1" dirty="0"/>
              <a:t> </a:t>
            </a:r>
            <a:r>
              <a:rPr lang="pl-PL" sz="2400" dirty="0" smtClean="0"/>
              <a:t>– konsensualne metody rozwiązywania konfliktu, konferencje sprawiedliwości naprawczej, naprawienie szkody i restytucja w miejsce represji,</a:t>
            </a:r>
          </a:p>
          <a:p>
            <a:pPr>
              <a:buFont typeface="Wingdings" panose="05000000000000000000" pitchFamily="2" charset="2"/>
              <a:buChar char="q"/>
            </a:pPr>
            <a:r>
              <a:rPr lang="pl-PL" sz="2400" b="1" dirty="0" err="1" smtClean="0"/>
              <a:t>M.Foucault</a:t>
            </a:r>
            <a:r>
              <a:rPr lang="pl-PL" sz="2400" b="1" dirty="0" smtClean="0"/>
              <a:t> </a:t>
            </a:r>
            <a:r>
              <a:rPr lang="pl-PL" sz="2400" dirty="0" smtClean="0"/>
              <a:t>– więzienie i kara pozbawienia wolności to swoista technologia sprawowania władzy, narzędzie dyscyplinowania i nadzorowania społeczeństwa</a:t>
            </a:r>
            <a:endParaRPr lang="pl-PL" sz="2400" dirty="0" smtClean="0"/>
          </a:p>
          <a:p>
            <a:pPr>
              <a:buFont typeface="Courier New" panose="02070309020205020404" pitchFamily="49" charset="0"/>
              <a:buChar char="o"/>
            </a:pPr>
            <a:endParaRPr lang="pl-PL" sz="2400" dirty="0"/>
          </a:p>
        </p:txBody>
      </p:sp>
    </p:spTree>
    <p:extLst>
      <p:ext uri="{BB962C8B-B14F-4D97-AF65-F5344CB8AC3E}">
        <p14:creationId xmlns:p14="http://schemas.microsoft.com/office/powerpoint/2010/main" val="1677533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Ź</a:t>
            </a:r>
            <a:r>
              <a:rPr lang="pl-PL" dirty="0" smtClean="0"/>
              <a:t>ródła:</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err="1"/>
              <a:t>L.Lernel</a:t>
            </a:r>
            <a:r>
              <a:rPr lang="pl-PL" dirty="0"/>
              <a:t>, Zarys kryminologii ogólnej, Warszawa 1978,</a:t>
            </a:r>
          </a:p>
          <a:p>
            <a:r>
              <a:rPr lang="pl-PL" dirty="0" err="1"/>
              <a:t>J.Błachut</a:t>
            </a:r>
            <a:r>
              <a:rPr lang="pl-PL" dirty="0"/>
              <a:t>, </a:t>
            </a:r>
            <a:r>
              <a:rPr lang="pl-PL" dirty="0" err="1"/>
              <a:t>A.Gaberle</a:t>
            </a:r>
            <a:r>
              <a:rPr lang="pl-PL" dirty="0"/>
              <a:t>, </a:t>
            </a:r>
            <a:r>
              <a:rPr lang="pl-PL" dirty="0" err="1"/>
              <a:t>K.Krajewski</a:t>
            </a:r>
            <a:r>
              <a:rPr lang="pl-PL" dirty="0"/>
              <a:t>, Kryminologia, Gdańsk 2001,</a:t>
            </a:r>
          </a:p>
          <a:p>
            <a:r>
              <a:rPr lang="pl-PL" dirty="0" err="1"/>
              <a:t>B.Hołyst</a:t>
            </a:r>
            <a:r>
              <a:rPr lang="pl-PL" dirty="0"/>
              <a:t>, Kryminologia, Warszawa 2009,</a:t>
            </a:r>
          </a:p>
          <a:p>
            <a:r>
              <a:rPr lang="pl-PL" dirty="0"/>
              <a:t>Red. </a:t>
            </a:r>
            <a:r>
              <a:rPr lang="pl-PL" dirty="0" err="1"/>
              <a:t>A.Kojder</a:t>
            </a:r>
            <a:r>
              <a:rPr lang="pl-PL" dirty="0"/>
              <a:t>, </a:t>
            </a:r>
            <a:r>
              <a:rPr lang="pl-PL" dirty="0" err="1"/>
              <a:t>Z.Cywiński</a:t>
            </a:r>
            <a:r>
              <a:rPr lang="pl-PL" dirty="0"/>
              <a:t>, Socjologia prawa. Główne problemy i postacie, Warszawa 2014,</a:t>
            </a:r>
          </a:p>
          <a:p>
            <a:r>
              <a:rPr lang="pl-PL" dirty="0"/>
              <a:t>Red. </a:t>
            </a:r>
            <a:r>
              <a:rPr lang="pl-PL" dirty="0" err="1"/>
              <a:t>W.Świda</a:t>
            </a:r>
            <a:r>
              <a:rPr lang="pl-PL" dirty="0"/>
              <a:t>, Kryminologia, Warszawa 1977,</a:t>
            </a:r>
          </a:p>
          <a:p>
            <a:r>
              <a:rPr lang="pl-PL" dirty="0" err="1"/>
              <a:t>B.Szamota</a:t>
            </a:r>
            <a:r>
              <a:rPr lang="pl-PL" dirty="0"/>
              <a:t>, Badania nad prewencją  generalną: problemy metodologiczne, Archiwum Kryminologii, T.XI, 1984</a:t>
            </a:r>
          </a:p>
          <a:p>
            <a:r>
              <a:rPr lang="pl-PL" dirty="0"/>
              <a:t>B. Szamota-</a:t>
            </a:r>
            <a:r>
              <a:rPr lang="pl-PL" dirty="0" err="1"/>
              <a:t>Saeki</a:t>
            </a:r>
            <a:r>
              <a:rPr lang="pl-PL" dirty="0"/>
              <a:t>, Pozytywna prewencja ogólna w nauce niemieckiej, „Archiwum Kryminologii” 2003–2004, T. XXVII</a:t>
            </a:r>
          </a:p>
          <a:p>
            <a:r>
              <a:rPr lang="pl-PL" dirty="0"/>
              <a:t>M. </a:t>
            </a:r>
            <a:r>
              <a:rPr lang="pl-PL" dirty="0" err="1"/>
              <a:t>Szerer</a:t>
            </a:r>
            <a:r>
              <a:rPr lang="pl-PL" dirty="0"/>
              <a:t>, Karanie a humanizm, Warszawa 1964,</a:t>
            </a:r>
          </a:p>
          <a:p>
            <a:r>
              <a:rPr lang="pl-PL" dirty="0" err="1"/>
              <a:t>J.Utrat</a:t>
            </a:r>
            <a:r>
              <a:rPr lang="pl-PL" dirty="0"/>
              <a:t>-Milecki, Kara. Teoria i kultura penalna: perspektywa </a:t>
            </a:r>
            <a:r>
              <a:rPr lang="pl-PL" dirty="0" err="1"/>
              <a:t>integralnokulturowa</a:t>
            </a:r>
            <a:r>
              <a:rPr lang="pl-PL" dirty="0"/>
              <a:t>, Warszawa 2010</a:t>
            </a:r>
          </a:p>
          <a:p>
            <a:pPr marL="0" indent="0">
              <a:buNone/>
            </a:pPr>
            <a:endParaRPr lang="pl-PL" dirty="0"/>
          </a:p>
        </p:txBody>
      </p:sp>
    </p:spTree>
    <p:extLst>
      <p:ext uri="{BB962C8B-B14F-4D97-AF65-F5344CB8AC3E}">
        <p14:creationId xmlns:p14="http://schemas.microsoft.com/office/powerpoint/2010/main" val="2727965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Kryminologia pozytywistyczna</a:t>
            </a:r>
            <a:endParaRPr lang="pl-PL" b="1" dirty="0"/>
          </a:p>
        </p:txBody>
      </p:sp>
      <p:sp>
        <p:nvSpPr>
          <p:cNvPr id="3" name="Symbol zastępczy zawartości 2"/>
          <p:cNvSpPr>
            <a:spLocks noGrp="1"/>
          </p:cNvSpPr>
          <p:nvPr>
            <p:ph idx="1"/>
          </p:nvPr>
        </p:nvSpPr>
        <p:spPr>
          <a:xfrm>
            <a:off x="1097279" y="1845734"/>
            <a:ext cx="10956175" cy="4351866"/>
          </a:xfrm>
        </p:spPr>
        <p:txBody>
          <a:bodyPr>
            <a:normAutofit fontScale="92500" lnSpcReduction="10000"/>
          </a:bodyPr>
          <a:lstStyle/>
          <a:p>
            <a:pPr>
              <a:buFont typeface="Wingdings" panose="05000000000000000000" pitchFamily="2" charset="2"/>
              <a:buChar char="q"/>
            </a:pPr>
            <a:r>
              <a:rPr lang="pl-PL" sz="2400" dirty="0" smtClean="0"/>
              <a:t> </a:t>
            </a:r>
            <a:r>
              <a:rPr lang="pl-PL" sz="2400" dirty="0" err="1" smtClean="0"/>
              <a:t>C.Lombroso</a:t>
            </a:r>
            <a:r>
              <a:rPr lang="pl-PL" sz="2400" dirty="0" smtClean="0"/>
              <a:t>, </a:t>
            </a:r>
            <a:r>
              <a:rPr lang="pl-PL" sz="2400" dirty="0" err="1" smtClean="0"/>
              <a:t>E.Ferrie</a:t>
            </a:r>
            <a:r>
              <a:rPr lang="pl-PL" sz="2400" dirty="0" smtClean="0"/>
              <a:t>, </a:t>
            </a:r>
            <a:r>
              <a:rPr lang="pl-PL" sz="2400" dirty="0" err="1" smtClean="0"/>
              <a:t>R.Garofalo</a:t>
            </a:r>
            <a:r>
              <a:rPr lang="pl-PL" sz="2400" dirty="0" smtClean="0"/>
              <a:t>,</a:t>
            </a:r>
          </a:p>
          <a:p>
            <a:pPr>
              <a:buFont typeface="Wingdings" panose="05000000000000000000" pitchFamily="2" charset="2"/>
              <a:buChar char="q"/>
            </a:pPr>
            <a:r>
              <a:rPr lang="pl-PL" sz="2400" dirty="0"/>
              <a:t> </a:t>
            </a:r>
            <a:r>
              <a:rPr lang="pl-PL" sz="2400" dirty="0" smtClean="0"/>
              <a:t>scjentyzm, naturalizm metodologiczny, </a:t>
            </a:r>
          </a:p>
          <a:p>
            <a:pPr>
              <a:buFont typeface="Wingdings" panose="05000000000000000000" pitchFamily="2" charset="2"/>
              <a:buChar char="q"/>
            </a:pPr>
            <a:r>
              <a:rPr lang="pl-PL" sz="2400" dirty="0" smtClean="0"/>
              <a:t>deterministyczna koncepcja człowieka i sprawcy przestępstwa, zachowanie powiązane z cechami biologicznymi, społecznymi, </a:t>
            </a:r>
            <a:r>
              <a:rPr lang="pl-PL" sz="2400" dirty="0" err="1" smtClean="0"/>
              <a:t>zachowaniami</a:t>
            </a:r>
            <a:r>
              <a:rPr lang="pl-PL" sz="2400" dirty="0" smtClean="0"/>
              <a:t> człowieka rządzą czynniki nad którymi ma on umiarkowaną kontrolę,</a:t>
            </a:r>
          </a:p>
          <a:p>
            <a:pPr>
              <a:buFont typeface="Wingdings" panose="05000000000000000000" pitchFamily="2" charset="2"/>
              <a:buChar char="q"/>
            </a:pPr>
            <a:r>
              <a:rPr lang="pl-PL" sz="2400" dirty="0"/>
              <a:t> </a:t>
            </a:r>
            <a:r>
              <a:rPr lang="pl-PL" sz="2400" dirty="0" smtClean="0"/>
              <a:t>etiologiczne badania nad przyczynami przestępstw, indywidualizm – koncentracja na osobie sprawcy,</a:t>
            </a:r>
          </a:p>
          <a:p>
            <a:pPr>
              <a:buFont typeface="Wingdings" panose="05000000000000000000" pitchFamily="2" charset="2"/>
              <a:buChar char="q"/>
            </a:pPr>
            <a:r>
              <a:rPr lang="pl-PL" sz="2400" dirty="0"/>
              <a:t> </a:t>
            </a:r>
            <a:r>
              <a:rPr lang="pl-PL" sz="2400" dirty="0" smtClean="0"/>
              <a:t>pytanie lombrozjańskie: dlaczego jedni popełniają przestępstwa a inni nie?</a:t>
            </a:r>
          </a:p>
          <a:p>
            <a:pPr>
              <a:buFont typeface="Wingdings" panose="05000000000000000000" pitchFamily="2" charset="2"/>
              <a:buChar char="q"/>
            </a:pPr>
            <a:r>
              <a:rPr lang="pl-PL" sz="2400" dirty="0"/>
              <a:t> </a:t>
            </a:r>
            <a:r>
              <a:rPr lang="pl-PL" sz="2400" dirty="0" smtClean="0"/>
              <a:t>sprawcy przestępstw to odmieńcy, szczególna kategoria</a:t>
            </a:r>
          </a:p>
          <a:p>
            <a:pPr>
              <a:buFont typeface="Wingdings" panose="05000000000000000000" pitchFamily="2" charset="2"/>
              <a:buChar char="q"/>
            </a:pPr>
            <a:r>
              <a:rPr lang="pl-PL" sz="2400" dirty="0"/>
              <a:t> </a:t>
            </a:r>
            <a:r>
              <a:rPr lang="pl-PL" sz="2400" dirty="0" smtClean="0"/>
              <a:t>optymistyczna wizja człowieka, jako skłonnego do dobra i konformizmu, popełniają przestępstwo ci którzy mają szczególne cechy,</a:t>
            </a:r>
          </a:p>
          <a:p>
            <a:pPr>
              <a:buFont typeface="Wingdings" panose="05000000000000000000" pitchFamily="2" charset="2"/>
              <a:buChar char="q"/>
            </a:pPr>
            <a:endParaRPr lang="pl-PL" sz="2400" dirty="0"/>
          </a:p>
        </p:txBody>
      </p:sp>
    </p:spTree>
    <p:extLst>
      <p:ext uri="{BB962C8B-B14F-4D97-AF65-F5344CB8AC3E}">
        <p14:creationId xmlns:p14="http://schemas.microsoft.com/office/powerpoint/2010/main" val="434326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Kryminologia pozytywistyczna</a:t>
            </a:r>
            <a:endParaRPr lang="pl-PL" b="1" dirty="0"/>
          </a:p>
        </p:txBody>
      </p:sp>
      <p:sp>
        <p:nvSpPr>
          <p:cNvPr id="3" name="Symbol zastępczy zawartości 2"/>
          <p:cNvSpPr>
            <a:spLocks noGrp="1"/>
          </p:cNvSpPr>
          <p:nvPr>
            <p:ph idx="1"/>
          </p:nvPr>
        </p:nvSpPr>
        <p:spPr>
          <a:xfrm>
            <a:off x="1097279" y="1845734"/>
            <a:ext cx="10956175" cy="4351866"/>
          </a:xfrm>
        </p:spPr>
        <p:txBody>
          <a:bodyPr>
            <a:normAutofit/>
          </a:bodyPr>
          <a:lstStyle/>
          <a:p>
            <a:pPr>
              <a:buFont typeface="Wingdings" panose="05000000000000000000" pitchFamily="2" charset="2"/>
              <a:buChar char="q"/>
            </a:pPr>
            <a:r>
              <a:rPr lang="pl-PL" sz="2400" dirty="0" smtClean="0"/>
              <a:t> </a:t>
            </a:r>
            <a:r>
              <a:rPr lang="pl-PL" sz="2400" dirty="0" err="1" smtClean="0"/>
              <a:t>korekcjonizm</a:t>
            </a:r>
            <a:r>
              <a:rPr lang="pl-PL" sz="2400" dirty="0" smtClean="0"/>
              <a:t>, dostosowanie kary do sprawcy, potencjał i potrzeby resocjalizacyjne,</a:t>
            </a:r>
          </a:p>
          <a:p>
            <a:pPr>
              <a:buFont typeface="Wingdings" panose="05000000000000000000" pitchFamily="2" charset="2"/>
              <a:buChar char="q"/>
            </a:pPr>
            <a:r>
              <a:rPr lang="pl-PL" sz="2400" dirty="0" smtClean="0"/>
              <a:t> organizacja społeczeństwa ma charakter konsensualny, prawo karne i wymiar sprawiedliwości to powszechnie akceptowane  i niezbędne instytucje, zapewniające właściwe funkcjonowanie społeczeństwa,</a:t>
            </a:r>
          </a:p>
          <a:p>
            <a:pPr>
              <a:buFont typeface="Wingdings" panose="05000000000000000000" pitchFamily="2" charset="2"/>
              <a:buChar char="q"/>
            </a:pPr>
            <a:r>
              <a:rPr lang="pl-PL" sz="2400" dirty="0"/>
              <a:t> </a:t>
            </a:r>
            <a:r>
              <a:rPr lang="pl-PL" sz="2400" dirty="0" smtClean="0"/>
              <a:t>przestępstwo to skutek indywidualnej patologii,</a:t>
            </a:r>
          </a:p>
          <a:p>
            <a:pPr>
              <a:buFont typeface="Wingdings" panose="05000000000000000000" pitchFamily="2" charset="2"/>
              <a:buChar char="q"/>
            </a:pPr>
            <a:r>
              <a:rPr lang="pl-PL" sz="2400" dirty="0"/>
              <a:t> </a:t>
            </a:r>
            <a:r>
              <a:rPr lang="pl-PL" sz="2400" dirty="0" smtClean="0"/>
              <a:t>celem jest likwidacja odmienności występujących u przestępcy.</a:t>
            </a:r>
          </a:p>
          <a:p>
            <a:pPr>
              <a:buFont typeface="Wingdings" panose="05000000000000000000" pitchFamily="2" charset="2"/>
              <a:buChar char="q"/>
            </a:pPr>
            <a:endParaRPr lang="pl-PL" sz="2400" dirty="0"/>
          </a:p>
        </p:txBody>
      </p:sp>
    </p:spTree>
    <p:extLst>
      <p:ext uri="{BB962C8B-B14F-4D97-AF65-F5344CB8AC3E}">
        <p14:creationId xmlns:p14="http://schemas.microsoft.com/office/powerpoint/2010/main" val="312100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Kryminologia antynaturalistyczna</a:t>
            </a:r>
            <a:endParaRPr lang="pl-PL" b="1" dirty="0"/>
          </a:p>
        </p:txBody>
      </p:sp>
      <p:sp>
        <p:nvSpPr>
          <p:cNvPr id="3" name="Symbol zastępczy zawartości 2"/>
          <p:cNvSpPr>
            <a:spLocks noGrp="1"/>
          </p:cNvSpPr>
          <p:nvPr>
            <p:ph idx="1"/>
          </p:nvPr>
        </p:nvSpPr>
        <p:spPr>
          <a:xfrm>
            <a:off x="1097279" y="1845733"/>
            <a:ext cx="10771447" cy="4370339"/>
          </a:xfrm>
        </p:spPr>
        <p:txBody>
          <a:bodyPr>
            <a:normAutofit/>
          </a:bodyPr>
          <a:lstStyle/>
          <a:p>
            <a:pPr>
              <a:buFont typeface="Wingdings" panose="05000000000000000000" pitchFamily="2" charset="2"/>
              <a:buChar char="q"/>
            </a:pPr>
            <a:r>
              <a:rPr lang="pl-PL" sz="2400" dirty="0" smtClean="0"/>
              <a:t> </a:t>
            </a:r>
            <a:r>
              <a:rPr lang="pl-PL" sz="2400" dirty="0" err="1" smtClean="0"/>
              <a:t>E.Lemert</a:t>
            </a:r>
            <a:r>
              <a:rPr lang="pl-PL" sz="2400" dirty="0" smtClean="0"/>
              <a:t>, </a:t>
            </a:r>
            <a:r>
              <a:rPr lang="pl-PL" sz="2400" dirty="0" err="1" smtClean="0"/>
              <a:t>H.Becker</a:t>
            </a:r>
            <a:r>
              <a:rPr lang="pl-PL" sz="2400" dirty="0" smtClean="0"/>
              <a:t>, </a:t>
            </a:r>
            <a:r>
              <a:rPr lang="pl-PL" sz="2400" dirty="0" err="1" smtClean="0"/>
              <a:t>E.Schur</a:t>
            </a:r>
            <a:r>
              <a:rPr lang="pl-PL" sz="2400" dirty="0" smtClean="0"/>
              <a:t>, </a:t>
            </a:r>
            <a:r>
              <a:rPr lang="pl-PL" sz="2400" dirty="0" err="1" smtClean="0"/>
              <a:t>D.Matza</a:t>
            </a:r>
            <a:r>
              <a:rPr lang="pl-PL" sz="2400" dirty="0" smtClean="0"/>
              <a:t>, </a:t>
            </a:r>
            <a:r>
              <a:rPr lang="pl-PL" sz="2400" dirty="0" err="1" smtClean="0"/>
              <a:t>F.Sack</a:t>
            </a:r>
            <a:r>
              <a:rPr lang="pl-PL" sz="2400" dirty="0" smtClean="0"/>
              <a:t>, </a:t>
            </a:r>
            <a:r>
              <a:rPr lang="pl-PL" sz="2400" dirty="0" err="1" smtClean="0"/>
              <a:t>T.Bernard</a:t>
            </a:r>
            <a:r>
              <a:rPr lang="pl-PL" sz="2400" dirty="0" smtClean="0"/>
              <a:t>, </a:t>
            </a:r>
            <a:r>
              <a:rPr lang="pl-PL" sz="2400" dirty="0" err="1" smtClean="0"/>
              <a:t>G.Vold</a:t>
            </a:r>
            <a:r>
              <a:rPr lang="pl-PL" sz="2400" dirty="0" smtClean="0"/>
              <a:t>, </a:t>
            </a:r>
            <a:r>
              <a:rPr lang="pl-PL" sz="2400" dirty="0" err="1" smtClean="0"/>
              <a:t>A.Turk,N.Christie</a:t>
            </a:r>
            <a:r>
              <a:rPr lang="pl-PL" sz="2400" dirty="0" smtClean="0"/>
              <a:t>, </a:t>
            </a:r>
            <a:r>
              <a:rPr lang="pl-PL" sz="2400" dirty="0" err="1" smtClean="0"/>
              <a:t>K.Erikson</a:t>
            </a:r>
            <a:r>
              <a:rPr lang="pl-PL" sz="2400" dirty="0" smtClean="0"/>
              <a:t>, </a:t>
            </a:r>
            <a:r>
              <a:rPr lang="pl-PL" sz="2400" dirty="0" err="1" smtClean="0"/>
              <a:t>M.Foucault</a:t>
            </a:r>
            <a:r>
              <a:rPr lang="pl-PL" sz="2400" dirty="0" smtClean="0"/>
              <a:t>,</a:t>
            </a:r>
          </a:p>
          <a:p>
            <a:pPr>
              <a:buFont typeface="Wingdings" panose="05000000000000000000" pitchFamily="2" charset="2"/>
              <a:buChar char="q"/>
            </a:pPr>
            <a:r>
              <a:rPr lang="pl-PL" sz="2400" dirty="0"/>
              <a:t> </a:t>
            </a:r>
            <a:r>
              <a:rPr lang="pl-PL" sz="2400" dirty="0" smtClean="0"/>
              <a:t>odrzucenie naturalizmu metodologicznego, kryminologia cechuje się swoistością i zakłada wartościowanie,</a:t>
            </a:r>
          </a:p>
          <a:p>
            <a:pPr>
              <a:buFont typeface="Wingdings" panose="05000000000000000000" pitchFamily="2" charset="2"/>
              <a:buChar char="q"/>
            </a:pPr>
            <a:r>
              <a:rPr lang="pl-PL" sz="2400" dirty="0"/>
              <a:t> </a:t>
            </a:r>
            <a:r>
              <a:rPr lang="pl-PL" sz="2400" dirty="0" smtClean="0"/>
              <a:t>konfliktowa wizja społeczeństwa, prawo karne odzwierciedla walkę interesów i konfliktów pomiędzy rywalizującymi grupami,</a:t>
            </a:r>
          </a:p>
          <a:p>
            <a:pPr>
              <a:buFont typeface="Wingdings" panose="05000000000000000000" pitchFamily="2" charset="2"/>
              <a:buChar char="q"/>
            </a:pPr>
            <a:r>
              <a:rPr lang="pl-PL" sz="2400" dirty="0"/>
              <a:t> </a:t>
            </a:r>
            <a:r>
              <a:rPr lang="pl-PL" sz="2400" dirty="0" smtClean="0"/>
              <a:t>przestępstwo to nie tylko przejaw indywidualnej patologii, ale przede wszystkim przejaw konfliktów społecznych,</a:t>
            </a:r>
          </a:p>
          <a:p>
            <a:pPr>
              <a:buFont typeface="Wingdings" panose="05000000000000000000" pitchFamily="2" charset="2"/>
              <a:buChar char="q"/>
            </a:pPr>
            <a:r>
              <a:rPr lang="pl-PL" sz="2400" dirty="0"/>
              <a:t> </a:t>
            </a:r>
            <a:r>
              <a:rPr lang="pl-PL" sz="2400" dirty="0" err="1" smtClean="0"/>
              <a:t>interakcjonistyczna</a:t>
            </a:r>
            <a:r>
              <a:rPr lang="pl-PL" sz="2400" dirty="0" smtClean="0"/>
              <a:t> koncepcja przestępstwa, znaczenie czynu nadawane w procesie interakcji społecznej,</a:t>
            </a:r>
            <a:endParaRPr lang="pl-PL" sz="2400" dirty="0"/>
          </a:p>
        </p:txBody>
      </p:sp>
    </p:spTree>
    <p:extLst>
      <p:ext uri="{BB962C8B-B14F-4D97-AF65-F5344CB8AC3E}">
        <p14:creationId xmlns:p14="http://schemas.microsoft.com/office/powerpoint/2010/main" val="160776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Kryminologia antynaturalistyczna</a:t>
            </a:r>
            <a:endParaRPr lang="pl-PL" b="1" dirty="0"/>
          </a:p>
        </p:txBody>
      </p:sp>
      <p:sp>
        <p:nvSpPr>
          <p:cNvPr id="3" name="Symbol zastępczy zawartości 2"/>
          <p:cNvSpPr>
            <a:spLocks noGrp="1"/>
          </p:cNvSpPr>
          <p:nvPr>
            <p:ph idx="1"/>
          </p:nvPr>
        </p:nvSpPr>
        <p:spPr>
          <a:xfrm>
            <a:off x="1097279" y="1845733"/>
            <a:ext cx="10771447" cy="4370339"/>
          </a:xfrm>
        </p:spPr>
        <p:txBody>
          <a:bodyPr>
            <a:normAutofit/>
          </a:bodyPr>
          <a:lstStyle/>
          <a:p>
            <a:pPr>
              <a:buFont typeface="Wingdings" panose="05000000000000000000" pitchFamily="2" charset="2"/>
              <a:buChar char="q"/>
            </a:pPr>
            <a:r>
              <a:rPr lang="pl-PL" sz="2400" dirty="0" smtClean="0"/>
              <a:t> ważne są mechanizmy reakcji społecznej na przestępstwo, a nie sam sprawca,</a:t>
            </a:r>
          </a:p>
          <a:p>
            <a:pPr>
              <a:buFont typeface="Wingdings" panose="05000000000000000000" pitchFamily="2" charset="2"/>
              <a:buChar char="q"/>
            </a:pPr>
            <a:r>
              <a:rPr lang="pl-PL" sz="2400" dirty="0"/>
              <a:t> </a:t>
            </a:r>
            <a:r>
              <a:rPr lang="pl-PL" sz="2400" dirty="0" smtClean="0"/>
              <a:t>pytanie reaktywne: dlaczego pewne zachowania są uznawane za przestępstwa, a pewni ludzie za przestępców, a inne zachowania i inni ludzie nie?</a:t>
            </a:r>
          </a:p>
          <a:p>
            <a:pPr>
              <a:buFont typeface="Wingdings" panose="05000000000000000000" pitchFamily="2" charset="2"/>
              <a:buChar char="q"/>
            </a:pPr>
            <a:r>
              <a:rPr lang="pl-PL" sz="2400" dirty="0"/>
              <a:t> </a:t>
            </a:r>
            <a:r>
              <a:rPr lang="pl-PL" sz="2400" dirty="0" smtClean="0"/>
              <a:t>badanie mechanizmów funkcjonowania norm społecznych oraz pełnionych przez nie funkcji,</a:t>
            </a:r>
          </a:p>
          <a:p>
            <a:pPr>
              <a:buFont typeface="Wingdings" panose="05000000000000000000" pitchFamily="2" charset="2"/>
              <a:buChar char="q"/>
            </a:pPr>
            <a:r>
              <a:rPr lang="pl-PL" sz="2400" dirty="0"/>
              <a:t> </a:t>
            </a:r>
            <a:r>
              <a:rPr lang="pl-PL" sz="2400" dirty="0" smtClean="0"/>
              <a:t>instytucje kontroli społecznej jako źródło problemu,</a:t>
            </a:r>
          </a:p>
          <a:p>
            <a:pPr>
              <a:buFont typeface="Wingdings" panose="05000000000000000000" pitchFamily="2" charset="2"/>
              <a:buChar char="q"/>
            </a:pPr>
            <a:r>
              <a:rPr lang="pl-PL" sz="2400" dirty="0"/>
              <a:t> </a:t>
            </a:r>
            <a:r>
              <a:rPr lang="pl-PL" sz="2400" dirty="0" smtClean="0"/>
              <a:t>człowiek jest dobry to społeczeństwo, jego organizacja jest  źródłem zła,</a:t>
            </a:r>
          </a:p>
          <a:p>
            <a:pPr>
              <a:buFont typeface="Wingdings" panose="05000000000000000000" pitchFamily="2" charset="2"/>
              <a:buChar char="q"/>
            </a:pPr>
            <a:r>
              <a:rPr lang="pl-PL" sz="2400" dirty="0"/>
              <a:t> </a:t>
            </a:r>
            <a:r>
              <a:rPr lang="pl-PL" sz="2400" dirty="0" smtClean="0"/>
              <a:t>kryminologia to nauka społeczna niezależna od prawa karnego,</a:t>
            </a:r>
          </a:p>
          <a:p>
            <a:pPr>
              <a:buFont typeface="Wingdings" panose="05000000000000000000" pitchFamily="2" charset="2"/>
              <a:buChar char="q"/>
            </a:pPr>
            <a:r>
              <a:rPr lang="pl-PL" sz="2400" dirty="0"/>
              <a:t> </a:t>
            </a:r>
            <a:r>
              <a:rPr lang="pl-PL" sz="2400" dirty="0" smtClean="0"/>
              <a:t>indeterministyczna wizja człowieka.</a:t>
            </a:r>
          </a:p>
          <a:p>
            <a:pPr>
              <a:buFont typeface="Wingdings" panose="05000000000000000000" pitchFamily="2" charset="2"/>
              <a:buChar char="q"/>
            </a:pPr>
            <a:endParaRPr lang="pl-PL" sz="2400" dirty="0"/>
          </a:p>
        </p:txBody>
      </p:sp>
    </p:spTree>
    <p:extLst>
      <p:ext uri="{BB962C8B-B14F-4D97-AF65-F5344CB8AC3E}">
        <p14:creationId xmlns:p14="http://schemas.microsoft.com/office/powerpoint/2010/main" val="466733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Kryminologia neoklasyczna</a:t>
            </a:r>
            <a:endParaRPr lang="pl-PL" b="1" dirty="0"/>
          </a:p>
        </p:txBody>
      </p:sp>
      <p:sp>
        <p:nvSpPr>
          <p:cNvPr id="3" name="Symbol zastępczy zawartości 2"/>
          <p:cNvSpPr>
            <a:spLocks noGrp="1"/>
          </p:cNvSpPr>
          <p:nvPr>
            <p:ph idx="1"/>
          </p:nvPr>
        </p:nvSpPr>
        <p:spPr>
          <a:xfrm>
            <a:off x="1097280" y="1845733"/>
            <a:ext cx="10882284" cy="4425757"/>
          </a:xfrm>
        </p:spPr>
        <p:txBody>
          <a:bodyPr>
            <a:normAutofit/>
          </a:bodyPr>
          <a:lstStyle/>
          <a:p>
            <a:pPr>
              <a:buFont typeface="Wingdings" panose="05000000000000000000" pitchFamily="2" charset="2"/>
              <a:buChar char="q"/>
            </a:pPr>
            <a:r>
              <a:rPr lang="pl-PL" sz="2400" dirty="0" smtClean="0"/>
              <a:t> </a:t>
            </a:r>
            <a:r>
              <a:rPr lang="pl-PL" sz="2400" dirty="0" err="1" smtClean="0"/>
              <a:t>A.von</a:t>
            </a:r>
            <a:r>
              <a:rPr lang="pl-PL" sz="2400" dirty="0" smtClean="0"/>
              <a:t> Hirsch, </a:t>
            </a:r>
            <a:r>
              <a:rPr lang="pl-PL" sz="2400" dirty="0" err="1" smtClean="0"/>
              <a:t>E.van</a:t>
            </a:r>
            <a:r>
              <a:rPr lang="pl-PL" sz="2400" dirty="0" smtClean="0"/>
              <a:t> den </a:t>
            </a:r>
            <a:r>
              <a:rPr lang="pl-PL" sz="2400" dirty="0" err="1" smtClean="0"/>
              <a:t>Haag</a:t>
            </a:r>
            <a:r>
              <a:rPr lang="pl-PL" sz="2400" dirty="0" smtClean="0"/>
              <a:t>, </a:t>
            </a:r>
            <a:r>
              <a:rPr lang="pl-PL" sz="2400" dirty="0" err="1" smtClean="0"/>
              <a:t>J.Wilson</a:t>
            </a:r>
            <a:r>
              <a:rPr lang="pl-PL" sz="2400" dirty="0" smtClean="0"/>
              <a:t>’</a:t>
            </a:r>
          </a:p>
          <a:p>
            <a:pPr>
              <a:buFont typeface="Wingdings" panose="05000000000000000000" pitchFamily="2" charset="2"/>
              <a:buChar char="q"/>
            </a:pPr>
            <a:r>
              <a:rPr lang="pl-PL" sz="2400" dirty="0"/>
              <a:t> </a:t>
            </a:r>
            <a:r>
              <a:rPr lang="pl-PL" sz="2400" dirty="0" smtClean="0"/>
              <a:t>powrót prawa karnego do idei sprawiedliwej odpłaty,</a:t>
            </a:r>
          </a:p>
          <a:p>
            <a:pPr>
              <a:buFont typeface="Wingdings" panose="05000000000000000000" pitchFamily="2" charset="2"/>
              <a:buChar char="q"/>
            </a:pPr>
            <a:r>
              <a:rPr lang="pl-PL" sz="2400" dirty="0"/>
              <a:t> </a:t>
            </a:r>
            <a:r>
              <a:rPr lang="pl-PL" sz="2400" dirty="0" smtClean="0"/>
              <a:t>kara i jej wykonanie to jedyne narzędzia walki państwa z przestępczością,</a:t>
            </a:r>
          </a:p>
          <a:p>
            <a:pPr>
              <a:buFont typeface="Wingdings" panose="05000000000000000000" pitchFamily="2" charset="2"/>
              <a:buChar char="q"/>
            </a:pPr>
            <a:r>
              <a:rPr lang="pl-PL" sz="2400" dirty="0" smtClean="0"/>
              <a:t> miękki indeterminizm, możliwość sterowania jednostką,</a:t>
            </a:r>
          </a:p>
          <a:p>
            <a:pPr>
              <a:buFont typeface="Wingdings" panose="05000000000000000000" pitchFamily="2" charset="2"/>
              <a:buChar char="q"/>
            </a:pPr>
            <a:r>
              <a:rPr lang="pl-PL" sz="2400" dirty="0"/>
              <a:t> </a:t>
            </a:r>
            <a:r>
              <a:rPr lang="pl-PL" sz="2400" dirty="0" smtClean="0"/>
              <a:t>odrzucenie deterministycznej koncepcji – odmieńca,</a:t>
            </a:r>
          </a:p>
          <a:p>
            <a:pPr>
              <a:buFont typeface="Wingdings" panose="05000000000000000000" pitchFamily="2" charset="2"/>
              <a:buChar char="q"/>
            </a:pPr>
            <a:r>
              <a:rPr lang="pl-PL" sz="2400" dirty="0"/>
              <a:t> </a:t>
            </a:r>
            <a:r>
              <a:rPr lang="pl-PL" sz="2400" dirty="0" smtClean="0"/>
              <a:t>koncentracja na mechanizmach kontroli społecznej oraz karze i jej oddziaływaniu na sprawcę i społeczeństwo,</a:t>
            </a:r>
          </a:p>
          <a:p>
            <a:pPr>
              <a:buFont typeface="Wingdings" panose="05000000000000000000" pitchFamily="2" charset="2"/>
              <a:buChar char="q"/>
            </a:pPr>
            <a:r>
              <a:rPr lang="pl-PL" sz="2400" dirty="0" smtClean="0"/>
              <a:t> pytanie o możliwości zwiększenia efektywności instytucji kontroli społecznej,</a:t>
            </a:r>
          </a:p>
          <a:p>
            <a:pPr>
              <a:buFont typeface="Wingdings" panose="05000000000000000000" pitchFamily="2" charset="2"/>
              <a:buChar char="q"/>
            </a:pPr>
            <a:r>
              <a:rPr lang="pl-PL" sz="2400" dirty="0"/>
              <a:t> </a:t>
            </a:r>
            <a:r>
              <a:rPr lang="pl-PL" sz="2400" dirty="0" smtClean="0"/>
              <a:t>konsensualna wizja społeczeństwa.</a:t>
            </a:r>
          </a:p>
          <a:p>
            <a:pPr>
              <a:buFont typeface="Wingdings" panose="05000000000000000000" pitchFamily="2" charset="2"/>
              <a:buChar char="q"/>
            </a:pPr>
            <a:endParaRPr lang="pl-PL" sz="2400" dirty="0"/>
          </a:p>
        </p:txBody>
      </p:sp>
    </p:spTree>
    <p:extLst>
      <p:ext uri="{BB962C8B-B14F-4D97-AF65-F5344CB8AC3E}">
        <p14:creationId xmlns:p14="http://schemas.microsoft.com/office/powerpoint/2010/main" val="4177299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97280" y="286604"/>
            <a:ext cx="10058400" cy="1098852"/>
          </a:xfrm>
        </p:spPr>
        <p:txBody>
          <a:bodyPr/>
          <a:lstStyle/>
          <a:p>
            <a:r>
              <a:rPr lang="pl-PL" b="1" dirty="0" smtClean="0"/>
              <a:t>Kierunek biopsychologiczny (pozytywizm)</a:t>
            </a:r>
            <a:endParaRPr lang="pl-PL" b="1" dirty="0"/>
          </a:p>
        </p:txBody>
      </p:sp>
      <p:sp>
        <p:nvSpPr>
          <p:cNvPr id="3" name="Symbol zastępczy zawartości 2"/>
          <p:cNvSpPr>
            <a:spLocks noGrp="1"/>
          </p:cNvSpPr>
          <p:nvPr>
            <p:ph idx="1"/>
          </p:nvPr>
        </p:nvSpPr>
        <p:spPr>
          <a:xfrm>
            <a:off x="1097279" y="1845733"/>
            <a:ext cx="10956175" cy="4573539"/>
          </a:xfrm>
        </p:spPr>
        <p:txBody>
          <a:bodyPr>
            <a:normAutofit fontScale="92500"/>
          </a:bodyPr>
          <a:lstStyle/>
          <a:p>
            <a:pPr>
              <a:buFont typeface="Wingdings" panose="05000000000000000000" pitchFamily="2" charset="2"/>
              <a:buChar char="q"/>
            </a:pPr>
            <a:r>
              <a:rPr lang="pl-PL" sz="2400" dirty="0" smtClean="0"/>
              <a:t> decydują cechy somatyczne i psychologiczne – indywidualizm,</a:t>
            </a:r>
          </a:p>
          <a:p>
            <a:pPr>
              <a:buFont typeface="Wingdings" panose="05000000000000000000" pitchFamily="2" charset="2"/>
              <a:buChar char="q"/>
            </a:pPr>
            <a:r>
              <a:rPr lang="pl-PL" sz="2400" dirty="0"/>
              <a:t> </a:t>
            </a:r>
            <a:r>
              <a:rPr lang="pl-PL" sz="2400" dirty="0" smtClean="0"/>
              <a:t>wykrycie związku między określonymi cechami a </a:t>
            </a:r>
            <a:r>
              <a:rPr lang="pl-PL" sz="2400" dirty="0" err="1" smtClean="0"/>
              <a:t>zachowaniami</a:t>
            </a:r>
            <a:r>
              <a:rPr lang="pl-PL" sz="2400" dirty="0" smtClean="0"/>
              <a:t> (wiara, że to jest właśnie główne źródło przestępczości),</a:t>
            </a:r>
          </a:p>
          <a:p>
            <a:pPr>
              <a:buFont typeface="Wingdings" panose="05000000000000000000" pitchFamily="2" charset="2"/>
              <a:buChar char="q"/>
            </a:pPr>
            <a:r>
              <a:rPr lang="pl-PL" sz="2400" dirty="0"/>
              <a:t> </a:t>
            </a:r>
            <a:r>
              <a:rPr lang="pl-PL" sz="2400" b="1" dirty="0" smtClean="0"/>
              <a:t>teorie kładące nacisk na cechy somatyczne</a:t>
            </a:r>
            <a:r>
              <a:rPr lang="pl-PL" sz="2400" dirty="0" smtClean="0"/>
              <a:t>: 1) teoria antropologiczna – przestępca z urodzenia, nałogowy, z namiętności, tzw. </a:t>
            </a:r>
            <a:r>
              <a:rPr lang="pl-PL" sz="2400" dirty="0" err="1" smtClean="0"/>
              <a:t>kryminoidzi</a:t>
            </a:r>
            <a:r>
              <a:rPr lang="pl-PL" sz="2400" dirty="0" smtClean="0"/>
              <a:t> (nieodporni na czynniki zewnętrzne skłaniające do czynów zabronionych), 2) teorie nawiązujące do genetyki, 3) teoria zaburzenia chromosomów płciowych, 4) teoria zaburzeń OUN, 5) teoria zaburzeń biochemicznych, 6) teoria niskiego poziomu intelektualnego (IQ poniżej 90),</a:t>
            </a:r>
          </a:p>
          <a:p>
            <a:pPr>
              <a:buFont typeface="Wingdings" panose="05000000000000000000" pitchFamily="2" charset="2"/>
              <a:buChar char="q"/>
            </a:pPr>
            <a:r>
              <a:rPr lang="pl-PL" sz="2400" b="1" dirty="0"/>
              <a:t>t</a:t>
            </a:r>
            <a:r>
              <a:rPr lang="pl-PL" sz="2400" b="1" dirty="0" smtClean="0"/>
              <a:t>eorie koncentrujące się na cechach psychicznych</a:t>
            </a:r>
            <a:r>
              <a:rPr lang="pl-PL" sz="2400" dirty="0" smtClean="0"/>
              <a:t>: 1) teorie typów psychosomatycznych (Kretschmer: astenik, </a:t>
            </a:r>
            <a:r>
              <a:rPr lang="pl-PL" sz="2400" dirty="0" err="1" smtClean="0"/>
              <a:t>atletyk</a:t>
            </a:r>
            <a:r>
              <a:rPr lang="pl-PL" sz="2400" dirty="0" smtClean="0"/>
              <a:t>, </a:t>
            </a:r>
            <a:r>
              <a:rPr lang="pl-PL" sz="2400" dirty="0" err="1" smtClean="0"/>
              <a:t>pykinik</a:t>
            </a:r>
            <a:r>
              <a:rPr lang="pl-PL" sz="2400" dirty="0" smtClean="0"/>
              <a:t>, dysplastyk), 2) teoria osobowości przestępczej (</a:t>
            </a:r>
            <a:r>
              <a:rPr lang="pl-PL" sz="2400" dirty="0" err="1" smtClean="0"/>
              <a:t>H.Eysencka</a:t>
            </a:r>
            <a:r>
              <a:rPr lang="pl-PL" sz="2400" dirty="0" smtClean="0"/>
              <a:t> – typy układów nerwowych – pobudzanie i hamowanie – ekstrawertycy, introwertycy, neurotycy, psychotycy), 3) teorie nieprawidłowej osobowości (zaburzenie obrazu samego siebie, zaburzona hierarchia wartości, zespół ogólnego niepowodzenia).</a:t>
            </a:r>
            <a:endParaRPr lang="pl-PL" sz="2400" dirty="0"/>
          </a:p>
        </p:txBody>
      </p:sp>
    </p:spTree>
    <p:extLst>
      <p:ext uri="{BB962C8B-B14F-4D97-AF65-F5344CB8AC3E}">
        <p14:creationId xmlns:p14="http://schemas.microsoft.com/office/powerpoint/2010/main" val="1450674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Kierunek socjologiczny (pozytywizm)</a:t>
            </a:r>
            <a:endParaRPr lang="pl-PL" b="1" dirty="0"/>
          </a:p>
        </p:txBody>
      </p:sp>
      <p:sp>
        <p:nvSpPr>
          <p:cNvPr id="3" name="Symbol zastępczy zawartości 2"/>
          <p:cNvSpPr>
            <a:spLocks noGrp="1"/>
          </p:cNvSpPr>
          <p:nvPr>
            <p:ph idx="1"/>
          </p:nvPr>
        </p:nvSpPr>
        <p:spPr>
          <a:xfrm>
            <a:off x="1097279" y="1845733"/>
            <a:ext cx="10873047" cy="4869103"/>
          </a:xfrm>
        </p:spPr>
        <p:txBody>
          <a:bodyPr>
            <a:normAutofit lnSpcReduction="10000"/>
          </a:bodyPr>
          <a:lstStyle/>
          <a:p>
            <a:pPr>
              <a:buFont typeface="Wingdings" panose="05000000000000000000" pitchFamily="2" charset="2"/>
              <a:buChar char="q"/>
            </a:pPr>
            <a:r>
              <a:rPr lang="pl-PL" sz="2400" dirty="0" smtClean="0"/>
              <a:t> </a:t>
            </a:r>
            <a:r>
              <a:rPr lang="pl-PL" sz="2400" b="1" dirty="0" smtClean="0"/>
              <a:t>teorie ekologiczne </a:t>
            </a:r>
            <a:r>
              <a:rPr lang="pl-PL" sz="2400" dirty="0" smtClean="0"/>
              <a:t>– wpływ środowiska i ukształtowania terenu, pięć sfer miasta: centralna, przejściowa, mieszkań </a:t>
            </a:r>
            <a:r>
              <a:rPr lang="pl-PL" sz="2400" dirty="0"/>
              <a:t>p</a:t>
            </a:r>
            <a:r>
              <a:rPr lang="pl-PL" sz="2400" dirty="0" smtClean="0"/>
              <a:t>racowniczych, willowa, podmiejska;</a:t>
            </a:r>
          </a:p>
          <a:p>
            <a:pPr>
              <a:buFont typeface="Wingdings" panose="05000000000000000000" pitchFamily="2" charset="2"/>
              <a:buChar char="q"/>
            </a:pPr>
            <a:r>
              <a:rPr lang="pl-PL" sz="2400" dirty="0"/>
              <a:t> </a:t>
            </a:r>
            <a:r>
              <a:rPr lang="pl-PL" sz="2400" b="1" dirty="0" smtClean="0"/>
              <a:t>teorie strukturalne </a:t>
            </a:r>
            <a:r>
              <a:rPr lang="pl-PL" sz="2400" dirty="0" smtClean="0"/>
              <a:t>– </a:t>
            </a:r>
            <a:r>
              <a:rPr lang="pl-PL" sz="2400" dirty="0" err="1" smtClean="0"/>
              <a:t>R.Merton</a:t>
            </a:r>
            <a:r>
              <a:rPr lang="pl-PL" sz="2400" dirty="0" smtClean="0"/>
              <a:t> – zachowania dewiacyjne są normalną reakcją normalnych ludzi na nienormalne sytuacje, nacisk społeczny w celu osiągnięcia uznawanych powszechnie celów i wartości (nacisk wewnętrzny – internalizacja celów i środków, nacisk zewnętrzny – oczekiwanie społeczne odpowiedniego zachowania jednostki). </a:t>
            </a:r>
          </a:p>
          <a:p>
            <a:pPr>
              <a:buFont typeface="Wingdings" panose="05000000000000000000" pitchFamily="2" charset="2"/>
              <a:buChar char="q"/>
            </a:pPr>
            <a:r>
              <a:rPr lang="pl-PL" sz="2400" dirty="0" smtClean="0"/>
              <a:t>Sposoby przystosowania: konformizm, innowacja, rytualizm (odrzucenie celów ale akceptacja środków), wycofanie, bunt. Jednostka może przejawiać różne formy przystosowania i w różnym stopniu ich aktywności, w zależności od okoliczności w jakich się znajduje. </a:t>
            </a:r>
          </a:p>
          <a:p>
            <a:pPr>
              <a:buFont typeface="Wingdings" panose="05000000000000000000" pitchFamily="2" charset="2"/>
              <a:buChar char="q"/>
            </a:pPr>
            <a:r>
              <a:rPr lang="pl-PL" sz="2400" dirty="0" smtClean="0"/>
              <a:t>Układ ma charakter dynamiczny i jest konsekwencją napięć i działań w strukturze społecznej i kulturowej.</a:t>
            </a:r>
          </a:p>
        </p:txBody>
      </p:sp>
    </p:spTree>
    <p:extLst>
      <p:ext uri="{BB962C8B-B14F-4D97-AF65-F5344CB8AC3E}">
        <p14:creationId xmlns:p14="http://schemas.microsoft.com/office/powerpoint/2010/main" val="1598324040"/>
      </p:ext>
    </p:extLst>
  </p:cSld>
  <p:clrMapOvr>
    <a:masterClrMapping/>
  </p:clrMapOvr>
</p:sld>
</file>

<file path=ppt/theme/theme1.xml><?xml version="1.0" encoding="utf-8"?>
<a:theme xmlns:a="http://schemas.openxmlformats.org/drawingml/2006/main" name="Retrospekcja">
  <a:themeElements>
    <a:clrScheme name="Retrospekcja">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kc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247</TotalTime>
  <Words>2315</Words>
  <Application>Microsoft Office PowerPoint</Application>
  <PresentationFormat>Panoramiczny</PresentationFormat>
  <Paragraphs>157</Paragraphs>
  <Slides>21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21</vt:i4>
      </vt:variant>
    </vt:vector>
  </HeadingPairs>
  <TitlesOfParts>
    <vt:vector size="26" baseType="lpstr">
      <vt:lpstr>Calibri</vt:lpstr>
      <vt:lpstr>Calibri Light</vt:lpstr>
      <vt:lpstr>Courier New</vt:lpstr>
      <vt:lpstr>Wingdings</vt:lpstr>
      <vt:lpstr>Retrospekcja</vt:lpstr>
      <vt:lpstr>Polityka kryminalna –                w świetle podstawowych paradygmatów kryminologicznych</vt:lpstr>
      <vt:lpstr>Kryminologia klasyczna</vt:lpstr>
      <vt:lpstr>Kryminologia pozytywistyczna</vt:lpstr>
      <vt:lpstr>Kryminologia pozytywistyczna</vt:lpstr>
      <vt:lpstr>Kryminologia antynaturalistyczna</vt:lpstr>
      <vt:lpstr>Kryminologia antynaturalistyczna</vt:lpstr>
      <vt:lpstr>Kryminologia neoklasyczna</vt:lpstr>
      <vt:lpstr>Kierunek biopsychologiczny (pozytywizm)</vt:lpstr>
      <vt:lpstr>Kierunek socjologiczny (pozytywizm)</vt:lpstr>
      <vt:lpstr>Kierunek socjologiczny (pozytywizm)</vt:lpstr>
      <vt:lpstr>Kierunek socjologiczny (pozytywizm)</vt:lpstr>
      <vt:lpstr>Kierunek socjologiczny (pozytywizm)</vt:lpstr>
      <vt:lpstr>Kierunek socjologiczny (pozytywizm)</vt:lpstr>
      <vt:lpstr>Kierunek socjologiczny (pozytywizm)</vt:lpstr>
      <vt:lpstr>Kierunek socjologiczny (pozytywizm)</vt:lpstr>
      <vt:lpstr>Teorie antynaturalistyczne </vt:lpstr>
      <vt:lpstr>Teorie antynaturalistyczne </vt:lpstr>
      <vt:lpstr>Teorie antynaturalistyczne </vt:lpstr>
      <vt:lpstr>Teorie antynaturalistyczne </vt:lpstr>
      <vt:lpstr>Teorie antynaturalistyczne </vt:lpstr>
      <vt:lpstr>Źródła: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Polityka kryminalna –                w świetle podstawowych paradygmatów kryminologicznych</dc:title>
  <dc:creator>Tomasz Kalisz</dc:creator>
  <cp:lastModifiedBy>Tomasz Kalisz</cp:lastModifiedBy>
  <cp:revision>28</cp:revision>
  <dcterms:created xsi:type="dcterms:W3CDTF">2019-10-14T21:25:26Z</dcterms:created>
  <dcterms:modified xsi:type="dcterms:W3CDTF">2019-10-15T17:58:52Z</dcterms:modified>
</cp:coreProperties>
</file>