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1" r:id="rId7"/>
    <p:sldId id="269" r:id="rId8"/>
    <p:sldId id="262" r:id="rId9"/>
    <p:sldId id="263" r:id="rId10"/>
    <p:sldId id="257" r:id="rId11"/>
    <p:sldId id="258" r:id="rId12"/>
    <p:sldId id="259" r:id="rId13"/>
    <p:sldId id="260" r:id="rId14"/>
    <p:sldId id="270" r:id="rId15"/>
    <p:sldId id="271" r:id="rId16"/>
    <p:sldId id="272" r:id="rId17"/>
    <p:sldId id="264"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59" d="100"/>
          <a:sy n="59" d="100"/>
        </p:scale>
        <p:origin x="10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C9A218-FD5C-4F77-ABCE-6C484285E8B1}" type="doc">
      <dgm:prSet loTypeId="urn:microsoft.com/office/officeart/2005/8/layout/process2" loCatId="process" qsTypeId="urn:microsoft.com/office/officeart/2005/8/quickstyle/simple1" qsCatId="simple" csTypeId="urn:microsoft.com/office/officeart/2005/8/colors/accent1_2" csCatId="accent1" phldr="1"/>
      <dgm:spPr/>
    </dgm:pt>
    <dgm:pt modelId="{C564DBC9-08F9-49E8-99FA-F9911EDE402E}">
      <dgm:prSet phldrT="[Tekst]"/>
      <dgm:spPr/>
      <dgm:t>
        <a:bodyPr/>
        <a:lstStyle/>
        <a:p>
          <a:r>
            <a:rPr lang="pl-PL" dirty="0"/>
            <a:t>Łowiectwo i zbieractwo</a:t>
          </a:r>
        </a:p>
      </dgm:t>
    </dgm:pt>
    <dgm:pt modelId="{B47CD697-515B-4218-AE25-F623DD5E14E6}" type="parTrans" cxnId="{DC40E6E0-6BB9-4EC7-AD58-BEBF32164C39}">
      <dgm:prSet/>
      <dgm:spPr/>
      <dgm:t>
        <a:bodyPr/>
        <a:lstStyle/>
        <a:p>
          <a:endParaRPr lang="pl-PL"/>
        </a:p>
      </dgm:t>
    </dgm:pt>
    <dgm:pt modelId="{765376C2-B47B-4987-88BA-EC11B54C37AB}" type="sibTrans" cxnId="{DC40E6E0-6BB9-4EC7-AD58-BEBF32164C39}">
      <dgm:prSet/>
      <dgm:spPr/>
      <dgm:t>
        <a:bodyPr/>
        <a:lstStyle/>
        <a:p>
          <a:endParaRPr lang="pl-PL"/>
        </a:p>
      </dgm:t>
    </dgm:pt>
    <dgm:pt modelId="{6A9C9D9A-FF2F-4AE2-B8B9-5D93346889BA}">
      <dgm:prSet phldrT="[Tekst]"/>
      <dgm:spPr/>
      <dgm:t>
        <a:bodyPr/>
        <a:lstStyle/>
        <a:p>
          <a:r>
            <a:rPr lang="pl-PL" dirty="0"/>
            <a:t>Autarkia</a:t>
          </a:r>
        </a:p>
      </dgm:t>
    </dgm:pt>
    <dgm:pt modelId="{1FD6B799-95DB-438D-8BE1-4AA904ED9197}" type="parTrans" cxnId="{6F387C0E-913C-4A59-BE6C-414C062553D5}">
      <dgm:prSet/>
      <dgm:spPr/>
      <dgm:t>
        <a:bodyPr/>
        <a:lstStyle/>
        <a:p>
          <a:endParaRPr lang="pl-PL"/>
        </a:p>
      </dgm:t>
    </dgm:pt>
    <dgm:pt modelId="{1DE9E263-8781-4956-B11C-AA467F9861A4}" type="sibTrans" cxnId="{6F387C0E-913C-4A59-BE6C-414C062553D5}">
      <dgm:prSet/>
      <dgm:spPr/>
      <dgm:t>
        <a:bodyPr/>
        <a:lstStyle/>
        <a:p>
          <a:endParaRPr lang="pl-PL"/>
        </a:p>
      </dgm:t>
    </dgm:pt>
    <dgm:pt modelId="{97DF15CE-6B9A-4770-8226-01FC3BAA2777}">
      <dgm:prSet phldrT="[Tekst]"/>
      <dgm:spPr/>
      <dgm:t>
        <a:bodyPr/>
        <a:lstStyle/>
        <a:p>
          <a:r>
            <a:rPr lang="pl-PL" dirty="0"/>
            <a:t>Barter</a:t>
          </a:r>
        </a:p>
      </dgm:t>
    </dgm:pt>
    <dgm:pt modelId="{4CC54077-1220-4D6F-8365-781F21D82559}" type="parTrans" cxnId="{03DEDE74-9943-4D7D-AA0E-C54E5B4D986B}">
      <dgm:prSet/>
      <dgm:spPr/>
      <dgm:t>
        <a:bodyPr/>
        <a:lstStyle/>
        <a:p>
          <a:endParaRPr lang="pl-PL"/>
        </a:p>
      </dgm:t>
    </dgm:pt>
    <dgm:pt modelId="{674FC68D-ADA6-4501-B968-32DC46F5E259}" type="sibTrans" cxnId="{03DEDE74-9943-4D7D-AA0E-C54E5B4D986B}">
      <dgm:prSet/>
      <dgm:spPr/>
      <dgm:t>
        <a:bodyPr/>
        <a:lstStyle/>
        <a:p>
          <a:endParaRPr lang="pl-PL"/>
        </a:p>
      </dgm:t>
    </dgm:pt>
    <dgm:pt modelId="{F9E09946-98DE-4CFB-BFAC-689A184A77D0}">
      <dgm:prSet phldrT="[Tekst]"/>
      <dgm:spPr/>
      <dgm:t>
        <a:bodyPr/>
        <a:lstStyle/>
        <a:p>
          <a:r>
            <a:rPr lang="pl-PL" dirty="0"/>
            <a:t>Bimetalizm</a:t>
          </a:r>
        </a:p>
      </dgm:t>
    </dgm:pt>
    <dgm:pt modelId="{49621755-0A1D-4407-B055-8F303D7A5901}" type="parTrans" cxnId="{5AB1EAC6-4C8C-4BB1-B8C3-BDEE107B1D6A}">
      <dgm:prSet/>
      <dgm:spPr/>
      <dgm:t>
        <a:bodyPr/>
        <a:lstStyle/>
        <a:p>
          <a:endParaRPr lang="pl-PL"/>
        </a:p>
      </dgm:t>
    </dgm:pt>
    <dgm:pt modelId="{DFE0E020-FE60-4F09-A1B7-1BA0EA0C4E60}" type="sibTrans" cxnId="{5AB1EAC6-4C8C-4BB1-B8C3-BDEE107B1D6A}">
      <dgm:prSet/>
      <dgm:spPr/>
      <dgm:t>
        <a:bodyPr/>
        <a:lstStyle/>
        <a:p>
          <a:endParaRPr lang="pl-PL"/>
        </a:p>
      </dgm:t>
    </dgm:pt>
    <dgm:pt modelId="{8181D954-FAEF-44B3-86E4-D2FEFB9B42F7}">
      <dgm:prSet phldrT="[Tekst]"/>
      <dgm:spPr/>
      <dgm:t>
        <a:bodyPr/>
        <a:lstStyle/>
        <a:p>
          <a:r>
            <a:rPr lang="pl-PL" dirty="0"/>
            <a:t>System </a:t>
          </a:r>
          <a:r>
            <a:rPr lang="pl-PL" dirty="0" err="1"/>
            <a:t>fiducjarny</a:t>
          </a:r>
          <a:endParaRPr lang="pl-PL" dirty="0"/>
        </a:p>
      </dgm:t>
    </dgm:pt>
    <dgm:pt modelId="{86FD32BF-47FA-4220-9652-C928A3BB9E23}" type="parTrans" cxnId="{58E931A9-C15E-4236-BBEB-EC21C475CBA1}">
      <dgm:prSet/>
      <dgm:spPr/>
      <dgm:t>
        <a:bodyPr/>
        <a:lstStyle/>
        <a:p>
          <a:endParaRPr lang="pl-PL"/>
        </a:p>
      </dgm:t>
    </dgm:pt>
    <dgm:pt modelId="{B72EC5F3-207F-4380-979A-6E2C6119760E}" type="sibTrans" cxnId="{58E931A9-C15E-4236-BBEB-EC21C475CBA1}">
      <dgm:prSet/>
      <dgm:spPr/>
      <dgm:t>
        <a:bodyPr/>
        <a:lstStyle/>
        <a:p>
          <a:endParaRPr lang="pl-PL"/>
        </a:p>
      </dgm:t>
    </dgm:pt>
    <dgm:pt modelId="{FB3CB31F-DE54-4DBD-A234-444E45446C2B}" type="pres">
      <dgm:prSet presAssocID="{FDC9A218-FD5C-4F77-ABCE-6C484285E8B1}" presName="linearFlow" presStyleCnt="0">
        <dgm:presLayoutVars>
          <dgm:resizeHandles val="exact"/>
        </dgm:presLayoutVars>
      </dgm:prSet>
      <dgm:spPr/>
    </dgm:pt>
    <dgm:pt modelId="{AD6696BD-FA00-4C44-A277-D7F76181B84B}" type="pres">
      <dgm:prSet presAssocID="{C564DBC9-08F9-49E8-99FA-F9911EDE402E}" presName="node" presStyleLbl="node1" presStyleIdx="0" presStyleCnt="5">
        <dgm:presLayoutVars>
          <dgm:bulletEnabled val="1"/>
        </dgm:presLayoutVars>
      </dgm:prSet>
      <dgm:spPr/>
    </dgm:pt>
    <dgm:pt modelId="{00529444-0476-4529-A62B-F83F2393CE94}" type="pres">
      <dgm:prSet presAssocID="{765376C2-B47B-4987-88BA-EC11B54C37AB}" presName="sibTrans" presStyleLbl="sibTrans2D1" presStyleIdx="0" presStyleCnt="4"/>
      <dgm:spPr/>
    </dgm:pt>
    <dgm:pt modelId="{F2D04F61-E344-44B4-AF94-EF43A265039A}" type="pres">
      <dgm:prSet presAssocID="{765376C2-B47B-4987-88BA-EC11B54C37AB}" presName="connectorText" presStyleLbl="sibTrans2D1" presStyleIdx="0" presStyleCnt="4"/>
      <dgm:spPr/>
    </dgm:pt>
    <dgm:pt modelId="{CD8373DE-4FD0-4694-A524-B6DB3032B80F}" type="pres">
      <dgm:prSet presAssocID="{6A9C9D9A-FF2F-4AE2-B8B9-5D93346889BA}" presName="node" presStyleLbl="node1" presStyleIdx="1" presStyleCnt="5">
        <dgm:presLayoutVars>
          <dgm:bulletEnabled val="1"/>
        </dgm:presLayoutVars>
      </dgm:prSet>
      <dgm:spPr/>
    </dgm:pt>
    <dgm:pt modelId="{175FC1CE-6199-42E9-A676-D46F6121777E}" type="pres">
      <dgm:prSet presAssocID="{1DE9E263-8781-4956-B11C-AA467F9861A4}" presName="sibTrans" presStyleLbl="sibTrans2D1" presStyleIdx="1" presStyleCnt="4"/>
      <dgm:spPr/>
    </dgm:pt>
    <dgm:pt modelId="{2D42BD06-C10F-407C-8329-9CD79B3E20AE}" type="pres">
      <dgm:prSet presAssocID="{1DE9E263-8781-4956-B11C-AA467F9861A4}" presName="connectorText" presStyleLbl="sibTrans2D1" presStyleIdx="1" presStyleCnt="4"/>
      <dgm:spPr/>
    </dgm:pt>
    <dgm:pt modelId="{51388F94-2D88-4B96-B865-F51DC90221F0}" type="pres">
      <dgm:prSet presAssocID="{97DF15CE-6B9A-4770-8226-01FC3BAA2777}" presName="node" presStyleLbl="node1" presStyleIdx="2" presStyleCnt="5">
        <dgm:presLayoutVars>
          <dgm:bulletEnabled val="1"/>
        </dgm:presLayoutVars>
      </dgm:prSet>
      <dgm:spPr/>
    </dgm:pt>
    <dgm:pt modelId="{5A5D9F42-4EB8-4B18-9665-552F588B3785}" type="pres">
      <dgm:prSet presAssocID="{674FC68D-ADA6-4501-B968-32DC46F5E259}" presName="sibTrans" presStyleLbl="sibTrans2D1" presStyleIdx="2" presStyleCnt="4"/>
      <dgm:spPr/>
    </dgm:pt>
    <dgm:pt modelId="{29B84A6C-2025-4FA3-81E6-9D0770CADB00}" type="pres">
      <dgm:prSet presAssocID="{674FC68D-ADA6-4501-B968-32DC46F5E259}" presName="connectorText" presStyleLbl="sibTrans2D1" presStyleIdx="2" presStyleCnt="4"/>
      <dgm:spPr/>
    </dgm:pt>
    <dgm:pt modelId="{0DD32EF6-4AB9-4B84-9EDE-E0FA5E9D61B8}" type="pres">
      <dgm:prSet presAssocID="{F9E09946-98DE-4CFB-BFAC-689A184A77D0}" presName="node" presStyleLbl="node1" presStyleIdx="3" presStyleCnt="5">
        <dgm:presLayoutVars>
          <dgm:bulletEnabled val="1"/>
        </dgm:presLayoutVars>
      </dgm:prSet>
      <dgm:spPr/>
    </dgm:pt>
    <dgm:pt modelId="{3B14A51B-C97A-455D-91AB-B07EC0EF8A34}" type="pres">
      <dgm:prSet presAssocID="{DFE0E020-FE60-4F09-A1B7-1BA0EA0C4E60}" presName="sibTrans" presStyleLbl="sibTrans2D1" presStyleIdx="3" presStyleCnt="4"/>
      <dgm:spPr/>
    </dgm:pt>
    <dgm:pt modelId="{EF5FE7CE-2ABB-4783-804F-E9B486D63949}" type="pres">
      <dgm:prSet presAssocID="{DFE0E020-FE60-4F09-A1B7-1BA0EA0C4E60}" presName="connectorText" presStyleLbl="sibTrans2D1" presStyleIdx="3" presStyleCnt="4"/>
      <dgm:spPr/>
    </dgm:pt>
    <dgm:pt modelId="{714329A2-0F8D-4497-BDEA-FC4BAB114056}" type="pres">
      <dgm:prSet presAssocID="{8181D954-FAEF-44B3-86E4-D2FEFB9B42F7}" presName="node" presStyleLbl="node1" presStyleIdx="4" presStyleCnt="5">
        <dgm:presLayoutVars>
          <dgm:bulletEnabled val="1"/>
        </dgm:presLayoutVars>
      </dgm:prSet>
      <dgm:spPr/>
    </dgm:pt>
  </dgm:ptLst>
  <dgm:cxnLst>
    <dgm:cxn modelId="{0E68D8AB-6A18-4A5B-BF0F-602D97FE3FAB}" type="presOf" srcId="{765376C2-B47B-4987-88BA-EC11B54C37AB}" destId="{F2D04F61-E344-44B4-AF94-EF43A265039A}" srcOrd="1" destOrd="0" presId="urn:microsoft.com/office/officeart/2005/8/layout/process2"/>
    <dgm:cxn modelId="{1CEC2CE6-C933-4085-85BF-922018D0F7C1}" type="presOf" srcId="{1DE9E263-8781-4956-B11C-AA467F9861A4}" destId="{2D42BD06-C10F-407C-8329-9CD79B3E20AE}" srcOrd="1" destOrd="0" presId="urn:microsoft.com/office/officeart/2005/8/layout/process2"/>
    <dgm:cxn modelId="{6F387C0E-913C-4A59-BE6C-414C062553D5}" srcId="{FDC9A218-FD5C-4F77-ABCE-6C484285E8B1}" destId="{6A9C9D9A-FF2F-4AE2-B8B9-5D93346889BA}" srcOrd="1" destOrd="0" parTransId="{1FD6B799-95DB-438D-8BE1-4AA904ED9197}" sibTransId="{1DE9E263-8781-4956-B11C-AA467F9861A4}"/>
    <dgm:cxn modelId="{FC05A895-2F5B-4DD9-9F34-02ED3ADE0B63}" type="presOf" srcId="{DFE0E020-FE60-4F09-A1B7-1BA0EA0C4E60}" destId="{EF5FE7CE-2ABB-4783-804F-E9B486D63949}" srcOrd="1" destOrd="0" presId="urn:microsoft.com/office/officeart/2005/8/layout/process2"/>
    <dgm:cxn modelId="{128E81C1-5548-4581-9403-02E270307625}" type="presOf" srcId="{FDC9A218-FD5C-4F77-ABCE-6C484285E8B1}" destId="{FB3CB31F-DE54-4DBD-A234-444E45446C2B}" srcOrd="0" destOrd="0" presId="urn:microsoft.com/office/officeart/2005/8/layout/process2"/>
    <dgm:cxn modelId="{42C08B61-4616-43DC-85EB-471A916BF342}" type="presOf" srcId="{97DF15CE-6B9A-4770-8226-01FC3BAA2777}" destId="{51388F94-2D88-4B96-B865-F51DC90221F0}" srcOrd="0" destOrd="0" presId="urn:microsoft.com/office/officeart/2005/8/layout/process2"/>
    <dgm:cxn modelId="{53DEA479-4951-42C5-B5D8-B2A0AE125C11}" type="presOf" srcId="{765376C2-B47B-4987-88BA-EC11B54C37AB}" destId="{00529444-0476-4529-A62B-F83F2393CE94}" srcOrd="0" destOrd="0" presId="urn:microsoft.com/office/officeart/2005/8/layout/process2"/>
    <dgm:cxn modelId="{5AB1EAC6-4C8C-4BB1-B8C3-BDEE107B1D6A}" srcId="{FDC9A218-FD5C-4F77-ABCE-6C484285E8B1}" destId="{F9E09946-98DE-4CFB-BFAC-689A184A77D0}" srcOrd="3" destOrd="0" parTransId="{49621755-0A1D-4407-B055-8F303D7A5901}" sibTransId="{DFE0E020-FE60-4F09-A1B7-1BA0EA0C4E60}"/>
    <dgm:cxn modelId="{03DEDE74-9943-4D7D-AA0E-C54E5B4D986B}" srcId="{FDC9A218-FD5C-4F77-ABCE-6C484285E8B1}" destId="{97DF15CE-6B9A-4770-8226-01FC3BAA2777}" srcOrd="2" destOrd="0" parTransId="{4CC54077-1220-4D6F-8365-781F21D82559}" sibTransId="{674FC68D-ADA6-4501-B968-32DC46F5E259}"/>
    <dgm:cxn modelId="{DC40E6E0-6BB9-4EC7-AD58-BEBF32164C39}" srcId="{FDC9A218-FD5C-4F77-ABCE-6C484285E8B1}" destId="{C564DBC9-08F9-49E8-99FA-F9911EDE402E}" srcOrd="0" destOrd="0" parTransId="{B47CD697-515B-4218-AE25-F623DD5E14E6}" sibTransId="{765376C2-B47B-4987-88BA-EC11B54C37AB}"/>
    <dgm:cxn modelId="{712B3BBA-5D70-4056-AECF-18E044AC10F1}" type="presOf" srcId="{DFE0E020-FE60-4F09-A1B7-1BA0EA0C4E60}" destId="{3B14A51B-C97A-455D-91AB-B07EC0EF8A34}" srcOrd="0" destOrd="0" presId="urn:microsoft.com/office/officeart/2005/8/layout/process2"/>
    <dgm:cxn modelId="{BCAE51DC-D6FF-4DAB-9B40-8E4558860082}" type="presOf" srcId="{674FC68D-ADA6-4501-B968-32DC46F5E259}" destId="{5A5D9F42-4EB8-4B18-9665-552F588B3785}" srcOrd="0" destOrd="0" presId="urn:microsoft.com/office/officeart/2005/8/layout/process2"/>
    <dgm:cxn modelId="{1C58B2DA-744B-42EF-BF14-7A4C20545785}" type="presOf" srcId="{F9E09946-98DE-4CFB-BFAC-689A184A77D0}" destId="{0DD32EF6-4AB9-4B84-9EDE-E0FA5E9D61B8}" srcOrd="0" destOrd="0" presId="urn:microsoft.com/office/officeart/2005/8/layout/process2"/>
    <dgm:cxn modelId="{F2AB5ADB-32C9-4615-AB75-F37D2A5877F3}" type="presOf" srcId="{674FC68D-ADA6-4501-B968-32DC46F5E259}" destId="{29B84A6C-2025-4FA3-81E6-9D0770CADB00}" srcOrd="1" destOrd="0" presId="urn:microsoft.com/office/officeart/2005/8/layout/process2"/>
    <dgm:cxn modelId="{E7F44AC2-4D03-44C7-AE13-98932DFB58B9}" type="presOf" srcId="{1DE9E263-8781-4956-B11C-AA467F9861A4}" destId="{175FC1CE-6199-42E9-A676-D46F6121777E}" srcOrd="0" destOrd="0" presId="urn:microsoft.com/office/officeart/2005/8/layout/process2"/>
    <dgm:cxn modelId="{F5056012-824C-4292-B7B8-71CE84636C57}" type="presOf" srcId="{6A9C9D9A-FF2F-4AE2-B8B9-5D93346889BA}" destId="{CD8373DE-4FD0-4694-A524-B6DB3032B80F}" srcOrd="0" destOrd="0" presId="urn:microsoft.com/office/officeart/2005/8/layout/process2"/>
    <dgm:cxn modelId="{668CEE7C-C5AD-466A-82C4-28F1D470DCD8}" type="presOf" srcId="{C564DBC9-08F9-49E8-99FA-F9911EDE402E}" destId="{AD6696BD-FA00-4C44-A277-D7F76181B84B}" srcOrd="0" destOrd="0" presId="urn:microsoft.com/office/officeart/2005/8/layout/process2"/>
    <dgm:cxn modelId="{D4A06B96-0AB2-4B93-8921-79040187C9FF}" type="presOf" srcId="{8181D954-FAEF-44B3-86E4-D2FEFB9B42F7}" destId="{714329A2-0F8D-4497-BDEA-FC4BAB114056}" srcOrd="0" destOrd="0" presId="urn:microsoft.com/office/officeart/2005/8/layout/process2"/>
    <dgm:cxn modelId="{58E931A9-C15E-4236-BBEB-EC21C475CBA1}" srcId="{FDC9A218-FD5C-4F77-ABCE-6C484285E8B1}" destId="{8181D954-FAEF-44B3-86E4-D2FEFB9B42F7}" srcOrd="4" destOrd="0" parTransId="{86FD32BF-47FA-4220-9652-C928A3BB9E23}" sibTransId="{B72EC5F3-207F-4380-979A-6E2C6119760E}"/>
    <dgm:cxn modelId="{78E7C6BF-6124-476A-89DC-005B26EB9CBE}" type="presParOf" srcId="{FB3CB31F-DE54-4DBD-A234-444E45446C2B}" destId="{AD6696BD-FA00-4C44-A277-D7F76181B84B}" srcOrd="0" destOrd="0" presId="urn:microsoft.com/office/officeart/2005/8/layout/process2"/>
    <dgm:cxn modelId="{2A081616-3114-461B-94FE-72D5D65357F8}" type="presParOf" srcId="{FB3CB31F-DE54-4DBD-A234-444E45446C2B}" destId="{00529444-0476-4529-A62B-F83F2393CE94}" srcOrd="1" destOrd="0" presId="urn:microsoft.com/office/officeart/2005/8/layout/process2"/>
    <dgm:cxn modelId="{C8F5595A-1594-4200-8BB8-DF984A098DC4}" type="presParOf" srcId="{00529444-0476-4529-A62B-F83F2393CE94}" destId="{F2D04F61-E344-44B4-AF94-EF43A265039A}" srcOrd="0" destOrd="0" presId="urn:microsoft.com/office/officeart/2005/8/layout/process2"/>
    <dgm:cxn modelId="{5C85FACD-7599-4C5E-9482-27C75A2B11CE}" type="presParOf" srcId="{FB3CB31F-DE54-4DBD-A234-444E45446C2B}" destId="{CD8373DE-4FD0-4694-A524-B6DB3032B80F}" srcOrd="2" destOrd="0" presId="urn:microsoft.com/office/officeart/2005/8/layout/process2"/>
    <dgm:cxn modelId="{5D6677E8-9ADF-406D-A558-F06A8F243683}" type="presParOf" srcId="{FB3CB31F-DE54-4DBD-A234-444E45446C2B}" destId="{175FC1CE-6199-42E9-A676-D46F6121777E}" srcOrd="3" destOrd="0" presId="urn:microsoft.com/office/officeart/2005/8/layout/process2"/>
    <dgm:cxn modelId="{E52D1438-7183-4ED3-9615-71D82D947788}" type="presParOf" srcId="{175FC1CE-6199-42E9-A676-D46F6121777E}" destId="{2D42BD06-C10F-407C-8329-9CD79B3E20AE}" srcOrd="0" destOrd="0" presId="urn:microsoft.com/office/officeart/2005/8/layout/process2"/>
    <dgm:cxn modelId="{F0343780-0569-4CC5-98EE-EA094A5B0F6F}" type="presParOf" srcId="{FB3CB31F-DE54-4DBD-A234-444E45446C2B}" destId="{51388F94-2D88-4B96-B865-F51DC90221F0}" srcOrd="4" destOrd="0" presId="urn:microsoft.com/office/officeart/2005/8/layout/process2"/>
    <dgm:cxn modelId="{0BBC167A-B6B3-49F1-96FA-1DF5C16E9F86}" type="presParOf" srcId="{FB3CB31F-DE54-4DBD-A234-444E45446C2B}" destId="{5A5D9F42-4EB8-4B18-9665-552F588B3785}" srcOrd="5" destOrd="0" presId="urn:microsoft.com/office/officeart/2005/8/layout/process2"/>
    <dgm:cxn modelId="{0A108FCE-1CDB-4EEE-A206-7107FBCD79A3}" type="presParOf" srcId="{5A5D9F42-4EB8-4B18-9665-552F588B3785}" destId="{29B84A6C-2025-4FA3-81E6-9D0770CADB00}" srcOrd="0" destOrd="0" presId="urn:microsoft.com/office/officeart/2005/8/layout/process2"/>
    <dgm:cxn modelId="{AD0050D5-261F-402F-8407-7B6B4AC6AF93}" type="presParOf" srcId="{FB3CB31F-DE54-4DBD-A234-444E45446C2B}" destId="{0DD32EF6-4AB9-4B84-9EDE-E0FA5E9D61B8}" srcOrd="6" destOrd="0" presId="urn:microsoft.com/office/officeart/2005/8/layout/process2"/>
    <dgm:cxn modelId="{E7F02923-113A-46CF-8D80-AFD82BAEF0B1}" type="presParOf" srcId="{FB3CB31F-DE54-4DBD-A234-444E45446C2B}" destId="{3B14A51B-C97A-455D-91AB-B07EC0EF8A34}" srcOrd="7" destOrd="0" presId="urn:microsoft.com/office/officeart/2005/8/layout/process2"/>
    <dgm:cxn modelId="{3990B87F-26E0-44D8-92AE-0E5A00C8D8C8}" type="presParOf" srcId="{3B14A51B-C97A-455D-91AB-B07EC0EF8A34}" destId="{EF5FE7CE-2ABB-4783-804F-E9B486D63949}" srcOrd="0" destOrd="0" presId="urn:microsoft.com/office/officeart/2005/8/layout/process2"/>
    <dgm:cxn modelId="{81E336A7-5AF3-4D69-B38F-E5DBD2BC8486}" type="presParOf" srcId="{FB3CB31F-DE54-4DBD-A234-444E45446C2B}" destId="{714329A2-0F8D-4497-BDEA-FC4BAB114056}"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696BD-FA00-4C44-A277-D7F76181B84B}">
      <dsp:nvSpPr>
        <dsp:cNvPr id="0" name=""/>
        <dsp:cNvSpPr/>
      </dsp:nvSpPr>
      <dsp:spPr>
        <a:xfrm>
          <a:off x="3076553" y="709"/>
          <a:ext cx="1494107" cy="8300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Łowiectwo i zbieractwo</a:t>
          </a:r>
        </a:p>
      </dsp:txBody>
      <dsp:txXfrm>
        <a:off x="3100865" y="25021"/>
        <a:ext cx="1445483" cy="781435"/>
      </dsp:txXfrm>
    </dsp:sp>
    <dsp:sp modelId="{00529444-0476-4529-A62B-F83F2393CE94}">
      <dsp:nvSpPr>
        <dsp:cNvPr id="0" name=""/>
        <dsp:cNvSpPr/>
      </dsp:nvSpPr>
      <dsp:spPr>
        <a:xfrm rot="5400000">
          <a:off x="3667970" y="851520"/>
          <a:ext cx="311272" cy="373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rot="-5400000">
        <a:off x="3711548" y="882647"/>
        <a:ext cx="224116" cy="217890"/>
      </dsp:txXfrm>
    </dsp:sp>
    <dsp:sp modelId="{CD8373DE-4FD0-4694-A524-B6DB3032B80F}">
      <dsp:nvSpPr>
        <dsp:cNvPr id="0" name=""/>
        <dsp:cNvSpPr/>
      </dsp:nvSpPr>
      <dsp:spPr>
        <a:xfrm>
          <a:off x="3076553" y="1245799"/>
          <a:ext cx="1494107" cy="8300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Autarkia</a:t>
          </a:r>
        </a:p>
      </dsp:txBody>
      <dsp:txXfrm>
        <a:off x="3100865" y="1270111"/>
        <a:ext cx="1445483" cy="781435"/>
      </dsp:txXfrm>
    </dsp:sp>
    <dsp:sp modelId="{175FC1CE-6199-42E9-A676-D46F6121777E}">
      <dsp:nvSpPr>
        <dsp:cNvPr id="0" name=""/>
        <dsp:cNvSpPr/>
      </dsp:nvSpPr>
      <dsp:spPr>
        <a:xfrm rot="5400000">
          <a:off x="3667970" y="2096610"/>
          <a:ext cx="311272" cy="373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rot="-5400000">
        <a:off x="3711548" y="2127737"/>
        <a:ext cx="224116" cy="217890"/>
      </dsp:txXfrm>
    </dsp:sp>
    <dsp:sp modelId="{51388F94-2D88-4B96-B865-F51DC90221F0}">
      <dsp:nvSpPr>
        <dsp:cNvPr id="0" name=""/>
        <dsp:cNvSpPr/>
      </dsp:nvSpPr>
      <dsp:spPr>
        <a:xfrm>
          <a:off x="3076553" y="2490889"/>
          <a:ext cx="1494107" cy="8300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Barter</a:t>
          </a:r>
        </a:p>
      </dsp:txBody>
      <dsp:txXfrm>
        <a:off x="3100865" y="2515201"/>
        <a:ext cx="1445483" cy="781435"/>
      </dsp:txXfrm>
    </dsp:sp>
    <dsp:sp modelId="{5A5D9F42-4EB8-4B18-9665-552F588B3785}">
      <dsp:nvSpPr>
        <dsp:cNvPr id="0" name=""/>
        <dsp:cNvSpPr/>
      </dsp:nvSpPr>
      <dsp:spPr>
        <a:xfrm rot="5400000">
          <a:off x="3667970" y="3341700"/>
          <a:ext cx="311272" cy="373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rot="-5400000">
        <a:off x="3711548" y="3372827"/>
        <a:ext cx="224116" cy="217890"/>
      </dsp:txXfrm>
    </dsp:sp>
    <dsp:sp modelId="{0DD32EF6-4AB9-4B84-9EDE-E0FA5E9D61B8}">
      <dsp:nvSpPr>
        <dsp:cNvPr id="0" name=""/>
        <dsp:cNvSpPr/>
      </dsp:nvSpPr>
      <dsp:spPr>
        <a:xfrm>
          <a:off x="3076553" y="3735978"/>
          <a:ext cx="1494107" cy="8300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Bimetalizm</a:t>
          </a:r>
        </a:p>
      </dsp:txBody>
      <dsp:txXfrm>
        <a:off x="3100865" y="3760290"/>
        <a:ext cx="1445483" cy="781435"/>
      </dsp:txXfrm>
    </dsp:sp>
    <dsp:sp modelId="{3B14A51B-C97A-455D-91AB-B07EC0EF8A34}">
      <dsp:nvSpPr>
        <dsp:cNvPr id="0" name=""/>
        <dsp:cNvSpPr/>
      </dsp:nvSpPr>
      <dsp:spPr>
        <a:xfrm rot="5400000">
          <a:off x="3667970" y="4586790"/>
          <a:ext cx="311272" cy="373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rot="-5400000">
        <a:off x="3711548" y="4617917"/>
        <a:ext cx="224116" cy="217890"/>
      </dsp:txXfrm>
    </dsp:sp>
    <dsp:sp modelId="{714329A2-0F8D-4497-BDEA-FC4BAB114056}">
      <dsp:nvSpPr>
        <dsp:cNvPr id="0" name=""/>
        <dsp:cNvSpPr/>
      </dsp:nvSpPr>
      <dsp:spPr>
        <a:xfrm>
          <a:off x="3076553" y="4981068"/>
          <a:ext cx="1494107" cy="8300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System </a:t>
          </a:r>
          <a:r>
            <a:rPr lang="pl-PL" sz="2000" kern="1200" dirty="0" err="1"/>
            <a:t>fiducjarny</a:t>
          </a:r>
          <a:endParaRPr lang="pl-PL" sz="2000" kern="1200" dirty="0"/>
        </a:p>
      </dsp:txBody>
      <dsp:txXfrm>
        <a:off x="3100865" y="5005380"/>
        <a:ext cx="1445483" cy="78143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a:p>
        </p:txBody>
      </p:sp>
      <p:sp>
        <p:nvSpPr>
          <p:cNvPr id="4" name="Symbol zastępczy daty 3"/>
          <p:cNvSpPr>
            <a:spLocks noGrp="1"/>
          </p:cNvSpPr>
          <p:nvPr>
            <p:ph type="dt" sz="half" idx="10"/>
          </p:nvPr>
        </p:nvSpPr>
        <p:spPr/>
        <p:txBody>
          <a:bodyPr/>
          <a:lstStyle/>
          <a:p>
            <a:fld id="{F98CF7F2-76F4-4EF8-BEF3-451DAC4FD59D}" type="datetimeFigureOut">
              <a:rPr lang="en-US" smtClean="0"/>
              <a:t>12/8/2016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4273397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F98CF7F2-76F4-4EF8-BEF3-451DAC4FD59D}" type="datetimeFigureOut">
              <a:rPr lang="en-US" smtClean="0"/>
              <a:t>12/8/2016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102987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endParaRPr lang="en-US"/>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F98CF7F2-76F4-4EF8-BEF3-451DAC4FD59D}" type="datetimeFigureOut">
              <a:rPr lang="en-US" smtClean="0"/>
              <a:t>12/8/2016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35454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F98CF7F2-76F4-4EF8-BEF3-451DAC4FD59D}" type="datetimeFigureOut">
              <a:rPr lang="en-US" smtClean="0"/>
              <a:t>12/8/2016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40949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F98CF7F2-76F4-4EF8-BEF3-451DAC4FD59D}" type="datetimeFigureOut">
              <a:rPr lang="en-US" smtClean="0"/>
              <a:t>12/8/2016</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131670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p:cNvSpPr>
            <a:spLocks noGrp="1"/>
          </p:cNvSpPr>
          <p:nvPr>
            <p:ph type="dt" sz="half" idx="10"/>
          </p:nvPr>
        </p:nvSpPr>
        <p:spPr/>
        <p:txBody>
          <a:bodyPr/>
          <a:lstStyle/>
          <a:p>
            <a:fld id="{F98CF7F2-76F4-4EF8-BEF3-451DAC4FD59D}" type="datetimeFigureOut">
              <a:rPr lang="en-US" smtClean="0"/>
              <a:t>12/8/2016</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78372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endParaRPr lang="en-US"/>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p:cNvSpPr>
            <a:spLocks noGrp="1"/>
          </p:cNvSpPr>
          <p:nvPr>
            <p:ph type="dt" sz="half" idx="10"/>
          </p:nvPr>
        </p:nvSpPr>
        <p:spPr/>
        <p:txBody>
          <a:bodyPr/>
          <a:lstStyle/>
          <a:p>
            <a:fld id="{F98CF7F2-76F4-4EF8-BEF3-451DAC4FD59D}" type="datetimeFigureOut">
              <a:rPr lang="en-US" smtClean="0"/>
              <a:t>12/8/2016</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763611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daty 2"/>
          <p:cNvSpPr>
            <a:spLocks noGrp="1"/>
          </p:cNvSpPr>
          <p:nvPr>
            <p:ph type="dt" sz="half" idx="10"/>
          </p:nvPr>
        </p:nvSpPr>
        <p:spPr/>
        <p:txBody>
          <a:bodyPr/>
          <a:lstStyle/>
          <a:p>
            <a:fld id="{F98CF7F2-76F4-4EF8-BEF3-451DAC4FD59D}" type="datetimeFigureOut">
              <a:rPr lang="en-US" smtClean="0"/>
              <a:t>12/8/2016</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310569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CF7F2-76F4-4EF8-BEF3-451DAC4FD59D}" type="datetimeFigureOut">
              <a:rPr lang="en-US" smtClean="0"/>
              <a:t>12/8/2016</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1637604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F98CF7F2-76F4-4EF8-BEF3-451DAC4FD59D}" type="datetimeFigureOut">
              <a:rPr lang="en-US" smtClean="0"/>
              <a:t>12/8/2016</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47926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F98CF7F2-76F4-4EF8-BEF3-451DAC4FD59D}" type="datetimeFigureOut">
              <a:rPr lang="en-US" smtClean="0"/>
              <a:t>12/8/2016</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3A54B3D-34D7-4013-BC27-DFB4737E5D69}" type="slidenum">
              <a:rPr lang="en-US" smtClean="0"/>
              <a:t>‹#›</a:t>
            </a:fld>
            <a:endParaRPr lang="en-US"/>
          </a:p>
        </p:txBody>
      </p:sp>
    </p:spTree>
    <p:extLst>
      <p:ext uri="{BB962C8B-B14F-4D97-AF65-F5344CB8AC3E}">
        <p14:creationId xmlns:p14="http://schemas.microsoft.com/office/powerpoint/2010/main" val="2097898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CF7F2-76F4-4EF8-BEF3-451DAC4FD59D}" type="datetimeFigureOut">
              <a:rPr lang="en-US" smtClean="0"/>
              <a:t>12/8/2016</a:t>
            </a:fld>
            <a:endParaRPr lang="en-US"/>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54B3D-34D7-4013-BC27-DFB4737E5D69}" type="slidenum">
              <a:rPr lang="en-US" smtClean="0"/>
              <a:t>‹#›</a:t>
            </a:fld>
            <a:endParaRPr lang="en-US"/>
          </a:p>
        </p:txBody>
      </p:sp>
    </p:spTree>
    <p:extLst>
      <p:ext uri="{BB962C8B-B14F-4D97-AF65-F5344CB8AC3E}">
        <p14:creationId xmlns:p14="http://schemas.microsoft.com/office/powerpoint/2010/main" val="1421785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Polityka pieniężna</a:t>
            </a:r>
            <a:endParaRPr lang="en-US" dirty="0"/>
          </a:p>
        </p:txBody>
      </p:sp>
      <p:sp>
        <p:nvSpPr>
          <p:cNvPr id="3" name="Podtytuł 2"/>
          <p:cNvSpPr>
            <a:spLocks noGrp="1"/>
          </p:cNvSpPr>
          <p:nvPr>
            <p:ph type="subTitle" idx="1"/>
          </p:nvPr>
        </p:nvSpPr>
        <p:spPr/>
        <p:txBody>
          <a:bodyPr/>
          <a:lstStyle/>
          <a:p>
            <a:r>
              <a:rPr lang="pl-PL" dirty="0"/>
              <a:t>mgr Małgorzata J. Januszewska</a:t>
            </a:r>
            <a:endParaRPr lang="en-US" dirty="0"/>
          </a:p>
        </p:txBody>
      </p:sp>
    </p:spTree>
    <p:extLst>
      <p:ext uri="{BB962C8B-B14F-4D97-AF65-F5344CB8AC3E}">
        <p14:creationId xmlns:p14="http://schemas.microsoft.com/office/powerpoint/2010/main" val="1222396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7" y="1150563"/>
            <a:ext cx="10515600" cy="1325563"/>
          </a:xfrm>
        </p:spPr>
        <p:txBody>
          <a:bodyPr/>
          <a:lstStyle/>
          <a:p>
            <a:r>
              <a:rPr lang="pl-PL" dirty="0"/>
              <a:t>Narzędzia polityki pieniężnej</a:t>
            </a:r>
            <a:endParaRPr lang="en-US" dirty="0"/>
          </a:p>
        </p:txBody>
      </p:sp>
      <p:sp>
        <p:nvSpPr>
          <p:cNvPr id="3" name="Symbol zastępczy zawartości 2"/>
          <p:cNvSpPr>
            <a:spLocks noGrp="1"/>
          </p:cNvSpPr>
          <p:nvPr>
            <p:ph idx="1"/>
          </p:nvPr>
        </p:nvSpPr>
        <p:spPr>
          <a:xfrm>
            <a:off x="1402977" y="2476126"/>
            <a:ext cx="10515600" cy="4351338"/>
          </a:xfrm>
        </p:spPr>
        <p:txBody>
          <a:bodyPr>
            <a:normAutofit/>
          </a:bodyPr>
          <a:lstStyle/>
          <a:p>
            <a:r>
              <a:rPr lang="pl-PL" dirty="0"/>
              <a:t>administracyjne (instrumenty sterowania bezpośredniego) - regulują w sposób bezpośredni ceny instrumentów finansowych, wielkość depozytów i udzielanych kredytów poprzez nakładanie ograniczeń na instytucje finansowe w postaci dyrektyw i zarządzeń. </a:t>
            </a:r>
          </a:p>
          <a:p>
            <a:r>
              <a:rPr lang="pl-PL" dirty="0"/>
              <a:t>rynkowe (instrumenty sterowania pośredniego) - wykorzystywane przez BC krajów rozwiniętych do kształtowania krótkoterminowej stopy procentowej rynku międzybankowego. Należą do nich: operacje otwartego rynku, operacje depozytowo-kredytowe, rezerwa obowiązkowa. </a:t>
            </a:r>
          </a:p>
        </p:txBody>
      </p:sp>
    </p:spTree>
    <p:extLst>
      <p:ext uri="{BB962C8B-B14F-4D97-AF65-F5344CB8AC3E}">
        <p14:creationId xmlns:p14="http://schemas.microsoft.com/office/powerpoint/2010/main" val="91339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81099"/>
            <a:ext cx="10515600" cy="1325563"/>
          </a:xfrm>
        </p:spPr>
        <p:txBody>
          <a:bodyPr/>
          <a:lstStyle/>
          <a:p>
            <a:r>
              <a:rPr lang="pl-PL" dirty="0"/>
              <a:t>Operacje otwartego rynku (OOR)</a:t>
            </a:r>
            <a:endParaRPr lang="en-US" dirty="0"/>
          </a:p>
        </p:txBody>
      </p:sp>
      <p:sp>
        <p:nvSpPr>
          <p:cNvPr id="3" name="Symbol zastępczy zawartości 2"/>
          <p:cNvSpPr>
            <a:spLocks noGrp="1"/>
          </p:cNvSpPr>
          <p:nvPr>
            <p:ph idx="1"/>
          </p:nvPr>
        </p:nvSpPr>
        <p:spPr>
          <a:xfrm>
            <a:off x="1402976" y="2506662"/>
            <a:ext cx="10515600" cy="4351338"/>
          </a:xfrm>
        </p:spPr>
        <p:txBody>
          <a:bodyPr/>
          <a:lstStyle/>
          <a:p>
            <a:r>
              <a:rPr lang="pl-PL" dirty="0"/>
              <a:t>zespół transakcji kupna i sprzedaży krótkoterminowych papierów wartościowych, odbywających się pomiędzy bankiem centralnym a bankami komercyjnymi. Zarówno transakcje kupna jak i sprzedaży są inicjowane przez bank centralny a przedmiotem tych operacji są głównie rządowe instrumenty dłużne</a:t>
            </a:r>
            <a:endParaRPr lang="en-US" dirty="0"/>
          </a:p>
        </p:txBody>
      </p:sp>
    </p:spTree>
    <p:extLst>
      <p:ext uri="{BB962C8B-B14F-4D97-AF65-F5344CB8AC3E}">
        <p14:creationId xmlns:p14="http://schemas.microsoft.com/office/powerpoint/2010/main" val="157552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9870" y="841374"/>
            <a:ext cx="10515600" cy="1325563"/>
          </a:xfrm>
        </p:spPr>
        <p:txBody>
          <a:bodyPr/>
          <a:lstStyle/>
          <a:p>
            <a:r>
              <a:rPr lang="pl-PL" dirty="0"/>
              <a:t>O</a:t>
            </a:r>
            <a:r>
              <a:rPr lang="pl-PL" dirty="0">
                <a:effectLst/>
              </a:rPr>
              <a:t>peracje depozytowo-kredytowe</a:t>
            </a:r>
            <a:endParaRPr lang="en-US" dirty="0"/>
          </a:p>
        </p:txBody>
      </p:sp>
      <p:sp>
        <p:nvSpPr>
          <p:cNvPr id="3" name="Symbol zastępczy zawartości 2"/>
          <p:cNvSpPr>
            <a:spLocks noGrp="1"/>
          </p:cNvSpPr>
          <p:nvPr>
            <p:ph idx="1"/>
          </p:nvPr>
        </p:nvSpPr>
        <p:spPr>
          <a:xfrm>
            <a:off x="1429870" y="2166937"/>
            <a:ext cx="10515600" cy="4691063"/>
          </a:xfrm>
        </p:spPr>
        <p:txBody>
          <a:bodyPr>
            <a:normAutofit lnSpcReduction="10000"/>
          </a:bodyPr>
          <a:lstStyle/>
          <a:p>
            <a:r>
              <a:rPr lang="pl-PL" dirty="0"/>
              <a:t>powstają na skutek połączenia kredytów refinansowych, które są udzielane bankom komercyjnym przez BC oraz depozytów przyjmowanych od banków komercyjnych przez BC.</a:t>
            </a:r>
          </a:p>
          <a:p>
            <a:r>
              <a:rPr lang="pl-PL" b="1" dirty="0"/>
              <a:t>Kredyt lombardowy:</a:t>
            </a:r>
            <a:r>
              <a:rPr lang="pl-PL" dirty="0"/>
              <a:t> forma refinansowania się banków komercyjnych w BC. To forma krótkookresowej pożyczki udzielanej bankom komercyjnym pod zastaw papierów wartościowych. Jest on oprocentowany według obowiązującej stopy lombardowej.</a:t>
            </a:r>
          </a:p>
          <a:p>
            <a:r>
              <a:rPr lang="pl-PL" b="1" dirty="0"/>
              <a:t>Operacje depozytowe:</a:t>
            </a:r>
            <a:r>
              <a:rPr lang="pl-PL" dirty="0"/>
              <a:t> NBP może otwierać rachunki lokat terminowych, zwanych depozytami na koniec dnia. Lokata terminowa w formie depozytu na koniec dnia umożliwia bankom zdeponowanie w BC krótkookresowych, jednodniowych depozytów. Oprocentowane wg stopy depozytowej.</a:t>
            </a:r>
            <a:endParaRPr lang="en-US" dirty="0"/>
          </a:p>
        </p:txBody>
      </p:sp>
    </p:spTree>
    <p:extLst>
      <p:ext uri="{BB962C8B-B14F-4D97-AF65-F5344CB8AC3E}">
        <p14:creationId xmlns:p14="http://schemas.microsoft.com/office/powerpoint/2010/main" val="102274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9188" y="1096775"/>
            <a:ext cx="10515600" cy="1325563"/>
          </a:xfrm>
        </p:spPr>
        <p:txBody>
          <a:bodyPr/>
          <a:lstStyle/>
          <a:p>
            <a:r>
              <a:rPr lang="pl-PL" dirty="0"/>
              <a:t>Stopa rezerwy obowiązkowej (SRO)</a:t>
            </a:r>
            <a:endParaRPr lang="en-US" dirty="0"/>
          </a:p>
        </p:txBody>
      </p:sp>
      <p:sp>
        <p:nvSpPr>
          <p:cNvPr id="3" name="Symbol zastępczy zawartości 2"/>
          <p:cNvSpPr>
            <a:spLocks noGrp="1"/>
          </p:cNvSpPr>
          <p:nvPr>
            <p:ph idx="1"/>
          </p:nvPr>
        </p:nvSpPr>
        <p:spPr>
          <a:xfrm>
            <a:off x="1349188" y="2422338"/>
            <a:ext cx="10515600" cy="4351338"/>
          </a:xfrm>
        </p:spPr>
        <p:txBody>
          <a:bodyPr>
            <a:normAutofit/>
          </a:bodyPr>
          <a:lstStyle/>
          <a:p>
            <a:r>
              <a:rPr lang="pl-PL" dirty="0"/>
              <a:t>minimalna wartość funduszy, jakie bank komercyjny zobowiązany jest utrzymać na rachunku bieżącym w BC, wyrażona w postaci procentu ogólnej sumy wkładów wniesionych w danym czasie przez klientów tego banku. Instrument ten kształtuje podaż pieniądza sektora bankowego oraz stabilizuje krótkoterminowe stopy procentowe rynku międzybankowego. Poprzez zmianę wymaganego poziomu rezerw obowiązkowych BC skłania banki komercyjne do zwiększenia lub zmniejszenia akcji kredytowej. Niewielka zmiana wskaźnika rezerw obowiązkowych prowadzi do relatywnie dużych zmian w podaży pieniądza, dlatego nie może być często stosowany. </a:t>
            </a:r>
            <a:endParaRPr lang="en-US" dirty="0"/>
          </a:p>
        </p:txBody>
      </p:sp>
    </p:spTree>
    <p:extLst>
      <p:ext uri="{BB962C8B-B14F-4D97-AF65-F5344CB8AC3E}">
        <p14:creationId xmlns:p14="http://schemas.microsoft.com/office/powerpoint/2010/main" val="272023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6082" y="1123669"/>
            <a:ext cx="10515600" cy="1325563"/>
          </a:xfrm>
        </p:spPr>
        <p:txBody>
          <a:bodyPr/>
          <a:lstStyle/>
          <a:p>
            <a:r>
              <a:rPr lang="pl-PL" dirty="0"/>
              <a:t>Podaż pieniądza</a:t>
            </a:r>
            <a:endParaRPr lang="en-US" dirty="0"/>
          </a:p>
        </p:txBody>
      </p:sp>
      <p:sp>
        <p:nvSpPr>
          <p:cNvPr id="3" name="Symbol zastępczy zawartości 2"/>
          <p:cNvSpPr>
            <a:spLocks noGrp="1"/>
          </p:cNvSpPr>
          <p:nvPr>
            <p:ph idx="1"/>
          </p:nvPr>
        </p:nvSpPr>
        <p:spPr>
          <a:xfrm>
            <a:off x="1376082" y="2449232"/>
            <a:ext cx="10515600" cy="4351338"/>
          </a:xfrm>
        </p:spPr>
        <p:txBody>
          <a:bodyPr/>
          <a:lstStyle/>
          <a:p>
            <a:pPr marL="0" indent="0">
              <a:buNone/>
            </a:pPr>
            <a:r>
              <a:rPr lang="pl-PL" dirty="0"/>
              <a:t>Baza monetarna (M0) x (1/SRO) = całkowita podaż pieniądza (M3)</a:t>
            </a:r>
          </a:p>
          <a:p>
            <a:pPr marL="0" indent="0">
              <a:buNone/>
            </a:pPr>
            <a:endParaRPr lang="pl-PL" dirty="0"/>
          </a:p>
          <a:p>
            <a:pPr marL="0" indent="0">
              <a:buNone/>
            </a:pPr>
            <a:r>
              <a:rPr lang="pl-PL" dirty="0"/>
              <a:t>System uśrednionej rezerwy obowiązkowej – uśredniony poziom rezerwy z każdego dnia tak, aby ta średnia zgadzała się ta koniec miesiąca</a:t>
            </a:r>
          </a:p>
        </p:txBody>
      </p:sp>
    </p:spTree>
    <p:extLst>
      <p:ext uri="{BB962C8B-B14F-4D97-AF65-F5344CB8AC3E}">
        <p14:creationId xmlns:p14="http://schemas.microsoft.com/office/powerpoint/2010/main" val="1401039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3659" y="1181099"/>
            <a:ext cx="10515600" cy="1325563"/>
          </a:xfrm>
        </p:spPr>
        <p:txBody>
          <a:bodyPr/>
          <a:lstStyle/>
          <a:p>
            <a:r>
              <a:rPr lang="pl-PL" dirty="0"/>
              <a:t>Stopy procentowe:</a:t>
            </a:r>
            <a:endParaRPr lang="en-US" dirty="0"/>
          </a:p>
        </p:txBody>
      </p:sp>
      <p:sp>
        <p:nvSpPr>
          <p:cNvPr id="3" name="Symbol zastępczy zawartości 2"/>
          <p:cNvSpPr>
            <a:spLocks noGrp="1"/>
          </p:cNvSpPr>
          <p:nvPr>
            <p:ph idx="1"/>
          </p:nvPr>
        </p:nvSpPr>
        <p:spPr>
          <a:xfrm>
            <a:off x="1483659" y="2506662"/>
            <a:ext cx="10515600" cy="4351338"/>
          </a:xfrm>
        </p:spPr>
        <p:txBody>
          <a:bodyPr/>
          <a:lstStyle/>
          <a:p>
            <a:pPr marL="0" indent="0">
              <a:buNone/>
            </a:pPr>
            <a:r>
              <a:rPr lang="pl-PL" dirty="0"/>
              <a:t>- Lombardowa (określa koszt kredytu)</a:t>
            </a:r>
          </a:p>
          <a:p>
            <a:pPr marL="0" indent="0">
              <a:buNone/>
            </a:pPr>
            <a:r>
              <a:rPr lang="pl-PL" dirty="0"/>
              <a:t>- referencyjna</a:t>
            </a:r>
          </a:p>
          <a:p>
            <a:pPr>
              <a:buFontTx/>
              <a:buChar char="-"/>
            </a:pPr>
            <a:r>
              <a:rPr lang="pl-PL" dirty="0"/>
              <a:t>Depozytowa (określa koszt depozytu)</a:t>
            </a:r>
          </a:p>
          <a:p>
            <a:pPr>
              <a:buFontTx/>
              <a:buChar char="-"/>
            </a:pPr>
            <a:endParaRPr lang="pl-PL" dirty="0"/>
          </a:p>
          <a:p>
            <a:pPr marL="0" indent="0">
              <a:buNone/>
            </a:pPr>
            <a:r>
              <a:rPr lang="pl-PL" dirty="0"/>
              <a:t>Stopa depozytowa &lt; WIBOR &lt; stopa lombardowa</a:t>
            </a:r>
          </a:p>
          <a:p>
            <a:pPr>
              <a:buFontTx/>
              <a:buChar char="-"/>
            </a:pPr>
            <a:endParaRPr lang="pl-PL" dirty="0"/>
          </a:p>
          <a:p>
            <a:pPr marL="0" indent="0">
              <a:buNone/>
            </a:pPr>
            <a:endParaRPr lang="pl-PL" dirty="0"/>
          </a:p>
          <a:p>
            <a:pPr marL="0" indent="0">
              <a:buNone/>
            </a:pPr>
            <a:endParaRPr lang="en-US" dirty="0"/>
          </a:p>
        </p:txBody>
      </p:sp>
    </p:spTree>
    <p:extLst>
      <p:ext uri="{BB962C8B-B14F-4D97-AF65-F5344CB8AC3E}">
        <p14:creationId xmlns:p14="http://schemas.microsoft.com/office/powerpoint/2010/main" val="428295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2976" y="1123669"/>
            <a:ext cx="10515600" cy="1325563"/>
          </a:xfrm>
        </p:spPr>
        <p:txBody>
          <a:bodyPr/>
          <a:lstStyle/>
          <a:p>
            <a:r>
              <a:rPr lang="pl-PL" dirty="0"/>
              <a:t>Równanie wymiany Fishera</a:t>
            </a:r>
            <a:endParaRPr lang="en-US" dirty="0"/>
          </a:p>
        </p:txBody>
      </p:sp>
      <p:sp>
        <p:nvSpPr>
          <p:cNvPr id="3" name="Symbol zastępczy zawartości 2"/>
          <p:cNvSpPr>
            <a:spLocks noGrp="1"/>
          </p:cNvSpPr>
          <p:nvPr>
            <p:ph idx="1"/>
          </p:nvPr>
        </p:nvSpPr>
        <p:spPr>
          <a:xfrm>
            <a:off x="1402976" y="2449232"/>
            <a:ext cx="10515600" cy="4351338"/>
          </a:xfrm>
        </p:spPr>
        <p:txBody>
          <a:bodyPr/>
          <a:lstStyle/>
          <a:p>
            <a:pPr marL="0" indent="0">
              <a:buNone/>
            </a:pPr>
            <a:r>
              <a:rPr lang="pl-PL" dirty="0"/>
              <a:t>MV = PT</a:t>
            </a:r>
          </a:p>
          <a:p>
            <a:pPr marL="0" indent="0">
              <a:buNone/>
            </a:pPr>
            <a:r>
              <a:rPr lang="pl-PL" dirty="0"/>
              <a:t>M – ilość pieniądza w obiegu</a:t>
            </a:r>
          </a:p>
          <a:p>
            <a:pPr marL="0" indent="0">
              <a:buNone/>
            </a:pPr>
            <a:r>
              <a:rPr lang="pl-PL" dirty="0"/>
              <a:t>V – szybkość obiegu</a:t>
            </a:r>
          </a:p>
          <a:p>
            <a:pPr marL="0" indent="0">
              <a:buNone/>
            </a:pPr>
            <a:r>
              <a:rPr lang="pl-PL" dirty="0"/>
              <a:t>P – przeciętna cena</a:t>
            </a:r>
          </a:p>
          <a:p>
            <a:pPr marL="0" indent="0">
              <a:buNone/>
            </a:pPr>
            <a:r>
              <a:rPr lang="pl-PL" dirty="0"/>
              <a:t>T – wolumen transakcji</a:t>
            </a:r>
            <a:endParaRPr lang="en-US" dirty="0"/>
          </a:p>
        </p:txBody>
      </p:sp>
    </p:spTree>
    <p:extLst>
      <p:ext uri="{BB962C8B-B14F-4D97-AF65-F5344CB8AC3E}">
        <p14:creationId xmlns:p14="http://schemas.microsoft.com/office/powerpoint/2010/main" val="1608709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3659" y="1387101"/>
            <a:ext cx="10515600" cy="1325563"/>
          </a:xfrm>
        </p:spPr>
        <p:txBody>
          <a:bodyPr/>
          <a:lstStyle/>
          <a:p>
            <a:r>
              <a:rPr lang="pl-PL" dirty="0"/>
              <a:t>Porównanie</a:t>
            </a:r>
            <a:endParaRPr lang="en-US"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4200204044"/>
              </p:ext>
            </p:extLst>
          </p:nvPr>
        </p:nvGraphicFramePr>
        <p:xfrm>
          <a:off x="1545774" y="3225371"/>
          <a:ext cx="10515600" cy="1749425"/>
        </p:xfrm>
        <a:graphic>
          <a:graphicData uri="http://schemas.openxmlformats.org/drawingml/2006/table">
            <a:tbl>
              <a:tblPr firstRow="1" bandRow="1">
                <a:tableStyleId>{5C22544A-7EE6-4342-B048-85BDC9FD1C3A}</a:tableStyleId>
              </a:tblPr>
              <a:tblGrid>
                <a:gridCol w="2280557">
                  <a:extLst>
                    <a:ext uri="{9D8B030D-6E8A-4147-A177-3AD203B41FA5}">
                      <a16:colId xmlns:a16="http://schemas.microsoft.com/office/drawing/2014/main" val="3411706559"/>
                    </a:ext>
                  </a:extLst>
                </a:gridCol>
                <a:gridCol w="3951514">
                  <a:extLst>
                    <a:ext uri="{9D8B030D-6E8A-4147-A177-3AD203B41FA5}">
                      <a16:colId xmlns:a16="http://schemas.microsoft.com/office/drawing/2014/main" val="2675109047"/>
                    </a:ext>
                  </a:extLst>
                </a:gridCol>
                <a:gridCol w="4283529">
                  <a:extLst>
                    <a:ext uri="{9D8B030D-6E8A-4147-A177-3AD203B41FA5}">
                      <a16:colId xmlns:a16="http://schemas.microsoft.com/office/drawing/2014/main" val="1951519376"/>
                    </a:ext>
                  </a:extLst>
                </a:gridCol>
              </a:tblGrid>
              <a:tr h="636905">
                <a:tc>
                  <a:txBody>
                    <a:bodyPr/>
                    <a:lstStyle/>
                    <a:p>
                      <a:r>
                        <a:rPr lang="pl-PL" dirty="0"/>
                        <a:t>Narzędzia</a:t>
                      </a:r>
                      <a:endParaRPr lang="en-US" dirty="0"/>
                    </a:p>
                  </a:txBody>
                  <a:tcPr/>
                </a:tc>
                <a:tc>
                  <a:txBody>
                    <a:bodyPr/>
                    <a:lstStyle/>
                    <a:p>
                      <a:pPr algn="ctr"/>
                      <a:r>
                        <a:rPr lang="pl-PL" dirty="0"/>
                        <a:t>Polityka ekspansywna (luzująca)</a:t>
                      </a:r>
                      <a:endParaRPr lang="en-US" dirty="0"/>
                    </a:p>
                  </a:txBody>
                  <a:tcPr/>
                </a:tc>
                <a:tc>
                  <a:txBody>
                    <a:bodyPr/>
                    <a:lstStyle/>
                    <a:p>
                      <a:pPr algn="ctr"/>
                      <a:r>
                        <a:rPr lang="pl-PL" dirty="0"/>
                        <a:t>Polityka</a:t>
                      </a:r>
                      <a:r>
                        <a:rPr lang="pl-PL" baseline="0" dirty="0"/>
                        <a:t> restrykcyjna (zacieśniająca)</a:t>
                      </a:r>
                      <a:endParaRPr lang="en-US" dirty="0"/>
                    </a:p>
                  </a:txBody>
                  <a:tcPr/>
                </a:tc>
                <a:extLst>
                  <a:ext uri="{0D108BD9-81ED-4DB2-BD59-A6C34878D82A}">
                    <a16:rowId xmlns:a16="http://schemas.microsoft.com/office/drawing/2014/main" val="2663829240"/>
                  </a:ext>
                </a:extLst>
              </a:tr>
              <a:tr h="370840">
                <a:tc>
                  <a:txBody>
                    <a:bodyPr/>
                    <a:lstStyle/>
                    <a:p>
                      <a:r>
                        <a:rPr lang="pl-PL" dirty="0"/>
                        <a:t>Stopy procentowe</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900060651"/>
                  </a:ext>
                </a:extLst>
              </a:tr>
              <a:tr h="370840">
                <a:tc>
                  <a:txBody>
                    <a:bodyPr/>
                    <a:lstStyle/>
                    <a:p>
                      <a:r>
                        <a:rPr lang="pl-PL" dirty="0"/>
                        <a:t>SRO</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038521875"/>
                  </a:ext>
                </a:extLst>
              </a:tr>
              <a:tr h="370840">
                <a:tc>
                  <a:txBody>
                    <a:bodyPr/>
                    <a:lstStyle/>
                    <a:p>
                      <a:r>
                        <a:rPr lang="pl-PL" dirty="0"/>
                        <a:t>OOR</a:t>
                      </a:r>
                      <a:endParaRPr lang="en-US" dirty="0"/>
                    </a:p>
                  </a:txBody>
                  <a:tcPr/>
                </a:tc>
                <a:tc>
                  <a:txBody>
                    <a:bodyPr/>
                    <a:lstStyle/>
                    <a:p>
                      <a:pPr algn="ctr"/>
                      <a:r>
                        <a:rPr lang="pl-PL" dirty="0"/>
                        <a:t>skupowanie</a:t>
                      </a:r>
                      <a:endParaRPr lang="en-US" dirty="0"/>
                    </a:p>
                  </a:txBody>
                  <a:tcPr/>
                </a:tc>
                <a:tc>
                  <a:txBody>
                    <a:bodyPr/>
                    <a:lstStyle/>
                    <a:p>
                      <a:pPr algn="ctr"/>
                      <a:r>
                        <a:rPr lang="pl-PL" dirty="0"/>
                        <a:t>wyprzedaż</a:t>
                      </a:r>
                      <a:endParaRPr lang="en-US" dirty="0"/>
                    </a:p>
                  </a:txBody>
                  <a:tcPr/>
                </a:tc>
                <a:extLst>
                  <a:ext uri="{0D108BD9-81ED-4DB2-BD59-A6C34878D82A}">
                    <a16:rowId xmlns:a16="http://schemas.microsoft.com/office/drawing/2014/main" val="94565441"/>
                  </a:ext>
                </a:extLst>
              </a:tr>
            </a:tbl>
          </a:graphicData>
        </a:graphic>
      </p:graphicFrame>
    </p:spTree>
    <p:extLst>
      <p:ext uri="{BB962C8B-B14F-4D97-AF65-F5344CB8AC3E}">
        <p14:creationId xmlns:p14="http://schemas.microsoft.com/office/powerpoint/2010/main" val="29146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25706" y="2146860"/>
            <a:ext cx="5709557" cy="3112861"/>
          </a:xfrm>
        </p:spPr>
        <p:txBody>
          <a:bodyPr>
            <a:normAutofit/>
          </a:bodyPr>
          <a:lstStyle/>
          <a:p>
            <a:pPr algn="ctr"/>
            <a:r>
              <a:rPr lang="pl-PL" dirty="0"/>
              <a:t>Ewolucja gospodarki</a:t>
            </a:r>
            <a:br>
              <a:rPr lang="pl-PL" dirty="0"/>
            </a:br>
            <a:r>
              <a:rPr lang="pl-PL" dirty="0"/>
              <a:t>a</a:t>
            </a:r>
            <a:br>
              <a:rPr lang="pl-PL" dirty="0"/>
            </a:br>
            <a:r>
              <a:rPr lang="pl-PL" dirty="0"/>
              <a:t>pieniądz</a:t>
            </a:r>
            <a:endParaRPr lang="en-US"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48495377"/>
              </p:ext>
            </p:extLst>
          </p:nvPr>
        </p:nvGraphicFramePr>
        <p:xfrm>
          <a:off x="4863033" y="1046162"/>
          <a:ext cx="7647214"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27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6082" y="1181099"/>
            <a:ext cx="10515600" cy="1325563"/>
          </a:xfrm>
        </p:spPr>
        <p:txBody>
          <a:bodyPr/>
          <a:lstStyle/>
          <a:p>
            <a:r>
              <a:rPr lang="pl-PL" dirty="0"/>
              <a:t>Cechy pieniądza:</a:t>
            </a:r>
            <a:endParaRPr lang="en-US" dirty="0"/>
          </a:p>
        </p:txBody>
      </p:sp>
      <p:sp>
        <p:nvSpPr>
          <p:cNvPr id="3" name="Symbol zastępczy zawartości 2"/>
          <p:cNvSpPr>
            <a:spLocks noGrp="1"/>
          </p:cNvSpPr>
          <p:nvPr>
            <p:ph idx="1"/>
          </p:nvPr>
        </p:nvSpPr>
        <p:spPr>
          <a:xfrm>
            <a:off x="1676400" y="2506662"/>
            <a:ext cx="10515600" cy="4351338"/>
          </a:xfrm>
        </p:spPr>
        <p:txBody>
          <a:bodyPr/>
          <a:lstStyle/>
          <a:p>
            <a:r>
              <a:rPr lang="pl-PL" dirty="0"/>
              <a:t>Trwałość</a:t>
            </a:r>
          </a:p>
          <a:p>
            <a:r>
              <a:rPr lang="pl-PL" dirty="0"/>
              <a:t>Rzadkość</a:t>
            </a:r>
          </a:p>
          <a:p>
            <a:r>
              <a:rPr lang="pl-PL" dirty="0"/>
              <a:t>Podzielny</a:t>
            </a:r>
          </a:p>
          <a:p>
            <a:r>
              <a:rPr lang="pl-PL" dirty="0"/>
              <a:t>Powszechnie akceptowany</a:t>
            </a:r>
            <a:endParaRPr lang="en-US" dirty="0"/>
          </a:p>
        </p:txBody>
      </p:sp>
    </p:spTree>
    <p:extLst>
      <p:ext uri="{BB962C8B-B14F-4D97-AF65-F5344CB8AC3E}">
        <p14:creationId xmlns:p14="http://schemas.microsoft.com/office/powerpoint/2010/main" val="244459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6082" y="1069881"/>
            <a:ext cx="10515600" cy="1325563"/>
          </a:xfrm>
        </p:spPr>
        <p:txBody>
          <a:bodyPr/>
          <a:lstStyle/>
          <a:p>
            <a:r>
              <a:rPr lang="pl-PL" dirty="0"/>
              <a:t>Funkcje pieniądza</a:t>
            </a:r>
            <a:endParaRPr lang="en-US" dirty="0"/>
          </a:p>
        </p:txBody>
      </p:sp>
      <p:sp>
        <p:nvSpPr>
          <p:cNvPr id="3" name="Symbol zastępczy zawartości 2"/>
          <p:cNvSpPr>
            <a:spLocks noGrp="1"/>
          </p:cNvSpPr>
          <p:nvPr>
            <p:ph idx="1"/>
          </p:nvPr>
        </p:nvSpPr>
        <p:spPr>
          <a:xfrm>
            <a:off x="1376082" y="2395444"/>
            <a:ext cx="10515600" cy="4351338"/>
          </a:xfrm>
        </p:spPr>
        <p:txBody>
          <a:bodyPr/>
          <a:lstStyle/>
          <a:p>
            <a:r>
              <a:rPr lang="pl-PL" dirty="0"/>
              <a:t>Środek wymiany</a:t>
            </a:r>
          </a:p>
          <a:p>
            <a:r>
              <a:rPr lang="pl-PL" dirty="0"/>
              <a:t>Środek płatniczy (realizacja odroczonej płatności)</a:t>
            </a:r>
          </a:p>
          <a:p>
            <a:r>
              <a:rPr lang="pl-PL" dirty="0"/>
              <a:t>Miernik wartości</a:t>
            </a:r>
          </a:p>
          <a:p>
            <a:r>
              <a:rPr lang="pl-PL" dirty="0"/>
              <a:t>Środek przechowywania oszczędności (tezauryzacji)</a:t>
            </a:r>
            <a:endParaRPr lang="en-US" dirty="0"/>
          </a:p>
        </p:txBody>
      </p:sp>
    </p:spTree>
    <p:extLst>
      <p:ext uri="{BB962C8B-B14F-4D97-AF65-F5344CB8AC3E}">
        <p14:creationId xmlns:p14="http://schemas.microsoft.com/office/powerpoint/2010/main" val="351884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7460" y="1177458"/>
            <a:ext cx="10515600" cy="1325563"/>
          </a:xfrm>
        </p:spPr>
        <p:txBody>
          <a:bodyPr/>
          <a:lstStyle/>
          <a:p>
            <a:r>
              <a:rPr lang="pl-PL" dirty="0"/>
              <a:t>Miary pieniądza (agregaty pieniężne)</a:t>
            </a:r>
            <a:endParaRPr lang="en-US" dirty="0"/>
          </a:p>
        </p:txBody>
      </p:sp>
      <p:sp>
        <p:nvSpPr>
          <p:cNvPr id="3" name="Symbol zastępczy zawartości 2"/>
          <p:cNvSpPr>
            <a:spLocks noGrp="1"/>
          </p:cNvSpPr>
          <p:nvPr>
            <p:ph idx="1"/>
          </p:nvPr>
        </p:nvSpPr>
        <p:spPr>
          <a:xfrm>
            <a:off x="1407460" y="2503021"/>
            <a:ext cx="10515600" cy="4351338"/>
          </a:xfrm>
        </p:spPr>
        <p:txBody>
          <a:bodyPr/>
          <a:lstStyle/>
          <a:p>
            <a:r>
              <a:rPr lang="pl-PL" dirty="0"/>
              <a:t>M0 – baza monetarna, pieniądz wielkiej mocy, np. banknoty i monety w obiegu i kasach banków</a:t>
            </a:r>
          </a:p>
          <a:p>
            <a:r>
              <a:rPr lang="pl-PL" dirty="0"/>
              <a:t>M1 = M0 + depozyty na żądanie (rachunki a vista)</a:t>
            </a:r>
          </a:p>
          <a:p>
            <a:r>
              <a:rPr lang="pl-PL" dirty="0"/>
              <a:t>M2 = M1 + depozyty do 2 lat</a:t>
            </a:r>
          </a:p>
          <a:p>
            <a:r>
              <a:rPr lang="pl-PL" dirty="0"/>
              <a:t>M3 = M2 + instrumenty finansowe, dłużne papiery wartościowe, instrumenty zbywalne</a:t>
            </a:r>
            <a:endParaRPr lang="en-US" dirty="0"/>
          </a:p>
        </p:txBody>
      </p:sp>
    </p:spTree>
    <p:extLst>
      <p:ext uri="{BB962C8B-B14F-4D97-AF65-F5344CB8AC3E}">
        <p14:creationId xmlns:p14="http://schemas.microsoft.com/office/powerpoint/2010/main" val="184298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56765" y="1010584"/>
            <a:ext cx="10515600" cy="1325563"/>
          </a:xfrm>
        </p:spPr>
        <p:txBody>
          <a:bodyPr/>
          <a:lstStyle/>
          <a:p>
            <a:r>
              <a:rPr lang="pl-PL" dirty="0"/>
              <a:t>Polityka pieniężna</a:t>
            </a:r>
            <a:endParaRPr lang="en-US" dirty="0"/>
          </a:p>
        </p:txBody>
      </p:sp>
      <p:sp>
        <p:nvSpPr>
          <p:cNvPr id="3" name="Symbol zastępczy zawartości 2"/>
          <p:cNvSpPr>
            <a:spLocks noGrp="1"/>
          </p:cNvSpPr>
          <p:nvPr>
            <p:ph idx="1"/>
          </p:nvPr>
        </p:nvSpPr>
        <p:spPr>
          <a:xfrm>
            <a:off x="1456765" y="2017259"/>
            <a:ext cx="10515600" cy="4840741"/>
          </a:xfrm>
        </p:spPr>
        <p:txBody>
          <a:bodyPr>
            <a:normAutofit lnSpcReduction="10000"/>
          </a:bodyPr>
          <a:lstStyle/>
          <a:p>
            <a:pPr marL="0" indent="0">
              <a:lnSpc>
                <a:spcPct val="150000"/>
              </a:lnSpc>
              <a:buNone/>
            </a:pPr>
            <a:r>
              <a:rPr lang="pl-PL" dirty="0"/>
              <a:t>- polega na użyciu podaży pieniądza jako instrumentu realizacji ogólnych celów polityki gospodarczej.</a:t>
            </a:r>
          </a:p>
          <a:p>
            <a:pPr marL="0" indent="0">
              <a:lnSpc>
                <a:spcPct val="150000"/>
              </a:lnSpc>
              <a:buNone/>
            </a:pPr>
            <a:r>
              <a:rPr lang="pl-PL" dirty="0"/>
              <a:t>Podaż pieniądza – ilość pieniądza wprowadzonego do obiegu.</a:t>
            </a:r>
          </a:p>
          <a:p>
            <a:pPr marL="0" indent="0">
              <a:lnSpc>
                <a:spcPct val="150000"/>
              </a:lnSpc>
              <a:buNone/>
            </a:pPr>
            <a:r>
              <a:rPr lang="pl-PL" dirty="0"/>
              <a:t>Politykę pieniężną prowadzi bank centralny – w Polsce jest nim NBP.</a:t>
            </a:r>
          </a:p>
          <a:p>
            <a:pPr marL="0" indent="0">
              <a:buNone/>
            </a:pPr>
            <a:r>
              <a:rPr lang="pl-PL" dirty="0"/>
              <a:t>Funkcje BC:</a:t>
            </a:r>
          </a:p>
          <a:p>
            <a:r>
              <a:rPr lang="pl-PL" dirty="0"/>
              <a:t>Emisja pieniądza</a:t>
            </a:r>
          </a:p>
          <a:p>
            <a:r>
              <a:rPr lang="pl-PL" dirty="0"/>
              <a:t>Bank banków</a:t>
            </a:r>
          </a:p>
          <a:p>
            <a:r>
              <a:rPr lang="pl-PL" dirty="0"/>
              <a:t>Bank państwa</a:t>
            </a:r>
          </a:p>
          <a:p>
            <a:pPr marL="0" indent="0">
              <a:buNone/>
            </a:pPr>
            <a:endParaRPr lang="pl-PL" dirty="0"/>
          </a:p>
          <a:p>
            <a:endParaRPr lang="en-US" dirty="0"/>
          </a:p>
        </p:txBody>
      </p:sp>
    </p:spTree>
    <p:extLst>
      <p:ext uri="{BB962C8B-B14F-4D97-AF65-F5344CB8AC3E}">
        <p14:creationId xmlns:p14="http://schemas.microsoft.com/office/powerpoint/2010/main" val="3758908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56764" y="1181099"/>
            <a:ext cx="10515600" cy="1325563"/>
          </a:xfrm>
        </p:spPr>
        <p:txBody>
          <a:bodyPr/>
          <a:lstStyle/>
          <a:p>
            <a:r>
              <a:rPr lang="pl-PL" dirty="0"/>
              <a:t>Ogólne celów polityki gospodarczej:</a:t>
            </a:r>
            <a:endParaRPr lang="en-US" dirty="0"/>
          </a:p>
        </p:txBody>
      </p:sp>
      <p:sp>
        <p:nvSpPr>
          <p:cNvPr id="3" name="Symbol zastępczy zawartości 2"/>
          <p:cNvSpPr>
            <a:spLocks noGrp="1"/>
          </p:cNvSpPr>
          <p:nvPr>
            <p:ph idx="1"/>
          </p:nvPr>
        </p:nvSpPr>
        <p:spPr>
          <a:xfrm>
            <a:off x="1456764" y="2506662"/>
            <a:ext cx="10515600" cy="4351338"/>
          </a:xfrm>
        </p:spPr>
        <p:txBody>
          <a:bodyPr/>
          <a:lstStyle/>
          <a:p>
            <a:pPr marL="0" indent="0">
              <a:buNone/>
            </a:pPr>
            <a:r>
              <a:rPr lang="pl-PL" dirty="0"/>
              <a:t>- wysoki wzrost gospodarczy</a:t>
            </a:r>
          </a:p>
          <a:p>
            <a:pPr marL="0" indent="0">
              <a:buNone/>
            </a:pPr>
            <a:r>
              <a:rPr lang="pl-PL" dirty="0"/>
              <a:t>- wysoki poziom zatrudnienia</a:t>
            </a:r>
          </a:p>
          <a:p>
            <a:pPr>
              <a:buFontTx/>
              <a:buChar char="-"/>
            </a:pPr>
            <a:r>
              <a:rPr lang="pl-PL" dirty="0"/>
              <a:t>stabilność cen</a:t>
            </a:r>
          </a:p>
          <a:p>
            <a:pPr>
              <a:buFontTx/>
              <a:buChar char="-"/>
            </a:pPr>
            <a:r>
              <a:rPr lang="pl-PL" dirty="0"/>
              <a:t>stabilność stóp procentowych</a:t>
            </a:r>
          </a:p>
          <a:p>
            <a:pPr>
              <a:buFontTx/>
              <a:buChar char="-"/>
            </a:pPr>
            <a:r>
              <a:rPr lang="pl-PL" dirty="0"/>
              <a:t>stabilność kursu walutowego </a:t>
            </a:r>
          </a:p>
          <a:p>
            <a:pPr marL="0" indent="0">
              <a:buNone/>
            </a:pPr>
            <a:r>
              <a:rPr lang="pl-PL" dirty="0"/>
              <a:t>Hierarchia celów polityki gospodarczej!</a:t>
            </a:r>
            <a:endParaRPr lang="en-US" dirty="0"/>
          </a:p>
        </p:txBody>
      </p:sp>
    </p:spTree>
    <p:extLst>
      <p:ext uri="{BB962C8B-B14F-4D97-AF65-F5344CB8AC3E}">
        <p14:creationId xmlns:p14="http://schemas.microsoft.com/office/powerpoint/2010/main" val="4058935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8142" y="1154205"/>
            <a:ext cx="10515600" cy="1325563"/>
          </a:xfrm>
        </p:spPr>
        <p:txBody>
          <a:bodyPr/>
          <a:lstStyle/>
          <a:p>
            <a:r>
              <a:rPr lang="pl-PL" dirty="0"/>
              <a:t>Cele operacyjne (pośrednie)</a:t>
            </a:r>
            <a:endParaRPr lang="en-US" dirty="0"/>
          </a:p>
        </p:txBody>
      </p:sp>
      <p:sp>
        <p:nvSpPr>
          <p:cNvPr id="3" name="Symbol zastępczy zawartości 2"/>
          <p:cNvSpPr>
            <a:spLocks noGrp="1"/>
          </p:cNvSpPr>
          <p:nvPr>
            <p:ph idx="1"/>
          </p:nvPr>
        </p:nvSpPr>
        <p:spPr>
          <a:xfrm>
            <a:off x="1407459" y="2506662"/>
            <a:ext cx="10515600" cy="4351338"/>
          </a:xfrm>
        </p:spPr>
        <p:txBody>
          <a:bodyPr/>
          <a:lstStyle/>
          <a:p>
            <a:r>
              <a:rPr lang="pl-PL" dirty="0"/>
              <a:t>Podaż pieniądza</a:t>
            </a:r>
          </a:p>
          <a:p>
            <a:r>
              <a:rPr lang="pl-PL" dirty="0"/>
              <a:t>Stopa procentowa</a:t>
            </a:r>
          </a:p>
          <a:p>
            <a:r>
              <a:rPr lang="pl-PL" dirty="0"/>
              <a:t>Kurs walutowy</a:t>
            </a:r>
          </a:p>
          <a:p>
            <a:r>
              <a:rPr lang="pl-PL" dirty="0"/>
              <a:t>Prognoza inflacji</a:t>
            </a:r>
          </a:p>
          <a:p>
            <a:r>
              <a:rPr lang="pl-PL" dirty="0"/>
              <a:t>Projekcja inflacji (prognoza warunkowa)</a:t>
            </a:r>
            <a:endParaRPr lang="en-US" dirty="0"/>
          </a:p>
        </p:txBody>
      </p:sp>
    </p:spTree>
    <p:extLst>
      <p:ext uri="{BB962C8B-B14F-4D97-AF65-F5344CB8AC3E}">
        <p14:creationId xmlns:p14="http://schemas.microsoft.com/office/powerpoint/2010/main" val="4088326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56765" y="1042987"/>
            <a:ext cx="10515600" cy="1325563"/>
          </a:xfrm>
        </p:spPr>
        <p:txBody>
          <a:bodyPr/>
          <a:lstStyle/>
          <a:p>
            <a:r>
              <a:rPr lang="pl-PL" dirty="0"/>
              <a:t>Działania BC w ramach celów operacyjnych można podzielić na:</a:t>
            </a:r>
            <a:endParaRPr lang="en-US" dirty="0"/>
          </a:p>
        </p:txBody>
      </p:sp>
      <p:sp>
        <p:nvSpPr>
          <p:cNvPr id="3" name="Symbol zastępczy zawartości 2"/>
          <p:cNvSpPr>
            <a:spLocks noGrp="1"/>
          </p:cNvSpPr>
          <p:nvPr>
            <p:ph idx="1"/>
          </p:nvPr>
        </p:nvSpPr>
        <p:spPr>
          <a:xfrm>
            <a:off x="1456765" y="2637491"/>
            <a:ext cx="10515600" cy="3978462"/>
          </a:xfrm>
        </p:spPr>
        <p:txBody>
          <a:bodyPr/>
          <a:lstStyle/>
          <a:p>
            <a:pPr>
              <a:buFontTx/>
              <a:buChar char="-"/>
            </a:pPr>
            <a:r>
              <a:rPr lang="pl-PL" dirty="0"/>
              <a:t>Politykę restrykcyjną (twardą), której celem jest zmniejszanie podaży pieniądza poprzez sprzedaż papierów wartościowych na otwartym rynku, podwyższanie stóp procentowych, zmiany poziomu rezerw obowiązkowych – jest to polityka antyinflacyjna.</a:t>
            </a:r>
          </a:p>
          <a:p>
            <a:pPr marL="0" indent="0">
              <a:buNone/>
            </a:pPr>
            <a:br>
              <a:rPr lang="pl-PL" dirty="0"/>
            </a:br>
            <a:r>
              <a:rPr lang="pl-PL" dirty="0"/>
              <a:t>- Politykę ekspansywną (miękką), której celem jest zwiększanie podaży pieniądza poprzez zakup papierów wartościowych na otwartym rynku, obniżanie stóp procentowych, obniżanie poziomu rezerw obowiązkowych.</a:t>
            </a:r>
            <a:endParaRPr lang="en-US" dirty="0"/>
          </a:p>
        </p:txBody>
      </p:sp>
    </p:spTree>
    <p:extLst>
      <p:ext uri="{BB962C8B-B14F-4D97-AF65-F5344CB8AC3E}">
        <p14:creationId xmlns:p14="http://schemas.microsoft.com/office/powerpoint/2010/main" val="205787757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647</Words>
  <Application>Microsoft Office PowerPoint</Application>
  <PresentationFormat>Panoramiczny</PresentationFormat>
  <Paragraphs>88</Paragraphs>
  <Slides>17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17</vt:i4>
      </vt:variant>
    </vt:vector>
  </HeadingPairs>
  <TitlesOfParts>
    <vt:vector size="21" baseType="lpstr">
      <vt:lpstr>Arial</vt:lpstr>
      <vt:lpstr>Calibri</vt:lpstr>
      <vt:lpstr>Calibri Light</vt:lpstr>
      <vt:lpstr>Motyw pakietu Office</vt:lpstr>
      <vt:lpstr>Polityka pieniężna</vt:lpstr>
      <vt:lpstr>Ewolucja gospodarki a pieniądz</vt:lpstr>
      <vt:lpstr>Cechy pieniądza:</vt:lpstr>
      <vt:lpstr>Funkcje pieniądza</vt:lpstr>
      <vt:lpstr>Miary pieniądza (agregaty pieniężne)</vt:lpstr>
      <vt:lpstr>Polityka pieniężna</vt:lpstr>
      <vt:lpstr>Ogólne celów polityki gospodarczej:</vt:lpstr>
      <vt:lpstr>Cele operacyjne (pośrednie)</vt:lpstr>
      <vt:lpstr>Działania BC w ramach celów operacyjnych można podzielić na:</vt:lpstr>
      <vt:lpstr>Narzędzia polityki pieniężnej</vt:lpstr>
      <vt:lpstr>Operacje otwartego rynku (OOR)</vt:lpstr>
      <vt:lpstr>Operacje depozytowo-kredytowe</vt:lpstr>
      <vt:lpstr>Stopa rezerwy obowiązkowej (SRO)</vt:lpstr>
      <vt:lpstr>Podaż pieniądza</vt:lpstr>
      <vt:lpstr>Stopy procentowe:</vt:lpstr>
      <vt:lpstr>Równanie wymiany Fishera</vt:lpstr>
      <vt:lpstr>Porównanie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Polityka pieniężna</dc:title>
  <dc:creator>Goś</dc:creator>
  <cp:lastModifiedBy>Goś</cp:lastModifiedBy>
  <cp:revision>8</cp:revision>
  <dcterms:created xsi:type="dcterms:W3CDTF">2016-12-04T11:48:02Z</dcterms:created>
  <dcterms:modified xsi:type="dcterms:W3CDTF">2016-12-08T21:32:49Z</dcterms:modified>
</cp:coreProperties>
</file>