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8" r:id="rId3"/>
    <p:sldId id="289" r:id="rId4"/>
    <p:sldId id="290" r:id="rId5"/>
    <p:sldId id="291" r:id="rId6"/>
    <p:sldId id="292" r:id="rId7"/>
    <p:sldId id="276" r:id="rId8"/>
    <p:sldId id="277" r:id="rId9"/>
    <p:sldId id="278" r:id="rId10"/>
    <p:sldId id="279" r:id="rId11"/>
    <p:sldId id="281" r:id="rId12"/>
    <p:sldId id="282" r:id="rId13"/>
    <p:sldId id="283" r:id="rId14"/>
    <p:sldId id="286" r:id="rId15"/>
    <p:sldId id="284" r:id="rId16"/>
    <p:sldId id="285" r:id="rId17"/>
    <p:sldId id="287" r:id="rId18"/>
    <p:sldId id="280" r:id="rId19"/>
    <p:sldId id="293" r:id="rId20"/>
    <p:sldId id="294" r:id="rId21"/>
    <p:sldId id="295" r:id="rId22"/>
    <p:sldId id="296" r:id="rId23"/>
    <p:sldId id="297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>
        <p:scale>
          <a:sx n="77" d="100"/>
          <a:sy n="77" d="100"/>
        </p:scale>
        <p:origin x="-78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24E31-2E51-4E27-997A-B7C2C1D7F9A5}" type="datetimeFigureOut">
              <a:rPr lang="pl-PL" smtClean="0"/>
              <a:t>2017-12-08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20E2E-664E-460A-9D41-F40B3500263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23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99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97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26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53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15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68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4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5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29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74FC-622B-44BD-8FE4-3ABCD540A9A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CC9E-47F1-4A1D-8448-96A289109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33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03635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Polityka fiskalna, monetarna... i polityczno-pieniężne różności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73428" y="4009811"/>
            <a:ext cx="9144000" cy="1655762"/>
          </a:xfrm>
        </p:spPr>
        <p:txBody>
          <a:bodyPr/>
          <a:lstStyle/>
          <a:p>
            <a:r>
              <a:rPr lang="pl-PL" dirty="0"/>
              <a:t>mgr Małgorzata J.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16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4595" y="1177458"/>
            <a:ext cx="10293300" cy="1325563"/>
          </a:xfrm>
        </p:spPr>
        <p:txBody>
          <a:bodyPr/>
          <a:lstStyle/>
          <a:p>
            <a:r>
              <a:rPr lang="pl-PL" b="1" dirty="0" smtClean="0"/>
              <a:t>Instrumenty mikroekonomiczne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1665" y="2506662"/>
            <a:ext cx="102562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 smtClean="0"/>
              <a:t>podatek,</a:t>
            </a:r>
            <a:br>
              <a:rPr lang="pl-PL" dirty="0" smtClean="0"/>
            </a:br>
            <a:r>
              <a:rPr lang="pl-PL" dirty="0" smtClean="0"/>
              <a:t>- opłata,</a:t>
            </a:r>
            <a:br>
              <a:rPr lang="pl-PL" dirty="0" smtClean="0"/>
            </a:br>
            <a:r>
              <a:rPr lang="pl-PL" dirty="0" smtClean="0"/>
              <a:t>- cło,</a:t>
            </a:r>
            <a:br>
              <a:rPr lang="pl-PL" dirty="0" smtClean="0"/>
            </a:br>
            <a:r>
              <a:rPr lang="pl-PL" dirty="0" smtClean="0"/>
              <a:t>- dotacja,</a:t>
            </a:r>
            <a:br>
              <a:rPr lang="pl-PL" dirty="0" smtClean="0"/>
            </a:br>
            <a:r>
              <a:rPr lang="pl-PL" dirty="0" smtClean="0"/>
              <a:t>- subwencja,</a:t>
            </a:r>
            <a:br>
              <a:rPr lang="pl-PL" dirty="0" smtClean="0"/>
            </a:br>
            <a:r>
              <a:rPr lang="pl-PL" dirty="0" smtClean="0"/>
              <a:t>- bon skarbowy,</a:t>
            </a:r>
            <a:br>
              <a:rPr lang="pl-PL" dirty="0" smtClean="0"/>
            </a:br>
            <a:r>
              <a:rPr lang="pl-PL" dirty="0" smtClean="0"/>
              <a:t>- obligacja skarbowa,</a:t>
            </a:r>
            <a:br>
              <a:rPr lang="pl-PL" dirty="0" smtClean="0"/>
            </a:br>
            <a:r>
              <a:rPr lang="pl-PL" dirty="0" smtClean="0"/>
              <a:t>- poręczenia i gwarancje rządowe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Automatyczne stabilizatory!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9881" y="1177458"/>
            <a:ext cx="10318014" cy="1325563"/>
          </a:xfrm>
        </p:spPr>
        <p:txBody>
          <a:bodyPr/>
          <a:lstStyle/>
          <a:p>
            <a:r>
              <a:rPr lang="pl-PL" b="1" dirty="0" smtClean="0"/>
              <a:t>Pieniądz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94021" y="2506662"/>
            <a:ext cx="102438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Agregaty:</a:t>
            </a:r>
            <a:br>
              <a:rPr lang="pl-PL" dirty="0" smtClean="0"/>
            </a:br>
            <a:r>
              <a:rPr lang="pl-PL" dirty="0" smtClean="0"/>
              <a:t>M0 (gotówka)</a:t>
            </a:r>
            <a:br>
              <a:rPr lang="pl-PL" dirty="0" smtClean="0"/>
            </a:br>
            <a:r>
              <a:rPr lang="pl-PL" dirty="0" smtClean="0"/>
              <a:t>M1 (M0 + depozyty a </a:t>
            </a:r>
            <a:r>
              <a:rPr lang="pl-PL" dirty="0" err="1" smtClean="0"/>
              <a:t>vista</a:t>
            </a:r>
            <a:r>
              <a:rPr lang="pl-PL" dirty="0" smtClean="0"/>
              <a:t>)</a:t>
            </a:r>
            <a:br>
              <a:rPr lang="pl-PL" dirty="0" smtClean="0"/>
            </a:br>
            <a:r>
              <a:rPr lang="pl-PL" dirty="0" smtClean="0"/>
              <a:t>M2 (M1 + lokaty terminowe)</a:t>
            </a:r>
            <a:br>
              <a:rPr lang="pl-PL" dirty="0" smtClean="0"/>
            </a:br>
            <a:r>
              <a:rPr lang="pl-PL" dirty="0" smtClean="0"/>
              <a:t>M3 (M2 + papiery wartościowe do 2 lat)</a:t>
            </a:r>
            <a:br>
              <a:rPr lang="pl-PL" dirty="0" smtClean="0"/>
            </a:br>
            <a:r>
              <a:rPr lang="pl-PL" dirty="0" smtClean="0"/>
              <a:t>M4 (M3 + papiery wartościowe powyżej 2 lat)</a:t>
            </a:r>
            <a:br>
              <a:rPr lang="pl-PL" dirty="0" smtClean="0"/>
            </a:br>
            <a:r>
              <a:rPr lang="pl-PL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85725"/>
            <a:r>
              <a:rPr lang="pl-PL" b="1" dirty="0" smtClean="0"/>
              <a:t>Popyt na pieniądz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6894948" cy="4351338"/>
          </a:xfrm>
        </p:spPr>
        <p:txBody>
          <a:bodyPr>
            <a:normAutofit/>
          </a:bodyPr>
          <a:lstStyle/>
          <a:p>
            <a:pPr marL="271463" indent="0">
              <a:buNone/>
            </a:pPr>
            <a:r>
              <a:rPr lang="pl-PL" dirty="0" smtClean="0"/>
              <a:t>Dlaczego chcemy mieć pieniądze?</a:t>
            </a:r>
            <a:br>
              <a:rPr lang="pl-PL" dirty="0" smtClean="0"/>
            </a:br>
            <a:r>
              <a:rPr lang="pl-PL" dirty="0" smtClean="0"/>
              <a:t>- motyw transakcyjny</a:t>
            </a:r>
          </a:p>
          <a:p>
            <a:pPr marL="271463" indent="0">
              <a:buFontTx/>
              <a:buChar char="-"/>
            </a:pPr>
            <a:r>
              <a:rPr lang="pl-PL" dirty="0" smtClean="0"/>
              <a:t> </a:t>
            </a:r>
            <a:r>
              <a:rPr lang="pl-PL" dirty="0" err="1" smtClean="0"/>
              <a:t>przezornościowy</a:t>
            </a:r>
            <a:endParaRPr lang="pl-PL" dirty="0" smtClean="0"/>
          </a:p>
          <a:p>
            <a:pPr marL="271463" indent="0">
              <a:buFontTx/>
              <a:buChar char="-"/>
            </a:pPr>
            <a:r>
              <a:rPr lang="pl-PL" dirty="0" smtClean="0"/>
              <a:t> spekulacyjny</a:t>
            </a:r>
          </a:p>
          <a:p>
            <a:pPr marL="271463" indent="0"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portfelowy</a:t>
            </a:r>
          </a:p>
          <a:p>
            <a:pPr marL="271463" indent="0">
              <a:buFontTx/>
              <a:buChar char="-"/>
            </a:pPr>
            <a:endParaRPr lang="pl-PL" dirty="0" smtClean="0"/>
          </a:p>
          <a:p>
            <a:pPr marL="271463" indent="0">
              <a:buNone/>
            </a:pPr>
            <a:r>
              <a:rPr lang="pl-PL" dirty="0" smtClean="0"/>
              <a:t>Prawo Kopernika (prawo Greshama)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8587946" y="4831492"/>
            <a:ext cx="207593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16200000" flipV="1">
            <a:off x="7605585" y="3849129"/>
            <a:ext cx="1940013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owolny kształt 9"/>
          <p:cNvSpPr/>
          <p:nvPr/>
        </p:nvSpPr>
        <p:spPr>
          <a:xfrm>
            <a:off x="8649730" y="3076832"/>
            <a:ext cx="1742302" cy="1618736"/>
          </a:xfrm>
          <a:custGeom>
            <a:avLst/>
            <a:gdLst>
              <a:gd name="connsiteX0" fmla="*/ 0 w 1742302"/>
              <a:gd name="connsiteY0" fmla="*/ 0 h 1618736"/>
              <a:gd name="connsiteX1" fmla="*/ 580767 w 1742302"/>
              <a:gd name="connsiteY1" fmla="*/ 988541 h 1618736"/>
              <a:gd name="connsiteX2" fmla="*/ 1742302 w 1742302"/>
              <a:gd name="connsiteY2" fmla="*/ 1618736 h 1618736"/>
              <a:gd name="connsiteX3" fmla="*/ 1742302 w 1742302"/>
              <a:gd name="connsiteY3" fmla="*/ 1618736 h 161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2302" h="1618736">
                <a:moveTo>
                  <a:pt x="0" y="0"/>
                </a:moveTo>
                <a:cubicBezTo>
                  <a:pt x="145191" y="359376"/>
                  <a:pt x="290383" y="718752"/>
                  <a:pt x="580767" y="988541"/>
                </a:cubicBezTo>
                <a:cubicBezTo>
                  <a:pt x="871151" y="1258330"/>
                  <a:pt x="1742302" y="1618736"/>
                  <a:pt x="1742302" y="1618736"/>
                </a:cubicBezTo>
                <a:lnTo>
                  <a:pt x="1742302" y="1618736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8241957" y="2903838"/>
            <a:ext cx="16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%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0206681" y="4905632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q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Polityka monetarna (pieniężna)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Systematyczne działania mające </a:t>
            </a:r>
            <a:r>
              <a:rPr lang="pl-PL" dirty="0" smtClean="0"/>
              <a:t>na celu zapewnienie stabilności cen, czyli niskiej inflacji.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Politykę </a:t>
            </a:r>
            <a:r>
              <a:rPr lang="pl-PL" dirty="0" smtClean="0"/>
              <a:t>pieniężną państwa prowadzi bank centralny lub inna instytucja rządowa upoważniona do realizacji tej funkcji. Oddziałuje ona na poziom podaży pieniądza oraz na kursy walutowe.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Strategie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Tx/>
              <a:buChar char="-"/>
            </a:pPr>
            <a:r>
              <a:rPr lang="pl-PL" dirty="0" smtClean="0"/>
              <a:t> strategia monetarna,</a:t>
            </a:r>
          </a:p>
          <a:p>
            <a:pPr marL="0" indent="0">
              <a:lnSpc>
                <a:spcPct val="100000"/>
              </a:lnSpc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operowanie zmianami stopy </a:t>
            </a:r>
            <a:r>
              <a:rPr lang="pl-PL" dirty="0" smtClean="0"/>
              <a:t>procentowej,</a:t>
            </a:r>
          </a:p>
          <a:p>
            <a:pPr marL="0" indent="0">
              <a:lnSpc>
                <a:spcPct val="100000"/>
              </a:lnSpc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wpływanie na ceny kredytów</a:t>
            </a:r>
            <a:r>
              <a:rPr lang="pl-PL" dirty="0" smtClean="0"/>
              <a:t>,</a:t>
            </a:r>
          </a:p>
          <a:p>
            <a:pPr marL="0" indent="0">
              <a:lnSpc>
                <a:spcPct val="100000"/>
              </a:lnSpc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oddziaływanie na kurs </a:t>
            </a:r>
            <a:r>
              <a:rPr lang="pl-PL" dirty="0" smtClean="0"/>
              <a:t>walutowy,</a:t>
            </a:r>
          </a:p>
          <a:p>
            <a:pPr marL="0" indent="0">
              <a:lnSpc>
                <a:spcPct val="100000"/>
              </a:lnSpc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oddziaływanie </a:t>
            </a:r>
            <a:r>
              <a:rPr lang="pl-PL" dirty="0" smtClean="0"/>
              <a:t>na dochód </a:t>
            </a:r>
            <a:r>
              <a:rPr lang="pl-PL" dirty="0" smtClean="0"/>
              <a:t>nominalny,</a:t>
            </a:r>
          </a:p>
          <a:p>
            <a:pPr marL="0" indent="0">
              <a:lnSpc>
                <a:spcPct val="100000"/>
              </a:lnSpc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uzależnianie polityki pieniężnej od dochodu nominalnego</a:t>
            </a:r>
            <a:r>
              <a:rPr lang="pl-PL" dirty="0" smtClean="0"/>
              <a:t>,</a:t>
            </a:r>
          </a:p>
          <a:p>
            <a:pPr marL="0" indent="0">
              <a:lnSpc>
                <a:spcPct val="100000"/>
              </a:lnSpc>
              <a:buFontTx/>
              <a:buChar char="-"/>
            </a:pPr>
            <a:r>
              <a:rPr lang="pl-PL" dirty="0" smtClean="0"/>
              <a:t> strategia </a:t>
            </a:r>
            <a:r>
              <a:rPr lang="pl-PL" dirty="0" smtClean="0"/>
              <a:t>bezpośredniego celu </a:t>
            </a:r>
            <a:r>
              <a:rPr lang="pl-PL" dirty="0" smtClean="0"/>
              <a:t>inflacyjnego.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Cele polityki pieniężnej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FontTx/>
              <a:buChar char="-"/>
            </a:pPr>
            <a:r>
              <a:rPr lang="pl-PL" dirty="0" smtClean="0"/>
              <a:t>Cel </a:t>
            </a:r>
            <a:r>
              <a:rPr lang="pl-PL" dirty="0" smtClean="0"/>
              <a:t>finalny (główny i nadrzędny) </a:t>
            </a:r>
            <a:r>
              <a:rPr lang="pl-PL" dirty="0" smtClean="0"/>
              <a:t>w </a:t>
            </a:r>
            <a:r>
              <a:rPr lang="pl-PL" dirty="0" smtClean="0"/>
              <a:t>Polsce </a:t>
            </a:r>
            <a:r>
              <a:rPr lang="pl-PL" dirty="0" smtClean="0"/>
              <a:t>- „</a:t>
            </a:r>
            <a:r>
              <a:rPr lang="pl-PL" dirty="0" smtClean="0"/>
              <a:t>utrzymanie stabilnego poziomu cen przy jednoczesnym wspieraniu polityki gospodarczej rządu o ile nie ogranicza to realizacji tego celu" (Ustawa o NBP z 1997 r.).</a:t>
            </a:r>
            <a:br>
              <a:rPr lang="pl-PL" dirty="0" smtClean="0"/>
            </a:b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 smtClean="0"/>
              <a:t>Cel pośredni </a:t>
            </a:r>
            <a:r>
              <a:rPr lang="pl-PL" dirty="0" smtClean="0"/>
              <a:t>– pozostaje </a:t>
            </a:r>
            <a:r>
              <a:rPr lang="pl-PL" dirty="0" smtClean="0"/>
              <a:t>w stabilnej relacji z celem finalnym.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Strategia BCI 2,5% (+/- 1 </a:t>
            </a:r>
            <a:r>
              <a:rPr lang="pl-PL" dirty="0" err="1" smtClean="0"/>
              <a:t>pkt</a:t>
            </a:r>
            <a:r>
              <a:rPr lang="pl-PL" dirty="0" smtClean="0"/>
              <a:t> %) – miernik CPI 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Cele operacyjne polityki pieniężnej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    - kontrola stóp procentowych,</a:t>
            </a:r>
            <a:br>
              <a:rPr lang="pl-PL" dirty="0" smtClean="0"/>
            </a:br>
            <a:r>
              <a:rPr lang="pl-PL" dirty="0" smtClean="0"/>
              <a:t>    - kontrola przyrostu podaży pieniądza,</a:t>
            </a:r>
            <a:br>
              <a:rPr lang="pl-PL" dirty="0" smtClean="0"/>
            </a:br>
            <a:r>
              <a:rPr lang="pl-PL" dirty="0" smtClean="0"/>
              <a:t>    - stabilizowanie poziomu kursu walutowego,</a:t>
            </a:r>
            <a:br>
              <a:rPr lang="pl-PL" dirty="0" smtClean="0"/>
            </a:br>
            <a:r>
              <a:rPr lang="pl-PL" dirty="0" smtClean="0"/>
              <a:t>    - kształtowanie masy pieniądza rezerwowego,</a:t>
            </a:r>
            <a:br>
              <a:rPr lang="pl-PL" dirty="0" smtClean="0"/>
            </a:br>
            <a:r>
              <a:rPr lang="pl-PL" dirty="0" smtClean="0"/>
              <a:t>    - kształtowanie poziomu stóp procentowych.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Instrumenty polityki monetarnej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instrumenty pośrednie: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   - polityka </a:t>
            </a:r>
            <a:r>
              <a:rPr lang="pl-PL" dirty="0" smtClean="0"/>
              <a:t>dyskontowa,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   - operacje </a:t>
            </a:r>
            <a:r>
              <a:rPr lang="pl-PL" dirty="0" smtClean="0"/>
              <a:t>otwartego,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   - kontrola rezerw </a:t>
            </a:r>
            <a:r>
              <a:rPr lang="pl-PL" dirty="0" smtClean="0"/>
              <a:t>obowiązkowych,</a:t>
            </a:r>
          </a:p>
          <a:p>
            <a:r>
              <a:rPr lang="pl-PL" dirty="0" smtClean="0"/>
              <a:t>instrumenty </a:t>
            </a:r>
            <a:r>
              <a:rPr lang="pl-PL" dirty="0" smtClean="0"/>
              <a:t>typu administracyjnego – związane z bezpośrednią kontrolą banku centralnego nad systemem </a:t>
            </a:r>
            <a:r>
              <a:rPr lang="pl-PL" dirty="0" smtClean="0"/>
              <a:t>bankowym</a:t>
            </a:r>
            <a:endParaRPr lang="pl-PL" dirty="0" smtClean="0"/>
          </a:p>
          <a:p>
            <a:r>
              <a:rPr lang="pl-PL" dirty="0" err="1" smtClean="0"/>
              <a:t>preswazja</a:t>
            </a:r>
            <a:r>
              <a:rPr lang="pl-PL" dirty="0" smtClean="0"/>
              <a:t> (ang</a:t>
            </a:r>
            <a:r>
              <a:rPr lang="pl-PL" dirty="0" smtClean="0"/>
              <a:t>.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suasion</a:t>
            </a:r>
            <a:r>
              <a:rPr lang="pl-PL" dirty="0" smtClean="0"/>
              <a:t>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2237" y="1177458"/>
            <a:ext cx="10305657" cy="1325563"/>
          </a:xfrm>
        </p:spPr>
        <p:txBody>
          <a:bodyPr/>
          <a:lstStyle/>
          <a:p>
            <a:r>
              <a:rPr lang="pl-PL" b="1" dirty="0" smtClean="0"/>
              <a:t>Polityka ekspansywna </a:t>
            </a:r>
            <a:r>
              <a:rPr lang="pl-PL" b="1" dirty="0" err="1" smtClean="0"/>
              <a:t>vs</a:t>
            </a:r>
            <a:r>
              <a:rPr lang="pl-PL" b="1" dirty="0" smtClean="0"/>
              <a:t> restrykcyjna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495382" y="2543733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narzędzie\</a:t>
                      </a:r>
                      <a:r>
                        <a:rPr lang="pl-PL" baseline="0" dirty="0" smtClean="0"/>
                        <a:t> polityka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Ekspansywna (więcej pieniądza)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Restrykcyjna (mniej</a:t>
                      </a:r>
                      <a:r>
                        <a:rPr lang="pl-PL" baseline="0" dirty="0" smtClean="0"/>
                        <a:t> pieniądza)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SRO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↓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↑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Stopy podatkowe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↓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↑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OOR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kupno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556951" y="4448433"/>
            <a:ext cx="968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Spór o wybór polityki 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Inflacja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Wzrost średniego poziomu cen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		      (cena bieżąca – cena poprzednia)</a:t>
            </a:r>
          </a:p>
          <a:p>
            <a:pPr>
              <a:buNone/>
            </a:pPr>
            <a:r>
              <a:rPr lang="pl-PL" dirty="0" smtClean="0"/>
              <a:t>Stopa </a:t>
            </a:r>
            <a:r>
              <a:rPr lang="pl-PL" dirty="0" smtClean="0"/>
              <a:t>inflacji = </a:t>
            </a:r>
            <a:r>
              <a:rPr lang="pl-PL" dirty="0" smtClean="0"/>
              <a:t>  ------------------------------------------     x  100%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		cena poprzednia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185738"/>
            <a:r>
              <a:rPr lang="pl-PL" dirty="0" smtClean="0"/>
              <a:t>System bankowy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>
            <a:normAutofit/>
          </a:bodyPr>
          <a:lstStyle/>
          <a:p>
            <a:pPr indent="42863">
              <a:buNone/>
            </a:pPr>
            <a:r>
              <a:rPr lang="pl-PL" dirty="0" smtClean="0"/>
              <a:t>System bankowy - całokształt </a:t>
            </a:r>
            <a:r>
              <a:rPr lang="pl-PL" dirty="0" smtClean="0"/>
              <a:t>instytucji bankowych oraz normy, które określają ich wzajemne powiązania i stosunki z </a:t>
            </a:r>
            <a:r>
              <a:rPr lang="pl-PL" dirty="0" smtClean="0"/>
              <a:t>otoczeniem.</a:t>
            </a:r>
          </a:p>
          <a:p>
            <a:pPr indent="42863">
              <a:buNone/>
            </a:pPr>
            <a:endParaRPr lang="pl-PL" dirty="0" smtClean="0"/>
          </a:p>
          <a:p>
            <a:pPr indent="42863">
              <a:buNone/>
            </a:pPr>
            <a:r>
              <a:rPr lang="pl-PL" dirty="0" smtClean="0"/>
              <a:t>Dwustopniowy system bankowy w Polsce.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Inflacja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0222" y="2953136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9583" y="2895471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Łącznik prosty ze strzałką 7"/>
          <p:cNvCxnSpPr/>
          <p:nvPr/>
        </p:nvCxnSpPr>
        <p:spPr>
          <a:xfrm rot="16200000" flipH="1">
            <a:off x="1810265" y="2465172"/>
            <a:ext cx="1025611" cy="296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3225114" y="2224217"/>
            <a:ext cx="2236573" cy="1556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3595817" y="1952368"/>
            <a:ext cx="5807675" cy="1124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9860692" y="2903838"/>
            <a:ext cx="164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Deflator</a:t>
            </a:r>
            <a:r>
              <a:rPr lang="pl-PL" dirty="0" smtClean="0"/>
              <a:t> PKB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2656702" y="607952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CPI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5972432" y="607128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</a:t>
            </a:r>
            <a:r>
              <a:rPr lang="pl-PL" dirty="0" smtClean="0"/>
              <a:t>PI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Typy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Pełzająca (do 5% rocznie)</a:t>
            </a:r>
          </a:p>
          <a:p>
            <a:r>
              <a:rPr lang="pl-PL" dirty="0" smtClean="0"/>
              <a:t>Krocząca (5-15% rocznie)</a:t>
            </a:r>
          </a:p>
          <a:p>
            <a:r>
              <a:rPr lang="pl-PL" dirty="0" smtClean="0"/>
              <a:t>Galopująca </a:t>
            </a:r>
            <a:r>
              <a:rPr lang="en-US" dirty="0" smtClean="0"/>
              <a:t>(</a:t>
            </a:r>
            <a:r>
              <a:rPr lang="pl-PL" dirty="0" smtClean="0"/>
              <a:t>kilkadziesiąt % rocznie)</a:t>
            </a:r>
          </a:p>
          <a:p>
            <a:r>
              <a:rPr lang="pl-PL" dirty="0" smtClean="0"/>
              <a:t>Hiperinflacja (kilkadziesiąt % miesięcznie)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Jak wpływają na życie?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Typy inflacji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Popytowa</a:t>
            </a:r>
          </a:p>
          <a:p>
            <a:r>
              <a:rPr lang="pl-PL" dirty="0" smtClean="0"/>
              <a:t>Kosztowa</a:t>
            </a:r>
          </a:p>
          <a:p>
            <a:r>
              <a:rPr lang="pl-PL" dirty="0" smtClean="0"/>
              <a:t>Wbudowana</a:t>
            </a:r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3506" y="1177458"/>
            <a:ext cx="10515600" cy="1325563"/>
          </a:xfrm>
        </p:spPr>
        <p:txBody>
          <a:bodyPr/>
          <a:lstStyle/>
          <a:p>
            <a:r>
              <a:rPr lang="pl-PL" b="1" dirty="0" smtClean="0"/>
              <a:t>Krzywa Philipsa (1958)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2933" y="2506662"/>
            <a:ext cx="6054689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Wielu ekonomistów wierzyło, że jest to prawo ekonomiczne.</a:t>
            </a:r>
          </a:p>
          <a:p>
            <a:r>
              <a:rPr lang="pl-PL" dirty="0" smtClean="0"/>
              <a:t>Co z tego wynikło? Stagflacja!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Niebieskie </a:t>
            </a:r>
            <a:r>
              <a:rPr lang="pl-PL" dirty="0" err="1" smtClean="0"/>
              <a:t>vs</a:t>
            </a:r>
            <a:r>
              <a:rPr lang="pl-PL" dirty="0" smtClean="0"/>
              <a:t> czerwone, </a:t>
            </a:r>
          </a:p>
          <a:p>
            <a:pPr>
              <a:buNone/>
            </a:pPr>
            <a:r>
              <a:rPr lang="pl-PL" dirty="0" smtClean="0"/>
              <a:t>czyli Philips </a:t>
            </a:r>
            <a:r>
              <a:rPr lang="pl-PL" dirty="0" err="1" smtClean="0"/>
              <a:t>vs</a:t>
            </a:r>
            <a:r>
              <a:rPr lang="pl-PL" smtClean="0"/>
              <a:t> Friedman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2404" y="2041696"/>
            <a:ext cx="33813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185738"/>
            <a:r>
              <a:rPr lang="pl-PL" dirty="0" smtClean="0"/>
              <a:t>Bank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>
            <a:normAutofit/>
          </a:bodyPr>
          <a:lstStyle/>
          <a:p>
            <a:pPr indent="42863">
              <a:buNone/>
            </a:pPr>
            <a:r>
              <a:rPr lang="pl-PL" dirty="0" smtClean="0"/>
              <a:t>Bank - osoba prawna wykonująca na podstawie odpowiednich zezwoleń działalność gospodarczą, polegającą na przyjmowaniu depozytów, udzielaniu kredytów oraz wykonywaniu innych czynności określonych przepisami prawa i wymienionych w statucie banku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Skąd się wzięła nazwa?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185738"/>
            <a:r>
              <a:rPr lang="pl-PL" dirty="0" smtClean="0"/>
              <a:t>Kreacja pieniądza</a:t>
            </a:r>
            <a:endParaRPr lang="en-US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606378" y="2506663"/>
          <a:ext cx="1023161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41"/>
                <a:gridCol w="1995826"/>
                <a:gridCol w="3270268"/>
                <a:gridCol w="3895675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Bank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Wkład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SRO (</a:t>
                      </a:r>
                      <a:r>
                        <a:rPr lang="pl-PL" sz="1800" b="1" kern="1200" dirty="0" smtClean="0">
                          <a:solidFill>
                            <a:srgbClr val="FF66FF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r>
                        <a:rPr lang="pl-PL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Rezerwa dodatkowa pozwalająca udzielić kredytu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B050"/>
                          </a:solidFill>
                        </a:rPr>
                        <a:t>800</a:t>
                      </a:r>
                      <a:endParaRPr lang="pl-PL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B050"/>
                          </a:solidFill>
                        </a:rPr>
                        <a:t>800</a:t>
                      </a:r>
                      <a:endParaRPr lang="pl-PL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C000"/>
                          </a:solidFill>
                        </a:rPr>
                        <a:t>640</a:t>
                      </a:r>
                      <a:endParaRPr lang="pl-PL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8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512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…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…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…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…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∑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7030A0"/>
                          </a:solidFill>
                        </a:rPr>
                        <a:t>5000</a:t>
                      </a:r>
                      <a:endParaRPr lang="pl-PL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4000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 rot="5400000">
            <a:off x="1488990" y="3898556"/>
            <a:ext cx="142102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1940011" y="5399903"/>
            <a:ext cx="910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solidFill>
                  <a:srgbClr val="7030A0"/>
                </a:solidFill>
              </a:rPr>
              <a:t>Max</a:t>
            </a:r>
            <a:r>
              <a:rPr lang="pl-PL" b="1" baseline="-25000" dirty="0" err="1" smtClean="0">
                <a:solidFill>
                  <a:srgbClr val="7030A0"/>
                </a:solidFill>
              </a:rPr>
              <a:t>kreacja</a:t>
            </a:r>
            <a:r>
              <a:rPr lang="pl-PL" b="1" baseline="-25000" dirty="0" smtClean="0">
                <a:solidFill>
                  <a:srgbClr val="7030A0"/>
                </a:solidFill>
              </a:rPr>
              <a:t> pieniądza</a:t>
            </a:r>
            <a:r>
              <a:rPr lang="pl-PL" dirty="0" smtClean="0"/>
              <a:t>= </a:t>
            </a:r>
            <a:r>
              <a:rPr lang="pl-PL" b="1" dirty="0" smtClean="0">
                <a:solidFill>
                  <a:srgbClr val="FF0000"/>
                </a:solidFill>
              </a:rPr>
              <a:t>wkład początkowy </a:t>
            </a:r>
            <a:r>
              <a:rPr lang="pl-PL" dirty="0" smtClean="0"/>
              <a:t>x 100/</a:t>
            </a:r>
            <a:r>
              <a:rPr lang="pl-PL" b="1" dirty="0" smtClean="0">
                <a:solidFill>
                  <a:srgbClr val="FF66FF"/>
                </a:solidFill>
              </a:rPr>
              <a:t>SRO</a:t>
            </a:r>
            <a:endParaRPr lang="pl-PL" b="1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185738"/>
            <a:r>
              <a:rPr lang="pl-PL" dirty="0" smtClean="0"/>
              <a:t>Bank Centralny - funkcje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>
            <a:normAutofit/>
          </a:bodyPr>
          <a:lstStyle/>
          <a:p>
            <a:pPr indent="42863">
              <a:buFontTx/>
              <a:buChar char="-"/>
            </a:pPr>
            <a:r>
              <a:rPr lang="pl-PL" dirty="0" smtClean="0"/>
              <a:t>Bank banków</a:t>
            </a:r>
          </a:p>
          <a:p>
            <a:pPr indent="42863">
              <a:buFontTx/>
              <a:buChar char="-"/>
            </a:pPr>
            <a:r>
              <a:rPr lang="pl-PL" dirty="0" smtClean="0"/>
              <a:t>Bank Państwa</a:t>
            </a:r>
          </a:p>
          <a:p>
            <a:pPr indent="42863">
              <a:buFontTx/>
              <a:buChar char="-"/>
            </a:pPr>
            <a:r>
              <a:rPr lang="pl-PL" dirty="0" smtClean="0"/>
              <a:t>Emitent pieniądza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185738"/>
            <a:r>
              <a:rPr lang="pl-PL" dirty="0" smtClean="0"/>
              <a:t>Bank Centralny - narzędzia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>
            <a:normAutofit/>
          </a:bodyPr>
          <a:lstStyle/>
          <a:p>
            <a:pPr indent="42863"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polityka rezerw obowiązkowych,</a:t>
            </a:r>
          </a:p>
          <a:p>
            <a:pPr indent="42863">
              <a:buFontTx/>
              <a:buChar char="-"/>
            </a:pPr>
            <a:r>
              <a:rPr lang="pl-PL" dirty="0" smtClean="0"/>
              <a:t> operacje otwartego rynku,</a:t>
            </a:r>
          </a:p>
          <a:p>
            <a:pPr indent="42863"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transakcje depozytowo-kredytowe</a:t>
            </a:r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185738"/>
            <a:r>
              <a:rPr lang="pl-PL" dirty="0" smtClean="0"/>
              <a:t>Polityka fiskalna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>
            <a:normAutofit/>
          </a:bodyPr>
          <a:lstStyle/>
          <a:p>
            <a:pPr indent="42863">
              <a:buNone/>
            </a:pPr>
            <a:r>
              <a:rPr lang="pl-PL" dirty="0" smtClean="0"/>
              <a:t>Ogół działań państwa, polegających na wykorzystaniu instrumentów fiskalnych, wpływających na budżet państwa </a:t>
            </a:r>
            <a:r>
              <a:rPr lang="pl-PL" dirty="0" smtClean="0"/>
              <a:t>w celu osiągnięcia określonych celów fiskalnych i pozafiskalnych.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5" y="1177458"/>
            <a:ext cx="10515600" cy="1325563"/>
          </a:xfrm>
        </p:spPr>
        <p:txBody>
          <a:bodyPr/>
          <a:lstStyle/>
          <a:p>
            <a:pPr marL="185738"/>
            <a:r>
              <a:rPr lang="pl-PL" dirty="0" smtClean="0"/>
              <a:t>Cele polityki fiskalnej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5" y="2506662"/>
            <a:ext cx="10515600" cy="4351338"/>
          </a:xfrm>
        </p:spPr>
        <p:txBody>
          <a:bodyPr>
            <a:normAutofit lnSpcReduction="10000"/>
          </a:bodyPr>
          <a:lstStyle/>
          <a:p>
            <a:pPr indent="42863">
              <a:buNone/>
            </a:pPr>
            <a:r>
              <a:rPr lang="pl-PL" b="1" dirty="0" smtClean="0"/>
              <a:t>Cel fiskalny - </a:t>
            </a:r>
            <a:r>
              <a:rPr lang="pl-PL" dirty="0" smtClean="0"/>
              <a:t>zaspokojenie </a:t>
            </a:r>
            <a:r>
              <a:rPr lang="pl-PL" dirty="0" smtClean="0"/>
              <a:t>popytu państwa na pieniądz, przejmowanego od podmiotów znajdujących się poza jego </a:t>
            </a:r>
            <a:r>
              <a:rPr lang="pl-PL" dirty="0" smtClean="0"/>
              <a:t>strukturami.</a:t>
            </a:r>
            <a:endParaRPr lang="pl-PL" dirty="0" smtClean="0"/>
          </a:p>
          <a:p>
            <a:pPr indent="42863">
              <a:buNone/>
            </a:pPr>
            <a:r>
              <a:rPr lang="pl-PL" b="1" dirty="0" smtClean="0"/>
              <a:t>Cele </a:t>
            </a:r>
            <a:r>
              <a:rPr lang="pl-PL" b="1" dirty="0" smtClean="0"/>
              <a:t>pozafiskalne: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promowanie wzrostu gospodarczego,</a:t>
            </a:r>
            <a:br>
              <a:rPr lang="pl-PL" dirty="0" smtClean="0"/>
            </a:br>
            <a:r>
              <a:rPr lang="pl-PL" dirty="0" smtClean="0"/>
              <a:t>- łagodzenie niesprawności mechanizmu rynkowego,</a:t>
            </a:r>
            <a:br>
              <a:rPr lang="pl-PL" dirty="0" smtClean="0"/>
            </a:br>
            <a:r>
              <a:rPr lang="pl-PL" dirty="0" smtClean="0"/>
              <a:t>- ograniczenie cykliczności procesów gospodarczych,</a:t>
            </a:r>
            <a:br>
              <a:rPr lang="pl-PL" dirty="0" smtClean="0"/>
            </a:br>
            <a:r>
              <a:rPr lang="pl-PL" dirty="0" smtClean="0"/>
              <a:t>- walka z bezrobociem,</a:t>
            </a:r>
            <a:br>
              <a:rPr lang="pl-PL" dirty="0" smtClean="0"/>
            </a:br>
            <a:r>
              <a:rPr lang="pl-PL" dirty="0" smtClean="0"/>
              <a:t>- ograniczenie nadmiernego zróżnicowania dochodów,</a:t>
            </a:r>
            <a:br>
              <a:rPr lang="pl-PL" dirty="0" smtClean="0"/>
            </a:br>
            <a:r>
              <a:rPr lang="pl-PL" dirty="0" smtClean="0"/>
              <a:t>- walka z nieuczciwą konkurencją,</a:t>
            </a:r>
            <a:br>
              <a:rPr lang="pl-PL" dirty="0" smtClean="0"/>
            </a:br>
            <a:r>
              <a:rPr lang="pl-PL" dirty="0" smtClean="0"/>
              <a:t>- ograniczenie negatywnych efektów zewnętrznych.</a:t>
            </a:r>
          </a:p>
          <a:p>
            <a:pPr indent="42863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2811" y="1177458"/>
            <a:ext cx="10355084" cy="1325563"/>
          </a:xfrm>
        </p:spPr>
        <p:txBody>
          <a:bodyPr/>
          <a:lstStyle/>
          <a:p>
            <a:r>
              <a:rPr lang="pl-PL" b="1" dirty="0" smtClean="0"/>
              <a:t>Instrumenty makroekonomiczne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3449" y="2506662"/>
            <a:ext cx="101944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 smtClean="0"/>
              <a:t>dochody budżetu państwa,</a:t>
            </a:r>
            <a:br>
              <a:rPr lang="pl-PL" dirty="0" smtClean="0"/>
            </a:br>
            <a:r>
              <a:rPr lang="pl-PL" dirty="0" smtClean="0"/>
              <a:t>- wydatki budżetu państwa,</a:t>
            </a:r>
            <a:br>
              <a:rPr lang="pl-PL" dirty="0" smtClean="0"/>
            </a:br>
            <a:r>
              <a:rPr lang="pl-PL" dirty="0" smtClean="0"/>
              <a:t>- deficyt i nadwyżki budżetowe,</a:t>
            </a:r>
            <a:br>
              <a:rPr lang="pl-PL" dirty="0" smtClean="0"/>
            </a:br>
            <a:r>
              <a:rPr lang="pl-PL" dirty="0" smtClean="0"/>
              <a:t>- dług publiczny.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0236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462</Words>
  <Application>Microsoft Office PowerPoint</Application>
  <PresentationFormat>Niestandardowy</PresentationFormat>
  <Paragraphs>125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Polityka fiskalna, monetarna... i polityczno-pieniężne różności</vt:lpstr>
      <vt:lpstr>System bankowy</vt:lpstr>
      <vt:lpstr>Bank</vt:lpstr>
      <vt:lpstr>Kreacja pieniądza</vt:lpstr>
      <vt:lpstr>Bank Centralny - funkcje</vt:lpstr>
      <vt:lpstr>Bank Centralny - narzędzia</vt:lpstr>
      <vt:lpstr>Polityka fiskalna</vt:lpstr>
      <vt:lpstr>Cele polityki fiskalnej</vt:lpstr>
      <vt:lpstr>Instrumenty makroekonomiczne</vt:lpstr>
      <vt:lpstr>Instrumenty mikroekonomiczne</vt:lpstr>
      <vt:lpstr>Pieniądz</vt:lpstr>
      <vt:lpstr>Popyt na pieniądz</vt:lpstr>
      <vt:lpstr>Polityka monetarna (pieniężna)</vt:lpstr>
      <vt:lpstr>Strategie</vt:lpstr>
      <vt:lpstr>Cele polityki pieniężnej</vt:lpstr>
      <vt:lpstr>Cele operacyjne polityki pieniężnej</vt:lpstr>
      <vt:lpstr>Instrumenty polityki monetarnej</vt:lpstr>
      <vt:lpstr>Polityka ekspansywna vs restrykcyjna</vt:lpstr>
      <vt:lpstr>Inflacja</vt:lpstr>
      <vt:lpstr>Inflacja</vt:lpstr>
      <vt:lpstr>Typy inflacji</vt:lpstr>
      <vt:lpstr>Typy inflacji</vt:lpstr>
      <vt:lpstr>Krzywa Philipsa (1958)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Pieniądz</dc:title>
  <dc:creator>Goś</dc:creator>
  <cp:lastModifiedBy>ja</cp:lastModifiedBy>
  <cp:revision>23</cp:revision>
  <dcterms:created xsi:type="dcterms:W3CDTF">2016-12-15T17:24:04Z</dcterms:created>
  <dcterms:modified xsi:type="dcterms:W3CDTF">2017-12-08T20:25:02Z</dcterms:modified>
</cp:coreProperties>
</file>