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8" r:id="rId3"/>
    <p:sldId id="291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9" r:id="rId12"/>
    <p:sldId id="285" r:id="rId13"/>
    <p:sldId id="286" r:id="rId14"/>
    <p:sldId id="287" r:id="rId15"/>
    <p:sldId id="292" r:id="rId16"/>
    <p:sldId id="290" r:id="rId17"/>
    <p:sldId id="288" r:id="rId18"/>
    <p:sldId id="29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98B9C0-B370-41FF-B8A5-2F3C39400D19}" v="2876" dt="2019-04-14T16:45:56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32264-056D-42E1-B135-2D9FE18518C9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18E-323A-40F8-89B3-280022050D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9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1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7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33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68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88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4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45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97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61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19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5DD6-93FF-4AA2-9F80-D50E5EEC090C}" type="datetimeFigureOut">
              <a:rPr lang="pl-PL" smtClean="0"/>
              <a:t>12.10.2020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27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qj0RKduf5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qj0RKduf5E" TargetMode="External"/><Relationship Id="rId2" Type="http://schemas.openxmlformats.org/officeDocument/2006/relationships/hyperlink" Target="https://www.youtube.com/watch?v=cnzo9qXLFUo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q9imw84rPFiqs8FS6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iSPk2K" TargetMode="External"/><Relationship Id="rId2" Type="http://schemas.openxmlformats.org/officeDocument/2006/relationships/hyperlink" Target="mailto:piotr.kozdrowicki@uwr.edu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3lEvFW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nzo9qXLFU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 err="1">
                <a:latin typeface="Calibri Light" panose="020F0302020204030204" pitchFamily="34" charset="0"/>
              </a:rPr>
              <a:t>Political</a:t>
            </a:r>
            <a:r>
              <a:rPr lang="pl-PL" sz="3200" dirty="0">
                <a:latin typeface="Calibri Light" panose="020F0302020204030204" pitchFamily="34" charset="0"/>
              </a:rPr>
              <a:t>, </a:t>
            </a:r>
            <a:r>
              <a:rPr lang="pl-PL" sz="3200" dirty="0" err="1">
                <a:latin typeface="Calibri Light" panose="020F0302020204030204" pitchFamily="34" charset="0"/>
              </a:rPr>
              <a:t>Socio-economic</a:t>
            </a:r>
            <a:r>
              <a:rPr lang="pl-PL" sz="3200" dirty="0">
                <a:latin typeface="Calibri Light" panose="020F0302020204030204" pitchFamily="34" charset="0"/>
              </a:rPr>
              <a:t> and </a:t>
            </a:r>
            <a:r>
              <a:rPr lang="pl-PL" sz="3200" dirty="0" err="1">
                <a:latin typeface="Calibri Light" panose="020F0302020204030204" pitchFamily="34" charset="0"/>
              </a:rPr>
              <a:t>Legal</a:t>
            </a:r>
            <a:r>
              <a:rPr lang="pl-PL" sz="3200" dirty="0">
                <a:latin typeface="Calibri Light" panose="020F0302020204030204" pitchFamily="34" charset="0"/>
              </a:rPr>
              <a:t> </a:t>
            </a:r>
            <a:r>
              <a:rPr lang="pl-PL" sz="3200" dirty="0" err="1">
                <a:latin typeface="Calibri Light" panose="020F0302020204030204" pitchFamily="34" charset="0"/>
              </a:rPr>
              <a:t>Thought</a:t>
            </a:r>
            <a:endParaRPr lang="pl-PL" sz="3200" dirty="0">
              <a:latin typeface="Calibri Light" panose="020F03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i="1" dirty="0" err="1">
                <a:latin typeface="Calibri Light" panose="020F0302020204030204" pitchFamily="34" charset="0"/>
              </a:rPr>
              <a:t>Classes</a:t>
            </a:r>
            <a:r>
              <a:rPr lang="pl-PL" sz="2800" i="1" dirty="0">
                <a:latin typeface="Calibri Light" panose="020F0302020204030204" pitchFamily="34" charset="0"/>
              </a:rPr>
              <a:t> 13.10.2020</a:t>
            </a:r>
          </a:p>
        </p:txBody>
      </p:sp>
    </p:spTree>
    <p:extLst>
      <p:ext uri="{BB962C8B-B14F-4D97-AF65-F5344CB8AC3E}">
        <p14:creationId xmlns:p14="http://schemas.microsoft.com/office/powerpoint/2010/main" val="24557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Political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origins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today</a:t>
            </a:r>
            <a:endParaRPr lang="pl-P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46" name="Picture 2" descr="Znalezione obrazy dla zapytania donald trump white house">
            <a:extLst>
              <a:ext uri="{FF2B5EF4-FFF2-40B4-BE49-F238E27FC236}">
                <a16:creationId xmlns:a16="http://schemas.microsoft.com/office/drawing/2014/main" id="{BD4CC1F4-4315-42EA-80D7-0BB2714F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2752"/>
            <a:ext cx="1728192" cy="218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A5079C5-A0F6-4EFD-9828-364E154D7650}"/>
              </a:ext>
            </a:extLst>
          </p:cNvPr>
          <p:cNvSpPr txBox="1"/>
          <p:nvPr/>
        </p:nvSpPr>
        <p:spPr>
          <a:xfrm>
            <a:off x="1094279" y="3384716"/>
            <a:ext cx="205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>
                <a:latin typeface="Calibri Light" panose="020F0302020204030204" pitchFamily="34" charset="0"/>
                <a:cs typeface="Calibri Light" panose="020F0302020204030204" pitchFamily="34" charset="0"/>
              </a:rPr>
              <a:t>Donald Trump (USA)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48" name="Picture 4" descr="Znalezione obrazy dla zapytania nigel farage">
            <a:extLst>
              <a:ext uri="{FF2B5EF4-FFF2-40B4-BE49-F238E27FC236}">
                <a16:creationId xmlns:a16="http://schemas.microsoft.com/office/drawing/2014/main" id="{017CC501-4565-4B62-8C09-5AF6E878A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8500" b="10671"/>
          <a:stretch/>
        </p:blipFill>
        <p:spPr bwMode="auto">
          <a:xfrm>
            <a:off x="3559701" y="1218849"/>
            <a:ext cx="1728192" cy="22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E7AC4D3-2EAA-404D-A3F6-83CEDD0155C4}"/>
              </a:ext>
            </a:extLst>
          </p:cNvPr>
          <p:cNvSpPr txBox="1"/>
          <p:nvPr/>
        </p:nvSpPr>
        <p:spPr>
          <a:xfrm>
            <a:off x="3518842" y="3384716"/>
            <a:ext cx="180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Nigel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Farage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(UK)</a:t>
            </a:r>
          </a:p>
        </p:txBody>
      </p:sp>
      <p:pic>
        <p:nvPicPr>
          <p:cNvPr id="6150" name="Picture 6" descr="Znalezione obrazy dla zapytania jarosÅaw kaczyÅski">
            <a:extLst>
              <a:ext uri="{FF2B5EF4-FFF2-40B4-BE49-F238E27FC236}">
                <a16:creationId xmlns:a16="http://schemas.microsoft.com/office/drawing/2014/main" id="{26BF2881-DC4E-4E70-9A7E-1951F8E79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6" r="31243"/>
          <a:stretch/>
        </p:blipFill>
        <p:spPr bwMode="auto">
          <a:xfrm>
            <a:off x="5811475" y="1211183"/>
            <a:ext cx="1975272" cy="22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137FC8F-DD8F-4E1D-9D29-444110405BA1}"/>
              </a:ext>
            </a:extLst>
          </p:cNvPr>
          <p:cNvSpPr txBox="1"/>
          <p:nvPr/>
        </p:nvSpPr>
        <p:spPr>
          <a:xfrm>
            <a:off x="5846807" y="3384716"/>
            <a:ext cx="192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Jarosław Kaczyński</a:t>
            </a:r>
            <a:b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(Poland)</a:t>
            </a:r>
          </a:p>
        </p:txBody>
      </p:sp>
      <p:pic>
        <p:nvPicPr>
          <p:cNvPr id="6152" name="Picture 8" descr="Znalezione obrazy dla zapytania orban">
            <a:extLst>
              <a:ext uri="{FF2B5EF4-FFF2-40B4-BE49-F238E27FC236}">
                <a16:creationId xmlns:a16="http://schemas.microsoft.com/office/drawing/2014/main" id="{5AB61847-4887-4FE1-B9A0-BB4B1ED0C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6" r="19916"/>
          <a:stretch/>
        </p:blipFill>
        <p:spPr bwMode="auto">
          <a:xfrm>
            <a:off x="1218768" y="3940873"/>
            <a:ext cx="1809919" cy="222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8ACC1E7-7C42-4B06-BD40-7CFF2726523D}"/>
              </a:ext>
            </a:extLst>
          </p:cNvPr>
          <p:cNvSpPr/>
          <p:nvPr/>
        </p:nvSpPr>
        <p:spPr>
          <a:xfrm>
            <a:off x="954561" y="6124059"/>
            <a:ext cx="233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Victor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Orbán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Hungary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6154" name="Picture 10" descr="Znalezione obrazy dla zapytania marine le pen">
            <a:extLst>
              <a:ext uri="{FF2B5EF4-FFF2-40B4-BE49-F238E27FC236}">
                <a16:creationId xmlns:a16="http://schemas.microsoft.com/office/drawing/2014/main" id="{7A8FFCCF-ED04-476F-8FEE-33FDBB233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r="21129"/>
          <a:stretch/>
        </p:blipFill>
        <p:spPr bwMode="auto">
          <a:xfrm>
            <a:off x="3561102" y="3944433"/>
            <a:ext cx="1730794" cy="222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2E2E5BD4-D0EA-446C-A3E0-1F9768FD7057}"/>
              </a:ext>
            </a:extLst>
          </p:cNvPr>
          <p:cNvSpPr/>
          <p:nvPr/>
        </p:nvSpPr>
        <p:spPr>
          <a:xfrm>
            <a:off x="3298913" y="6124059"/>
            <a:ext cx="231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Marine Le Pen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(France)</a:t>
            </a:r>
          </a:p>
        </p:txBody>
      </p:sp>
      <p:pic>
        <p:nvPicPr>
          <p:cNvPr id="6156" name="Picture 12" descr="Znalezione obrazy dla zapytania beppe grillo movimento">
            <a:extLst>
              <a:ext uri="{FF2B5EF4-FFF2-40B4-BE49-F238E27FC236}">
                <a16:creationId xmlns:a16="http://schemas.microsoft.com/office/drawing/2014/main" id="{38D3E981-B301-4E33-8870-C783C7B4E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9" r="-209"/>
          <a:stretch/>
        </p:blipFill>
        <p:spPr bwMode="auto">
          <a:xfrm>
            <a:off x="5793600" y="3940873"/>
            <a:ext cx="1975272" cy="22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0342E985-9AC2-40B7-A14A-AF8D6A960EA6}"/>
              </a:ext>
            </a:extLst>
          </p:cNvPr>
          <p:cNvSpPr/>
          <p:nvPr/>
        </p:nvSpPr>
        <p:spPr>
          <a:xfrm>
            <a:off x="5859516" y="6124059"/>
            <a:ext cx="188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Beppe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Grillo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Italy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72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5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ular.com/c/4882487797612544.png?k=uJuHvuUxNJatRmFySIODR0ICg6I">
            <a:extLst>
              <a:ext uri="{FF2B5EF4-FFF2-40B4-BE49-F238E27FC236}">
                <a16:creationId xmlns:a16="http://schemas.microsoft.com/office/drawing/2014/main" id="{76C6BE7A-5AF3-4CF8-841E-65B9FDE60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/>
          <a:stretch/>
        </p:blipFill>
        <p:spPr bwMode="auto">
          <a:xfrm>
            <a:off x="393600" y="669534"/>
            <a:ext cx="8356798" cy="52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1A14EE1-AF52-4F69-9D46-7B14557C86E3}"/>
              </a:ext>
            </a:extLst>
          </p:cNvPr>
          <p:cNvSpPr txBox="1"/>
          <p:nvPr/>
        </p:nvSpPr>
        <p:spPr>
          <a:xfrm>
            <a:off x="378786" y="5923432"/>
            <a:ext cx="838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Pinar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Dinç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Mapping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definitions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cases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challenges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democracy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Istanbul Policy Center 2016 </a:t>
            </a:r>
          </a:p>
        </p:txBody>
      </p:sp>
    </p:spTree>
    <p:extLst>
      <p:ext uri="{BB962C8B-B14F-4D97-AF65-F5344CB8AC3E}">
        <p14:creationId xmlns:p14="http://schemas.microsoft.com/office/powerpoint/2010/main" val="41971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endParaRPr lang="pl-P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concepts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1. the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people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true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rulers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real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sovereign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related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„the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nation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</a:p>
          <a:p>
            <a:pPr marL="0" indent="0">
              <a:buNone/>
            </a:pP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2. the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elite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corrupted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depraved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evil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enemy of „the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people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</a:p>
          <a:p>
            <a:pPr marL="0" indent="0">
              <a:buNone/>
            </a:pP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3. the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against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political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correctness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populists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express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170" name="Picture 2" descr="Grayscale Photography of People Walking Near Buildings">
            <a:extLst>
              <a:ext uri="{FF2B5EF4-FFF2-40B4-BE49-F238E27FC236}">
                <a16:creationId xmlns:a16="http://schemas.microsoft.com/office/drawing/2014/main" id="{2A7A7419-9CEC-423C-89BD-B64D6C5A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707904" cy="153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nalezione obrazy dla zapytania cigar club meeting">
            <a:extLst>
              <a:ext uri="{FF2B5EF4-FFF2-40B4-BE49-F238E27FC236}">
                <a16:creationId xmlns:a16="http://schemas.microsoft.com/office/drawing/2014/main" id="{97EF9287-F5FE-48F3-A6F9-B28AB2838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13" b="29922"/>
          <a:stretch/>
        </p:blipFill>
        <p:spPr bwMode="auto">
          <a:xfrm>
            <a:off x="4932040" y="3645024"/>
            <a:ext cx="3709715" cy="109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nalezione obrazy dla zapytania yellow vests france">
            <a:extLst>
              <a:ext uri="{FF2B5EF4-FFF2-40B4-BE49-F238E27FC236}">
                <a16:creationId xmlns:a16="http://schemas.microsoft.com/office/drawing/2014/main" id="{6129C977-FFD1-482D-A226-9958344D4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2" b="13798"/>
          <a:stretch/>
        </p:blipFill>
        <p:spPr bwMode="auto">
          <a:xfrm>
            <a:off x="4932040" y="4845450"/>
            <a:ext cx="370790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endParaRPr lang="pl-P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types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cultural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reluctance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against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enemies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”: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immigrants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minorities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etc.</a:t>
            </a:r>
          </a:p>
          <a:p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socio-economic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division between the rich and the poor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anti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-establishment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reluctance against “alien elites”</a:t>
            </a:r>
          </a:p>
          <a:p>
            <a:pPr lvl="1"/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positive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negative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descriptions</a:t>
            </a:r>
            <a:endParaRPr lang="pl-PL" sz="3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4048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just</a:t>
            </a: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pure</a:t>
            </a: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politics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pl-PL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pl-PL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radical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democracy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pl-PL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pl-PL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real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dispute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pl-PL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pl-PL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mobilize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masses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pl-PL" b="1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pl-PL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effective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strategy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F5727ED-F9AE-4243-9A13-E0539CD727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̶  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radicality</a:t>
            </a:r>
            <a:endParaRPr lang="pl-PL" dirty="0"/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̶  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lies</a:t>
            </a:r>
            <a:r>
              <a:rPr lang="pl-PL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fake</a:t>
            </a:r>
            <a:r>
              <a:rPr lang="pl-PL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news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̶  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irresponsibility</a:t>
            </a:r>
            <a:endParaRPr lang="pl-PL"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̶  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</a:t>
            </a:r>
            <a:r>
              <a:rPr lang="pl-PL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another</a:t>
            </a:r>
            <a:r>
              <a:rPr lang="pl-PL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elite</a:t>
            </a:r>
            <a:r>
              <a:rPr lang="pl-PL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̶  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dangerous</a:t>
            </a:r>
            <a:r>
              <a:rPr lang="pl-PL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the </a:t>
            </a:r>
            <a:r>
              <a:rPr lang="pl-PL" sz="24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democracy</a:t>
            </a:r>
            <a:endParaRPr lang="pl-PL"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194" name="Picture 2" descr="Podobny obraz">
            <a:extLst>
              <a:ext uri="{FF2B5EF4-FFF2-40B4-BE49-F238E27FC236}">
                <a16:creationId xmlns:a16="http://schemas.microsoft.com/office/drawing/2014/main" id="{2AAB4B7E-CEBB-444C-9427-4154A671D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15115"/>
          <a:stretch/>
        </p:blipFill>
        <p:spPr bwMode="auto">
          <a:xfrm>
            <a:off x="971600" y="4187628"/>
            <a:ext cx="2520280" cy="16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694C1D0-3105-4E08-8252-AE0456A4D6B6}"/>
              </a:ext>
            </a:extLst>
          </p:cNvPr>
          <p:cNvSpPr txBox="1"/>
          <p:nvPr/>
        </p:nvSpPr>
        <p:spPr>
          <a:xfrm>
            <a:off x="1470089" y="5815950"/>
            <a:ext cx="152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Ernesto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Laclau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196" name="Picture 4" descr="https://upload.wikimedia.org/wikipedia/commons/c/c7/Pierre_Rosanvallon.jpg">
            <a:extLst>
              <a:ext uri="{FF2B5EF4-FFF2-40B4-BE49-F238E27FC236}">
                <a16:creationId xmlns:a16="http://schemas.microsoft.com/office/drawing/2014/main" id="{197AD70A-BEAF-40C0-909D-FADF72B1C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08" y="4187628"/>
            <a:ext cx="2442483" cy="16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9F4C685-0B95-456B-9767-87A9A7CC2CF0}"/>
              </a:ext>
            </a:extLst>
          </p:cNvPr>
          <p:cNvSpPr txBox="1"/>
          <p:nvPr/>
        </p:nvSpPr>
        <p:spPr>
          <a:xfrm>
            <a:off x="5267710" y="5826675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Pierre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Rosanvallon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Calibri Light" panose="020F0302020204030204" pitchFamily="34" charset="0"/>
              </a:rPr>
              <a:t>video:</a:t>
            </a:r>
          </a:p>
          <a:p>
            <a:pPr marL="457200" lvl="1" indent="0">
              <a:buNone/>
            </a:pP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https://www.youtube.com/watch?v=Zqj0RKduf5E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endParaRPr lang="pl-P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general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characteristic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conlusions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flexibility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left-wing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”, „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right-wing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even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„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radical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centrist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ideology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discursive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style?</a:t>
            </a:r>
          </a:p>
          <a:p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not a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new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phenomenon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examples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populist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politics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visible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every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crisis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/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not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negative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connotation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00050"/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≠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authoritarism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Sources</a:t>
            </a:r>
            <a:endParaRPr lang="pl-PL" sz="3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Mudde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, Cristóbal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Rovira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Kaltwasser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A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very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short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introduction</a:t>
            </a:r>
            <a:r>
              <a:rPr lang="pl-P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Oxford University Press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Pinar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Dinç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Mapping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definitions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cases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challenges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pl-PL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democracy</a:t>
            </a:r>
            <a:r>
              <a:rPr lang="pl-PL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Istanbul Policy Center 2016</a:t>
            </a:r>
          </a:p>
          <a:p>
            <a:pPr marL="457200" lvl="1" indent="0">
              <a:buNone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video: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  <a:hlinkClick r:id="rId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https://www.youtube.com/watch?v=cnzo9qXLFUo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https://www.youtube.com/watch?v=Zqj0RKduf5E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contact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piotr.kozdrowicki@uwr.edu.pl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59" y="2286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Let’s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evaluate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pl-PL" sz="3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270994"/>
            <a:ext cx="8229600" cy="51125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https://forms.gle/q9imw84rPFiqs8FS6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6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>
                <a:latin typeface="Calibri Light" panose="020F0302020204030204" pitchFamily="34" charset="0"/>
              </a:rPr>
              <a:t>Piotr S. Kozdrowicki</a:t>
            </a: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  <a:hlinkClick r:id="rId2"/>
              </a:rPr>
              <a:t>piotr.kozdrowicki@uwr.edu.pl</a:t>
            </a:r>
            <a:br>
              <a:rPr lang="pl-PL" sz="2800" i="1" dirty="0">
                <a:latin typeface="Calibri Light" panose="020F0302020204030204" pitchFamily="34" charset="0"/>
              </a:rPr>
            </a:br>
            <a:r>
              <a:rPr lang="pl-PL" sz="2800" i="1" dirty="0" err="1">
                <a:latin typeface="Calibri Light" panose="020F0302020204030204" pitchFamily="34" charset="0"/>
              </a:rPr>
              <a:t>Teams</a:t>
            </a:r>
            <a:r>
              <a:rPr lang="pl-PL" sz="2800" i="1" dirty="0">
                <a:latin typeface="Calibri Light" panose="020F0302020204030204" pitchFamily="34" charset="0"/>
              </a:rPr>
              <a:t>: gmvkjp0</a:t>
            </a: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800" dirty="0">
                <a:latin typeface="Calibri Light" panose="020F0302020204030204" pitchFamily="34" charset="0"/>
              </a:rPr>
              <a:t>How to pass the </a:t>
            </a:r>
            <a:r>
              <a:rPr lang="pl-PL" sz="2800" dirty="0" err="1">
                <a:latin typeface="Calibri Light" panose="020F0302020204030204" pitchFamily="34" charset="0"/>
              </a:rPr>
              <a:t>classes</a:t>
            </a:r>
            <a:r>
              <a:rPr lang="pl-PL" sz="2800" dirty="0">
                <a:latin typeface="Calibri Light" panose="020F030202020403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pl-PL" sz="2000" dirty="0">
                <a:latin typeface="Calibri Light" panose="020F0302020204030204" pitchFamily="34" charset="0"/>
              </a:rPr>
              <a:t>Write and </a:t>
            </a:r>
            <a:r>
              <a:rPr lang="pl-PL" sz="2000" dirty="0" err="1">
                <a:latin typeface="Calibri Light" panose="020F0302020204030204" pitchFamily="34" charset="0"/>
              </a:rPr>
              <a:t>sent</a:t>
            </a:r>
            <a:r>
              <a:rPr lang="pl-PL" sz="2000" dirty="0">
                <a:latin typeface="Calibri Light" panose="020F0302020204030204" pitchFamily="34" charset="0"/>
              </a:rPr>
              <a:t> to </a:t>
            </a:r>
            <a:r>
              <a:rPr lang="pl-PL" sz="2000" dirty="0" err="1">
                <a:latin typeface="Calibri Light" panose="020F0302020204030204" pitchFamily="34" charset="0"/>
              </a:rPr>
              <a:t>essays</a:t>
            </a:r>
            <a:r>
              <a:rPr lang="pl-PL" sz="2000" dirty="0">
                <a:latin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</a:rPr>
              <a:t>until</a:t>
            </a:r>
            <a:r>
              <a:rPr lang="pl-PL" sz="2000" dirty="0">
                <a:latin typeface="Calibri Light" panose="020F0302020204030204" pitchFamily="34" charset="0"/>
              </a:rPr>
              <a:t> 31th Dec 2020</a:t>
            </a:r>
          </a:p>
          <a:p>
            <a:pPr marL="514350" indent="-514350">
              <a:buAutoNum type="arabicPeriod"/>
            </a:pPr>
            <a:r>
              <a:rPr lang="pl-PL" sz="2000" dirty="0" err="1">
                <a:latin typeface="Calibri Light" panose="020F0302020204030204" pitchFamily="34" charset="0"/>
              </a:rPr>
              <a:t>Present</a:t>
            </a:r>
            <a:r>
              <a:rPr lang="pl-PL" sz="2000" dirty="0">
                <a:latin typeface="Calibri Light" panose="020F0302020204030204" pitchFamily="34" charset="0"/>
              </a:rPr>
              <a:t> one of the </a:t>
            </a:r>
            <a:r>
              <a:rPr lang="pl-PL" sz="2000" dirty="0" err="1">
                <a:latin typeface="Calibri Light" panose="020F0302020204030204" pitchFamily="34" charset="0"/>
              </a:rPr>
              <a:t>essays</a:t>
            </a:r>
            <a:r>
              <a:rPr lang="pl-PL" sz="2000" dirty="0">
                <a:latin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</a:rPr>
              <a:t>at</a:t>
            </a:r>
            <a:r>
              <a:rPr lang="pl-PL" sz="2000" dirty="0">
                <a:latin typeface="Calibri Light" panose="020F0302020204030204" pitchFamily="34" charset="0"/>
              </a:rPr>
              <a:t> the </a:t>
            </a:r>
            <a:r>
              <a:rPr lang="pl-PL" sz="2000" dirty="0" err="1">
                <a:latin typeface="Calibri Light" panose="020F0302020204030204" pitchFamily="34" charset="0"/>
              </a:rPr>
              <a:t>classes</a:t>
            </a:r>
            <a:endParaRPr lang="pl-PL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pl-PL" sz="2000" dirty="0">
              <a:latin typeface="Calibri Light" panose="020F0302020204030204" pitchFamily="34" charset="0"/>
            </a:endParaRPr>
          </a:p>
          <a:p>
            <a:pPr lvl="1"/>
            <a:r>
              <a:rPr lang="pl-PL" sz="1600" dirty="0">
                <a:latin typeface="Calibri Light" panose="020F0302020204030204" pitchFamily="34" charset="0"/>
              </a:rPr>
              <a:t>List of </a:t>
            </a:r>
            <a:r>
              <a:rPr lang="pl-PL" sz="1600" dirty="0" err="1">
                <a:latin typeface="Calibri Light" panose="020F0302020204030204" pitchFamily="34" charset="0"/>
              </a:rPr>
              <a:t>topics</a:t>
            </a:r>
            <a:r>
              <a:rPr lang="pl-PL" sz="1600" dirty="0">
                <a:latin typeface="Calibri Light" panose="020F0302020204030204" pitchFamily="34" charset="0"/>
              </a:rPr>
              <a:t>: </a:t>
            </a:r>
            <a:r>
              <a:rPr lang="pl-PL" sz="1600" dirty="0">
                <a:latin typeface="Calibri Light" panose="020F0302020204030204" pitchFamily="34" charset="0"/>
                <a:hlinkClick r:id="rId3"/>
              </a:rPr>
              <a:t>https://bit.ly/3iSPk2K</a:t>
            </a:r>
            <a:endParaRPr lang="pl-PL" sz="1600" dirty="0">
              <a:latin typeface="Calibri Light" panose="020F0302020204030204" pitchFamily="34" charset="0"/>
            </a:endParaRPr>
          </a:p>
          <a:p>
            <a:pPr lvl="1"/>
            <a:r>
              <a:rPr lang="pl-PL" sz="1600" dirty="0" err="1">
                <a:latin typeface="Calibri Light" panose="020F0302020204030204" pitchFamily="34" charset="0"/>
              </a:rPr>
              <a:t>Table</a:t>
            </a:r>
            <a:r>
              <a:rPr lang="pl-PL" sz="1600" dirty="0">
                <a:latin typeface="Calibri Light" panose="020F0302020204030204" pitchFamily="34" charset="0"/>
              </a:rPr>
              <a:t> of </a:t>
            </a:r>
            <a:r>
              <a:rPr lang="pl-PL" sz="1600" dirty="0" err="1">
                <a:latin typeface="Calibri Light" panose="020F0302020204030204" pitchFamily="34" charset="0"/>
              </a:rPr>
              <a:t>selected</a:t>
            </a:r>
            <a:r>
              <a:rPr lang="pl-PL" sz="1600" dirty="0">
                <a:latin typeface="Calibri Light" panose="020F0302020204030204" pitchFamily="34" charset="0"/>
              </a:rPr>
              <a:t> </a:t>
            </a:r>
            <a:r>
              <a:rPr lang="pl-PL" sz="1600" dirty="0" err="1">
                <a:latin typeface="Calibri Light" panose="020F0302020204030204" pitchFamily="34" charset="0"/>
              </a:rPr>
              <a:t>topics</a:t>
            </a:r>
            <a:r>
              <a:rPr lang="pl-PL" sz="1600" dirty="0">
                <a:latin typeface="Calibri Light" panose="020F0302020204030204" pitchFamily="34" charset="0"/>
              </a:rPr>
              <a:t> and </a:t>
            </a:r>
            <a:r>
              <a:rPr lang="pl-PL" sz="1600" dirty="0" err="1">
                <a:latin typeface="Calibri Light" panose="020F0302020204030204" pitchFamily="34" charset="0"/>
              </a:rPr>
              <a:t>presentations</a:t>
            </a:r>
            <a:r>
              <a:rPr lang="pl-PL" sz="1600" dirty="0">
                <a:latin typeface="Calibri Light" panose="020F0302020204030204" pitchFamily="34" charset="0"/>
              </a:rPr>
              <a:t>: </a:t>
            </a:r>
            <a:r>
              <a:rPr lang="pl-PL" sz="1600" dirty="0">
                <a:latin typeface="Calibri Light" panose="020F0302020204030204" pitchFamily="34" charset="0"/>
                <a:hlinkClick r:id="rId4"/>
              </a:rPr>
              <a:t>https://bit.ly/3lEvFW8</a:t>
            </a:r>
            <a:endParaRPr lang="pl-PL" sz="1600" dirty="0">
              <a:latin typeface="Calibri Light" panose="020F0302020204030204" pitchFamily="34" charset="0"/>
            </a:endParaRPr>
          </a:p>
          <a:p>
            <a:pPr lvl="1"/>
            <a:endParaRPr lang="pl-PL" sz="16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Calibri Light" panose="020F0302020204030204" pitchFamily="34" charset="0"/>
              </a:rPr>
              <a:t>video:</a:t>
            </a:r>
          </a:p>
          <a:p>
            <a:pPr marL="457200" lvl="1" indent="0">
              <a:buNone/>
            </a:pP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https://www.youtube.com/watch?v=cnzo9qXLFUo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8A320E-F59B-4B4F-82F2-44081D908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B65169B-95C4-4446-9657-7695265FB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>
            <a:normAutofit/>
          </a:bodyPr>
          <a:lstStyle/>
          <a:p>
            <a:r>
              <a:rPr lang="pl-PL" sz="2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philosophic</a:t>
            </a:r>
            <a:r>
              <a:rPr lang="pl-PL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fundaments</a:t>
            </a:r>
            <a:r>
              <a:rPr lang="pl-PL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r>
              <a:rPr lang="pl-PL" sz="2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political</a:t>
            </a:r>
            <a:r>
              <a:rPr lang="pl-PL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origins</a:t>
            </a:r>
            <a:r>
              <a:rPr lang="pl-PL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r>
              <a:rPr lang="pl-PL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</a:t>
            </a:r>
            <a:r>
              <a:rPr lang="pl-PL" sz="2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interpretations</a:t>
            </a:r>
            <a:endParaRPr lang="pl-PL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Philosophic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fundaments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Plato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five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regimes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 -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aristocracy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II -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timocracy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III - oligarchy</a:t>
            </a:r>
          </a:p>
          <a:p>
            <a:pPr marL="0" indent="0">
              <a:buNone/>
            </a:pP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IV -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democracy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V – </a:t>
            </a:r>
            <a:r>
              <a:rPr lang="pl-PL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tyranny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pessimistic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negative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vision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society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metaphore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a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tyrant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„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born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from a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demagouge</a:t>
            </a:r>
            <a:endParaRPr lang="pl-PL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8" name="Picture 4" descr="Znalezione obrazy dla zapytania plato">
            <a:extLst>
              <a:ext uri="{FF2B5EF4-FFF2-40B4-BE49-F238E27FC236}">
                <a16:creationId xmlns:a16="http://schemas.microsoft.com/office/drawing/2014/main" id="{26E3EA1D-CB50-4761-8CAB-9C611E50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59" y="1747859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50030FA-188F-48BD-94C7-AFB2192BFD60}"/>
              </a:ext>
            </a:extLst>
          </p:cNvPr>
          <p:cNvSpPr txBox="1"/>
          <p:nvPr/>
        </p:nvSpPr>
        <p:spPr>
          <a:xfrm>
            <a:off x="3589042" y="3727407"/>
            <a:ext cx="177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 </a:t>
            </a:r>
            <a:r>
              <a:rPr lang="pl-PL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demagouge</a:t>
            </a:r>
            <a:r>
              <a:rPr lang="pl-PL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32D5D0C-FBFE-484A-81FF-672B55129D1C}"/>
              </a:ext>
            </a:extLst>
          </p:cNvPr>
          <p:cNvSpPr txBox="1"/>
          <p:nvPr/>
        </p:nvSpPr>
        <p:spPr>
          <a:xfrm>
            <a:off x="811105" y="2132856"/>
            <a:ext cx="681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</a:t>
            </a:r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l-PL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</a:t>
            </a:r>
            <a:endParaRPr lang="pl-PL" i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2A74A7B7-4D64-4A31-B1A2-DDFB1BD65B1F}"/>
              </a:ext>
            </a:extLst>
          </p:cNvPr>
          <p:cNvSpPr/>
          <p:nvPr/>
        </p:nvSpPr>
        <p:spPr>
          <a:xfrm>
            <a:off x="971599" y="2566938"/>
            <a:ext cx="360040" cy="1440160"/>
          </a:xfrm>
          <a:prstGeom prst="downArrow">
            <a:avLst/>
          </a:prstGeom>
          <a:gradFill flip="none" rotWithShape="1">
            <a:gsLst>
              <a:gs pos="0">
                <a:srgbClr val="FF0000">
                  <a:alpha val="10000"/>
                </a:srgbClr>
              </a:gs>
              <a:gs pos="100000">
                <a:srgbClr val="92D050">
                  <a:alpha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9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Philosophic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fundaments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Max Weber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charismatic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leadership</a:t>
            </a:r>
            <a:endParaRPr lang="pl-PL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personal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charisma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bond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leader and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followers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conflict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with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other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types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leadership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siginificant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revolution</a:t>
            </a:r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</p:txBody>
      </p:sp>
      <p:pic>
        <p:nvPicPr>
          <p:cNvPr id="2050" name="Picture 2" descr="Znalezione obrazy dla zapytania max weber">
            <a:extLst>
              <a:ext uri="{FF2B5EF4-FFF2-40B4-BE49-F238E27FC236}">
                <a16:creationId xmlns:a16="http://schemas.microsoft.com/office/drawing/2014/main" id="{4E244398-831F-4642-89E0-868AAB0C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04" y="1600200"/>
            <a:ext cx="2074540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Philosophic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fundaments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elite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theory</a:t>
            </a:r>
            <a:endParaRPr lang="pl-P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Two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parts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society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1"/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elite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pl-PL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masses</a:t>
            </a:r>
            <a:endParaRPr lang="pl-P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Circulation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elites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1"/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elite</a:t>
            </a:r>
            <a:r>
              <a:rPr lang="pl-PL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pl-PL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be </a:t>
            </a:r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replaced</a:t>
            </a:r>
            <a:r>
              <a:rPr lang="pl-PL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pl-PL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by </a:t>
            </a:r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another</a:t>
            </a:r>
            <a:r>
              <a:rPr lang="pl-PL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elite</a:t>
            </a:r>
            <a:r>
              <a:rPr lang="pl-PL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Elite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good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necessary</a:t>
            </a: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Znalezione obrazy dla zapytania pareto mosca">
            <a:extLst>
              <a:ext uri="{FF2B5EF4-FFF2-40B4-BE49-F238E27FC236}">
                <a16:creationId xmlns:a16="http://schemas.microsoft.com/office/drawing/2014/main" id="{079CBA58-DF15-449E-933C-4841FE4C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87988"/>
            <a:ext cx="1465940" cy="195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gaetano mosca">
            <a:extLst>
              <a:ext uri="{FF2B5EF4-FFF2-40B4-BE49-F238E27FC236}">
                <a16:creationId xmlns:a16="http://schemas.microsoft.com/office/drawing/2014/main" id="{C07785B2-9BF7-4B68-B498-5B949815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97472"/>
            <a:ext cx="1431384" cy="195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BE3EEE8-EF9A-4485-900B-8978399490D9}"/>
              </a:ext>
            </a:extLst>
          </p:cNvPr>
          <p:cNvSpPr txBox="1"/>
          <p:nvPr/>
        </p:nvSpPr>
        <p:spPr>
          <a:xfrm>
            <a:off x="6884381" y="3493044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Vilfredo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Pareto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A18BC1A-024D-4AA3-9B7E-D9FBF405C4BB}"/>
              </a:ext>
            </a:extLst>
          </p:cNvPr>
          <p:cNvSpPr txBox="1"/>
          <p:nvPr/>
        </p:nvSpPr>
        <p:spPr>
          <a:xfrm>
            <a:off x="6841904" y="5791927"/>
            <a:ext cx="164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Gaetano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Mosca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Political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origins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USA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Populist</a:t>
            </a:r>
            <a: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Movement</a:t>
            </a:r>
            <a:br>
              <a:rPr lang="pl-P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(19</a:t>
            </a:r>
            <a:r>
              <a:rPr lang="pl-PL" sz="2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century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anti-communist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movement</a:t>
            </a:r>
            <a:b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(20</a:t>
            </a:r>
            <a:r>
              <a:rPr lang="pl-PL" sz="2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century</a:t>
            </a:r>
            <a:r>
              <a:rPr lang="pl-P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pl-PL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People's Party candidate nominating convention in 1890.">
            <a:extLst>
              <a:ext uri="{FF2B5EF4-FFF2-40B4-BE49-F238E27FC236}">
                <a16:creationId xmlns:a16="http://schemas.microsoft.com/office/drawing/2014/main" id="{5C53A448-958E-4221-B8D6-946B04438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/>
          <a:stretch/>
        </p:blipFill>
        <p:spPr bwMode="auto">
          <a:xfrm>
            <a:off x="4499992" y="1699844"/>
            <a:ext cx="3995559" cy="22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nalezione obrazy dla zapytania senator mccarthy">
            <a:extLst>
              <a:ext uri="{FF2B5EF4-FFF2-40B4-BE49-F238E27FC236}">
                <a16:creationId xmlns:a16="http://schemas.microsoft.com/office/drawing/2014/main" id="{DC8E3F53-C3F9-4AD0-954D-7F12904B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95" y="4293090"/>
            <a:ext cx="2304256" cy="17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E6629A0-CC6A-4C78-8D15-3BE766A60876}"/>
              </a:ext>
            </a:extLst>
          </p:cNvPr>
          <p:cNvSpPr txBox="1"/>
          <p:nvPr/>
        </p:nvSpPr>
        <p:spPr>
          <a:xfrm>
            <a:off x="4433763" y="5683930"/>
            <a:ext cx="175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Joseph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McCarthy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440B0-3E9D-4EE9-8B55-368A7E89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Political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origins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populism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l-PL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America</a:t>
            </a:r>
            <a:endParaRPr lang="pl-PL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77616A-3EC0-45D2-A38F-8DF5C573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122" name="Picture 2" descr="Znalezione obrazy dla zapytania Juan evita PerÃ³n">
            <a:extLst>
              <a:ext uri="{FF2B5EF4-FFF2-40B4-BE49-F238E27FC236}">
                <a16:creationId xmlns:a16="http://schemas.microsoft.com/office/drawing/2014/main" id="{404EDBC2-90B3-4C9B-9DA6-39020F1F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08" y="1600200"/>
            <a:ext cx="1804610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3C0F617-BA07-4D99-822F-4100F953998E}"/>
              </a:ext>
            </a:extLst>
          </p:cNvPr>
          <p:cNvSpPr txBox="1"/>
          <p:nvPr/>
        </p:nvSpPr>
        <p:spPr>
          <a:xfrm>
            <a:off x="1117061" y="4144144"/>
            <a:ext cx="1511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Juan and Evita</a:t>
            </a:r>
          </a:p>
          <a:p>
            <a:pPr algn="ctr"/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Perón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Argentina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5124" name="Picture 4" descr="Znalezione obrazy dla zapytania GetÃºlio Dorneles Vargas">
            <a:extLst>
              <a:ext uri="{FF2B5EF4-FFF2-40B4-BE49-F238E27FC236}">
                <a16:creationId xmlns:a16="http://schemas.microsoft.com/office/drawing/2014/main" id="{3567368E-DDE6-4CB3-9149-A10329FC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00200"/>
            <a:ext cx="1896180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E8497B-C4E7-4AEC-AA37-D3F231D0246E}"/>
              </a:ext>
            </a:extLst>
          </p:cNvPr>
          <p:cNvSpPr txBox="1"/>
          <p:nvPr/>
        </p:nvSpPr>
        <p:spPr>
          <a:xfrm>
            <a:off x="3557132" y="4145235"/>
            <a:ext cx="1765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Getúlio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Dorneles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Vargas</a:t>
            </a:r>
          </a:p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Brasil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5126" name="Picture 6" descr="Znalezione obrazy dla zapytania hugo chavez">
            <a:extLst>
              <a:ext uri="{FF2B5EF4-FFF2-40B4-BE49-F238E27FC236}">
                <a16:creationId xmlns:a16="http://schemas.microsoft.com/office/drawing/2014/main" id="{BEE56DE8-8574-458C-8B06-1E6F43D5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22" y="1600200"/>
            <a:ext cx="1836704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A1D870-C713-41E9-AA73-A38461627C77}"/>
              </a:ext>
            </a:extLst>
          </p:cNvPr>
          <p:cNvSpPr txBox="1"/>
          <p:nvPr/>
        </p:nvSpPr>
        <p:spPr>
          <a:xfrm>
            <a:off x="6331125" y="4142148"/>
            <a:ext cx="138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Hugo 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Chávez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l-PL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Venezuela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63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596</Words>
  <Application>Microsoft Office PowerPoint</Application>
  <PresentationFormat>Pokaz na ekranie (4:3)</PresentationFormat>
  <Paragraphs>147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Political, Socio-economic and Legal Thought</vt:lpstr>
      <vt:lpstr>Prezentacja programu PowerPoint</vt:lpstr>
      <vt:lpstr>Prezentacja programu PowerPoint</vt:lpstr>
      <vt:lpstr>POPULISM</vt:lpstr>
      <vt:lpstr>Philosophic fundaments: Plato</vt:lpstr>
      <vt:lpstr>Philosophic fundaments: Max Weber</vt:lpstr>
      <vt:lpstr>Philosophic fundaments: elite theory</vt:lpstr>
      <vt:lpstr>Political origins of populism: USA</vt:lpstr>
      <vt:lpstr>Political origins of populism: Latin America</vt:lpstr>
      <vt:lpstr>Political origins of populism: today</vt:lpstr>
      <vt:lpstr>Prezentacja programu PowerPoint</vt:lpstr>
      <vt:lpstr>Modern interpretation</vt:lpstr>
      <vt:lpstr>Modern interpretation</vt:lpstr>
      <vt:lpstr>Modern interpretation: positive and negative descriptions</vt:lpstr>
      <vt:lpstr>Prezentacja programu PowerPoint</vt:lpstr>
      <vt:lpstr>Modern interpretation of populism</vt:lpstr>
      <vt:lpstr>Sources</vt:lpstr>
      <vt:lpstr>Let’s evaluate!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Socio-economical and Legal Though</dc:title>
  <dc:creator>Piotr</dc:creator>
  <cp:lastModifiedBy>Piotr Kozdrowicki</cp:lastModifiedBy>
  <cp:revision>71</cp:revision>
  <dcterms:created xsi:type="dcterms:W3CDTF">2017-10-07T09:25:37Z</dcterms:created>
  <dcterms:modified xsi:type="dcterms:W3CDTF">2020-10-12T19:18:54Z</dcterms:modified>
</cp:coreProperties>
</file>