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sldIdLst>
    <p:sldId id="256" r:id="rId2"/>
    <p:sldId id="257" r:id="rId3"/>
    <p:sldId id="259" r:id="rId4"/>
    <p:sldId id="261" r:id="rId5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ytuł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22" name="Podtytuł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643BC6-E217-4739-80F7-4547597F4C20}" type="datetimeFigureOut">
              <a:rPr lang="pl-PL" smtClean="0"/>
              <a:pPr/>
              <a:t>2015-04-16</a:t>
            </a:fld>
            <a:endParaRPr lang="pl-PL"/>
          </a:p>
        </p:txBody>
      </p:sp>
      <p:sp>
        <p:nvSpPr>
          <p:cNvPr id="20" name="Symbol zastępczy stopki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10" name="Symbol zastępczy numeru slajd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49D465-8811-4B6F-A57D-E335AC0D4748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Elipsa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643BC6-E217-4739-80F7-4547597F4C20}" type="datetimeFigureOut">
              <a:rPr lang="pl-PL" smtClean="0"/>
              <a:pPr/>
              <a:t>2015-04-16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49D465-8811-4B6F-A57D-E335AC0D474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643BC6-E217-4739-80F7-4547597F4C20}" type="datetimeFigureOut">
              <a:rPr lang="pl-PL" smtClean="0"/>
              <a:pPr/>
              <a:t>2015-04-16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49D465-8811-4B6F-A57D-E335AC0D474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643BC6-E217-4739-80F7-4547597F4C20}" type="datetimeFigureOut">
              <a:rPr lang="pl-PL" smtClean="0"/>
              <a:pPr/>
              <a:t>2015-04-16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49D465-8811-4B6F-A57D-E335AC0D474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643BC6-E217-4739-80F7-4547597F4C20}" type="datetimeFigureOut">
              <a:rPr lang="pl-PL" smtClean="0"/>
              <a:pPr/>
              <a:t>2015-04-16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49D465-8811-4B6F-A57D-E335AC0D4748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0" name="Prostokąt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643BC6-E217-4739-80F7-4547597F4C20}" type="datetimeFigureOut">
              <a:rPr lang="pl-PL" smtClean="0"/>
              <a:pPr/>
              <a:t>2015-04-16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49D465-8811-4B6F-A57D-E335AC0D474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643BC6-E217-4739-80F7-4547597F4C20}" type="datetimeFigureOut">
              <a:rPr lang="pl-PL" smtClean="0"/>
              <a:pPr/>
              <a:t>2015-04-16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49D465-8811-4B6F-A57D-E335AC0D474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643BC6-E217-4739-80F7-4547597F4C20}" type="datetimeFigureOut">
              <a:rPr lang="pl-PL" smtClean="0"/>
              <a:pPr/>
              <a:t>2015-04-16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49D465-8811-4B6F-A57D-E335AC0D474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643BC6-E217-4739-80F7-4547597F4C20}" type="datetimeFigureOut">
              <a:rPr lang="pl-PL" smtClean="0"/>
              <a:pPr/>
              <a:t>2015-04-16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49D465-8811-4B6F-A57D-E335AC0D4748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6" name="Prostokąt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643BC6-E217-4739-80F7-4547597F4C20}" type="datetimeFigureOut">
              <a:rPr lang="pl-PL" smtClean="0"/>
              <a:pPr/>
              <a:t>2015-04-16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49D465-8811-4B6F-A57D-E335AC0D474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643BC6-E217-4739-80F7-4547597F4C20}" type="datetimeFigureOut">
              <a:rPr lang="pl-PL" smtClean="0"/>
              <a:pPr/>
              <a:t>2015-04-16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49D465-8811-4B6F-A57D-E335AC0D4748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Prostokąt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9" name="Schemat blokowy: proce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Schemat blokowy: proce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Wycinek koła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ierścień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Prostokąt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Symbol zastępczy tytułu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Symbol zastępczy tekstu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24" name="Symbol zastępczy daty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08643BC6-E217-4739-80F7-4547597F4C20}" type="datetimeFigureOut">
              <a:rPr lang="pl-PL" smtClean="0"/>
              <a:pPr/>
              <a:t>2015-04-16</a:t>
            </a:fld>
            <a:endParaRPr lang="pl-PL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pl-PL"/>
          </a:p>
        </p:txBody>
      </p:sp>
      <p:sp>
        <p:nvSpPr>
          <p:cNvPr id="22" name="Symbol zastępczy numeru slajdu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6A49D465-8811-4B6F-A57D-E335AC0D4748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5" name="Prostokąt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115616" y="1484785"/>
            <a:ext cx="7776864" cy="2304256"/>
          </a:xfrm>
        </p:spPr>
        <p:txBody>
          <a:bodyPr>
            <a:normAutofit fontScale="90000"/>
          </a:bodyPr>
          <a:lstStyle/>
          <a:p>
            <a:pPr algn="ctr"/>
            <a:r>
              <a:rPr lang="pl-PL" sz="4000" b="1" dirty="0" smtClean="0">
                <a:effectLst/>
              </a:rPr>
              <a:t>PORADA PRAWNA -</a:t>
            </a:r>
            <a:br>
              <a:rPr lang="pl-PL" sz="4000" b="1" dirty="0" smtClean="0">
                <a:effectLst/>
              </a:rPr>
            </a:br>
            <a:r>
              <a:rPr lang="pl-PL" sz="4000" b="1" dirty="0" smtClean="0">
                <a:effectLst/>
              </a:rPr>
              <a:t>SCHEMAT BUDOWY NA POTRZEBY ZAJĘĆ DYDAKTYCZNYCH</a:t>
            </a:r>
            <a:endParaRPr lang="pl-PL" sz="4000" b="1" dirty="0"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27584" y="548680"/>
            <a:ext cx="7859216" cy="5832648"/>
          </a:xfrm>
        </p:spPr>
        <p:txBody>
          <a:bodyPr>
            <a:normAutofit/>
          </a:bodyPr>
          <a:lstStyle/>
          <a:p>
            <a:pPr marL="82296" indent="0" algn="ctr">
              <a:buNone/>
            </a:pPr>
            <a:r>
              <a:rPr lang="pl-PL" b="1" dirty="0" smtClean="0"/>
              <a:t>Elementy porady prawnej</a:t>
            </a:r>
          </a:p>
          <a:p>
            <a:pPr marL="82296" indent="0">
              <a:buNone/>
            </a:pPr>
            <a:endParaRPr lang="pl-PL" b="1" dirty="0" smtClean="0"/>
          </a:p>
          <a:p>
            <a:pPr marL="82296" indent="0">
              <a:buNone/>
            </a:pPr>
            <a:r>
              <a:rPr lang="pl-PL" b="1" dirty="0" smtClean="0"/>
              <a:t>Sporządzając poradę prawną należy wskazać następujące elementy:</a:t>
            </a:r>
            <a:endParaRPr lang="pl-PL" b="1" dirty="0"/>
          </a:p>
          <a:p>
            <a:pPr algn="just"/>
            <a:r>
              <a:rPr lang="pl-PL" dirty="0" smtClean="0"/>
              <a:t> miejsowość i datę sporządzenia porady</a:t>
            </a:r>
          </a:p>
          <a:p>
            <a:pPr algn="just"/>
            <a:r>
              <a:rPr lang="pl-PL" dirty="0"/>
              <a:t> </a:t>
            </a:r>
            <a:r>
              <a:rPr lang="pl-PL" dirty="0" smtClean="0"/>
              <a:t>sygnaturę akt</a:t>
            </a:r>
          </a:p>
          <a:p>
            <a:pPr algn="just"/>
            <a:r>
              <a:rPr lang="pl-PL" dirty="0"/>
              <a:t>i</a:t>
            </a:r>
            <a:r>
              <a:rPr lang="pl-PL" dirty="0" smtClean="0"/>
              <a:t>mię i nazwisko Klienta</a:t>
            </a:r>
          </a:p>
          <a:p>
            <a:pPr algn="just"/>
            <a:r>
              <a:rPr lang="pl-PL" dirty="0"/>
              <a:t>n</a:t>
            </a:r>
            <a:r>
              <a:rPr lang="pl-PL" dirty="0" smtClean="0"/>
              <a:t>agłówek „Porada prawna”</a:t>
            </a:r>
          </a:p>
          <a:p>
            <a:pPr algn="just"/>
            <a:endParaRPr lang="pl-PL" dirty="0" smtClean="0"/>
          </a:p>
          <a:p>
            <a:pPr algn="just"/>
            <a:endParaRPr lang="pl-PL" dirty="0" smtClean="0"/>
          </a:p>
          <a:p>
            <a:pPr algn="just"/>
            <a:endParaRPr lang="pl-PL" dirty="0" smtClean="0"/>
          </a:p>
          <a:p>
            <a:pPr marL="82296" indent="0">
              <a:buNone/>
            </a:pP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pl-PL" dirty="0" smtClean="0"/>
              <a:t> </a:t>
            </a:r>
            <a:r>
              <a:rPr lang="pl-PL" dirty="0" smtClean="0"/>
              <a:t>podstawy ustalenia stanu faktycznego</a:t>
            </a:r>
            <a:endParaRPr lang="pl-PL" dirty="0" smtClean="0"/>
          </a:p>
          <a:p>
            <a:pPr marL="82296" indent="0" algn="just">
              <a:buNone/>
            </a:pPr>
            <a:r>
              <a:rPr lang="pl-PL" dirty="0"/>
              <a:t>n</a:t>
            </a:r>
            <a:r>
              <a:rPr lang="pl-PL" dirty="0" smtClean="0"/>
              <a:t>p. rozmowa z Klientem,</a:t>
            </a:r>
          </a:p>
          <a:p>
            <a:pPr marL="82296" indent="0" algn="just">
              <a:buNone/>
            </a:pPr>
            <a:r>
              <a:rPr lang="pl-PL" dirty="0" smtClean="0"/>
              <a:t>określone dokumenty (ze wskazaniem o jaki dokument chodzi, jego daty i sygnatury)</a:t>
            </a:r>
          </a:p>
          <a:p>
            <a:pPr algn="just"/>
            <a:r>
              <a:rPr lang="pl-PL" dirty="0"/>
              <a:t> </a:t>
            </a:r>
            <a:r>
              <a:rPr lang="pl-PL" dirty="0" smtClean="0"/>
              <a:t>zapytania Klienta – wymienione w punktach</a:t>
            </a:r>
          </a:p>
          <a:p>
            <a:pPr algn="just"/>
            <a:r>
              <a:rPr lang="pl-PL" dirty="0" smtClean="0"/>
              <a:t>podstawę prawną</a:t>
            </a:r>
          </a:p>
          <a:p>
            <a:pPr marL="82296" indent="0" algn="just">
              <a:buNone/>
            </a:pPr>
            <a:r>
              <a:rPr lang="pl-PL" dirty="0" smtClean="0"/>
              <a:t>należy wymienić wszystkie akty prawne, mające znaczenie dla udzielenia odpowiedzi na pytania Klienta (bądź rozstrzygnięcia istotnych kwestii o które Klient nie pyta, lecz które są związane z danym zagadnieniem i zasługują na zasygnalizowanie Klientowi), ze wskazaniem ich daty oraz publikatora;</a:t>
            </a:r>
          </a:p>
          <a:p>
            <a:pPr marL="82296" indent="0" algn="just">
              <a:buNone/>
            </a:pPr>
            <a:r>
              <a:rPr lang="pl-PL" dirty="0"/>
              <a:t>w</a:t>
            </a:r>
            <a:r>
              <a:rPr lang="pl-PL" dirty="0" smtClean="0"/>
              <a:t> razie stosowania w uzasadnieniu porady skrótów dla oznaczeń aktów prawnych należy je w tym miejscu opisać,</a:t>
            </a:r>
          </a:p>
          <a:p>
            <a:pPr marL="82296" indent="0" algn="just">
              <a:buNone/>
            </a:pPr>
            <a:r>
              <a:rPr lang="pl-PL" dirty="0" smtClean="0"/>
              <a:t>np. </a:t>
            </a:r>
            <a:r>
              <a:rPr lang="pl-PL" dirty="0" smtClean="0"/>
              <a:t>posługując się sformułowaniem „przywoływana dalej jako: .....”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71600" y="404664"/>
            <a:ext cx="7499176" cy="6192688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pl-PL" dirty="0"/>
              <a:t>główne tezy porady</a:t>
            </a:r>
          </a:p>
          <a:p>
            <a:pPr marL="82296" indent="0" algn="just">
              <a:buNone/>
            </a:pPr>
            <a:r>
              <a:rPr lang="pl-PL" dirty="0"/>
              <a:t>np. w punktach, nawiązujących do numeracji pytań zadanych przez Klienta </a:t>
            </a:r>
            <a:r>
              <a:rPr lang="pl-PL" dirty="0" smtClean="0"/>
              <a:t>(kwestii </a:t>
            </a:r>
            <a:r>
              <a:rPr lang="pl-PL" dirty="0"/>
              <a:t>problemowych</a:t>
            </a:r>
            <a:r>
              <a:rPr lang="pl-PL" dirty="0" smtClean="0"/>
              <a:t>)</a:t>
            </a:r>
            <a:endParaRPr lang="pl-PL" dirty="0"/>
          </a:p>
          <a:p>
            <a:r>
              <a:rPr lang="pl-PL" dirty="0"/>
              <a:t>u</a:t>
            </a:r>
            <a:r>
              <a:rPr lang="pl-PL" dirty="0" smtClean="0"/>
              <a:t>zasadnienie</a:t>
            </a:r>
          </a:p>
          <a:p>
            <a:pPr marL="82296" indent="0">
              <a:buNone/>
            </a:pPr>
            <a:r>
              <a:rPr lang="pl-PL" dirty="0"/>
              <a:t>d</a:t>
            </a:r>
            <a:r>
              <a:rPr lang="pl-PL" dirty="0" smtClean="0"/>
              <a:t>la przejrzystości wypowiedzi warto rozważyć podział na części nawiązujące do pytań zadanych przez Klienta (kwestii problemowych) oznaczone numerycznie lub opatrzone nagłówkami;</a:t>
            </a:r>
          </a:p>
          <a:p>
            <a:pPr marL="82296" indent="0">
              <a:buNone/>
            </a:pPr>
            <a:r>
              <a:rPr lang="pl-PL" dirty="0"/>
              <a:t>n</a:t>
            </a:r>
            <a:r>
              <a:rPr lang="pl-PL" dirty="0" smtClean="0"/>
              <a:t>ależy wskazywać konkretne przepisy prawne, na których opiera się zajmowane stanowisko;</a:t>
            </a:r>
          </a:p>
          <a:p>
            <a:pPr marL="82296" indent="0">
              <a:buNone/>
            </a:pPr>
            <a:r>
              <a:rPr lang="pl-PL" dirty="0" smtClean="0"/>
              <a:t>w przypadku korzystania z orzecznictwa lub poglądów </a:t>
            </a:r>
            <a:r>
              <a:rPr lang="pl-PL" smtClean="0"/>
              <a:t>przedstawicieli doktryny </a:t>
            </a:r>
            <a:r>
              <a:rPr lang="pl-PL" dirty="0" smtClean="0"/>
              <a:t>należy powoływać odpowiednie źródło</a:t>
            </a:r>
          </a:p>
          <a:p>
            <a:r>
              <a:rPr lang="pl-PL" dirty="0" smtClean="0"/>
              <a:t>podpis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zesilenie">
  <a:themeElements>
    <a:clrScheme name="Przesileni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Przesileni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Przesileni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239</TotalTime>
  <Words>212</Words>
  <Application>Microsoft Office PowerPoint</Application>
  <PresentationFormat>On-screen Show (4:3)</PresentationFormat>
  <Paragraphs>25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Przesilenie</vt:lpstr>
      <vt:lpstr>PORADA PRAWNA - SCHEMAT BUDOWY NA POTRZEBY ZAJĘĆ DYDAKTYCZNYCH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Pojęcie obrotu gospodarczego i jego rodzaje (obrót profesjonalny i konsumencki) Pojęcie konsumenta i przedsiębiorcy</dc:title>
  <dc:creator>Monika</dc:creator>
  <cp:lastModifiedBy>Monika</cp:lastModifiedBy>
  <cp:revision>34</cp:revision>
  <dcterms:created xsi:type="dcterms:W3CDTF">2013-10-05T07:34:23Z</dcterms:created>
  <dcterms:modified xsi:type="dcterms:W3CDTF">2015-04-16T18:10:18Z</dcterms:modified>
</cp:coreProperties>
</file>